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84" r:id="rId6"/>
    <p:sldId id="293" r:id="rId7"/>
    <p:sldId id="287" r:id="rId8"/>
    <p:sldId id="263" r:id="rId9"/>
    <p:sldId id="289" r:id="rId10"/>
    <p:sldId id="290" r:id="rId11"/>
    <p:sldId id="292" r:id="rId12"/>
  </p:sldIdLst>
  <p:sldSz cx="9144000" cy="6858000" type="screen4x3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72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3D260-C4A9-40D0-AAA5-9F0A2D280DC7}" type="datetimeFigureOut">
              <a:rPr lang="zh-HK" altLang="en-US" smtClean="0"/>
              <a:t>1/12/2025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ECA9-AA48-439A-B81A-1AAD83DC32D9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3D260-C4A9-40D0-AAA5-9F0A2D280DC7}" type="datetimeFigureOut">
              <a:rPr lang="zh-HK" altLang="en-US" smtClean="0"/>
              <a:t>1/12/2025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ECA9-AA48-439A-B81A-1AAD83DC32D9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3D260-C4A9-40D0-AAA5-9F0A2D280DC7}" type="datetimeFigureOut">
              <a:rPr lang="zh-HK" altLang="en-US" smtClean="0"/>
              <a:t>1/12/2025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ECA9-AA48-439A-B81A-1AAD83DC32D9}" type="slidenum">
              <a:rPr lang="zh-HK" altLang="en-US" smtClean="0"/>
              <a:t>‹#›</a:t>
            </a:fld>
            <a:endParaRPr lang="zh-HK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3D260-C4A9-40D0-AAA5-9F0A2D280DC7}" type="datetimeFigureOut">
              <a:rPr lang="zh-HK" altLang="en-US" smtClean="0"/>
              <a:t>1/12/2025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ECA9-AA48-439A-B81A-1AAD83DC32D9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3D260-C4A9-40D0-AAA5-9F0A2D280DC7}" type="datetimeFigureOut">
              <a:rPr lang="zh-HK" altLang="en-US" smtClean="0"/>
              <a:t>1/12/2025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ECA9-AA48-439A-B81A-1AAD83DC32D9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3D260-C4A9-40D0-AAA5-9F0A2D280DC7}" type="datetimeFigureOut">
              <a:rPr lang="zh-HK" altLang="en-US" smtClean="0"/>
              <a:t>1/12/2025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ECA9-AA48-439A-B81A-1AAD83DC32D9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3D260-C4A9-40D0-AAA5-9F0A2D280DC7}" type="datetimeFigureOut">
              <a:rPr lang="zh-HK" altLang="en-US" smtClean="0"/>
              <a:t>1/12/2025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ECA9-AA48-439A-B81A-1AAD83DC32D9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3D260-C4A9-40D0-AAA5-9F0A2D280DC7}" type="datetimeFigureOut">
              <a:rPr lang="zh-HK" altLang="en-US" smtClean="0"/>
              <a:t>1/12/2025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ECA9-AA48-439A-B81A-1AAD83DC32D9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3D260-C4A9-40D0-AAA5-9F0A2D280DC7}" type="datetimeFigureOut">
              <a:rPr lang="zh-HK" altLang="en-US" smtClean="0"/>
              <a:t>1/12/2025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ECA9-AA48-439A-B81A-1AAD83DC32D9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3D260-C4A9-40D0-AAA5-9F0A2D280DC7}" type="datetimeFigureOut">
              <a:rPr lang="zh-HK" altLang="en-US" smtClean="0"/>
              <a:t>1/12/2025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ECA9-AA48-439A-B81A-1AAD83DC32D9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3D260-C4A9-40D0-AAA5-9F0A2D280DC7}" type="datetimeFigureOut">
              <a:rPr lang="zh-HK" altLang="en-US" smtClean="0"/>
              <a:t>1/12/2025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ECA9-AA48-439A-B81A-1AAD83DC32D9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C43D260-C4A9-40D0-AAA5-9F0A2D280DC7}" type="datetimeFigureOut">
              <a:rPr lang="zh-HK" altLang="en-US" smtClean="0"/>
              <a:t>1/12/2025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9C5ECA9-AA48-439A-B81A-1AAD83DC32D9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HK" dirty="0"/>
              <a:t>HKDSE</a:t>
            </a:r>
            <a:r>
              <a:rPr lang="zh-HK" altLang="en-US" dirty="0"/>
              <a:t>地理科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HK" altLang="en-US" sz="5000"/>
              <a:t>答題技巧</a:t>
            </a:r>
            <a:endParaRPr lang="zh-HK" altLang="en-US" sz="5000" dirty="0"/>
          </a:p>
        </p:txBody>
      </p:sp>
    </p:spTree>
    <p:extLst>
      <p:ext uri="{BB962C8B-B14F-4D97-AF65-F5344CB8AC3E}">
        <p14:creationId xmlns:p14="http://schemas.microsoft.com/office/powerpoint/2010/main" val="3454842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E497982-AF3A-F3FC-034F-5B5F80F2D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2025</a:t>
            </a:r>
            <a:endParaRPr lang="en-CA" dirty="0"/>
          </a:p>
        </p:txBody>
      </p:sp>
      <p:pic>
        <p:nvPicPr>
          <p:cNvPr id="7" name="Content Placeholder 6" descr="A table with numbers and letters&#10;&#10;AI-generated content may be incorrect.">
            <a:extLst>
              <a:ext uri="{FF2B5EF4-FFF2-40B4-BE49-F238E27FC236}">
                <a16:creationId xmlns:a16="http://schemas.microsoft.com/office/drawing/2014/main" id="{A7549160-1AB8-56DE-9A72-E086293378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0522" y="2420888"/>
            <a:ext cx="7322955" cy="345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8316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table with numbers and letters&#10;&#10;AI-generated content may be incorrect.">
            <a:extLst>
              <a:ext uri="{FF2B5EF4-FFF2-40B4-BE49-F238E27FC236}">
                <a16:creationId xmlns:a16="http://schemas.microsoft.com/office/drawing/2014/main" id="{EC1684C8-B2C6-3372-7F06-1AE3D668CA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1363" y="2276872"/>
            <a:ext cx="7997719" cy="3849291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9F4E6BE7-8521-9864-828B-368DD3198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2025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37862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2132856"/>
            <a:ext cx="7408333" cy="41764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HK" altLang="en-US" sz="3600" dirty="0"/>
              <a:t>一、回应老师提问</a:t>
            </a:r>
            <a:endParaRPr lang="en-US" altLang="zh-HK" sz="3600" dirty="0"/>
          </a:p>
          <a:p>
            <a:pPr marL="0" indent="0">
              <a:buNone/>
            </a:pPr>
            <a:r>
              <a:rPr lang="zh-HK" altLang="en-US" sz="3600" dirty="0"/>
              <a:t>二、评卷</a:t>
            </a:r>
            <a:endParaRPr lang="en-US" altLang="zh-HK" sz="3600" dirty="0"/>
          </a:p>
          <a:p>
            <a:pPr marL="0" indent="0">
              <a:buNone/>
            </a:pPr>
            <a:r>
              <a:rPr lang="en-US" altLang="zh-HK" sz="3600" dirty="0"/>
              <a:t>A. </a:t>
            </a:r>
            <a:r>
              <a:rPr lang="zh-HK" altLang="en-US" sz="3600" dirty="0"/>
              <a:t>普遍方法</a:t>
            </a:r>
            <a:endParaRPr lang="en-US" altLang="zh-HK" sz="3600" dirty="0"/>
          </a:p>
          <a:p>
            <a:pPr marL="0" indent="0">
              <a:buNone/>
            </a:pPr>
            <a:r>
              <a:rPr lang="en-US" altLang="zh-HK" sz="3600" dirty="0"/>
              <a:t>B. </a:t>
            </a:r>
            <a:r>
              <a:rPr lang="zh-HK" altLang="en-US" sz="3600" dirty="0"/>
              <a:t>注意事项</a:t>
            </a:r>
            <a:r>
              <a:rPr lang="en-US" altLang="zh-HK" sz="3600" dirty="0"/>
              <a:t>(</a:t>
            </a:r>
            <a:r>
              <a:rPr lang="zh-HK" altLang="en-US" sz="3600" dirty="0"/>
              <a:t>注释图</a:t>
            </a:r>
            <a:r>
              <a:rPr lang="en-US" altLang="zh-HK" sz="3600" dirty="0"/>
              <a:t>)</a:t>
            </a:r>
          </a:p>
          <a:p>
            <a:pPr marL="0" indent="0">
              <a:buNone/>
            </a:pPr>
            <a:r>
              <a:rPr lang="zh-HK" altLang="en-US" sz="3600" dirty="0"/>
              <a:t>三、考生在各题型的答题技巧</a:t>
            </a:r>
            <a:endParaRPr lang="en-US" altLang="zh-HK" sz="3600" dirty="0"/>
          </a:p>
          <a:p>
            <a:pPr marL="0" indent="0">
              <a:buNone/>
            </a:pPr>
            <a:r>
              <a:rPr lang="zh-TW" altLang="en-US" sz="3600" dirty="0"/>
              <a:t>四</a:t>
            </a:r>
            <a:r>
              <a:rPr lang="zh-HK" altLang="en-US" sz="3600" dirty="0"/>
              <a:t>、</a:t>
            </a:r>
            <a:r>
              <a:rPr lang="zh-TW" altLang="en-US" sz="3600" dirty="0"/>
              <a:t>考生須注意的課題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五、長期</a:t>
            </a:r>
            <a:r>
              <a:rPr lang="zh-CN" altLang="en-US" sz="3600" dirty="0">
                <a:solidFill>
                  <a:schemeClr val="accent2"/>
                </a:solidFill>
              </a:rPr>
              <a:t>拟题</a:t>
            </a:r>
            <a:r>
              <a:rPr lang="zh-TW" altLang="en-US" sz="3600" dirty="0"/>
              <a:t>策略</a:t>
            </a:r>
            <a:endParaRPr lang="en-US" altLang="zh-HK" sz="3600" dirty="0"/>
          </a:p>
          <a:p>
            <a:pPr marL="0" indent="0">
              <a:buNone/>
            </a:pPr>
            <a:endParaRPr lang="en-US" altLang="zh-HK" sz="3600" dirty="0"/>
          </a:p>
          <a:p>
            <a:pPr marL="0" indent="0">
              <a:buNone/>
            </a:pPr>
            <a:endParaRPr lang="zh-HK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分享大纲</a:t>
            </a:r>
          </a:p>
        </p:txBody>
      </p:sp>
    </p:spTree>
    <p:extLst>
      <p:ext uri="{BB962C8B-B14F-4D97-AF65-F5344CB8AC3E}">
        <p14:creationId xmlns:p14="http://schemas.microsoft.com/office/powerpoint/2010/main" val="1938405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564904"/>
            <a:ext cx="7408333" cy="3561259"/>
          </a:xfrm>
        </p:spPr>
        <p:txBody>
          <a:bodyPr>
            <a:normAutofit/>
          </a:bodyPr>
          <a:lstStyle/>
          <a:p>
            <a:pPr marL="457200" indent="-457200">
              <a:buAutoNum type="alphaUcPeriod"/>
            </a:pPr>
            <a:r>
              <a:rPr lang="zh-HK" altLang="en-US" dirty="0"/>
              <a:t>评卷普遍方法</a:t>
            </a:r>
            <a:endParaRPr lang="en-US" altLang="zh-HK" dirty="0"/>
          </a:p>
          <a:p>
            <a:pPr marL="457200" indent="-457200">
              <a:buAutoNum type="arabicPeriod"/>
            </a:pPr>
            <a:r>
              <a:rPr lang="zh-HK" altLang="en-US" dirty="0"/>
              <a:t>寻找与地理知识相关的词汇给分 </a:t>
            </a:r>
            <a:endParaRPr lang="en-US" altLang="zh-HK" dirty="0"/>
          </a:p>
          <a:p>
            <a:pPr marL="0" indent="0">
              <a:buNone/>
            </a:pPr>
            <a:r>
              <a:rPr lang="zh-TW" altLang="en-US" dirty="0"/>
              <a:t>*要留意考評局在</a:t>
            </a:r>
            <a:r>
              <a:rPr lang="en-US" altLang="zh-TW" dirty="0"/>
              <a:t>marking scheme </a:t>
            </a:r>
            <a:r>
              <a:rPr lang="zh-TW" altLang="en-US" dirty="0"/>
              <a:t>當中用下劃線標示的字眼</a:t>
            </a:r>
          </a:p>
          <a:p>
            <a:pPr marL="0" indent="0">
              <a:buNone/>
            </a:pPr>
            <a:r>
              <a:rPr lang="en-US" altLang="zh-TW" dirty="0"/>
              <a:t>2. </a:t>
            </a:r>
            <a:r>
              <a:rPr lang="zh-TW" altLang="en-US" dirty="0"/>
              <a:t>答错不扣分，唯该考生不能在该题拿取满分</a:t>
            </a:r>
          </a:p>
          <a:p>
            <a:pPr marL="0" indent="0">
              <a:buNone/>
            </a:pPr>
            <a:r>
              <a:rPr lang="en-US" altLang="zh-TW" dirty="0"/>
              <a:t>3. </a:t>
            </a:r>
            <a:r>
              <a:rPr lang="zh-TW" altLang="en-US" dirty="0"/>
              <a:t>留意</a:t>
            </a:r>
            <a:r>
              <a:rPr lang="en-US" altLang="zh-TW" dirty="0"/>
              <a:t>2018</a:t>
            </a:r>
            <a:r>
              <a:rPr lang="zh-TW" altLang="en-US" dirty="0"/>
              <a:t>年後的評分準則，十分重視「封頂」</a:t>
            </a:r>
            <a:endParaRPr lang="en-US" altLang="zh-TW" dirty="0"/>
          </a:p>
          <a:p>
            <a:pPr marL="0" indent="0">
              <a:buNone/>
            </a:pPr>
            <a:r>
              <a:rPr lang="en-US" altLang="zh-HK" dirty="0"/>
              <a:t>4. </a:t>
            </a:r>
            <a:r>
              <a:rPr lang="zh-TW" altLang="en-US" dirty="0"/>
              <a:t>要留意學生的思考邏輯是否正確</a:t>
            </a:r>
            <a:endParaRPr lang="en-US" altLang="zh-HK" dirty="0"/>
          </a:p>
          <a:p>
            <a:pPr marL="0" indent="0">
              <a:buNone/>
            </a:pPr>
            <a:endParaRPr lang="en-US" altLang="zh-HK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252728"/>
          </a:xfrm>
        </p:spPr>
        <p:txBody>
          <a:bodyPr>
            <a:normAutofit fontScale="90000"/>
          </a:bodyPr>
          <a:lstStyle/>
          <a:p>
            <a:pPr marL="0" indent="0"/>
            <a:r>
              <a:rPr lang="zh-HK" altLang="en-US" dirty="0"/>
              <a:t>评卷</a:t>
            </a:r>
            <a:br>
              <a:rPr lang="en-US" altLang="zh-HK" dirty="0"/>
            </a:b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146784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276872"/>
            <a:ext cx="7408333" cy="38492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HK" dirty="0"/>
              <a:t>B.</a:t>
            </a:r>
            <a:r>
              <a:rPr lang="zh-HK" altLang="en-US" dirty="0"/>
              <a:t>注意事项</a:t>
            </a:r>
            <a:r>
              <a:rPr lang="en-US" altLang="zh-HK" dirty="0"/>
              <a:t>(</a:t>
            </a:r>
            <a:r>
              <a:rPr lang="zh-HK" altLang="en-US" dirty="0"/>
              <a:t>注释图</a:t>
            </a:r>
            <a:r>
              <a:rPr lang="en-US" altLang="zh-HK" dirty="0"/>
              <a:t>)</a:t>
            </a:r>
          </a:p>
          <a:p>
            <a:pPr marL="0" indent="0">
              <a:buNone/>
            </a:pPr>
            <a:r>
              <a:rPr lang="en-US" altLang="zh-TW" dirty="0"/>
              <a:t>a.</a:t>
            </a:r>
            <a:r>
              <a:rPr lang="zh-HK" altLang="en-US" dirty="0"/>
              <a:t>每答错一个概念是</a:t>
            </a:r>
            <a:r>
              <a:rPr lang="zh-TW" altLang="en-US" dirty="0"/>
              <a:t>倒扣一分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b.</a:t>
            </a:r>
            <a:r>
              <a:rPr lang="zh-HK" altLang="en-US" dirty="0"/>
              <a:t>注释</a:t>
            </a:r>
            <a:r>
              <a:rPr lang="zh-TW" altLang="en-US" dirty="0"/>
              <a:t>图绘画方法：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 err="1"/>
              <a:t>i</a:t>
            </a:r>
            <a:r>
              <a:rPr lang="en-US" altLang="zh-TW" dirty="0"/>
              <a:t>. </a:t>
            </a:r>
            <a:r>
              <a:rPr lang="zh-TW" altLang="en-US" dirty="0"/>
              <a:t>有箭咀指示物质流动的方向 </a:t>
            </a:r>
            <a:r>
              <a:rPr lang="en-US" altLang="zh-TW" dirty="0"/>
              <a:t>(</a:t>
            </a:r>
            <a:r>
              <a:rPr lang="zh-HK" altLang="en-US" dirty="0"/>
              <a:t>写图例</a:t>
            </a:r>
            <a:r>
              <a:rPr lang="en-US" altLang="zh-HK" dirty="0"/>
              <a:t>)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ii. </a:t>
            </a:r>
            <a:r>
              <a:rPr lang="zh-TW" altLang="en-US" dirty="0"/>
              <a:t>有文字</a:t>
            </a:r>
            <a:r>
              <a:rPr lang="en-US" altLang="zh-TW" dirty="0"/>
              <a:t>(</a:t>
            </a:r>
            <a:r>
              <a:rPr lang="zh-TW" altLang="en-US" dirty="0"/>
              <a:t>不是句子</a:t>
            </a:r>
            <a:r>
              <a:rPr lang="en-US" altLang="zh-TW" dirty="0"/>
              <a:t>)</a:t>
            </a:r>
          </a:p>
          <a:p>
            <a:pPr marL="0" indent="0">
              <a:buNone/>
            </a:pPr>
            <a:r>
              <a:rPr lang="en-US" altLang="zh-TW" dirty="0"/>
              <a:t>*</a:t>
            </a:r>
            <a:r>
              <a:rPr lang="zh-TW" altLang="en-US" dirty="0"/>
              <a:t>不是考艺术，考生应在</a:t>
            </a:r>
            <a:r>
              <a:rPr lang="zh-HK" altLang="en-US" dirty="0"/>
              <a:t>注释</a:t>
            </a:r>
            <a:r>
              <a:rPr lang="zh-TW" altLang="en-US" dirty="0"/>
              <a:t>图内突出地理知识重点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*</a:t>
            </a:r>
            <a:r>
              <a:rPr lang="zh-HK" altLang="en-US" dirty="0"/>
              <a:t>排除所有与题目不相关的答案</a:t>
            </a:r>
          </a:p>
          <a:p>
            <a:endParaRPr lang="zh-HK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评卷</a:t>
            </a:r>
          </a:p>
        </p:txBody>
      </p:sp>
    </p:spTree>
    <p:extLst>
      <p:ext uri="{BB962C8B-B14F-4D97-AF65-F5344CB8AC3E}">
        <p14:creationId xmlns:p14="http://schemas.microsoft.com/office/powerpoint/2010/main" val="2195335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8177" y="2204864"/>
            <a:ext cx="7818967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HK" altLang="en-US" sz="3000" dirty="0">
                <a:solidFill>
                  <a:srgbClr val="FF0000"/>
                </a:solidFill>
              </a:rPr>
              <a:t>数据数据为本</a:t>
            </a:r>
            <a:r>
              <a:rPr lang="zh-HK" altLang="en-US" sz="3000" dirty="0"/>
              <a:t>题目</a:t>
            </a:r>
            <a:endParaRPr lang="en-US" altLang="zh-HK" sz="3000" dirty="0"/>
          </a:p>
          <a:p>
            <a:r>
              <a:rPr lang="zh-HK" altLang="en-US" dirty="0">
                <a:solidFill>
                  <a:srgbClr val="FF0000"/>
                </a:solidFill>
              </a:rPr>
              <a:t>数据数据为本</a:t>
            </a:r>
            <a:endParaRPr lang="en-US" altLang="zh-HK" dirty="0">
              <a:solidFill>
                <a:srgbClr val="FF0000"/>
              </a:solidFill>
            </a:endParaRPr>
          </a:p>
          <a:p>
            <a:r>
              <a:rPr lang="zh-HK" altLang="en-US" dirty="0">
                <a:solidFill>
                  <a:srgbClr val="0070C0"/>
                </a:solidFill>
              </a:rPr>
              <a:t>回答的重点数目要较分数要求为多</a:t>
            </a:r>
            <a:endParaRPr lang="en-US" altLang="zh-HK" dirty="0">
              <a:solidFill>
                <a:srgbClr val="0070C0"/>
              </a:solidFill>
            </a:endParaRPr>
          </a:p>
          <a:p>
            <a:r>
              <a:rPr lang="zh-HK" altLang="en-US" dirty="0">
                <a:solidFill>
                  <a:srgbClr val="0070C0"/>
                </a:solidFill>
              </a:rPr>
              <a:t>注意要多以地理概念或相关词汇答题</a:t>
            </a:r>
            <a:endParaRPr lang="en-US" altLang="zh-HK" dirty="0">
              <a:solidFill>
                <a:srgbClr val="0070C0"/>
              </a:solidFill>
            </a:endParaRPr>
          </a:p>
          <a:p>
            <a:r>
              <a:rPr lang="zh-HK" altLang="en-US" dirty="0">
                <a:solidFill>
                  <a:srgbClr val="0070C0"/>
                </a:solidFill>
              </a:rPr>
              <a:t>答案少說「不」</a:t>
            </a:r>
            <a:endParaRPr lang="en-US" altLang="zh-HK" dirty="0">
              <a:solidFill>
                <a:srgbClr val="0070C0"/>
              </a:solidFill>
            </a:endParaRPr>
          </a:p>
          <a:p>
            <a:r>
              <a:rPr lang="zh-CN" altLang="en-US" dirty="0">
                <a:solidFill>
                  <a:srgbClr val="FF0000"/>
                </a:solidFill>
              </a:rPr>
              <a:t>注意答案必和课堂文内容相关的</a:t>
            </a:r>
            <a:endParaRPr lang="en-US" altLang="zh-CN" dirty="0">
              <a:solidFill>
                <a:srgbClr val="FF0000"/>
              </a:solidFill>
            </a:endParaRPr>
          </a:p>
          <a:p>
            <a:r>
              <a:rPr lang="zh-CN" altLang="en-US" dirty="0">
                <a:solidFill>
                  <a:srgbClr val="FF0000"/>
                </a:solidFill>
              </a:rPr>
              <a:t>留意一些没有说明比较，但需要比较的题目</a:t>
            </a:r>
            <a:endParaRPr lang="en-US" altLang="zh-CN" dirty="0">
              <a:solidFill>
                <a:srgbClr val="FF0000"/>
              </a:solidFill>
            </a:endParaRPr>
          </a:p>
          <a:p>
            <a:endParaRPr lang="en-US" altLang="zh-HK" dirty="0">
              <a:solidFill>
                <a:srgbClr val="FF0000"/>
              </a:solidFill>
            </a:endParaRPr>
          </a:p>
          <a:p>
            <a:endParaRPr lang="en-US" altLang="zh-HK" dirty="0"/>
          </a:p>
          <a:p>
            <a:endParaRPr lang="zh-HK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252728"/>
          </a:xfrm>
        </p:spPr>
        <p:txBody>
          <a:bodyPr>
            <a:normAutofit fontScale="90000"/>
          </a:bodyPr>
          <a:lstStyle/>
          <a:p>
            <a:pPr marL="0" indent="0"/>
            <a:r>
              <a:rPr lang="zh-HK" altLang="en-US" dirty="0"/>
              <a:t>考生在各题型的答题技巧</a:t>
            </a:r>
            <a:br>
              <a:rPr lang="en-US" altLang="zh-HK" dirty="0"/>
            </a:b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442941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D040983-B232-C6E3-0F8C-EB29EEAAA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</a:rPr>
              <a:t>在 资料回应题（</a:t>
            </a:r>
            <a:r>
              <a:rPr lang="en-US" altLang="zh-CN" dirty="0">
                <a:solidFill>
                  <a:srgbClr val="FF0000"/>
                </a:solidFill>
              </a:rPr>
              <a:t>Data-response question</a:t>
            </a:r>
            <a:r>
              <a:rPr lang="zh-CN" altLang="en-US" dirty="0">
                <a:solidFill>
                  <a:srgbClr val="FF0000"/>
                </a:solidFill>
              </a:rPr>
              <a:t>） 中，学生在作答时只能选择 “能”或“不能” 作为立场答案</a:t>
            </a:r>
          </a:p>
          <a:p>
            <a:r>
              <a:rPr lang="zh-CN" altLang="en-US" dirty="0">
                <a:solidFill>
                  <a:srgbClr val="FF0000"/>
                </a:solidFill>
              </a:rPr>
              <a:t>学生如果想在答题时顺带回应另一方（反方）的观点，也是可以的。但正确做法是：</a:t>
            </a:r>
          </a:p>
          <a:p>
            <a:r>
              <a:rPr lang="zh-CN" altLang="en-US" dirty="0">
                <a:solidFill>
                  <a:srgbClr val="FF0000"/>
                </a:solidFill>
              </a:rPr>
              <a:t>用「反方论点的漏洞」来加强自己选择的立场</a:t>
            </a:r>
          </a:p>
          <a:p>
            <a:endParaRPr lang="en-CA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A09165C-4E2B-807A-4571-36DDF539D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4228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2"/>
          <p:cNvSpPr txBox="1">
            <a:spLocks/>
          </p:cNvSpPr>
          <p:nvPr/>
        </p:nvSpPr>
        <p:spPr>
          <a:xfrm>
            <a:off x="609600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br>
              <a:rPr lang="en-US" altLang="zh-HK" dirty="0"/>
            </a:br>
            <a:endParaRPr lang="zh-HK" altLang="en-US" dirty="0"/>
          </a:p>
        </p:txBody>
      </p:sp>
      <p:sp>
        <p:nvSpPr>
          <p:cNvPr id="5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HK" altLang="en-US" sz="3000" dirty="0"/>
              <a:t>文章式题目</a:t>
            </a:r>
            <a:r>
              <a:rPr lang="en-US" altLang="zh-HK" sz="3000" dirty="0"/>
              <a:t>(</a:t>
            </a:r>
            <a:r>
              <a:rPr lang="zh-HK" altLang="en-US" sz="3000" dirty="0"/>
              <a:t>一般</a:t>
            </a:r>
            <a:r>
              <a:rPr lang="en-US" altLang="zh-HK" sz="3000" dirty="0"/>
              <a:t>)</a:t>
            </a:r>
          </a:p>
          <a:p>
            <a:r>
              <a:rPr lang="zh-HK" altLang="en-US" dirty="0">
                <a:solidFill>
                  <a:srgbClr val="0070C0"/>
                </a:solidFill>
              </a:rPr>
              <a:t>回答的重点数目越多越好</a:t>
            </a:r>
            <a:endParaRPr lang="en-US" altLang="zh-HK" dirty="0">
              <a:solidFill>
                <a:srgbClr val="0070C0"/>
              </a:solidFill>
            </a:endParaRPr>
          </a:p>
          <a:p>
            <a:r>
              <a:rPr lang="zh-HK" altLang="en-US" dirty="0">
                <a:solidFill>
                  <a:srgbClr val="0070C0"/>
                </a:solidFill>
              </a:rPr>
              <a:t>「一段一重点」，多问自己「为甚么」、「然后？」</a:t>
            </a:r>
            <a:endParaRPr lang="en-US" altLang="zh-HK" dirty="0">
              <a:solidFill>
                <a:srgbClr val="0070C0"/>
              </a:solidFill>
            </a:endParaRPr>
          </a:p>
          <a:p>
            <a:r>
              <a:rPr lang="zh-TW" altLang="en-US" dirty="0">
                <a:solidFill>
                  <a:srgbClr val="FF0000"/>
                </a:solidFill>
              </a:rPr>
              <a:t>注意答案必和課堂文內容相關的</a:t>
            </a:r>
            <a:endParaRPr lang="en-US" altLang="zh-HK" dirty="0">
              <a:solidFill>
                <a:srgbClr val="FF0000"/>
              </a:solidFill>
            </a:endParaRPr>
          </a:p>
          <a:p>
            <a:r>
              <a:rPr lang="zh-HK" altLang="en-US" dirty="0">
                <a:solidFill>
                  <a:srgbClr val="0070C0"/>
                </a:solidFill>
              </a:rPr>
              <a:t>每段都需要在主题句、阐述</a:t>
            </a:r>
            <a:r>
              <a:rPr lang="en-US" altLang="zh-HK" dirty="0">
                <a:solidFill>
                  <a:srgbClr val="0070C0"/>
                </a:solidFill>
              </a:rPr>
              <a:t>(</a:t>
            </a:r>
            <a:r>
              <a:rPr lang="zh-HK" altLang="en-US" dirty="0">
                <a:solidFill>
                  <a:srgbClr val="0070C0"/>
                </a:solidFill>
              </a:rPr>
              <a:t>和例子</a:t>
            </a:r>
            <a:r>
              <a:rPr lang="en-US" altLang="zh-HK" dirty="0">
                <a:solidFill>
                  <a:srgbClr val="0070C0"/>
                </a:solidFill>
              </a:rPr>
              <a:t>)</a:t>
            </a:r>
          </a:p>
          <a:p>
            <a:r>
              <a:rPr lang="zh-CN" altLang="en-US" dirty="0">
                <a:solidFill>
                  <a:srgbClr val="FF0000"/>
                </a:solidFill>
              </a:rPr>
              <a:t>应绘图的时候就绘图</a:t>
            </a:r>
            <a:endParaRPr lang="en-US" altLang="zh-HK" dirty="0">
              <a:solidFill>
                <a:srgbClr val="FF0000"/>
              </a:solidFill>
            </a:endParaRPr>
          </a:p>
          <a:p>
            <a:endParaRPr lang="en-US" altLang="zh-HK" dirty="0"/>
          </a:p>
          <a:p>
            <a:endParaRPr lang="en-US" altLang="zh-HK" dirty="0"/>
          </a:p>
          <a:p>
            <a:endParaRPr lang="zh-HK" altLang="en-US" dirty="0"/>
          </a:p>
        </p:txBody>
      </p:sp>
      <p:sp>
        <p:nvSpPr>
          <p:cNvPr id="6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zh-HK" altLang="en-US" dirty="0"/>
              <a:t>考生在各题型的答题技巧</a:t>
            </a:r>
          </a:p>
        </p:txBody>
      </p:sp>
    </p:spTree>
    <p:extLst>
      <p:ext uri="{BB962C8B-B14F-4D97-AF65-F5344CB8AC3E}">
        <p14:creationId xmlns:p14="http://schemas.microsoft.com/office/powerpoint/2010/main" val="1618366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考生在各题型的答题技巧</a:t>
            </a:r>
          </a:p>
        </p:txBody>
      </p:sp>
      <p:sp>
        <p:nvSpPr>
          <p:cNvPr id="4" name="內容版面配置區 1"/>
          <p:cNvSpPr>
            <a:spLocks noGrp="1"/>
          </p:cNvSpPr>
          <p:nvPr>
            <p:ph idx="1"/>
          </p:nvPr>
        </p:nvSpPr>
        <p:spPr>
          <a:xfrm>
            <a:off x="323528" y="1988840"/>
            <a:ext cx="8640960" cy="4536504"/>
          </a:xfrm>
        </p:spPr>
        <p:txBody>
          <a:bodyPr/>
          <a:lstStyle/>
          <a:p>
            <a:pPr marL="0" indent="0">
              <a:buNone/>
            </a:pPr>
            <a:r>
              <a:rPr lang="zh-HK" altLang="en-US" sz="3000" dirty="0"/>
              <a:t>文章式题目</a:t>
            </a:r>
            <a:r>
              <a:rPr lang="en-US" altLang="zh-HK" sz="3000" dirty="0"/>
              <a:t>(</a:t>
            </a:r>
            <a:r>
              <a:rPr lang="zh-HK" altLang="en-US" sz="3000" dirty="0"/>
              <a:t>评估成效题</a:t>
            </a:r>
            <a:r>
              <a:rPr lang="en-US" altLang="zh-HK" sz="3000" dirty="0"/>
              <a:t>*)</a:t>
            </a:r>
          </a:p>
          <a:p>
            <a:pPr marL="0" indent="0">
              <a:buNone/>
            </a:pPr>
            <a:endParaRPr lang="en-US" altLang="zh-HK" dirty="0">
              <a:solidFill>
                <a:srgbClr val="FF0000"/>
              </a:solidFill>
            </a:endParaRPr>
          </a:p>
          <a:p>
            <a:endParaRPr lang="en-US" altLang="zh-HK" dirty="0">
              <a:solidFill>
                <a:srgbClr val="FF0000"/>
              </a:solidFill>
            </a:endParaRPr>
          </a:p>
          <a:p>
            <a:endParaRPr lang="en-US" altLang="zh-HK" dirty="0"/>
          </a:p>
          <a:p>
            <a:endParaRPr lang="en-US" altLang="zh-HK" dirty="0"/>
          </a:p>
          <a:p>
            <a:endParaRPr lang="en-US" altLang="zh-HK" dirty="0"/>
          </a:p>
          <a:p>
            <a:endParaRPr lang="en-US" altLang="zh-HK" dirty="0"/>
          </a:p>
          <a:p>
            <a:pPr marL="0" indent="0">
              <a:buNone/>
            </a:pPr>
            <a:endParaRPr lang="en-US" altLang="zh-HK" dirty="0"/>
          </a:p>
          <a:p>
            <a:r>
              <a:rPr lang="zh-HK" altLang="en-US" dirty="0"/>
              <a:t>不是以自身想法为立论，是以所温习的内容充裕程度来立论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25765"/>
              </p:ext>
            </p:extLst>
          </p:nvPr>
        </p:nvGraphicFramePr>
        <p:xfrm>
          <a:off x="467544" y="2708920"/>
          <a:ext cx="7704855" cy="26928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8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82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82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zh-HK" altLang="en-US" dirty="0"/>
                        <a:t>具成效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HK" altLang="en-US" dirty="0"/>
                        <a:t>不具成效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HK" altLang="en-US" dirty="0"/>
                        <a:t>好坏参半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zh-HK" altLang="en-US" dirty="0"/>
                        <a:t>有甚么成效 </a:t>
                      </a:r>
                      <a:r>
                        <a:rPr lang="en-US" altLang="zh-HK" dirty="0"/>
                        <a:t>(60%)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HK" altLang="en-US" dirty="0"/>
                        <a:t>为何没有成效</a:t>
                      </a:r>
                      <a:r>
                        <a:rPr lang="en-US" altLang="zh-HK" dirty="0"/>
                        <a:t>(60%)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HK" altLang="en-US" dirty="0"/>
                        <a:t>有甚么成效 </a:t>
                      </a:r>
                      <a:r>
                        <a:rPr lang="en-US" altLang="zh-HK" dirty="0"/>
                        <a:t>(45%)</a:t>
                      </a:r>
                      <a:endParaRPr lang="zh-HK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zh-HK" altLang="en-US" dirty="0"/>
                        <a:t>驳论</a:t>
                      </a:r>
                      <a:r>
                        <a:rPr lang="zh-HK" altLang="en-US" baseline="0" dirty="0"/>
                        <a:t> </a:t>
                      </a:r>
                      <a:r>
                        <a:rPr lang="en-US" altLang="zh-HK" baseline="0" dirty="0"/>
                        <a:t> (</a:t>
                      </a:r>
                      <a:r>
                        <a:rPr lang="zh-HK" altLang="en-US" baseline="0" dirty="0"/>
                        <a:t>如有</a:t>
                      </a:r>
                      <a:r>
                        <a:rPr lang="en-US" altLang="zh-HK" baseline="0" dirty="0"/>
                        <a:t>) /</a:t>
                      </a:r>
                      <a:r>
                        <a:rPr lang="zh-HK" altLang="en-US" baseline="0" dirty="0"/>
                        <a:t>较其他方法优胜之处 </a:t>
                      </a:r>
                      <a:r>
                        <a:rPr lang="en-US" altLang="zh-HK" baseline="0" dirty="0"/>
                        <a:t>(30%)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HK" altLang="en-US" dirty="0"/>
                        <a:t>驳论</a:t>
                      </a:r>
                      <a:r>
                        <a:rPr lang="zh-HK" altLang="en-US" baseline="0" dirty="0"/>
                        <a:t> </a:t>
                      </a:r>
                      <a:r>
                        <a:rPr lang="en-US" altLang="zh-HK" baseline="0" dirty="0"/>
                        <a:t> (</a:t>
                      </a:r>
                      <a:r>
                        <a:rPr lang="zh-HK" altLang="en-US" baseline="0" dirty="0"/>
                        <a:t>如有</a:t>
                      </a:r>
                      <a:r>
                        <a:rPr lang="en-US" altLang="zh-HK" baseline="0" dirty="0"/>
                        <a:t>) /</a:t>
                      </a:r>
                      <a:r>
                        <a:rPr lang="zh-HK" altLang="en-US" baseline="0" dirty="0"/>
                        <a:t>比较其他方法如何较自己的方法更具成效</a:t>
                      </a:r>
                      <a:r>
                        <a:rPr lang="en-US" altLang="zh-HK" baseline="0" dirty="0"/>
                        <a:t>(30%)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HK" altLang="en-US" dirty="0"/>
                        <a:t>为何没有成效</a:t>
                      </a:r>
                      <a:r>
                        <a:rPr lang="en-US" altLang="zh-HK" baseline="0" dirty="0"/>
                        <a:t>/</a:t>
                      </a:r>
                      <a:r>
                        <a:rPr lang="zh-HK" altLang="en-US" baseline="0" dirty="0"/>
                        <a:t>比较其他方法如何较自己的方法更具成效</a:t>
                      </a:r>
                      <a:r>
                        <a:rPr lang="en-US" altLang="zh-HK" dirty="0"/>
                        <a:t>(45%)</a:t>
                      </a:r>
                      <a:endParaRPr lang="zh-HK" altLang="en-US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HK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zh-HK" altLang="en-US" baseline="0" dirty="0"/>
                        <a:t>其他方法 </a:t>
                      </a:r>
                      <a:r>
                        <a:rPr lang="en-US" altLang="zh-HK" baseline="0" dirty="0"/>
                        <a:t>(10%)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HK" altLang="en-US" baseline="0" dirty="0"/>
                        <a:t>其他方法 </a:t>
                      </a:r>
                      <a:r>
                        <a:rPr lang="en-US" altLang="zh-HK" baseline="0" dirty="0"/>
                        <a:t>(10%)</a:t>
                      </a:r>
                    </a:p>
                    <a:p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HK" altLang="en-US" baseline="0" dirty="0"/>
                        <a:t>其他方法 </a:t>
                      </a:r>
                      <a:r>
                        <a:rPr lang="en-US" altLang="zh-HK" baseline="0" dirty="0"/>
                        <a:t>(10%)</a:t>
                      </a:r>
                    </a:p>
                    <a:p>
                      <a:endParaRPr lang="zh-HK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0178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E8191D0-DCC3-D62B-2AFB-4655198CD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2636912"/>
            <a:ext cx="7408333" cy="3450696"/>
          </a:xfrm>
        </p:spPr>
        <p:txBody>
          <a:bodyPr>
            <a:normAutofit/>
          </a:bodyPr>
          <a:lstStyle/>
          <a:p>
            <a:r>
              <a:rPr lang="zh-TW" altLang="en-US" sz="3000" dirty="0"/>
              <a:t>實地考察題目</a:t>
            </a:r>
            <a:r>
              <a:rPr lang="en-US" altLang="zh-TW" sz="3000" dirty="0"/>
              <a:t>(</a:t>
            </a:r>
            <a:r>
              <a:rPr lang="zh-TW" altLang="en-US" sz="3000" dirty="0"/>
              <a:t>必答题</a:t>
            </a:r>
            <a:r>
              <a:rPr lang="en-US" altLang="zh-TW" sz="3000" dirty="0"/>
              <a:t>)</a:t>
            </a:r>
          </a:p>
          <a:p>
            <a:r>
              <a:rPr lang="zh-TW" altLang="en-US" sz="3000" dirty="0"/>
              <a:t>卷二校方所挑選的兩個課題</a:t>
            </a:r>
            <a:endParaRPr lang="en-US" altLang="zh-TW" sz="3000" dirty="0"/>
          </a:p>
          <a:p>
            <a:r>
              <a:rPr lang="zh-TW" altLang="en-US" sz="3000" dirty="0"/>
              <a:t>地圖阅讀题</a:t>
            </a:r>
            <a:endParaRPr lang="en-US" altLang="zh-TW" sz="3000" dirty="0"/>
          </a:p>
          <a:p>
            <a:r>
              <a:rPr lang="en-US" altLang="zh-TW" sz="3000" dirty="0"/>
              <a:t>HKDSE </a:t>
            </a:r>
            <a:r>
              <a:rPr lang="zh-TW" altLang="en-US" sz="3000" dirty="0"/>
              <a:t>過往 </a:t>
            </a:r>
            <a:r>
              <a:rPr lang="en-US" altLang="zh-TW" sz="3000" dirty="0"/>
              <a:t>MC</a:t>
            </a:r>
            <a:r>
              <a:rPr lang="zh-TW" altLang="en-US" sz="3000" dirty="0"/>
              <a:t>题</a:t>
            </a:r>
            <a:endParaRPr lang="en-CA" sz="30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C69F6D8-40D0-4293-207C-FA601FB15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70392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考生須注意的課題</a:t>
            </a:r>
            <a:br>
              <a:rPr lang="en-US" altLang="zh-HK" dirty="0"/>
            </a:b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795438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1142</TotalTime>
  <Words>788</Words>
  <Application>Microsoft Office PowerPoint</Application>
  <PresentationFormat>On-screen Show (4:3)</PresentationFormat>
  <Paragraphs>75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Candara</vt:lpstr>
      <vt:lpstr>Symbol</vt:lpstr>
      <vt:lpstr>波形</vt:lpstr>
      <vt:lpstr>HKDSE地理科</vt:lpstr>
      <vt:lpstr>分享大纲</vt:lpstr>
      <vt:lpstr>评卷 </vt:lpstr>
      <vt:lpstr>评卷</vt:lpstr>
      <vt:lpstr>考生在各题型的答题技巧 </vt:lpstr>
      <vt:lpstr>PowerPoint Presentation</vt:lpstr>
      <vt:lpstr>考生在各题型的答题技巧</vt:lpstr>
      <vt:lpstr>考生在各题型的答题技巧</vt:lpstr>
      <vt:lpstr>考生須注意的課題 </vt:lpstr>
      <vt:lpstr>2025</vt:lpstr>
      <vt:lpstr>2025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HKDSE地理科 第一單元教學分享</dc:title>
  <dc:creator>Windows 使用者</dc:creator>
  <cp:lastModifiedBy>EVA LAI</cp:lastModifiedBy>
  <cp:revision>27</cp:revision>
  <dcterms:created xsi:type="dcterms:W3CDTF">2021-11-08T02:41:39Z</dcterms:created>
  <dcterms:modified xsi:type="dcterms:W3CDTF">2025-12-01T19:44:03Z</dcterms:modified>
</cp:coreProperties>
</file>