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6" r:id="rId8"/>
    <p:sldId id="261" r:id="rId9"/>
    <p:sldId id="267" r:id="rId10"/>
    <p:sldId id="262" r:id="rId11"/>
    <p:sldId id="264" r:id="rId12"/>
    <p:sldId id="268" r:id="rId13"/>
    <p:sldId id="263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C26D3-85C2-4062-BFCA-4E120D646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302F7-57D9-4713-8639-21A04ABBB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713C2-A073-4F37-A73A-9250C4BCD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6EB64-1F9F-43E3-AA17-CF4CF61C8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25445-2C7F-4637-8A42-E7C878D9F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6E8D0-4BEC-47D5-8CD5-D4A0DC22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4C397-F87C-4E44-A2BA-7BFC619A2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92A7A-AD97-408A-A01F-DB5A3AAF4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6068C-495C-4C41-BFC1-EFEDA306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1B318-82C3-4053-BDE2-96BEFCE7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4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675BD0-6E41-4D97-852C-4E7CB4DC4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AE33D-619D-4B2A-8098-0B3D1306F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56FE9-548D-4BE1-A525-3E8AE12A5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AE22F-A9DD-4A0B-B99C-9D3A82D36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60328-9268-448A-8816-79C30AEB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42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94065-0A77-4100-BBFC-8CE04DE9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A09F2-3146-43A5-9F6A-2510A658E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5CD8E-3219-4168-B05A-DE6CA8F0B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DE49E-8AB4-42D3-B422-7EC34AD9A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BF342-A66A-4C7D-A651-E3399AAD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4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54FF7-FD9C-45F5-A5E0-42AB9FAF7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412C4-86C3-46C7-B4C8-AB034B00B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994FE-4E06-4BF4-B9BE-597F4D81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2122D-EF8A-4F0E-99BD-8715DFFDB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2BF88-0A61-4E4C-849C-1FFA2400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8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3D7E-7CD9-45E7-A9F3-CF13B942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21011-B030-4830-81D0-93E930DBC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DC3A3-843D-4B8D-A93E-AD8C77700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20D45-A219-464E-8EE4-1CB86FD2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EA3BC-C497-4D73-A635-83C37E34F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26BBC-B9BD-4528-A9BD-BC5FE6EE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2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8D595-E711-40A7-BF31-C8F9229B7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16914-9E2D-4C65-8726-6DC805AD6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9ABB5-120A-4742-8469-CB9121B3F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C4683B-B8F4-40EA-AD07-2519A6C3C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873224-84A7-4B3E-9D5C-740871F47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454573-8A65-4566-9070-017FC28B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05EC29-BB40-4048-B187-244390772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4DB5A-2559-45D6-89E7-8789A844B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0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6C512-B31A-4D58-A0CB-DD0446A8F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18CC6B-E150-4459-860F-81E530D35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3E679-0B49-4F86-B453-5E175E96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5F7C38-C62D-42CF-91FB-E93B12AF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3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FA857D-136A-4827-A2F3-1609A9F5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6D03A-0AC2-4371-9024-1D8785105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B262C-6861-4060-8D5F-28205753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BF697-4DAC-46E8-BCF8-1870B8D53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97A6F-CA5B-4A30-8489-A9AE20E61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283264-B91F-436C-B9AA-76DE71480C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CD860-5A57-4D94-800A-7CAC5216D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4955B-509B-40F9-9E45-A97D20DB6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228AE-73E6-4C06-A504-8ED7A0762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4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11D9-E03F-4358-95C1-EC431F9B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5FBA82-549A-418D-9F9D-330FBEC925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479BB-961E-4603-8CD8-1F2532B26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D8CCE2-C20B-4116-ABE7-D98BA318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0C291E-A030-4AD5-8983-2D471D5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F2544-7302-4145-ADCB-3DF0F507F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5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Grayscale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C3AFD9-C62C-43E2-9F88-F1E2AFA30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99087-271C-45E0-953F-F06EDDACB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79174-9FB6-4E69-91B6-805B4D60B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33C26-3EAC-4D94-A64C-AD9D630B97AF}" type="datetimeFigureOut">
              <a:rPr lang="en-US" smtClean="0"/>
              <a:t>6/23/2019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6643A-4D26-4B70-A80F-B79BF0233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03515-EA43-46A2-B8EA-75497415E1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35D80-B868-4D88-AB1E-C65C1D1F4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8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73439-708A-4087-B71A-23B633459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971" y="1129535"/>
            <a:ext cx="8659092" cy="94133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The Wandering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50321B-9B39-4D08-814C-34AB03452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7417" y="4787136"/>
            <a:ext cx="3086793" cy="1655762"/>
          </a:xfrm>
        </p:spPr>
        <p:txBody>
          <a:bodyPr/>
          <a:lstStyle/>
          <a:p>
            <a:r>
              <a:rPr lang="en-US" b="1" dirty="0">
                <a:latin typeface="Bradley Hand ITC" panose="03070402050302030203" pitchFamily="66" charset="0"/>
              </a:rPr>
              <a:t>By:</a:t>
            </a:r>
          </a:p>
          <a:p>
            <a:r>
              <a:rPr lang="en-US" b="1" dirty="0">
                <a:latin typeface="Bradley Hand ITC" panose="03070402050302030203" pitchFamily="66" charset="0"/>
              </a:rPr>
              <a:t>Cassandra Mobley</a:t>
            </a:r>
          </a:p>
          <a:p>
            <a:r>
              <a:rPr lang="en-US" b="1" dirty="0">
                <a:latin typeface="Bradley Hand ITC" panose="03070402050302030203" pitchFamily="66" charset="0"/>
              </a:rPr>
              <a:t>TLHouse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6D20F0-E3F4-49EF-9F27-2F1C7D86C0B9}"/>
              </a:ext>
            </a:extLst>
          </p:cNvPr>
          <p:cNvSpPr txBox="1"/>
          <p:nvPr/>
        </p:nvSpPr>
        <p:spPr>
          <a:xfrm>
            <a:off x="8603673" y="815370"/>
            <a:ext cx="19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69565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repeatCount="indefinite" accel="50000" decel="50000" fill="hold" grpId="0" nodeType="after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08333E-6 0.01088 C -0.00677 -0.00277 -0.02969 -0.01597 -0.03802 -0.01597 C -0.08906 -0.01597 -0.14179 0.19584 -0.14179 0.40787 C -0.14179 0.30093 -0.16823 0.19584 -0.19284 0.19584 C -0.21927 0.19584 -0.24388 0.30255 -0.24388 0.40787 C -0.24388 0.3551 -0.25703 0.30093 -0.27031 0.30093 C -0.28333 0.30093 -0.29661 0.35371 -0.29661 0.40787 C -0.29661 0.38079 -0.30325 0.3551 -0.30976 0.3551 C -0.3164 0.3551 -0.32278 0.38218 -0.32278 0.40787 C -0.32278 0.39398 -0.32604 0.38079 -0.32942 0.38079 C -0.33112 0.38079 -0.33607 0.39445 -0.33607 0.40787 C -0.33607 0.40116 -0.33776 0.39398 -0.33932 0.39398 C -0.33932 0.39236 -0.34258 0.4007 -0.34258 0.40787 C -0.34258 0.40417 -0.34258 0.40116 -0.34427 0.40116 C -0.34427 0.40255 -0.34596 0.40463 -0.34596 0.40787 C -0.34596 0.40625 -0.34596 0.40417 -0.34596 0.40255 C -0.34765 0.40255 -0.34765 0.40417 -0.34765 0.40625 C -0.34935 0.40625 -0.34935 0.40463 -0.34935 0.40255 C -0.35104 0.40255 -0.35104 0.40417 -0.35104 0.40625 " pathEditMode="relative" rAng="0" ptsTypes="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52" y="1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80" y="29194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304305" y="124692"/>
            <a:ext cx="7660195" cy="3608068"/>
          </a:xfrm>
          <a:prstGeom prst="wedgeRoundRectCallout">
            <a:avLst>
              <a:gd name="adj1" fmla="val -62269"/>
              <a:gd name="adj2" fmla="val 18368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Singular Verb use an S when the Noun is in third person.</a:t>
            </a:r>
          </a:p>
          <a:p>
            <a:pPr algn="ctr"/>
            <a:endParaRPr lang="en-US" sz="36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A plural Verb </a:t>
            </a:r>
            <a:r>
              <a:rPr lang="en-US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 not </a:t>
            </a:r>
            <a:r>
              <a:rPr lang="en-US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use and 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ED9E74-8D99-4FE9-9A67-167127A2B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485091"/>
              </p:ext>
            </p:extLst>
          </p:nvPr>
        </p:nvGraphicFramePr>
        <p:xfrm>
          <a:off x="227500" y="3530858"/>
          <a:ext cx="8109528" cy="296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5620">
                  <a:extLst>
                    <a:ext uri="{9D8B030D-6E8A-4147-A177-3AD203B41FA5}">
                      <a16:colId xmlns:a16="http://schemas.microsoft.com/office/drawing/2014/main" val="2418129294"/>
                    </a:ext>
                  </a:extLst>
                </a:gridCol>
                <a:gridCol w="6233908">
                  <a:extLst>
                    <a:ext uri="{9D8B030D-6E8A-4147-A177-3AD203B41FA5}">
                      <a16:colId xmlns:a16="http://schemas.microsoft.com/office/drawing/2014/main" val="386031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Verbs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73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First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I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989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Second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You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356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Third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He, She, It runs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093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Mary runs.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130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The rabbit hops.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44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She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Thomas skips.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785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Thomas and Mary run.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013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02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80" y="29194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3865419" y="124693"/>
            <a:ext cx="8099082" cy="3406166"/>
          </a:xfrm>
          <a:prstGeom prst="wedgeRoundRectCallout">
            <a:avLst>
              <a:gd name="adj1" fmla="val -59155"/>
              <a:gd name="adj2" fmla="val 12927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singular Verb uses an S</a:t>
            </a: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plural Verb </a:t>
            </a:r>
            <a:r>
              <a:rPr lang="en-US" sz="24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does not</a:t>
            </a:r>
          </a:p>
          <a:p>
            <a:pPr algn="ctr"/>
            <a:endParaRPr lang="en-US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singular Noun </a:t>
            </a:r>
            <a:r>
              <a:rPr lang="en-US" sz="24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does not </a:t>
            </a:r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use an </a:t>
            </a: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S</a:t>
            </a: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plural Noun takes and 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5D97AA-D9B8-4A9E-B723-E0012BD23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71885"/>
              </p:ext>
            </p:extLst>
          </p:nvPr>
        </p:nvGraphicFramePr>
        <p:xfrm>
          <a:off x="111760" y="3530858"/>
          <a:ext cx="4435301" cy="1554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59099">
                  <a:extLst>
                    <a:ext uri="{9D8B030D-6E8A-4147-A177-3AD203B41FA5}">
                      <a16:colId xmlns:a16="http://schemas.microsoft.com/office/drawing/2014/main" val="2341050364"/>
                    </a:ext>
                  </a:extLst>
                </a:gridCol>
                <a:gridCol w="1226795">
                  <a:extLst>
                    <a:ext uri="{9D8B030D-6E8A-4147-A177-3AD203B41FA5}">
                      <a16:colId xmlns:a16="http://schemas.microsoft.com/office/drawing/2014/main" val="26633467"/>
                    </a:ext>
                  </a:extLst>
                </a:gridCol>
                <a:gridCol w="1649407">
                  <a:extLst>
                    <a:ext uri="{9D8B030D-6E8A-4147-A177-3AD203B41FA5}">
                      <a16:colId xmlns:a16="http://schemas.microsoft.com/office/drawing/2014/main" val="2721825343"/>
                    </a:ext>
                  </a:extLst>
                </a:gridCol>
              </a:tblGrid>
              <a:tr h="309110">
                <a:tc>
                  <a:txBody>
                    <a:bodyPr/>
                    <a:lstStyle/>
                    <a:p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omic Sans MS" panose="030F0702030302020204" pitchFamily="66" charset="0"/>
                        </a:rPr>
                        <a:t>Verb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214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41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60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26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80" y="29194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3865419" y="124693"/>
            <a:ext cx="8099082" cy="3406166"/>
          </a:xfrm>
          <a:prstGeom prst="wedgeRoundRectCallout">
            <a:avLst>
              <a:gd name="adj1" fmla="val -59155"/>
              <a:gd name="adj2" fmla="val 12927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Verb is an action word that tells about Noun/Subject </a:t>
            </a:r>
          </a:p>
          <a:p>
            <a:pPr algn="ctr"/>
            <a:endParaRPr lang="en-US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Verb uses an S when the Noun is in third person.</a:t>
            </a:r>
          </a:p>
          <a:p>
            <a:pPr algn="ctr"/>
            <a:endParaRPr lang="en-US" sz="24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A Noun uses an S to tell if it is more than one.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5D97AA-D9B8-4A9E-B723-E0012BD23F83}"/>
              </a:ext>
            </a:extLst>
          </p:cNvPr>
          <p:cNvGraphicFramePr>
            <a:graphicFrameLocks noGrp="1"/>
          </p:cNvGraphicFramePr>
          <p:nvPr/>
        </p:nvGraphicFramePr>
        <p:xfrm>
          <a:off x="111760" y="3530858"/>
          <a:ext cx="4435301" cy="1554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59099">
                  <a:extLst>
                    <a:ext uri="{9D8B030D-6E8A-4147-A177-3AD203B41FA5}">
                      <a16:colId xmlns:a16="http://schemas.microsoft.com/office/drawing/2014/main" val="2341050364"/>
                    </a:ext>
                  </a:extLst>
                </a:gridCol>
                <a:gridCol w="1226795">
                  <a:extLst>
                    <a:ext uri="{9D8B030D-6E8A-4147-A177-3AD203B41FA5}">
                      <a16:colId xmlns:a16="http://schemas.microsoft.com/office/drawing/2014/main" val="26633467"/>
                    </a:ext>
                  </a:extLst>
                </a:gridCol>
                <a:gridCol w="1649407">
                  <a:extLst>
                    <a:ext uri="{9D8B030D-6E8A-4147-A177-3AD203B41FA5}">
                      <a16:colId xmlns:a16="http://schemas.microsoft.com/office/drawing/2014/main" val="2721825343"/>
                    </a:ext>
                  </a:extLst>
                </a:gridCol>
              </a:tblGrid>
              <a:tr h="309110">
                <a:tc>
                  <a:txBody>
                    <a:bodyPr/>
                    <a:lstStyle/>
                    <a:p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omic Sans MS" panose="030F0702030302020204" pitchFamily="66" charset="0"/>
                        </a:rPr>
                        <a:t>Verb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214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41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60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82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80" y="29194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304305" y="124692"/>
            <a:ext cx="7660195" cy="3608068"/>
          </a:xfrm>
          <a:prstGeom prst="wedgeRoundRectCallout">
            <a:avLst>
              <a:gd name="adj1" fmla="val -62269"/>
              <a:gd name="adj2" fmla="val 18368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When two Nouns are joined using the word “or” the Verb is singular</a:t>
            </a:r>
          </a:p>
          <a:p>
            <a:pPr algn="ctr"/>
            <a:endParaRPr lang="en-US" sz="32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When two Nouns are joined using the word “and” the Verb is plural.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ED9E74-8D99-4FE9-9A67-167127A2B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287028"/>
              </p:ext>
            </p:extLst>
          </p:nvPr>
        </p:nvGraphicFramePr>
        <p:xfrm>
          <a:off x="227500" y="3530858"/>
          <a:ext cx="8109528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57511">
                  <a:extLst>
                    <a:ext uri="{9D8B030D-6E8A-4147-A177-3AD203B41FA5}">
                      <a16:colId xmlns:a16="http://schemas.microsoft.com/office/drawing/2014/main" val="2418129294"/>
                    </a:ext>
                  </a:extLst>
                </a:gridCol>
                <a:gridCol w="5652017">
                  <a:extLst>
                    <a:ext uri="{9D8B030D-6E8A-4147-A177-3AD203B41FA5}">
                      <a16:colId xmlns:a16="http://schemas.microsoft.com/office/drawing/2014/main" val="3860315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735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Janice or 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Janice or David walk.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989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356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Janice and 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Janice and David walks.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093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7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27FC1-4249-4909-A49C-5E6E7AD55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1090F-7D34-4501-9281-AECEEAE6C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79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How to use the wandering 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6000" dirty="0"/>
              <a:t>Plural Nouns</a:t>
            </a:r>
          </a:p>
          <a:p>
            <a:pPr marL="0" indent="0" algn="ctr">
              <a:buNone/>
            </a:pPr>
            <a:r>
              <a:rPr lang="en-US" sz="6000" dirty="0"/>
              <a:t>Possessive Nouns</a:t>
            </a:r>
          </a:p>
          <a:p>
            <a:pPr marL="0" indent="0" algn="ctr">
              <a:buNone/>
            </a:pPr>
            <a:r>
              <a:rPr lang="en-US" sz="6000" dirty="0"/>
              <a:t>Subject/Verb Agreement</a:t>
            </a:r>
          </a:p>
        </p:txBody>
      </p:sp>
    </p:spTree>
    <p:extLst>
      <p:ext uri="{BB962C8B-B14F-4D97-AF65-F5344CB8AC3E}">
        <p14:creationId xmlns:p14="http://schemas.microsoft.com/office/powerpoint/2010/main" val="3995984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3" y="33662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139189" y="182881"/>
            <a:ext cx="6975231" cy="3636818"/>
          </a:xfrm>
          <a:prstGeom prst="wedgeRoundRectCallout">
            <a:avLst>
              <a:gd name="adj1" fmla="val -65816"/>
              <a:gd name="adj2" fmla="val 17701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The letter S is added to:</a:t>
            </a:r>
          </a:p>
          <a:p>
            <a:pPr algn="ctr"/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Make words plural</a:t>
            </a:r>
          </a:p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Show Subject/Verb agreement in sentences</a:t>
            </a:r>
          </a:p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And to form Possessive Nouns</a:t>
            </a:r>
          </a:p>
          <a:p>
            <a:pPr algn="ctr"/>
            <a:r>
              <a:rPr lang="en-US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C57845-1566-4FC8-9B5C-B2B8EEC15BE6}"/>
              </a:ext>
            </a:extLst>
          </p:cNvPr>
          <p:cNvSpPr txBox="1"/>
          <p:nvPr/>
        </p:nvSpPr>
        <p:spPr>
          <a:xfrm>
            <a:off x="1356638" y="4079631"/>
            <a:ext cx="9669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33749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path" presetSubtype="0" repeatCount="3000" accel="50000" decel="50000" autoRev="1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22222E-6 C 0.00795 -0.00347 0.03646 -0.00671 0.04688 -0.00671 C 0.11055 -0.00671 0.17604 0.04607 0.17604 0.09884 C 0.17604 0.07222 0.20873 0.04607 0.23946 0.04607 C 0.27214 0.04607 0.303 0.07269 0.303 0.09884 C 0.303 0.08588 0.31901 0.07222 0.33581 0.07222 C 0.35196 0.07222 0.36875 0.08542 0.36875 0.09884 C 0.36875 0.09213 0.3767 0.08588 0.38477 0.08588 C 0.3931 0.08588 0.40117 0.09259 0.40117 0.09884 C 0.40117 0.09514 0.40508 0.09213 0.40938 0.09213 C 0.41172 0.09213 0.41771 0.0956 0.41771 0.09884 C 0.41771 0.09746 0.41979 0.09514 0.42162 0.09514 C 0.42162 0.0956 0.42578 0.09699 0.42578 0.09884 C 0.42578 0.09792 0.42578 0.09746 0.42774 0.09746 C 0.42774 0.09792 0.42982 0.09838 0.42982 0.09884 C 0.42982 0.09838 0.42982 0.09792 0.42982 0.09746 C 0.43216 0.09792 0.43216 0.09746 0.43216 0.09884 C 0.43425 0.09884 0.43425 0.09838 0.43425 0.09792 C 0.43659 0.09792 0.43659 0.09746 0.43659 0.09884 " pathEditMode="relative" rAng="0" ptsTypes="AAAAAAAAAAAAAAAAAAA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23" y="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164E57-092C-42F2-A3D9-C9A27FA38BAA}"/>
              </a:ext>
            </a:extLst>
          </p:cNvPr>
          <p:cNvSpPr/>
          <p:nvPr/>
        </p:nvSpPr>
        <p:spPr>
          <a:xfrm>
            <a:off x="3596088" y="834678"/>
            <a:ext cx="5317481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5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Plural </a:t>
            </a:r>
          </a:p>
          <a:p>
            <a:pPr algn="ctr"/>
            <a:r>
              <a:rPr lang="en-US" sz="15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Nouns</a:t>
            </a:r>
            <a:endParaRPr lang="en-US" sz="15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9980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3" y="33662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039436" y="463063"/>
            <a:ext cx="6975231" cy="2965937"/>
          </a:xfrm>
          <a:prstGeom prst="wedgeRoundRectCallout">
            <a:avLst>
              <a:gd name="adj1" fmla="val -64982"/>
              <a:gd name="adj2" fmla="val 20672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An S is added to Plural Nouns to show there is more than one. </a:t>
            </a:r>
          </a:p>
          <a:p>
            <a:pPr algn="ctr"/>
            <a:r>
              <a:rPr lang="en-US" sz="2800" dirty="0"/>
              <a:t>  </a:t>
            </a:r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4B6E7D-C2D2-4275-B55F-78282CC39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718298"/>
              </p:ext>
            </p:extLst>
          </p:nvPr>
        </p:nvGraphicFramePr>
        <p:xfrm>
          <a:off x="343878" y="3575538"/>
          <a:ext cx="5752122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15137">
                  <a:extLst>
                    <a:ext uri="{9D8B030D-6E8A-4147-A177-3AD203B41FA5}">
                      <a16:colId xmlns:a16="http://schemas.microsoft.com/office/drawing/2014/main" val="1915097487"/>
                    </a:ext>
                  </a:extLst>
                </a:gridCol>
                <a:gridCol w="2836985">
                  <a:extLst>
                    <a:ext uri="{9D8B030D-6E8A-4147-A177-3AD203B41FA5}">
                      <a16:colId xmlns:a16="http://schemas.microsoft.com/office/drawing/2014/main" val="1478211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0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Dog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Dogs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08991"/>
                  </a:ext>
                </a:extLst>
              </a:tr>
              <a:tr h="472962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Boats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Boats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4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Lights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450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52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3" y="33662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229491" y="99753"/>
            <a:ext cx="7660195" cy="3329247"/>
          </a:xfrm>
          <a:prstGeom prst="wedgeRoundRectCallout">
            <a:avLst>
              <a:gd name="adj1" fmla="val -62161"/>
              <a:gd name="adj2" fmla="val 19424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Some Plural Nouns use es or </a:t>
            </a:r>
            <a:r>
              <a:rPr lang="en-US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ies</a:t>
            </a:r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,</a:t>
            </a:r>
          </a:p>
          <a:p>
            <a:pPr algn="ctr"/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Nouns ending in s, ss, </a:t>
            </a:r>
            <a:r>
              <a:rPr lang="en-US" sz="32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ch</a:t>
            </a:r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, x, z or </a:t>
            </a:r>
            <a:r>
              <a:rPr lang="en-US" sz="32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sh</a:t>
            </a:r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 use es.</a:t>
            </a:r>
          </a:p>
          <a:p>
            <a:pPr algn="ctr"/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Nouns ending with a consonant followed by a “y” use </a:t>
            </a:r>
            <a:r>
              <a:rPr lang="en-US" sz="32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ies</a:t>
            </a:r>
            <a:r>
              <a:rPr lang="en-US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 algn="ctr"/>
            <a:r>
              <a:rPr lang="en-US" dirty="0"/>
              <a:t> 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4B6E7D-C2D2-4275-B55F-78282CC39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316315"/>
              </p:ext>
            </p:extLst>
          </p:nvPr>
        </p:nvGraphicFramePr>
        <p:xfrm>
          <a:off x="164123" y="3439418"/>
          <a:ext cx="5752122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15137">
                  <a:extLst>
                    <a:ext uri="{9D8B030D-6E8A-4147-A177-3AD203B41FA5}">
                      <a16:colId xmlns:a16="http://schemas.microsoft.com/office/drawing/2014/main" val="1915097487"/>
                    </a:ext>
                  </a:extLst>
                </a:gridCol>
                <a:gridCol w="2836985">
                  <a:extLst>
                    <a:ext uri="{9D8B030D-6E8A-4147-A177-3AD203B41FA5}">
                      <a16:colId xmlns:a16="http://schemas.microsoft.com/office/drawing/2014/main" val="1478211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0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Church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Churches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08991"/>
                  </a:ext>
                </a:extLst>
              </a:tr>
              <a:tr h="472962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Party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Parties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4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Branch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Branches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450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Baby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babies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85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94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3" y="33662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187927" y="218182"/>
            <a:ext cx="7660195" cy="2965937"/>
          </a:xfrm>
          <a:prstGeom prst="wedgeRoundRectCallout">
            <a:avLst>
              <a:gd name="adj1" fmla="val -64982"/>
              <a:gd name="adj2" fmla="val 20672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haroni" panose="02010803020104030203" pitchFamily="2" charset="-79"/>
                <a:cs typeface="Aharoni" panose="02010803020104030203" pitchFamily="2" charset="-79"/>
              </a:rPr>
              <a:t>Some Plural Nouns change into a different form of the word,</a:t>
            </a:r>
          </a:p>
          <a:p>
            <a:pPr algn="ctr"/>
            <a:r>
              <a:rPr lang="en-US" dirty="0"/>
              <a:t> 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4B6E7D-C2D2-4275-B55F-78282CC39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932256"/>
              </p:ext>
            </p:extLst>
          </p:nvPr>
        </p:nvGraphicFramePr>
        <p:xfrm>
          <a:off x="303961" y="3587261"/>
          <a:ext cx="5792039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55054">
                  <a:extLst>
                    <a:ext uri="{9D8B030D-6E8A-4147-A177-3AD203B41FA5}">
                      <a16:colId xmlns:a16="http://schemas.microsoft.com/office/drawing/2014/main" val="1915097487"/>
                    </a:ext>
                  </a:extLst>
                </a:gridCol>
                <a:gridCol w="2836985">
                  <a:extLst>
                    <a:ext uri="{9D8B030D-6E8A-4147-A177-3AD203B41FA5}">
                      <a16:colId xmlns:a16="http://schemas.microsoft.com/office/drawing/2014/main" val="1478211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0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child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children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08991"/>
                  </a:ext>
                </a:extLst>
              </a:tr>
              <a:tr h="472962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mouse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mice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4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tooth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teeth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450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381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164E57-092C-42F2-A3D9-C9A27FA38BAA}"/>
              </a:ext>
            </a:extLst>
          </p:cNvPr>
          <p:cNvSpPr/>
          <p:nvPr/>
        </p:nvSpPr>
        <p:spPr>
          <a:xfrm>
            <a:off x="1861704" y="824950"/>
            <a:ext cx="9019713" cy="47089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5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Possessive </a:t>
            </a:r>
          </a:p>
          <a:p>
            <a:pPr algn="ctr"/>
            <a:r>
              <a:rPr lang="en-US" sz="15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Nouns</a:t>
            </a:r>
            <a:endParaRPr lang="en-US" sz="150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0966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erson wearing a costume&#10;&#10;Description generated with very high confidence">
            <a:extLst>
              <a:ext uri="{FF2B5EF4-FFF2-40B4-BE49-F238E27FC236}">
                <a16:creationId xmlns:a16="http://schemas.microsoft.com/office/drawing/2014/main" id="{6B0552F6-497F-4E6E-B6E0-449C36C3D9FB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500" l="10000" r="90000">
                        <a14:foregroundMark x1="25500" y1="7750" x2="38750" y2="10500"/>
                        <a14:foregroundMark x1="38750" y1="10500" x2="75500" y2="6750"/>
                        <a14:foregroundMark x1="30750" y1="5000" x2="56750" y2="5000"/>
                        <a14:foregroundMark x1="56750" y1="5000" x2="65750" y2="0"/>
                        <a14:foregroundMark x1="31750" y1="80500" x2="83750" y2="83250"/>
                        <a14:foregroundMark x1="83750" y1="83250" x2="76750" y2="90250"/>
                        <a14:foregroundMark x1="17500" y1="92750" x2="60500" y2="97000"/>
                        <a14:foregroundMark x1="60500" y1="97000" x2="74000" y2="96500"/>
                        <a14:foregroundMark x1="74000" y1="96500" x2="86250" y2="96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80" y="291940"/>
            <a:ext cx="3351963" cy="3238918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67FE870-050F-4701-A420-AD7B8B80C9BA}"/>
              </a:ext>
            </a:extLst>
          </p:cNvPr>
          <p:cNvSpPr/>
          <p:nvPr/>
        </p:nvSpPr>
        <p:spPr>
          <a:xfrm>
            <a:off x="4345571" y="474887"/>
            <a:ext cx="7660195" cy="3608068"/>
          </a:xfrm>
          <a:prstGeom prst="wedgeRoundRectCallout">
            <a:avLst>
              <a:gd name="adj1" fmla="val -59602"/>
              <a:gd name="adj2" fmla="val -774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Possessive Noun show ownership.</a:t>
            </a:r>
          </a:p>
          <a:p>
            <a:pPr algn="ctr"/>
            <a:endParaRPr lang="en-US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dirty="0"/>
              <a:t>  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An S and apostrophe ‘ is added to the Noun to show possession.</a:t>
            </a:r>
          </a:p>
          <a:p>
            <a:pPr algn="ctr"/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When the Noun ends in S</a:t>
            </a:r>
          </a:p>
          <a:p>
            <a:pPr algn="ctr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just add an apostrophe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4B6E7D-C2D2-4275-B55F-78282CC39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136169"/>
              </p:ext>
            </p:extLst>
          </p:nvPr>
        </p:nvGraphicFramePr>
        <p:xfrm>
          <a:off x="396880" y="3530858"/>
          <a:ext cx="3951934" cy="2560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51934">
                  <a:extLst>
                    <a:ext uri="{9D8B030D-6E8A-4147-A177-3AD203B41FA5}">
                      <a16:colId xmlns:a16="http://schemas.microsoft.com/office/drawing/2014/main" val="1915097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Possessive Noun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0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Child’s shoes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308991"/>
                  </a:ext>
                </a:extLst>
              </a:tr>
              <a:tr h="472962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Mice’s 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24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Comic Sans MS" panose="030F0702030302020204" pitchFamily="66" charset="0"/>
                        </a:rPr>
                        <a:t>Babies’ tooth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450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05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164E57-092C-42F2-A3D9-C9A27FA38BAA}"/>
              </a:ext>
            </a:extLst>
          </p:cNvPr>
          <p:cNvSpPr/>
          <p:nvPr/>
        </p:nvSpPr>
        <p:spPr>
          <a:xfrm>
            <a:off x="1833783" y="-159306"/>
            <a:ext cx="9075561" cy="70173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5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Subject</a:t>
            </a:r>
          </a:p>
          <a:p>
            <a:pPr algn="ctr"/>
            <a:r>
              <a:rPr lang="en-US" sz="15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Ver</a:t>
            </a:r>
            <a:r>
              <a:rPr lang="en-US" sz="15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</a:t>
            </a:r>
          </a:p>
          <a:p>
            <a:pPr algn="ctr"/>
            <a:r>
              <a:rPr lang="en-US" sz="15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Agreement</a:t>
            </a:r>
          </a:p>
        </p:txBody>
      </p:sp>
    </p:spTree>
    <p:extLst>
      <p:ext uri="{BB962C8B-B14F-4D97-AF65-F5344CB8AC3E}">
        <p14:creationId xmlns:p14="http://schemas.microsoft.com/office/powerpoint/2010/main" val="281154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374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Aharoni</vt:lpstr>
      <vt:lpstr>Arial</vt:lpstr>
      <vt:lpstr>Bradley Hand ITC</vt:lpstr>
      <vt:lpstr>Calibri</vt:lpstr>
      <vt:lpstr>Calibri Light</vt:lpstr>
      <vt:lpstr>Comic Sans MS</vt:lpstr>
      <vt:lpstr>Office Theme</vt:lpstr>
      <vt:lpstr>The Wandering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Wandering </dc:title>
  <dc:creator>KC Mobley</dc:creator>
  <cp:lastModifiedBy>KC Mobley</cp:lastModifiedBy>
  <cp:revision>3</cp:revision>
  <dcterms:created xsi:type="dcterms:W3CDTF">2019-06-23T07:38:41Z</dcterms:created>
  <dcterms:modified xsi:type="dcterms:W3CDTF">2019-06-23T22:47:26Z</dcterms:modified>
</cp:coreProperties>
</file>