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zh-H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1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ng Shan Elsa Kwok" userId="2709d017ba57e032" providerId="LiveId" clId="{20C73EC9-A781-48ED-AFC4-ED12545592C5}"/>
    <pc:docChg chg="custSel addSld modSld">
      <pc:chgData name="Wing Shan Elsa Kwok" userId="2709d017ba57e032" providerId="LiveId" clId="{20C73EC9-A781-48ED-AFC4-ED12545592C5}" dt="2024-10-29T01:02:22.713" v="1613" actId="20577"/>
      <pc:docMkLst>
        <pc:docMk/>
      </pc:docMkLst>
      <pc:sldChg chg="modSp new mod">
        <pc:chgData name="Wing Shan Elsa Kwok" userId="2709d017ba57e032" providerId="LiveId" clId="{20C73EC9-A781-48ED-AFC4-ED12545592C5}" dt="2024-10-29T01:00:21.723" v="1586" actId="20577"/>
        <pc:sldMkLst>
          <pc:docMk/>
          <pc:sldMk cId="3335453112" sldId="259"/>
        </pc:sldMkLst>
        <pc:spChg chg="mod">
          <ac:chgData name="Wing Shan Elsa Kwok" userId="2709d017ba57e032" providerId="LiveId" clId="{20C73EC9-A781-48ED-AFC4-ED12545592C5}" dt="2024-10-29T00:29:53.418" v="20" actId="20577"/>
          <ac:spMkLst>
            <pc:docMk/>
            <pc:sldMk cId="3335453112" sldId="259"/>
            <ac:spMk id="2" creationId="{3274212C-3F47-CA3A-C671-E559A312ED01}"/>
          </ac:spMkLst>
        </pc:spChg>
        <pc:spChg chg="mod">
          <ac:chgData name="Wing Shan Elsa Kwok" userId="2709d017ba57e032" providerId="LiveId" clId="{20C73EC9-A781-48ED-AFC4-ED12545592C5}" dt="2024-10-29T01:00:21.723" v="1586" actId="20577"/>
          <ac:spMkLst>
            <pc:docMk/>
            <pc:sldMk cId="3335453112" sldId="259"/>
            <ac:spMk id="3" creationId="{6DCE391F-CC92-396A-086A-9C28195F71AC}"/>
          </ac:spMkLst>
        </pc:spChg>
      </pc:sldChg>
      <pc:sldChg chg="modSp new mod">
        <pc:chgData name="Wing Shan Elsa Kwok" userId="2709d017ba57e032" providerId="LiveId" clId="{20C73EC9-A781-48ED-AFC4-ED12545592C5}" dt="2024-10-29T00:50:20.404" v="854" actId="20577"/>
        <pc:sldMkLst>
          <pc:docMk/>
          <pc:sldMk cId="2730295839" sldId="260"/>
        </pc:sldMkLst>
        <pc:spChg chg="mod">
          <ac:chgData name="Wing Shan Elsa Kwok" userId="2709d017ba57e032" providerId="LiveId" clId="{20C73EC9-A781-48ED-AFC4-ED12545592C5}" dt="2024-10-29T00:40:55.217" v="383" actId="20577"/>
          <ac:spMkLst>
            <pc:docMk/>
            <pc:sldMk cId="2730295839" sldId="260"/>
            <ac:spMk id="2" creationId="{A677E5F4-099B-C040-8335-8A5625E3FA48}"/>
          </ac:spMkLst>
        </pc:spChg>
        <pc:spChg chg="mod">
          <ac:chgData name="Wing Shan Elsa Kwok" userId="2709d017ba57e032" providerId="LiveId" clId="{20C73EC9-A781-48ED-AFC4-ED12545592C5}" dt="2024-10-29T00:50:20.404" v="854" actId="20577"/>
          <ac:spMkLst>
            <pc:docMk/>
            <pc:sldMk cId="2730295839" sldId="260"/>
            <ac:spMk id="3" creationId="{1D984B5F-8AC2-CD71-3DD2-28A709A71505}"/>
          </ac:spMkLst>
        </pc:spChg>
      </pc:sldChg>
      <pc:sldChg chg="modSp new mod">
        <pc:chgData name="Wing Shan Elsa Kwok" userId="2709d017ba57e032" providerId="LiveId" clId="{20C73EC9-A781-48ED-AFC4-ED12545592C5}" dt="2024-10-29T00:57:36.408" v="1394" actId="20577"/>
        <pc:sldMkLst>
          <pc:docMk/>
          <pc:sldMk cId="3295842214" sldId="261"/>
        </pc:sldMkLst>
        <pc:spChg chg="mod">
          <ac:chgData name="Wing Shan Elsa Kwok" userId="2709d017ba57e032" providerId="LiveId" clId="{20C73EC9-A781-48ED-AFC4-ED12545592C5}" dt="2024-10-29T00:52:58.625" v="918" actId="255"/>
          <ac:spMkLst>
            <pc:docMk/>
            <pc:sldMk cId="3295842214" sldId="261"/>
            <ac:spMk id="2" creationId="{17ADFAA1-1014-F31F-2960-135C2D1F8AC4}"/>
          </ac:spMkLst>
        </pc:spChg>
        <pc:spChg chg="mod">
          <ac:chgData name="Wing Shan Elsa Kwok" userId="2709d017ba57e032" providerId="LiveId" clId="{20C73EC9-A781-48ED-AFC4-ED12545592C5}" dt="2024-10-29T00:57:36.408" v="1394" actId="20577"/>
          <ac:spMkLst>
            <pc:docMk/>
            <pc:sldMk cId="3295842214" sldId="261"/>
            <ac:spMk id="3" creationId="{12327204-30BE-0C5E-A5A8-EB2EF7F3DC1C}"/>
          </ac:spMkLst>
        </pc:spChg>
      </pc:sldChg>
      <pc:sldChg chg="modSp new mod">
        <pc:chgData name="Wing Shan Elsa Kwok" userId="2709d017ba57e032" providerId="LiveId" clId="{20C73EC9-A781-48ED-AFC4-ED12545592C5}" dt="2024-10-29T01:02:22.713" v="1613" actId="20577"/>
        <pc:sldMkLst>
          <pc:docMk/>
          <pc:sldMk cId="990409588" sldId="262"/>
        </pc:sldMkLst>
        <pc:spChg chg="mod">
          <ac:chgData name="Wing Shan Elsa Kwok" userId="2709d017ba57e032" providerId="LiveId" clId="{20C73EC9-A781-48ED-AFC4-ED12545592C5}" dt="2024-10-29T01:02:22.713" v="1613" actId="20577"/>
          <ac:spMkLst>
            <pc:docMk/>
            <pc:sldMk cId="990409588" sldId="262"/>
            <ac:spMk id="2" creationId="{BFD08E25-551B-8487-2894-0A78F97106E8}"/>
          </ac:spMkLst>
        </pc:spChg>
        <pc:spChg chg="mod">
          <ac:chgData name="Wing Shan Elsa Kwok" userId="2709d017ba57e032" providerId="LiveId" clId="{20C73EC9-A781-48ED-AFC4-ED12545592C5}" dt="2024-10-29T01:00:06.890" v="1573" actId="1076"/>
          <ac:spMkLst>
            <pc:docMk/>
            <pc:sldMk cId="990409588" sldId="262"/>
            <ac:spMk id="3" creationId="{EE869A5C-CA76-F1C7-F685-1C6D0F110D5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10/28/2024</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3132904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46272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349972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25278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7385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199489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58569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530539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87288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955265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10/28/2024</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482911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10/28/2024</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766784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C729A30-F429-4967-81E8-45F6757C88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9FC137C-7F97-41FA-86A1-2E01C3837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967903" cy="68579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Freeform: Shape 12">
            <a:extLst>
              <a:ext uri="{FF2B5EF4-FFF2-40B4-BE49-F238E27FC236}">
                <a16:creationId xmlns:a16="http://schemas.microsoft.com/office/drawing/2014/main" id="{9FBFB9D3-7D34-4948-B4D0-73E7B6E52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flipV="1">
            <a:off x="54949" y="-54949"/>
            <a:ext cx="6858005" cy="6967903"/>
          </a:xfrm>
          <a:custGeom>
            <a:avLst/>
            <a:gdLst>
              <a:gd name="connsiteX0" fmla="*/ 0 w 2559050"/>
              <a:gd name="connsiteY0" fmla="*/ 0 h 2559050"/>
              <a:gd name="connsiteX1" fmla="*/ 2559050 w 2559050"/>
              <a:gd name="connsiteY1" fmla="*/ 0 h 2559050"/>
              <a:gd name="connsiteX2" fmla="*/ 0 w 2559050"/>
              <a:gd name="connsiteY2" fmla="*/ 2559050 h 2559050"/>
            </a:gdLst>
            <a:ahLst/>
            <a:cxnLst>
              <a:cxn ang="0">
                <a:pos x="connsiteX0" y="connsiteY0"/>
              </a:cxn>
              <a:cxn ang="0">
                <a:pos x="connsiteX1" y="connsiteY1"/>
              </a:cxn>
              <a:cxn ang="0">
                <a:pos x="connsiteX2" y="connsiteY2"/>
              </a:cxn>
            </a:cxnLst>
            <a:rect l="l" t="t" r="r" b="b"/>
            <a:pathLst>
              <a:path w="2559050" h="2559050">
                <a:moveTo>
                  <a:pt x="0" y="0"/>
                </a:moveTo>
                <a:lnTo>
                  <a:pt x="2559050" y="0"/>
                </a:lnTo>
                <a:cubicBezTo>
                  <a:pt x="2559050" y="1413324"/>
                  <a:pt x="1413324" y="2559050"/>
                  <a:pt x="0" y="255905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標題 1">
            <a:extLst>
              <a:ext uri="{FF2B5EF4-FFF2-40B4-BE49-F238E27FC236}">
                <a16:creationId xmlns:a16="http://schemas.microsoft.com/office/drawing/2014/main" id="{D68CC3D1-2227-6833-6E69-A84643FE2DFC}"/>
              </a:ext>
            </a:extLst>
          </p:cNvPr>
          <p:cNvSpPr>
            <a:spLocks noGrp="1"/>
          </p:cNvSpPr>
          <p:nvPr>
            <p:ph type="ctrTitle"/>
          </p:nvPr>
        </p:nvSpPr>
        <p:spPr>
          <a:xfrm>
            <a:off x="1084728" y="2754999"/>
            <a:ext cx="4348578" cy="2005262"/>
          </a:xfrm>
        </p:spPr>
        <p:txBody>
          <a:bodyPr>
            <a:normAutofit/>
          </a:bodyPr>
          <a:lstStyle/>
          <a:p>
            <a:r>
              <a:rPr lang="en-US" altLang="zh-HK" dirty="0"/>
              <a:t>Efficiency</a:t>
            </a:r>
            <a:endParaRPr lang="zh-HK" altLang="en-US" dirty="0"/>
          </a:p>
        </p:txBody>
      </p:sp>
      <p:sp>
        <p:nvSpPr>
          <p:cNvPr id="3" name="副標題 2">
            <a:extLst>
              <a:ext uri="{FF2B5EF4-FFF2-40B4-BE49-F238E27FC236}">
                <a16:creationId xmlns:a16="http://schemas.microsoft.com/office/drawing/2014/main" id="{37F67BC5-7293-1A1D-2360-9ADF0E75D95D}"/>
              </a:ext>
            </a:extLst>
          </p:cNvPr>
          <p:cNvSpPr>
            <a:spLocks noGrp="1"/>
          </p:cNvSpPr>
          <p:nvPr>
            <p:ph type="subTitle" idx="1"/>
          </p:nvPr>
        </p:nvSpPr>
        <p:spPr>
          <a:xfrm>
            <a:off x="1084728" y="4902489"/>
            <a:ext cx="4348578" cy="985075"/>
          </a:xfrm>
        </p:spPr>
        <p:txBody>
          <a:bodyPr>
            <a:normAutofit/>
          </a:bodyPr>
          <a:lstStyle/>
          <a:p>
            <a:r>
              <a:rPr lang="en-US" altLang="zh-HK" dirty="0"/>
              <a:t>Marco F</a:t>
            </a:r>
            <a:endParaRPr lang="zh-HK" altLang="en-US" dirty="0"/>
          </a:p>
        </p:txBody>
      </p:sp>
      <p:pic>
        <p:nvPicPr>
          <p:cNvPr id="4" name="Picture 3" descr="塑膠圖中的拼圖">
            <a:extLst>
              <a:ext uri="{FF2B5EF4-FFF2-40B4-BE49-F238E27FC236}">
                <a16:creationId xmlns:a16="http://schemas.microsoft.com/office/drawing/2014/main" id="{10BC1409-5011-168F-ED89-1D521C57F89C}"/>
              </a:ext>
            </a:extLst>
          </p:cNvPr>
          <p:cNvPicPr>
            <a:picLocks noChangeAspect="1"/>
          </p:cNvPicPr>
          <p:nvPr/>
        </p:nvPicPr>
        <p:blipFill>
          <a:blip r:embed="rId2"/>
          <a:srcRect l="25644" r="21476"/>
          <a:stretch/>
        </p:blipFill>
        <p:spPr>
          <a:xfrm>
            <a:off x="6967903" y="-14"/>
            <a:ext cx="5236733" cy="6858000"/>
          </a:xfrm>
          <a:prstGeom prst="rect">
            <a:avLst/>
          </a:prstGeom>
        </p:spPr>
      </p:pic>
    </p:spTree>
    <p:extLst>
      <p:ext uri="{BB962C8B-B14F-4D97-AF65-F5344CB8AC3E}">
        <p14:creationId xmlns:p14="http://schemas.microsoft.com/office/powerpoint/2010/main" val="2564355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DF077C1-2F9F-7CF5-CD13-E7E3D46C5659}"/>
              </a:ext>
            </a:extLst>
          </p:cNvPr>
          <p:cNvSpPr>
            <a:spLocks noGrp="1"/>
          </p:cNvSpPr>
          <p:nvPr>
            <p:ph type="title"/>
          </p:nvPr>
        </p:nvSpPr>
        <p:spPr/>
        <p:txBody>
          <a:bodyPr/>
          <a:lstStyle/>
          <a:p>
            <a:r>
              <a:rPr lang="en-US" altLang="zh-HK" dirty="0"/>
              <a:t>Allocative Efficiency</a:t>
            </a:r>
            <a:endParaRPr lang="zh-HK" altLang="en-US" dirty="0"/>
          </a:p>
        </p:txBody>
      </p:sp>
      <p:sp>
        <p:nvSpPr>
          <p:cNvPr id="3" name="內容版面配置區 2">
            <a:extLst>
              <a:ext uri="{FF2B5EF4-FFF2-40B4-BE49-F238E27FC236}">
                <a16:creationId xmlns:a16="http://schemas.microsoft.com/office/drawing/2014/main" id="{79C7BE7E-34E0-8F04-67FC-11A0F90BC0EC}"/>
              </a:ext>
            </a:extLst>
          </p:cNvPr>
          <p:cNvSpPr>
            <a:spLocks noGrp="1"/>
          </p:cNvSpPr>
          <p:nvPr>
            <p:ph idx="1"/>
          </p:nvPr>
        </p:nvSpPr>
        <p:spPr/>
        <p:txBody>
          <a:bodyPr/>
          <a:lstStyle/>
          <a:p>
            <a:r>
              <a:rPr lang="en-US" altLang="zh-HK" dirty="0"/>
              <a:t>Measures whether resources are distributed to those people who really want it</a:t>
            </a:r>
          </a:p>
          <a:p>
            <a:r>
              <a:rPr lang="en-US" altLang="zh-HK" dirty="0"/>
              <a:t>Condition: P= MC (in other words, where </a:t>
            </a:r>
            <a:r>
              <a:rPr lang="en-US" altLang="zh-HK" sz="2400" b="1" dirty="0"/>
              <a:t>equilibrium is being achieved</a:t>
            </a:r>
            <a:r>
              <a:rPr lang="en-US" altLang="zh-HK" b="1" dirty="0"/>
              <a:t> </a:t>
            </a:r>
            <a:r>
              <a:rPr lang="en-US" altLang="zh-HK" dirty="0"/>
              <a:t>since P=Demand and MC=Supply)</a:t>
            </a:r>
          </a:p>
          <a:p>
            <a:endParaRPr lang="zh-HK" altLang="en-US" dirty="0"/>
          </a:p>
        </p:txBody>
      </p:sp>
    </p:spTree>
    <p:extLst>
      <p:ext uri="{BB962C8B-B14F-4D97-AF65-F5344CB8AC3E}">
        <p14:creationId xmlns:p14="http://schemas.microsoft.com/office/powerpoint/2010/main" val="2961977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901EA4-6CA0-4A64-939C-F76E88D155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標題 1">
            <a:extLst>
              <a:ext uri="{FF2B5EF4-FFF2-40B4-BE49-F238E27FC236}">
                <a16:creationId xmlns:a16="http://schemas.microsoft.com/office/drawing/2014/main" id="{4F46CD66-3DD0-1537-B9EF-C2C50DBD5C9F}"/>
              </a:ext>
            </a:extLst>
          </p:cNvPr>
          <p:cNvSpPr>
            <a:spLocks noGrp="1"/>
          </p:cNvSpPr>
          <p:nvPr>
            <p:ph type="title"/>
          </p:nvPr>
        </p:nvSpPr>
        <p:spPr>
          <a:xfrm>
            <a:off x="1077362" y="720435"/>
            <a:ext cx="4855352" cy="1507375"/>
          </a:xfrm>
        </p:spPr>
        <p:txBody>
          <a:bodyPr>
            <a:normAutofit/>
          </a:bodyPr>
          <a:lstStyle/>
          <a:p>
            <a:r>
              <a:rPr lang="en-US" altLang="zh-HK" dirty="0"/>
              <a:t>Productive Efficiency</a:t>
            </a:r>
            <a:endParaRPr lang="zh-HK" altLang="en-US" dirty="0"/>
          </a:p>
        </p:txBody>
      </p:sp>
      <p:sp>
        <p:nvSpPr>
          <p:cNvPr id="3" name="內容版面配置區 2">
            <a:extLst>
              <a:ext uri="{FF2B5EF4-FFF2-40B4-BE49-F238E27FC236}">
                <a16:creationId xmlns:a16="http://schemas.microsoft.com/office/drawing/2014/main" id="{6218B574-DDD6-6A51-E228-E65030B5EA23}"/>
              </a:ext>
            </a:extLst>
          </p:cNvPr>
          <p:cNvSpPr>
            <a:spLocks noGrp="1"/>
          </p:cNvSpPr>
          <p:nvPr>
            <p:ph idx="1"/>
          </p:nvPr>
        </p:nvSpPr>
        <p:spPr>
          <a:xfrm>
            <a:off x="1077362" y="2427316"/>
            <a:ext cx="4855352" cy="3513514"/>
          </a:xfrm>
        </p:spPr>
        <p:txBody>
          <a:bodyPr>
            <a:normAutofit/>
          </a:bodyPr>
          <a:lstStyle/>
          <a:p>
            <a:pPr>
              <a:lnSpc>
                <a:spcPct val="110000"/>
              </a:lnSpc>
            </a:pPr>
            <a:r>
              <a:rPr lang="en-US" altLang="zh-HK" sz="1700" dirty="0"/>
              <a:t>Exists when production is achieved at lowest average cost</a:t>
            </a:r>
          </a:p>
          <a:p>
            <a:pPr>
              <a:lnSpc>
                <a:spcPct val="110000"/>
              </a:lnSpc>
            </a:pPr>
            <a:r>
              <a:rPr lang="en-US" altLang="zh-HK" sz="1700" dirty="0"/>
              <a:t>Condition: </a:t>
            </a:r>
            <a:r>
              <a:rPr lang="en-US" altLang="zh-HK" sz="2000" b="1" dirty="0"/>
              <a:t>MC=AC </a:t>
            </a:r>
            <a:r>
              <a:rPr lang="en-US" altLang="zh-HK" sz="1700" dirty="0"/>
              <a:t>(since the MC</a:t>
            </a:r>
            <a:r>
              <a:rPr lang="zh-TW" altLang="en-US" sz="1700" dirty="0"/>
              <a:t> </a:t>
            </a:r>
            <a:r>
              <a:rPr lang="en-US" altLang="zh-TW" sz="1700" dirty="0"/>
              <a:t>curve</a:t>
            </a:r>
            <a:r>
              <a:rPr lang="zh-TW" altLang="en-US" sz="1700" dirty="0"/>
              <a:t> </a:t>
            </a:r>
            <a:r>
              <a:rPr lang="en-US" altLang="zh-TW" sz="1700" dirty="0"/>
              <a:t>must</a:t>
            </a:r>
            <a:r>
              <a:rPr lang="zh-TW" altLang="en-US" sz="1700" dirty="0"/>
              <a:t> </a:t>
            </a:r>
            <a:r>
              <a:rPr lang="en-US" altLang="zh-TW" sz="1700" dirty="0"/>
              <a:t>pass</a:t>
            </a:r>
            <a:r>
              <a:rPr lang="zh-TW" altLang="en-US" sz="1700" dirty="0"/>
              <a:t> </a:t>
            </a:r>
            <a:r>
              <a:rPr lang="en-US" altLang="zh-TW" sz="1700" dirty="0"/>
              <a:t>through</a:t>
            </a:r>
            <a:r>
              <a:rPr lang="zh-TW" altLang="en-US" sz="1700" dirty="0"/>
              <a:t> </a:t>
            </a:r>
            <a:r>
              <a:rPr lang="en-US" altLang="zh-TW" sz="1700" dirty="0"/>
              <a:t>the</a:t>
            </a:r>
            <a:r>
              <a:rPr lang="zh-TW" altLang="en-US" sz="1700" dirty="0"/>
              <a:t> </a:t>
            </a:r>
            <a:r>
              <a:rPr lang="en-US" altLang="zh-TW" sz="1700" dirty="0"/>
              <a:t>lowest</a:t>
            </a:r>
            <a:r>
              <a:rPr lang="zh-TW" altLang="en-US" sz="1700" dirty="0"/>
              <a:t> </a:t>
            </a:r>
            <a:r>
              <a:rPr lang="en-US" altLang="zh-TW" sz="1700" dirty="0"/>
              <a:t>point</a:t>
            </a:r>
            <a:r>
              <a:rPr lang="zh-TW" altLang="en-US" sz="1700" dirty="0"/>
              <a:t> </a:t>
            </a:r>
            <a:r>
              <a:rPr lang="en-US" altLang="zh-TW" sz="1700" dirty="0"/>
              <a:t>of</a:t>
            </a:r>
            <a:r>
              <a:rPr lang="zh-TW" altLang="en-US" sz="1700" dirty="0"/>
              <a:t> </a:t>
            </a:r>
            <a:r>
              <a:rPr lang="en-US" altLang="zh-TW" sz="1700" dirty="0"/>
              <a:t>the</a:t>
            </a:r>
            <a:r>
              <a:rPr lang="zh-TW" altLang="en-US" sz="1700" dirty="0"/>
              <a:t> </a:t>
            </a:r>
            <a:r>
              <a:rPr lang="en-US" altLang="zh-TW" sz="1700" dirty="0"/>
              <a:t>AC</a:t>
            </a:r>
            <a:r>
              <a:rPr lang="zh-TW" altLang="en-US" sz="1700" dirty="0"/>
              <a:t> </a:t>
            </a:r>
            <a:r>
              <a:rPr lang="en-US" altLang="zh-TW" sz="1700" dirty="0"/>
              <a:t>curve)</a:t>
            </a:r>
          </a:p>
          <a:p>
            <a:pPr>
              <a:lnSpc>
                <a:spcPct val="110000"/>
              </a:lnSpc>
            </a:pPr>
            <a:endParaRPr lang="en-US" altLang="zh-HK" sz="1700" dirty="0"/>
          </a:p>
          <a:p>
            <a:pPr>
              <a:lnSpc>
                <a:spcPct val="110000"/>
              </a:lnSpc>
            </a:pPr>
            <a:r>
              <a:rPr lang="en-US" altLang="zh-HK" sz="1700" dirty="0"/>
              <a:t>A firm is productively efficient in the short run if it operates on the bottom of its SRAC curve</a:t>
            </a:r>
          </a:p>
          <a:p>
            <a:pPr>
              <a:lnSpc>
                <a:spcPct val="110000"/>
              </a:lnSpc>
            </a:pPr>
            <a:r>
              <a:rPr lang="en-US" altLang="zh-HK" sz="1700" dirty="0"/>
              <a:t>A firm is productively efficient in the long run if it operates on the bottom of its LRAC curve</a:t>
            </a:r>
            <a:endParaRPr lang="zh-HK" altLang="en-US" sz="1700" dirty="0"/>
          </a:p>
        </p:txBody>
      </p:sp>
      <p:sp>
        <p:nvSpPr>
          <p:cNvPr id="11" name="Freeform: Shape 10">
            <a:extLst>
              <a:ext uri="{FF2B5EF4-FFF2-40B4-BE49-F238E27FC236}">
                <a16:creationId xmlns:a16="http://schemas.microsoft.com/office/drawing/2014/main" id="{7E3B2BA1-50FC-4574-838F-AB0B5B93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3268" y="3431554"/>
            <a:ext cx="3488732" cy="3432751"/>
          </a:xfrm>
          <a:custGeom>
            <a:avLst/>
            <a:gdLst>
              <a:gd name="connsiteX0" fmla="*/ 3488731 w 3488732"/>
              <a:gd name="connsiteY0" fmla="*/ 0 h 3432751"/>
              <a:gd name="connsiteX1" fmla="*/ 3488732 w 3488732"/>
              <a:gd name="connsiteY1" fmla="*/ 0 h 3432751"/>
              <a:gd name="connsiteX2" fmla="*/ 3488732 w 3488732"/>
              <a:gd name="connsiteY2" fmla="*/ 3432751 h 3432751"/>
              <a:gd name="connsiteX3" fmla="*/ 0 w 3488732"/>
              <a:gd name="connsiteY3" fmla="*/ 3432751 h 3432751"/>
              <a:gd name="connsiteX4" fmla="*/ 0 w 3488732"/>
              <a:gd name="connsiteY4" fmla="*/ 3431630 h 3432751"/>
              <a:gd name="connsiteX5" fmla="*/ 80 w 3488732"/>
              <a:gd name="connsiteY5" fmla="*/ 3431628 h 3432751"/>
              <a:gd name="connsiteX6" fmla="*/ 7516 w 3488732"/>
              <a:gd name="connsiteY6" fmla="*/ 3431628 h 3432751"/>
              <a:gd name="connsiteX7" fmla="*/ 7516 w 3488732"/>
              <a:gd name="connsiteY7" fmla="*/ 3431443 h 3432751"/>
              <a:gd name="connsiteX8" fmla="*/ 179530 w 3488732"/>
              <a:gd name="connsiteY8" fmla="*/ 3427154 h 3432751"/>
              <a:gd name="connsiteX9" fmla="*/ 3484471 w 3488732"/>
              <a:gd name="connsiteY9" fmla="*/ 162232 h 3432751"/>
              <a:gd name="connsiteX10" fmla="*/ 3488328 w 3488732"/>
              <a:gd name="connsiteY10" fmla="*/ 6924 h 3432751"/>
              <a:gd name="connsiteX11" fmla="*/ 3488731 w 3488732"/>
              <a:gd name="connsiteY11" fmla="*/ 6924 h 343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88732" h="3432751">
                <a:moveTo>
                  <a:pt x="3488731" y="0"/>
                </a:moveTo>
                <a:lnTo>
                  <a:pt x="3488732" y="0"/>
                </a:lnTo>
                <a:lnTo>
                  <a:pt x="3488732" y="3432751"/>
                </a:lnTo>
                <a:lnTo>
                  <a:pt x="0" y="3432751"/>
                </a:lnTo>
                <a:lnTo>
                  <a:pt x="0" y="3431630"/>
                </a:lnTo>
                <a:lnTo>
                  <a:pt x="80" y="3431628"/>
                </a:lnTo>
                <a:lnTo>
                  <a:pt x="7516" y="3431628"/>
                </a:lnTo>
                <a:lnTo>
                  <a:pt x="7516" y="3431443"/>
                </a:lnTo>
                <a:lnTo>
                  <a:pt x="179530" y="3427154"/>
                </a:lnTo>
                <a:cubicBezTo>
                  <a:pt x="1965266" y="3337873"/>
                  <a:pt x="3396747" y="1924247"/>
                  <a:pt x="3484471" y="162232"/>
                </a:cubicBezTo>
                <a:lnTo>
                  <a:pt x="3488328" y="6924"/>
                </a:lnTo>
                <a:lnTo>
                  <a:pt x="3488731" y="692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3413FBA4-4B41-F366-1BA7-D5D654BCAD3A}"/>
              </a:ext>
            </a:extLst>
          </p:cNvPr>
          <p:cNvPicPr>
            <a:picLocks noChangeAspect="1"/>
          </p:cNvPicPr>
          <p:nvPr/>
        </p:nvPicPr>
        <p:blipFill>
          <a:blip r:embed="rId2"/>
          <a:srcRect l="21186" r="35991"/>
          <a:stretch/>
        </p:blipFill>
        <p:spPr>
          <a:xfrm>
            <a:off x="6967018" y="10"/>
            <a:ext cx="5224982" cy="6863174"/>
          </a:xfrm>
          <a:custGeom>
            <a:avLst/>
            <a:gdLst/>
            <a:ahLst/>
            <a:cxnLst/>
            <a:rect l="l" t="t" r="r" b="b"/>
            <a:pathLst>
              <a:path w="5224982" h="6846790">
                <a:moveTo>
                  <a:pt x="0" y="0"/>
                </a:moveTo>
                <a:lnTo>
                  <a:pt x="5224981" y="0"/>
                </a:lnTo>
                <a:lnTo>
                  <a:pt x="5224981" y="3414038"/>
                </a:lnTo>
                <a:lnTo>
                  <a:pt x="5224982" y="3414038"/>
                </a:lnTo>
                <a:lnTo>
                  <a:pt x="5224981" y="3414080"/>
                </a:lnTo>
                <a:lnTo>
                  <a:pt x="5224981" y="3430264"/>
                </a:lnTo>
                <a:lnTo>
                  <a:pt x="5224578" y="3430264"/>
                </a:lnTo>
                <a:lnTo>
                  <a:pt x="5220721" y="3585201"/>
                </a:lnTo>
                <a:cubicBezTo>
                  <a:pt x="5132997" y="5343007"/>
                  <a:pt x="3701516" y="6753257"/>
                  <a:pt x="1915780" y="6842324"/>
                </a:cubicBezTo>
                <a:lnTo>
                  <a:pt x="1743766" y="6846603"/>
                </a:lnTo>
                <a:lnTo>
                  <a:pt x="1743766" y="6846788"/>
                </a:lnTo>
                <a:lnTo>
                  <a:pt x="1736330" y="6846788"/>
                </a:lnTo>
                <a:lnTo>
                  <a:pt x="1736250" y="6846790"/>
                </a:lnTo>
                <a:lnTo>
                  <a:pt x="1736250" y="6846788"/>
                </a:lnTo>
                <a:lnTo>
                  <a:pt x="0" y="6846788"/>
                </a:lnTo>
                <a:close/>
              </a:path>
            </a:pathLst>
          </a:custGeom>
        </p:spPr>
      </p:pic>
    </p:spTree>
    <p:extLst>
      <p:ext uri="{BB962C8B-B14F-4D97-AF65-F5344CB8AC3E}">
        <p14:creationId xmlns:p14="http://schemas.microsoft.com/office/powerpoint/2010/main" val="638563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74212C-3F47-CA3A-C671-E559A312ED01}"/>
              </a:ext>
            </a:extLst>
          </p:cNvPr>
          <p:cNvSpPr>
            <a:spLocks noGrp="1"/>
          </p:cNvSpPr>
          <p:nvPr>
            <p:ph type="title"/>
          </p:nvPr>
        </p:nvSpPr>
        <p:spPr/>
        <p:txBody>
          <a:bodyPr/>
          <a:lstStyle/>
          <a:p>
            <a:r>
              <a:rPr lang="en-US" altLang="zh-HK" dirty="0"/>
              <a:t>Dynamic Efficiency</a:t>
            </a:r>
            <a:endParaRPr lang="zh-HK" altLang="en-US" dirty="0"/>
          </a:p>
        </p:txBody>
      </p:sp>
      <p:sp>
        <p:nvSpPr>
          <p:cNvPr id="3" name="內容版面配置區 2">
            <a:extLst>
              <a:ext uri="{FF2B5EF4-FFF2-40B4-BE49-F238E27FC236}">
                <a16:creationId xmlns:a16="http://schemas.microsoft.com/office/drawing/2014/main" id="{6DCE391F-CC92-396A-086A-9C28195F71AC}"/>
              </a:ext>
            </a:extLst>
          </p:cNvPr>
          <p:cNvSpPr>
            <a:spLocks noGrp="1"/>
          </p:cNvSpPr>
          <p:nvPr>
            <p:ph idx="1"/>
          </p:nvPr>
        </p:nvSpPr>
        <p:spPr/>
        <p:txBody>
          <a:bodyPr/>
          <a:lstStyle/>
          <a:p>
            <a:r>
              <a:rPr lang="en-US" altLang="zh-HK" dirty="0"/>
              <a:t>When resources are allocated efficiently over time</a:t>
            </a:r>
          </a:p>
          <a:p>
            <a:endParaRPr lang="en-US" altLang="zh-HK" dirty="0"/>
          </a:p>
          <a:p>
            <a:r>
              <a:rPr lang="en-US" altLang="zh-HK" dirty="0"/>
              <a:t>Investing in technology, research and development can lead to firms becoming more dynamically efficient as they can produce more with a lower average cost</a:t>
            </a:r>
          </a:p>
          <a:p>
            <a:endParaRPr lang="en-US" altLang="zh-HK" dirty="0"/>
          </a:p>
          <a:p>
            <a:r>
              <a:rPr lang="en-US" altLang="zh-HK" dirty="0"/>
              <a:t>Condition: can only achieve when firms are making super-normal profits </a:t>
            </a:r>
          </a:p>
          <a:p>
            <a:endParaRPr lang="zh-HK" altLang="en-US" dirty="0"/>
          </a:p>
        </p:txBody>
      </p:sp>
    </p:spTree>
    <p:extLst>
      <p:ext uri="{BB962C8B-B14F-4D97-AF65-F5344CB8AC3E}">
        <p14:creationId xmlns:p14="http://schemas.microsoft.com/office/powerpoint/2010/main" val="3335453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677E5F4-099B-C040-8335-8A5625E3FA48}"/>
              </a:ext>
            </a:extLst>
          </p:cNvPr>
          <p:cNvSpPr>
            <a:spLocks noGrp="1"/>
          </p:cNvSpPr>
          <p:nvPr>
            <p:ph type="title"/>
          </p:nvPr>
        </p:nvSpPr>
        <p:spPr/>
        <p:txBody>
          <a:bodyPr/>
          <a:lstStyle/>
          <a:p>
            <a:r>
              <a:rPr lang="en-US" altLang="zh-HK" dirty="0"/>
              <a:t>X-Inefficiency</a:t>
            </a:r>
            <a:endParaRPr lang="zh-HK" altLang="en-US" dirty="0"/>
          </a:p>
        </p:txBody>
      </p:sp>
      <p:sp>
        <p:nvSpPr>
          <p:cNvPr id="3" name="內容版面配置區 2">
            <a:extLst>
              <a:ext uri="{FF2B5EF4-FFF2-40B4-BE49-F238E27FC236}">
                <a16:creationId xmlns:a16="http://schemas.microsoft.com/office/drawing/2014/main" id="{1D984B5F-8AC2-CD71-3DD2-28A709A71505}"/>
              </a:ext>
            </a:extLst>
          </p:cNvPr>
          <p:cNvSpPr>
            <a:spLocks noGrp="1"/>
          </p:cNvSpPr>
          <p:nvPr>
            <p:ph idx="1"/>
          </p:nvPr>
        </p:nvSpPr>
        <p:spPr/>
        <p:txBody>
          <a:bodyPr/>
          <a:lstStyle/>
          <a:p>
            <a:r>
              <a:rPr lang="en-US" altLang="zh-HK" dirty="0"/>
              <a:t>Occurs when a firm is not producing at the lowest possible cost for a given level of output</a:t>
            </a:r>
          </a:p>
          <a:p>
            <a:pPr marL="0" indent="0">
              <a:buNone/>
            </a:pPr>
            <a:r>
              <a:rPr lang="en-US" altLang="zh-HK" dirty="0"/>
              <a:t>Occurs due to:</a:t>
            </a:r>
          </a:p>
          <a:p>
            <a:pPr marL="342900" indent="-342900">
              <a:buAutoNum type="arabicPeriod"/>
            </a:pPr>
            <a:r>
              <a:rPr lang="en-US" altLang="zh-HK" dirty="0"/>
              <a:t>Management of a firm is poor at controlling costs (e.g., employ too many workers)</a:t>
            </a:r>
          </a:p>
          <a:p>
            <a:pPr marL="342900" indent="-342900">
              <a:buAutoNum type="arabicPeriod"/>
            </a:pPr>
            <a:r>
              <a:rPr lang="en-US" altLang="zh-HK" dirty="0"/>
              <a:t>Stakeholders within the firm are able to extract benefits that are greater than the firm needs to pay (e.g., trade unions negotiating higher rates of pay than the market wage rate)</a:t>
            </a:r>
          </a:p>
        </p:txBody>
      </p:sp>
    </p:spTree>
    <p:extLst>
      <p:ext uri="{BB962C8B-B14F-4D97-AF65-F5344CB8AC3E}">
        <p14:creationId xmlns:p14="http://schemas.microsoft.com/office/powerpoint/2010/main" val="2730295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7ADFAA1-1014-F31F-2960-135C2D1F8AC4}"/>
              </a:ext>
            </a:extLst>
          </p:cNvPr>
          <p:cNvSpPr>
            <a:spLocks noGrp="1"/>
          </p:cNvSpPr>
          <p:nvPr>
            <p:ph type="title"/>
          </p:nvPr>
        </p:nvSpPr>
        <p:spPr/>
        <p:txBody>
          <a:bodyPr>
            <a:normAutofit/>
          </a:bodyPr>
          <a:lstStyle/>
          <a:p>
            <a:r>
              <a:rPr lang="en-US" altLang="zh-HK" sz="2800" dirty="0"/>
              <a:t>Efficiency and inefficiency in different market structures</a:t>
            </a:r>
            <a:endParaRPr lang="zh-HK" altLang="en-US" sz="2800" dirty="0"/>
          </a:p>
        </p:txBody>
      </p:sp>
      <p:sp>
        <p:nvSpPr>
          <p:cNvPr id="3" name="內容版面配置區 2">
            <a:extLst>
              <a:ext uri="{FF2B5EF4-FFF2-40B4-BE49-F238E27FC236}">
                <a16:creationId xmlns:a16="http://schemas.microsoft.com/office/drawing/2014/main" id="{12327204-30BE-0C5E-A5A8-EB2EF7F3DC1C}"/>
              </a:ext>
            </a:extLst>
          </p:cNvPr>
          <p:cNvSpPr>
            <a:spLocks noGrp="1"/>
          </p:cNvSpPr>
          <p:nvPr>
            <p:ph idx="1"/>
          </p:nvPr>
        </p:nvSpPr>
        <p:spPr/>
        <p:txBody>
          <a:bodyPr/>
          <a:lstStyle/>
          <a:p>
            <a:r>
              <a:rPr lang="en-US" altLang="zh-HK" dirty="0"/>
              <a:t>Firms in competitive markets tend to be more efficient than those markets where a few firms dominate</a:t>
            </a:r>
          </a:p>
          <a:p>
            <a:pPr marL="0" indent="0">
              <a:buNone/>
            </a:pPr>
            <a:endParaRPr lang="en-US" altLang="zh-HK" dirty="0"/>
          </a:p>
          <a:p>
            <a:pPr marL="0" indent="0">
              <a:buNone/>
            </a:pPr>
            <a:r>
              <a:rPr lang="en-US" altLang="zh-HK" dirty="0"/>
              <a:t>Important:</a:t>
            </a:r>
          </a:p>
          <a:p>
            <a:pPr marL="342900" indent="-342900">
              <a:buAutoNum type="arabicPeriod"/>
            </a:pPr>
            <a:r>
              <a:rPr lang="en-US" altLang="zh-HK" b="1" dirty="0"/>
              <a:t>Perfectly competitive market is the only market structure that will achieve both productive and allocative efficiency in the long run </a:t>
            </a:r>
          </a:p>
          <a:p>
            <a:pPr marL="342900" indent="-342900">
              <a:buAutoNum type="arabicPeriod"/>
            </a:pPr>
            <a:r>
              <a:rPr lang="en-US" altLang="zh-HK" b="1" dirty="0"/>
              <a:t>Perfectly competitive market in the short run and the other market structures won’t achieve allocative and productive efficiencies </a:t>
            </a:r>
            <a:endParaRPr lang="zh-HK" altLang="en-US" b="1" dirty="0"/>
          </a:p>
        </p:txBody>
      </p:sp>
    </p:spTree>
    <p:extLst>
      <p:ext uri="{BB962C8B-B14F-4D97-AF65-F5344CB8AC3E}">
        <p14:creationId xmlns:p14="http://schemas.microsoft.com/office/powerpoint/2010/main" val="3295842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FD08E25-551B-8487-2894-0A78F97106E8}"/>
              </a:ext>
            </a:extLst>
          </p:cNvPr>
          <p:cNvSpPr>
            <a:spLocks noGrp="1"/>
          </p:cNvSpPr>
          <p:nvPr>
            <p:ph type="title"/>
          </p:nvPr>
        </p:nvSpPr>
        <p:spPr/>
        <p:txBody>
          <a:bodyPr/>
          <a:lstStyle/>
          <a:p>
            <a:r>
              <a:rPr lang="en-US" altLang="zh-HK" dirty="0"/>
              <a:t>Efficiency and types of competition</a:t>
            </a:r>
            <a:endParaRPr lang="zh-HK" altLang="en-US" dirty="0"/>
          </a:p>
        </p:txBody>
      </p:sp>
      <p:sp>
        <p:nvSpPr>
          <p:cNvPr id="3" name="內容版面配置區 2">
            <a:extLst>
              <a:ext uri="{FF2B5EF4-FFF2-40B4-BE49-F238E27FC236}">
                <a16:creationId xmlns:a16="http://schemas.microsoft.com/office/drawing/2014/main" id="{EE869A5C-CA76-F1C7-F685-1C6D0F110D55}"/>
              </a:ext>
            </a:extLst>
          </p:cNvPr>
          <p:cNvSpPr>
            <a:spLocks noGrp="1"/>
          </p:cNvSpPr>
          <p:nvPr>
            <p:ph idx="1"/>
          </p:nvPr>
        </p:nvSpPr>
        <p:spPr>
          <a:xfrm>
            <a:off x="1077361" y="2791109"/>
            <a:ext cx="9950103" cy="3513514"/>
          </a:xfrm>
        </p:spPr>
        <p:txBody>
          <a:bodyPr>
            <a:normAutofit fontScale="92500" lnSpcReduction="20000"/>
          </a:bodyPr>
          <a:lstStyle/>
          <a:p>
            <a:r>
              <a:rPr lang="en-US" altLang="zh-HK" dirty="0"/>
              <a:t>Price </a:t>
            </a:r>
          </a:p>
          <a:p>
            <a:endParaRPr lang="en-US" altLang="zh-HK" dirty="0"/>
          </a:p>
          <a:p>
            <a:r>
              <a:rPr lang="en-US" altLang="zh-HK" dirty="0"/>
              <a:t>Design of a product</a:t>
            </a:r>
          </a:p>
          <a:p>
            <a:endParaRPr lang="en-US" altLang="zh-HK" dirty="0"/>
          </a:p>
          <a:p>
            <a:r>
              <a:rPr lang="en-US" altLang="zh-HK" dirty="0"/>
              <a:t>Quality, reliability, customer service </a:t>
            </a:r>
          </a:p>
          <a:p>
            <a:endParaRPr lang="en-US" altLang="zh-HK" dirty="0"/>
          </a:p>
          <a:p>
            <a:r>
              <a:rPr lang="en-US" altLang="zh-HK" dirty="0"/>
              <a:t>Availability of a product </a:t>
            </a:r>
          </a:p>
          <a:p>
            <a:endParaRPr lang="en-US" altLang="zh-HK" dirty="0"/>
          </a:p>
          <a:p>
            <a:r>
              <a:rPr lang="en-US" altLang="zh-HK" dirty="0"/>
              <a:t>Promotion such as advertising</a:t>
            </a:r>
            <a:endParaRPr lang="zh-HK" altLang="en-US" dirty="0"/>
          </a:p>
        </p:txBody>
      </p:sp>
    </p:spTree>
    <p:extLst>
      <p:ext uri="{BB962C8B-B14F-4D97-AF65-F5344CB8AC3E}">
        <p14:creationId xmlns:p14="http://schemas.microsoft.com/office/powerpoint/2010/main" val="990409588"/>
      </p:ext>
    </p:extLst>
  </p:cSld>
  <p:clrMapOvr>
    <a:masterClrMapping/>
  </p:clrMapOvr>
</p:sld>
</file>

<file path=ppt/theme/theme1.xml><?xml version="1.0" encoding="utf-8"?>
<a:theme xmlns:a="http://schemas.openxmlformats.org/drawingml/2006/main" name="BlocksVTI">
  <a:themeElements>
    <a:clrScheme name="AnalogousFromLightSeedLeftStep">
      <a:dk1>
        <a:srgbClr val="000000"/>
      </a:dk1>
      <a:lt1>
        <a:srgbClr val="FFFFFF"/>
      </a:lt1>
      <a:dk2>
        <a:srgbClr val="1B2F2C"/>
      </a:dk2>
      <a:lt2>
        <a:srgbClr val="F0F0F3"/>
      </a:lt2>
      <a:accent1>
        <a:srgbClr val="A7A259"/>
      </a:accent1>
      <a:accent2>
        <a:srgbClr val="D99147"/>
      </a:accent2>
      <a:accent3>
        <a:srgbClr val="E38379"/>
      </a:accent3>
      <a:accent4>
        <a:srgbClr val="DD5C85"/>
      </a:accent4>
      <a:accent5>
        <a:srgbClr val="E379C8"/>
      </a:accent5>
      <a:accent6>
        <a:srgbClr val="C95CDD"/>
      </a:accent6>
      <a:hlink>
        <a:srgbClr val="6C71B0"/>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docProps/app.xml><?xml version="1.0" encoding="utf-8"?>
<Properties xmlns="http://schemas.openxmlformats.org/officeDocument/2006/extended-properties" xmlns:vt="http://schemas.openxmlformats.org/officeDocument/2006/docPropsVTypes">
  <TotalTime>1443</TotalTime>
  <Words>322</Words>
  <Application>Microsoft Office PowerPoint</Application>
  <PresentationFormat>寬螢幕</PresentationFormat>
  <Paragraphs>38</Paragraphs>
  <Slides>7</Slides>
  <Notes>0</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7</vt:i4>
      </vt:variant>
    </vt:vector>
  </HeadingPairs>
  <TitlesOfParts>
    <vt:vector size="11" baseType="lpstr">
      <vt:lpstr>Arial</vt:lpstr>
      <vt:lpstr>Avenir Next LT Pro</vt:lpstr>
      <vt:lpstr>Avenir Next LT Pro Light</vt:lpstr>
      <vt:lpstr>BlocksVTI</vt:lpstr>
      <vt:lpstr>Efficiency</vt:lpstr>
      <vt:lpstr>Allocative Efficiency</vt:lpstr>
      <vt:lpstr>Productive Efficiency</vt:lpstr>
      <vt:lpstr>Dynamic Efficiency</vt:lpstr>
      <vt:lpstr>X-Inefficiency</vt:lpstr>
      <vt:lpstr>Efficiency and inefficiency in different market structures</vt:lpstr>
      <vt:lpstr>Efficiency and types of competition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Wing Shan Elsa Kwok</dc:creator>
  <cp:lastModifiedBy>Wing Shan Elsa Kwok</cp:lastModifiedBy>
  <cp:revision>1</cp:revision>
  <dcterms:created xsi:type="dcterms:W3CDTF">2024-10-28T00:59:04Z</dcterms:created>
  <dcterms:modified xsi:type="dcterms:W3CDTF">2024-10-29T01:02:26Z</dcterms:modified>
</cp:coreProperties>
</file>