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82"/>
  </p:normalViewPr>
  <p:slideViewPr>
    <p:cSldViewPr snapToGrid="0" snapToObjects="1">
      <p:cViewPr>
        <p:scale>
          <a:sx n="105" d="100"/>
          <a:sy n="105" d="100"/>
        </p:scale>
        <p:origin x="840"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4FF2B-1E31-234F-8D81-E9B980B90B4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D604D6E-3170-1145-9017-56D50D9433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D8B4141-CE0D-1E41-95CB-D3C54BB90E2F}"/>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5" name="Footer Placeholder 4">
            <a:extLst>
              <a:ext uri="{FF2B5EF4-FFF2-40B4-BE49-F238E27FC236}">
                <a16:creationId xmlns:a16="http://schemas.microsoft.com/office/drawing/2014/main" id="{86B61824-EABD-D046-A97E-44302D4B96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16BB91-A8AF-4C43-A0B0-8904C9A1E7F5}"/>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1744815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B560E-5084-404B-A291-B8C569868544}"/>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4F9CC6B-0915-E442-9BC6-D1ABD796A2F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BE7125A-DD75-7242-84A0-0D487BD10663}"/>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5" name="Footer Placeholder 4">
            <a:extLst>
              <a:ext uri="{FF2B5EF4-FFF2-40B4-BE49-F238E27FC236}">
                <a16:creationId xmlns:a16="http://schemas.microsoft.com/office/drawing/2014/main" id="{C3A87DD5-EA7F-C64F-B350-DD06F2EA1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33087-0B8B-5C4A-B318-C8B31FEACDFF}"/>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1249386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8A5D1C-6676-034C-AF15-1E360858706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E84C428-D0B5-7A45-9A15-1F9761A9387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49B2D5A-D5F5-E74E-BB96-DF9A5580442D}"/>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5" name="Footer Placeholder 4">
            <a:extLst>
              <a:ext uri="{FF2B5EF4-FFF2-40B4-BE49-F238E27FC236}">
                <a16:creationId xmlns:a16="http://schemas.microsoft.com/office/drawing/2014/main" id="{5953A858-4ADB-BE4E-898E-B8F92626F6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17B668-CE16-E74C-9AC3-8E642AD7BB91}"/>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3022709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E7461-8C33-244A-8753-FA1767D6091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B6A21BE-8F81-1243-B1B2-465A1DAA82A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AB4AAF5-770E-294D-BE80-7D1383E61F2D}"/>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5" name="Footer Placeholder 4">
            <a:extLst>
              <a:ext uri="{FF2B5EF4-FFF2-40B4-BE49-F238E27FC236}">
                <a16:creationId xmlns:a16="http://schemas.microsoft.com/office/drawing/2014/main" id="{4C40DCB2-B8BA-B64A-A256-7F3C556DDE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6631E6-4E37-E842-A9DD-84B85B481241}"/>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1981578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9BBB2-9016-8A4B-9827-78C64405974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29D6EE8-FE64-7F47-A90A-36F47562D7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1D6AD92-DF24-E148-A058-69371A38FA37}"/>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5" name="Footer Placeholder 4">
            <a:extLst>
              <a:ext uri="{FF2B5EF4-FFF2-40B4-BE49-F238E27FC236}">
                <a16:creationId xmlns:a16="http://schemas.microsoft.com/office/drawing/2014/main" id="{53BDA008-589F-BE48-99FB-5F373E121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A5E8AF-DF28-E647-91FC-01263CC1FFF0}"/>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3460215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4B034-A606-BD49-A74B-963DB9C1D97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A51FD6F-769B-8148-88B5-108872E5843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3ECF8FB-3C9F-C44F-A0B0-01F1BC8A992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3B219C4-6B51-6A40-B8E0-EE95731112D8}"/>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6" name="Footer Placeholder 5">
            <a:extLst>
              <a:ext uri="{FF2B5EF4-FFF2-40B4-BE49-F238E27FC236}">
                <a16:creationId xmlns:a16="http://schemas.microsoft.com/office/drawing/2014/main" id="{5CE73EC3-637B-1442-AAEB-44129E592B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33F30B-33AE-7142-B50C-EDFBBCDFF74E}"/>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4103884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BACD-B8C8-F546-9438-4B42E480D57C}"/>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8228F28-53BB-B441-A9DF-B3D117D1ED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1334004-A158-2A46-ABFA-CBF1EFC9593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AFAE625C-34E9-5946-9E65-15EAF1FFB3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961564E-8A18-764F-8CC0-42BFDD252CA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61E7EA6-8C31-C84E-BA36-33D3C05D9EF8}"/>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8" name="Footer Placeholder 7">
            <a:extLst>
              <a:ext uri="{FF2B5EF4-FFF2-40B4-BE49-F238E27FC236}">
                <a16:creationId xmlns:a16="http://schemas.microsoft.com/office/drawing/2014/main" id="{7E3D524C-4598-314D-8FE7-6FAEB83645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C9C057-16E3-3345-B72E-87A99862F402}"/>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2971889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A49B8-B9F4-C74E-9B1C-6A39841FFCE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EE5CD84-910E-0841-8E52-EAAEE7702329}"/>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4" name="Footer Placeholder 3">
            <a:extLst>
              <a:ext uri="{FF2B5EF4-FFF2-40B4-BE49-F238E27FC236}">
                <a16:creationId xmlns:a16="http://schemas.microsoft.com/office/drawing/2014/main" id="{638F05D7-0536-2F4B-B324-A0B2057FA9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26273B-A9EC-B945-8C06-8355D7ACE8C0}"/>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694275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95B756-B9B2-E745-8BC6-BD16FA9EB0CE}"/>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3" name="Footer Placeholder 2">
            <a:extLst>
              <a:ext uri="{FF2B5EF4-FFF2-40B4-BE49-F238E27FC236}">
                <a16:creationId xmlns:a16="http://schemas.microsoft.com/office/drawing/2014/main" id="{B69E3AE5-9861-D14A-96E8-8E3E29A797C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69EE32-AE3F-3247-962C-7196D58BF63D}"/>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3196812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1FEB9-1B3E-DB49-9FE7-97E1B6564F9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5945FE9-FCC1-324E-9ADC-DE8BF07F9A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B9E9BB7-AE07-CD4E-9FDE-E609863106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8E56C44-5963-E446-AF61-B02DD61507B4}"/>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6" name="Footer Placeholder 5">
            <a:extLst>
              <a:ext uri="{FF2B5EF4-FFF2-40B4-BE49-F238E27FC236}">
                <a16:creationId xmlns:a16="http://schemas.microsoft.com/office/drawing/2014/main" id="{DEB8C170-5669-F640-9FD8-6B2F4FE261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BA19AD-0889-294E-A5D9-49D59D038922}"/>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2149006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2FD06-1FF3-AB47-A913-050BDB6A66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29A101C9-1191-D64A-9140-38B1DFF3BF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48146B-99BB-8B47-8DDC-E6A8A6696C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72DC570-6A3D-794A-964F-6AF802655C00}"/>
              </a:ext>
            </a:extLst>
          </p:cNvPr>
          <p:cNvSpPr>
            <a:spLocks noGrp="1"/>
          </p:cNvSpPr>
          <p:nvPr>
            <p:ph type="dt" sz="half" idx="10"/>
          </p:nvPr>
        </p:nvSpPr>
        <p:spPr/>
        <p:txBody>
          <a:bodyPr/>
          <a:lstStyle/>
          <a:p>
            <a:fld id="{F25980EF-4141-9142-8B98-1F4B0361D710}" type="datetimeFigureOut">
              <a:rPr lang="en-US" smtClean="0"/>
              <a:t>9/19/21</a:t>
            </a:fld>
            <a:endParaRPr lang="en-US"/>
          </a:p>
        </p:txBody>
      </p:sp>
      <p:sp>
        <p:nvSpPr>
          <p:cNvPr id="6" name="Footer Placeholder 5">
            <a:extLst>
              <a:ext uri="{FF2B5EF4-FFF2-40B4-BE49-F238E27FC236}">
                <a16:creationId xmlns:a16="http://schemas.microsoft.com/office/drawing/2014/main" id="{BD34B7E1-2E22-BB41-971E-15826E4AA0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CF1117-1839-D74A-8EC1-1DF200D16440}"/>
              </a:ext>
            </a:extLst>
          </p:cNvPr>
          <p:cNvSpPr>
            <a:spLocks noGrp="1"/>
          </p:cNvSpPr>
          <p:nvPr>
            <p:ph type="sldNum" sz="quarter" idx="12"/>
          </p:nvPr>
        </p:nvSpPr>
        <p:spPr/>
        <p:txBody>
          <a:bodyPr/>
          <a:lstStyle/>
          <a:p>
            <a:fld id="{2430C273-3E55-E043-ACAE-BC6D52A777E3}" type="slidenum">
              <a:rPr lang="en-US" smtClean="0"/>
              <a:t>‹#›</a:t>
            </a:fld>
            <a:endParaRPr lang="en-US"/>
          </a:p>
        </p:txBody>
      </p:sp>
    </p:spTree>
    <p:extLst>
      <p:ext uri="{BB962C8B-B14F-4D97-AF65-F5344CB8AC3E}">
        <p14:creationId xmlns:p14="http://schemas.microsoft.com/office/powerpoint/2010/main" val="123811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438DF0-3749-1A4A-A4B2-169386B06C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CA19555-AAB0-8A47-97D0-CE8830936E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C97D6C8-4EB0-7D44-AC79-69994D1A1A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5980EF-4141-9142-8B98-1F4B0361D710}" type="datetimeFigureOut">
              <a:rPr lang="en-US" smtClean="0"/>
              <a:t>9/19/21</a:t>
            </a:fld>
            <a:endParaRPr lang="en-US"/>
          </a:p>
        </p:txBody>
      </p:sp>
      <p:sp>
        <p:nvSpPr>
          <p:cNvPr id="5" name="Footer Placeholder 4">
            <a:extLst>
              <a:ext uri="{FF2B5EF4-FFF2-40B4-BE49-F238E27FC236}">
                <a16:creationId xmlns:a16="http://schemas.microsoft.com/office/drawing/2014/main" id="{EAE0FCE3-6F31-374C-8ADC-FAC4B846C0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61B8359-CCE8-E445-ABE3-5CE4D1A158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30C273-3E55-E043-ACAE-BC6D52A777E3}" type="slidenum">
              <a:rPr lang="en-US" smtClean="0"/>
              <a:t>‹#›</a:t>
            </a:fld>
            <a:endParaRPr lang="en-US"/>
          </a:p>
        </p:txBody>
      </p:sp>
    </p:spTree>
    <p:extLst>
      <p:ext uri="{BB962C8B-B14F-4D97-AF65-F5344CB8AC3E}">
        <p14:creationId xmlns:p14="http://schemas.microsoft.com/office/powerpoint/2010/main" val="153393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10" Type="http://schemas.openxmlformats.org/officeDocument/2006/relationships/image" Target="../media/image29.png"/><Relationship Id="rId4" Type="http://schemas.openxmlformats.org/officeDocument/2006/relationships/image" Target="../media/image23.png"/><Relationship Id="rId9" Type="http://schemas.openxmlformats.org/officeDocument/2006/relationships/image" Target="../media/image2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3.png"/><Relationship Id="rId7" Type="http://schemas.openxmlformats.org/officeDocument/2006/relationships/image" Target="../media/image36.png"/><Relationship Id="rId2" Type="http://schemas.openxmlformats.org/officeDocument/2006/relationships/image" Target="../media/image32.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35.png"/><Relationship Id="rId4" Type="http://schemas.openxmlformats.org/officeDocument/2006/relationships/image" Target="../media/image34.png"/></Relationships>
</file>

<file path=ppt/slides/_rels/slide1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arget="../media/image10.jpeg" Type="http://schemas.openxmlformats.org/officeDocument/2006/relationships/image"/><Relationship Id="rId3" Target="../media/image5.jpeg" Type="http://schemas.openxmlformats.org/officeDocument/2006/relationships/image"/><Relationship Id="rId7" Target="../media/image9.jpeg" Type="http://schemas.openxmlformats.org/officeDocument/2006/relationships/image"/><Relationship Id="rId2" Target="../media/image4.jpeg" Type="http://schemas.openxmlformats.org/officeDocument/2006/relationships/image"/><Relationship Id="rId1" Target="../slideLayouts/slideLayout2.xml" Type="http://schemas.openxmlformats.org/officeDocument/2006/relationships/slideLayout"/><Relationship Id="rId6" Target="../media/image8.jpeg" Type="http://schemas.openxmlformats.org/officeDocument/2006/relationships/image"/><Relationship Id="rId5" Target="../media/image7.jpeg" Type="http://schemas.openxmlformats.org/officeDocument/2006/relationships/image"/><Relationship Id="rId4" Target="../media/image6.jpeg" Type="http://schemas.openxmlformats.org/officeDocument/2006/relationships/image"/></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81CA5-35E6-6D4F-AA17-90641A743886}"/>
              </a:ext>
            </a:extLst>
          </p:cNvPr>
          <p:cNvSpPr>
            <a:spLocks noGrp="1"/>
          </p:cNvSpPr>
          <p:nvPr>
            <p:ph type="ctrTitle"/>
          </p:nvPr>
        </p:nvSpPr>
        <p:spPr>
          <a:xfrm>
            <a:off x="1524000" y="1035222"/>
            <a:ext cx="9144000" cy="2387600"/>
          </a:xfrm>
          <a:solidFill>
            <a:schemeClr val="bg1"/>
          </a:solidFill>
        </p:spPr>
        <p:txBody>
          <a:bodyPr/>
          <a:lstStyle/>
          <a:p>
            <a:r>
              <a:rPr dirty="0" lang="en-US"/>
              <a:t>The Importance of Teaching Phonics</a:t>
            </a:r>
          </a:p>
        </p:txBody>
      </p:sp>
      <p:pic>
        <p:nvPicPr>
          <p:cNvPr descr="Shape&#10;&#10;Description automatically generated with low confidence" id="5" name="Picture 4">
            <a:extLst>
              <a:ext uri="{FF2B5EF4-FFF2-40B4-BE49-F238E27FC236}">
                <a16:creationId xmlns:a16="http://schemas.microsoft.com/office/drawing/2014/main" id="{278A51E5-5DAA-634F-97B6-82FD72AC74BA}"/>
              </a:ext>
            </a:extLst>
          </p:cNvPr>
          <p:cNvPicPr>
            <a:picLocks noChangeAspect="1"/>
          </p:cNvPicPr>
          <p:nvPr/>
        </p:nvPicPr>
        <p:blipFill>
          <a:blip r:embed="rId2"/>
          <a:stretch>
            <a:fillRect/>
          </a:stretch>
        </p:blipFill>
        <p:spPr>
          <a:xfrm rot="20163532">
            <a:off x="734896" y="3557698"/>
            <a:ext cx="1878527" cy="2695902"/>
          </a:xfrm>
          <a:prstGeom prst="rect">
            <a:avLst/>
          </a:prstGeom>
        </p:spPr>
      </p:pic>
      <p:pic>
        <p:nvPicPr>
          <p:cNvPr descr="A picture containing application&#10;&#10;Description automatically generated" id="7" name="Picture 6">
            <a:extLst>
              <a:ext uri="{FF2B5EF4-FFF2-40B4-BE49-F238E27FC236}">
                <a16:creationId xmlns:a16="http://schemas.microsoft.com/office/drawing/2014/main" id="{513C0CDB-F91A-9546-BB40-8E51CBAC6F09}"/>
              </a:ext>
            </a:extLst>
          </p:cNvPr>
          <p:cNvPicPr>
            <a:picLocks noChangeAspect="1"/>
          </p:cNvPicPr>
          <p:nvPr/>
        </p:nvPicPr>
        <p:blipFill rotWithShape="1">
          <a:blip r:embed="rId3"/>
          <a:srcRect b="-401" r="-20"/>
          <a:stretch/>
        </p:blipFill>
        <p:spPr>
          <a:xfrm>
            <a:off x="5262804" y="3908186"/>
            <a:ext cx="1879401" cy="2707853"/>
          </a:xfrm>
          <a:prstGeom prst="rect">
            <a:avLst/>
          </a:prstGeom>
        </p:spPr>
      </p:pic>
      <p:pic>
        <p:nvPicPr>
          <p:cNvPr descr="A picture containing diagram&#10;&#10;Description automatically generated" id="9" name="Picture 8">
            <a:extLst>
              <a:ext uri="{FF2B5EF4-FFF2-40B4-BE49-F238E27FC236}">
                <a16:creationId xmlns:a16="http://schemas.microsoft.com/office/drawing/2014/main" id="{17478166-E345-3A4D-871B-938995F95E1F}"/>
              </a:ext>
            </a:extLst>
          </p:cNvPr>
          <p:cNvPicPr>
            <a:picLocks noChangeAspect="1"/>
          </p:cNvPicPr>
          <p:nvPr/>
        </p:nvPicPr>
        <p:blipFill rotWithShape="1">
          <a:blip r:embed="rId4"/>
          <a:srcRect b="27" r="-48"/>
          <a:stretch/>
        </p:blipFill>
        <p:spPr>
          <a:xfrm rot="1193545">
            <a:off x="9527890" y="3490699"/>
            <a:ext cx="1935819" cy="2781732"/>
          </a:xfrm>
          <a:prstGeom prst="rect">
            <a:avLst/>
          </a:prstGeom>
        </p:spPr>
      </p:pic>
    </p:spTree>
    <p:extLst>
      <p:ext uri="{BB962C8B-B14F-4D97-AF65-F5344CB8AC3E}">
        <p14:creationId xmlns:p14="http://schemas.microsoft.com/office/powerpoint/2010/main" val="1319273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934CDE1E-7762-1C45-880D-7AF4EE1ECE72}"/>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DFE0AC02-6E81-1248-8247-2B3D20DC34E6}"/>
              </a:ext>
            </a:extLst>
          </p:cNvPr>
          <p:cNvSpPr>
            <a:spLocks noGrp="1" noChangeArrowheads="1"/>
          </p:cNvSpPr>
          <p:nvPr>
            <p:ph type="title"/>
          </p:nvPr>
        </p:nvSpPr>
        <p:spPr>
          <a:xfrm>
            <a:off x="1409446" y="493061"/>
            <a:ext cx="8220075" cy="993775"/>
          </a:xfrm>
        </p:spPr>
        <p:txBody>
          <a:bodyPr/>
          <a:lstStyle/>
          <a:p>
            <a:pPr algn="ctr" eaLnBrk="1" hangingPunct="1">
              <a:lnSpc>
                <a:spcPct val="100000"/>
              </a:lnSpc>
              <a:spcBef>
                <a:spcPct val="50000"/>
              </a:spcBef>
            </a:pPr>
            <a:r>
              <a:rPr lang="en-GB" altLang="en-US" sz="3600" dirty="0">
                <a:latin typeface="Tuffy-TTF" panose="020B0603060100000000" pitchFamily="34" charset="0"/>
              </a:rPr>
              <a:t>Find the Rhymes</a:t>
            </a:r>
            <a:endParaRPr lang="en-US" altLang="en-US" sz="3600" dirty="0">
              <a:latin typeface="Tuffy-TTF" panose="020B0603060100000000" pitchFamily="34" charset="0"/>
            </a:endParaRPr>
          </a:p>
        </p:txBody>
      </p:sp>
      <p:pic>
        <p:nvPicPr>
          <p:cNvPr id="5" name="Picture 2">
            <a:extLst>
              <a:ext uri="{FF2B5EF4-FFF2-40B4-BE49-F238E27FC236}">
                <a16:creationId xmlns:a16="http://schemas.microsoft.com/office/drawing/2014/main" id="{689DF3D3-F89E-694E-B859-C2CDFB0136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9392" y="4276725"/>
            <a:ext cx="141763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a:extLst>
              <a:ext uri="{FF2B5EF4-FFF2-40B4-BE49-F238E27FC236}">
                <a16:creationId xmlns:a16="http://schemas.microsoft.com/office/drawing/2014/main" id="{9D0D8C60-A7C8-924A-9395-E7AAFB2358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9440" y="1455593"/>
            <a:ext cx="2552700" cy="143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0C74D1AB-4E32-3F4B-B3E6-0A2CF3BBCB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0209" y="4497997"/>
            <a:ext cx="1385888"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1">
            <a:extLst>
              <a:ext uri="{FF2B5EF4-FFF2-40B4-BE49-F238E27FC236}">
                <a16:creationId xmlns:a16="http://schemas.microsoft.com/office/drawing/2014/main" id="{721B74DA-9678-FD45-8932-2DB255515AB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89281" y="1138093"/>
            <a:ext cx="1570037" cy="206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3">
            <a:extLst>
              <a:ext uri="{FF2B5EF4-FFF2-40B4-BE49-F238E27FC236}">
                <a16:creationId xmlns:a16="http://schemas.microsoft.com/office/drawing/2014/main" id="{E1F4E183-D97B-234F-A09A-635041C7236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2409" y="2468530"/>
            <a:ext cx="427037"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4">
            <a:extLst>
              <a:ext uri="{FF2B5EF4-FFF2-40B4-BE49-F238E27FC236}">
                <a16:creationId xmlns:a16="http://schemas.microsoft.com/office/drawing/2014/main" id="{4460ABE0-136E-A240-A427-C39C20B8BFD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21513" y="1624774"/>
            <a:ext cx="1655762" cy="168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6">
            <a:extLst>
              <a:ext uri="{FF2B5EF4-FFF2-40B4-BE49-F238E27FC236}">
                <a16:creationId xmlns:a16="http://schemas.microsoft.com/office/drawing/2014/main" id="{EADCDFEC-5800-1146-B885-6F4AE7362D9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03568" y="3517240"/>
            <a:ext cx="1393825" cy="2478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8">
            <a:extLst>
              <a:ext uri="{FF2B5EF4-FFF2-40B4-BE49-F238E27FC236}">
                <a16:creationId xmlns:a16="http://schemas.microsoft.com/office/drawing/2014/main" id="{067C7154-05B3-5C42-AA33-825076E2F7A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85454" y="1473200"/>
            <a:ext cx="1112838" cy="218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30">
            <a:extLst>
              <a:ext uri="{FF2B5EF4-FFF2-40B4-BE49-F238E27FC236}">
                <a16:creationId xmlns:a16="http://schemas.microsoft.com/office/drawing/2014/main" id="{8B40E29D-0D67-8D4F-B39B-5AFB1AC8071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13986" y="3815556"/>
            <a:ext cx="1443037" cy="91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32">
            <a:extLst>
              <a:ext uri="{FF2B5EF4-FFF2-40B4-BE49-F238E27FC236}">
                <a16:creationId xmlns:a16="http://schemas.microsoft.com/office/drawing/2014/main" id="{4F203415-FAC4-5247-83F4-57B529817DF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53865" y="3202597"/>
            <a:ext cx="1431925"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8647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7E7B1146-B537-DA44-835B-91CD175F3A75}"/>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B1B27889-6256-A149-B1E1-F4243BE35B66}"/>
              </a:ext>
            </a:extLst>
          </p:cNvPr>
          <p:cNvSpPr>
            <a:spLocks noGrp="1" noChangeArrowheads="1"/>
          </p:cNvSpPr>
          <p:nvPr>
            <p:ph type="title"/>
          </p:nvPr>
        </p:nvSpPr>
        <p:spPr>
          <a:xfrm>
            <a:off x="1612900" y="503238"/>
            <a:ext cx="8220075" cy="993775"/>
          </a:xfrm>
        </p:spPr>
        <p:txBody>
          <a:bodyPr/>
          <a:lstStyle/>
          <a:p>
            <a:pPr algn="ctr" eaLnBrk="1" hangingPunct="1">
              <a:lnSpc>
                <a:spcPct val="100000"/>
              </a:lnSpc>
              <a:spcBef>
                <a:spcPct val="50000"/>
              </a:spcBef>
            </a:pPr>
            <a:r>
              <a:rPr lang="en-GB" altLang="en-US" sz="3600" dirty="0">
                <a:latin typeface="Tuffy-TTF" panose="020B0603060100000000" pitchFamily="34" charset="0"/>
              </a:rPr>
              <a:t>Find the Starting Sounds</a:t>
            </a:r>
          </a:p>
        </p:txBody>
      </p:sp>
      <p:sp>
        <p:nvSpPr>
          <p:cNvPr id="5" name="Rectangle: Rounded Corners 14">
            <a:extLst>
              <a:ext uri="{FF2B5EF4-FFF2-40B4-BE49-F238E27FC236}">
                <a16:creationId xmlns:a16="http://schemas.microsoft.com/office/drawing/2014/main" id="{88ACE748-CDEA-ED40-82B1-30A6FAA59806}"/>
              </a:ext>
            </a:extLst>
          </p:cNvPr>
          <p:cNvSpPr/>
          <p:nvPr/>
        </p:nvSpPr>
        <p:spPr>
          <a:xfrm>
            <a:off x="1906588" y="1320801"/>
            <a:ext cx="7632700" cy="95885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ct val="50000"/>
              </a:spcBef>
              <a:spcAft>
                <a:spcPts val="0"/>
              </a:spcAft>
              <a:defRPr/>
            </a:pPr>
            <a:r>
              <a:rPr lang="en-GB" altLang="en-US" dirty="0">
                <a:solidFill>
                  <a:schemeClr val="tx1"/>
                </a:solidFill>
                <a:latin typeface="Tuffy-TTF" panose="020B0603060100000000" pitchFamily="34" charset="0"/>
              </a:rPr>
              <a:t>Can you find three things beginning with ‘</a:t>
            </a:r>
            <a:r>
              <a:rPr lang="en-GB" altLang="en-US" dirty="0" err="1">
                <a:solidFill>
                  <a:schemeClr val="tx1"/>
                </a:solidFill>
                <a:latin typeface="Tuffy-TTF" panose="020B0603060100000000" pitchFamily="34" charset="0"/>
              </a:rPr>
              <a:t>sss</a:t>
            </a:r>
            <a:r>
              <a:rPr lang="en-GB" altLang="en-US" dirty="0">
                <a:solidFill>
                  <a:schemeClr val="tx1"/>
                </a:solidFill>
                <a:latin typeface="Tuffy-TTF" panose="020B0603060100000000" pitchFamily="34" charset="0"/>
              </a:rPr>
              <a:t>’?</a:t>
            </a:r>
          </a:p>
          <a:p>
            <a:pPr algn="ctr" eaLnBrk="1" fontAlgn="auto" hangingPunct="1">
              <a:spcBef>
                <a:spcPct val="50000"/>
              </a:spcBef>
              <a:spcAft>
                <a:spcPts val="0"/>
              </a:spcAft>
              <a:defRPr/>
            </a:pPr>
            <a:r>
              <a:rPr lang="en-GB" altLang="en-US" dirty="0">
                <a:solidFill>
                  <a:schemeClr val="tx1"/>
                </a:solidFill>
                <a:latin typeface="Tuffy-TTF" panose="020B0603060100000000" pitchFamily="34" charset="0"/>
              </a:rPr>
              <a:t>How many things begin with ‘h’?</a:t>
            </a:r>
            <a:endParaRPr lang="en-US" altLang="en-US" dirty="0">
              <a:solidFill>
                <a:schemeClr val="tx1"/>
              </a:solidFill>
              <a:latin typeface="Tuffy-TTF" panose="020B0603060100000000" pitchFamily="34" charset="0"/>
            </a:endParaRPr>
          </a:p>
        </p:txBody>
      </p:sp>
      <p:pic>
        <p:nvPicPr>
          <p:cNvPr id="6" name="Picture 3">
            <a:extLst>
              <a:ext uri="{FF2B5EF4-FFF2-40B4-BE49-F238E27FC236}">
                <a16:creationId xmlns:a16="http://schemas.microsoft.com/office/drawing/2014/main" id="{C4BBFC3D-E0CE-0C47-AE35-D01E439FC4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0464" y="4815331"/>
            <a:ext cx="1711325"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a:extLst>
              <a:ext uri="{FF2B5EF4-FFF2-40B4-BE49-F238E27FC236}">
                <a16:creationId xmlns:a16="http://schemas.microsoft.com/office/drawing/2014/main" id="{2C5A49CA-319E-CC4F-85F1-1813697C26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2813" y="1708913"/>
            <a:ext cx="1700212"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a16="http://schemas.microsoft.com/office/drawing/2014/main" id="{1742DB4C-7D36-654B-876C-CA6D704AB1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00257" y="1755489"/>
            <a:ext cx="1414462" cy="128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5">
            <a:extLst>
              <a:ext uri="{FF2B5EF4-FFF2-40B4-BE49-F238E27FC236}">
                <a16:creationId xmlns:a16="http://schemas.microsoft.com/office/drawing/2014/main" id="{D1EF569E-729F-D548-B3F9-3C003EE33E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0888" y="3511550"/>
            <a:ext cx="1717675"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a:extLst>
              <a:ext uri="{FF2B5EF4-FFF2-40B4-BE49-F238E27FC236}">
                <a16:creationId xmlns:a16="http://schemas.microsoft.com/office/drawing/2014/main" id="{DB0D803C-5653-E54F-A0D9-0F4AD05053B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46281" y="4578350"/>
            <a:ext cx="2416175"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9">
            <a:extLst>
              <a:ext uri="{FF2B5EF4-FFF2-40B4-BE49-F238E27FC236}">
                <a16:creationId xmlns:a16="http://schemas.microsoft.com/office/drawing/2014/main" id="{89C90DBA-795B-7744-ACEF-B140195BFBE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94737" y="2567813"/>
            <a:ext cx="1511300"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2">
            <a:extLst>
              <a:ext uri="{FF2B5EF4-FFF2-40B4-BE49-F238E27FC236}">
                <a16:creationId xmlns:a16="http://schemas.microsoft.com/office/drawing/2014/main" id="{AC313887-22BC-1849-8DC1-C7424355609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28649" y="2669349"/>
            <a:ext cx="212725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5">
            <a:extLst>
              <a:ext uri="{FF2B5EF4-FFF2-40B4-BE49-F238E27FC236}">
                <a16:creationId xmlns:a16="http://schemas.microsoft.com/office/drawing/2014/main" id="{57703BD3-BBA9-F04F-9113-9E89032113D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20227" y="3189287"/>
            <a:ext cx="2143125" cy="138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9">
            <a:extLst>
              <a:ext uri="{FF2B5EF4-FFF2-40B4-BE49-F238E27FC236}">
                <a16:creationId xmlns:a16="http://schemas.microsoft.com/office/drawing/2014/main" id="{9856FAB9-1345-6043-B6B1-9806B10FCC4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948929" y="4608036"/>
            <a:ext cx="2397125"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4618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9E55F7D7-D812-274A-8A6E-B6C8120009DF}"/>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807F8EA2-1200-8A40-A2C5-464BC5F47C82}"/>
              </a:ext>
            </a:extLst>
          </p:cNvPr>
          <p:cNvSpPr>
            <a:spLocks noGrp="1" noChangeArrowheads="1"/>
          </p:cNvSpPr>
          <p:nvPr>
            <p:ph type="title"/>
          </p:nvPr>
        </p:nvSpPr>
        <p:spPr>
          <a:xfrm>
            <a:off x="750888" y="493777"/>
            <a:ext cx="8220075" cy="993775"/>
          </a:xfrm>
        </p:spPr>
        <p:txBody>
          <a:bodyPr/>
          <a:lstStyle/>
          <a:p>
            <a:pPr eaLnBrk="1" hangingPunct="1">
              <a:lnSpc>
                <a:spcPct val="100000"/>
              </a:lnSpc>
              <a:spcBef>
                <a:spcPct val="50000"/>
              </a:spcBef>
            </a:pPr>
            <a:r>
              <a:rPr lang="en-GB" altLang="en-US" sz="3600" dirty="0">
                <a:latin typeface="Twinkl" pitchFamily="2" charset="77"/>
              </a:rPr>
              <a:t>Phase Two</a:t>
            </a:r>
          </a:p>
        </p:txBody>
      </p:sp>
      <p:sp>
        <p:nvSpPr>
          <p:cNvPr id="5" name="Rectangle: Rounded Corners 14">
            <a:extLst>
              <a:ext uri="{FF2B5EF4-FFF2-40B4-BE49-F238E27FC236}">
                <a16:creationId xmlns:a16="http://schemas.microsoft.com/office/drawing/2014/main" id="{713017E0-00FA-E34D-BFC8-E3A9091C6B11}"/>
              </a:ext>
            </a:extLst>
          </p:cNvPr>
          <p:cNvSpPr/>
          <p:nvPr/>
        </p:nvSpPr>
        <p:spPr>
          <a:xfrm>
            <a:off x="750888" y="1318419"/>
            <a:ext cx="7632700" cy="95885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In Phase 2, children begin to learn some letter sounds and to match them to graphemes.</a:t>
            </a:r>
            <a:endParaRPr lang="en-US" altLang="en-US" dirty="0">
              <a:solidFill>
                <a:schemeClr val="tx1"/>
              </a:solidFill>
              <a:latin typeface="Tuffy-TTF" panose="020B0603060100000000" pitchFamily="34" charset="0"/>
            </a:endParaRPr>
          </a:p>
        </p:txBody>
      </p:sp>
      <p:sp>
        <p:nvSpPr>
          <p:cNvPr id="6" name="Rectangle: Rounded Corners 13">
            <a:extLst>
              <a:ext uri="{FF2B5EF4-FFF2-40B4-BE49-F238E27FC236}">
                <a16:creationId xmlns:a16="http://schemas.microsoft.com/office/drawing/2014/main" id="{8B3C0356-72FC-8B43-8532-061841753C77}"/>
              </a:ext>
            </a:extLst>
          </p:cNvPr>
          <p:cNvSpPr/>
          <p:nvPr/>
        </p:nvSpPr>
        <p:spPr>
          <a:xfrm>
            <a:off x="750888" y="2481263"/>
            <a:ext cx="7632700" cy="59213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Most of the first sounds are single-letter sounds but there are also several digraphs, where one sound is represented by two letters, e.g. ‘</a:t>
            </a:r>
            <a:r>
              <a:rPr lang="en-GB" altLang="en-US" dirty="0" err="1">
                <a:solidFill>
                  <a:schemeClr val="tx1"/>
                </a:solidFill>
                <a:latin typeface="Tuffy-TTF" panose="020B0603060100000000" pitchFamily="34" charset="0"/>
              </a:rPr>
              <a:t>ck</a:t>
            </a:r>
            <a:r>
              <a:rPr lang="en-GB" altLang="en-US" dirty="0">
                <a:solidFill>
                  <a:schemeClr val="tx1"/>
                </a:solidFill>
                <a:latin typeface="Tuffy-TTF" panose="020B0603060100000000" pitchFamily="34" charset="0"/>
              </a:rPr>
              <a:t>’, ‘ll’, ‘</a:t>
            </a:r>
            <a:r>
              <a:rPr lang="en-GB" altLang="en-US" dirty="0" err="1">
                <a:solidFill>
                  <a:schemeClr val="tx1"/>
                </a:solidFill>
                <a:latin typeface="Tuffy-TTF" panose="020B0603060100000000" pitchFamily="34" charset="0"/>
              </a:rPr>
              <a:t>ss</a:t>
            </a:r>
            <a:r>
              <a:rPr lang="en-GB" altLang="en-US" dirty="0">
                <a:solidFill>
                  <a:schemeClr val="tx1"/>
                </a:solidFill>
                <a:latin typeface="Tuffy-TTF" panose="020B0603060100000000" pitchFamily="34" charset="0"/>
              </a:rPr>
              <a:t>’.</a:t>
            </a:r>
            <a:endParaRPr lang="en-US" altLang="en-US" sz="2400" dirty="0">
              <a:solidFill>
                <a:schemeClr val="tx1"/>
              </a:solidFill>
              <a:latin typeface="Tuffy-TTF" panose="020B0603060100000000" pitchFamily="34" charset="0"/>
            </a:endParaRPr>
          </a:p>
        </p:txBody>
      </p:sp>
      <p:sp>
        <p:nvSpPr>
          <p:cNvPr id="7" name="Rectangle: Rounded Corners 16">
            <a:extLst>
              <a:ext uri="{FF2B5EF4-FFF2-40B4-BE49-F238E27FC236}">
                <a16:creationId xmlns:a16="http://schemas.microsoft.com/office/drawing/2014/main" id="{C9C4921A-92B7-3D44-8E04-D9A9BF169534}"/>
              </a:ext>
            </a:extLst>
          </p:cNvPr>
          <p:cNvSpPr/>
          <p:nvPr/>
        </p:nvSpPr>
        <p:spPr>
          <a:xfrm>
            <a:off x="750888" y="3481388"/>
            <a:ext cx="7632700" cy="95885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Children also begin to blend the sounds to make words. By the end of Phase 2, children will be able to read some ‘vowel-consonant’ (</a:t>
            </a:r>
            <a:r>
              <a:rPr lang="en-GB" altLang="en-US" dirty="0" err="1">
                <a:solidFill>
                  <a:schemeClr val="tx1"/>
                </a:solidFill>
                <a:latin typeface="Tuffy-TTF" panose="020B0603060100000000" pitchFamily="34" charset="0"/>
              </a:rPr>
              <a:t>vc</a:t>
            </a:r>
            <a:r>
              <a:rPr lang="en-GB" altLang="en-US" dirty="0">
                <a:solidFill>
                  <a:schemeClr val="tx1"/>
                </a:solidFill>
                <a:latin typeface="Tuffy-TTF" panose="020B0603060100000000" pitchFamily="34" charset="0"/>
              </a:rPr>
              <a:t>) and ‘consonant-vowel-consonant’ (</a:t>
            </a:r>
            <a:r>
              <a:rPr lang="en-GB" altLang="en-US" dirty="0" err="1">
                <a:solidFill>
                  <a:schemeClr val="tx1"/>
                </a:solidFill>
                <a:latin typeface="Tuffy-TTF" panose="020B0603060100000000" pitchFamily="34" charset="0"/>
              </a:rPr>
              <a:t>cvc</a:t>
            </a:r>
            <a:r>
              <a:rPr lang="en-GB" altLang="en-US" dirty="0">
                <a:solidFill>
                  <a:schemeClr val="tx1"/>
                </a:solidFill>
                <a:latin typeface="Tuffy-TTF" panose="020B0603060100000000" pitchFamily="34" charset="0"/>
              </a:rPr>
              <a:t>) words, e.g. up, in, cat, pin.</a:t>
            </a:r>
            <a:endParaRPr lang="en-US" altLang="en-US" sz="2400" dirty="0">
              <a:solidFill>
                <a:schemeClr val="tx1"/>
              </a:solidFill>
              <a:latin typeface="Tuffy-TTF" panose="020B0603060100000000" pitchFamily="34" charset="0"/>
            </a:endParaRPr>
          </a:p>
        </p:txBody>
      </p:sp>
      <p:sp>
        <p:nvSpPr>
          <p:cNvPr id="8" name="Rectangle: Rounded Corners 18">
            <a:extLst>
              <a:ext uri="{FF2B5EF4-FFF2-40B4-BE49-F238E27FC236}">
                <a16:creationId xmlns:a16="http://schemas.microsoft.com/office/drawing/2014/main" id="{B0102A66-815C-944E-891D-0AFCB4DFC749}"/>
              </a:ext>
            </a:extLst>
          </p:cNvPr>
          <p:cNvSpPr/>
          <p:nvPr/>
        </p:nvSpPr>
        <p:spPr>
          <a:xfrm>
            <a:off x="750888" y="4756150"/>
            <a:ext cx="7632700" cy="519113"/>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Five sets of letters are introduced – one set per week.</a:t>
            </a:r>
            <a:endParaRPr lang="en-US" altLang="en-US" dirty="0">
              <a:solidFill>
                <a:schemeClr val="tx1"/>
              </a:solidFill>
              <a:latin typeface="Tuffy-TTF" panose="020B0603060100000000" pitchFamily="34" charset="0"/>
            </a:endParaRPr>
          </a:p>
        </p:txBody>
      </p:sp>
      <p:sp>
        <p:nvSpPr>
          <p:cNvPr id="9" name="Rectangle: Rounded Corners 21">
            <a:extLst>
              <a:ext uri="{FF2B5EF4-FFF2-40B4-BE49-F238E27FC236}">
                <a16:creationId xmlns:a16="http://schemas.microsoft.com/office/drawing/2014/main" id="{3C2EA652-0104-934D-8065-E19F1F5A507C}"/>
              </a:ext>
            </a:extLst>
          </p:cNvPr>
          <p:cNvSpPr/>
          <p:nvPr/>
        </p:nvSpPr>
        <p:spPr>
          <a:xfrm>
            <a:off x="750888" y="5591175"/>
            <a:ext cx="7632700" cy="519113"/>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Children will also learn to read the ‘tricky’ words </a:t>
            </a:r>
            <a:r>
              <a:rPr lang="en-GB" altLang="en-US" b="1" dirty="0">
                <a:solidFill>
                  <a:schemeClr val="tx1"/>
                </a:solidFill>
                <a:latin typeface="Tuffy-TTF" panose="020B0603060100000000" pitchFamily="34" charset="0"/>
              </a:rPr>
              <a:t>the</a:t>
            </a:r>
            <a:r>
              <a:rPr lang="en-GB" altLang="en-US" dirty="0">
                <a:solidFill>
                  <a:schemeClr val="tx1"/>
                </a:solidFill>
                <a:latin typeface="Tuffy-TTF" panose="020B0603060100000000" pitchFamily="34" charset="0"/>
              </a:rPr>
              <a:t>, </a:t>
            </a:r>
            <a:r>
              <a:rPr lang="en-GB" altLang="en-US" b="1" dirty="0">
                <a:solidFill>
                  <a:schemeClr val="tx1"/>
                </a:solidFill>
                <a:latin typeface="Tuffy-TTF" panose="020B0603060100000000" pitchFamily="34" charset="0"/>
              </a:rPr>
              <a:t>to</a:t>
            </a:r>
            <a:r>
              <a:rPr lang="en-GB" altLang="en-US" dirty="0">
                <a:solidFill>
                  <a:schemeClr val="tx1"/>
                </a:solidFill>
                <a:latin typeface="Tuffy-TTF" panose="020B0603060100000000" pitchFamily="34" charset="0"/>
              </a:rPr>
              <a:t>, </a:t>
            </a:r>
            <a:r>
              <a:rPr lang="en-GB" altLang="en-US" b="1" dirty="0">
                <a:solidFill>
                  <a:schemeClr val="tx1"/>
                </a:solidFill>
                <a:latin typeface="Tuffy-TTF" panose="020B0603060100000000" pitchFamily="34" charset="0"/>
              </a:rPr>
              <a:t>go</a:t>
            </a:r>
            <a:r>
              <a:rPr lang="en-GB" altLang="en-US" dirty="0">
                <a:solidFill>
                  <a:schemeClr val="tx1"/>
                </a:solidFill>
                <a:latin typeface="Tuffy-TTF" panose="020B0603060100000000" pitchFamily="34" charset="0"/>
              </a:rPr>
              <a:t>, </a:t>
            </a:r>
            <a:r>
              <a:rPr lang="en-GB" altLang="en-US" b="1" dirty="0">
                <a:solidFill>
                  <a:schemeClr val="tx1"/>
                </a:solidFill>
                <a:latin typeface="Tuffy-TTF" panose="020B0603060100000000" pitchFamily="34" charset="0"/>
              </a:rPr>
              <a:t>I</a:t>
            </a:r>
            <a:r>
              <a:rPr lang="en-GB" altLang="en-US" dirty="0">
                <a:solidFill>
                  <a:schemeClr val="tx1"/>
                </a:solidFill>
                <a:latin typeface="Tuffy-TTF" panose="020B0603060100000000" pitchFamily="34" charset="0"/>
              </a:rPr>
              <a:t>, </a:t>
            </a:r>
            <a:r>
              <a:rPr lang="en-GB" altLang="en-US" b="1" dirty="0">
                <a:solidFill>
                  <a:schemeClr val="tx1"/>
                </a:solidFill>
                <a:latin typeface="Tuffy-TTF" panose="020B0603060100000000" pitchFamily="34" charset="0"/>
              </a:rPr>
              <a:t>no</a:t>
            </a:r>
            <a:r>
              <a:rPr lang="en-GB" altLang="en-US" dirty="0">
                <a:solidFill>
                  <a:schemeClr val="tx1"/>
                </a:solidFill>
                <a:latin typeface="Tuffy-TTF" panose="020B0603060100000000" pitchFamily="34" charset="0"/>
              </a:rPr>
              <a:t>, which cannot be read phonetically.</a:t>
            </a:r>
            <a:endParaRPr lang="en-US" altLang="en-US" dirty="0">
              <a:solidFill>
                <a:schemeClr val="tx1"/>
              </a:solidFill>
              <a:latin typeface="Tuffy-TTF" panose="020B0603060100000000" pitchFamily="34" charset="0"/>
            </a:endParaRPr>
          </a:p>
        </p:txBody>
      </p:sp>
    </p:spTree>
    <p:extLst>
      <p:ext uri="{BB962C8B-B14F-4D97-AF65-F5344CB8AC3E}">
        <p14:creationId xmlns:p14="http://schemas.microsoft.com/office/powerpoint/2010/main" val="63434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6A67686-A14C-8445-81E0-54D0448027EA}"/>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160ED400-2A42-AE41-AB13-C1BD186E3BA0}"/>
              </a:ext>
            </a:extLst>
          </p:cNvPr>
          <p:cNvSpPr>
            <a:spLocks noGrp="1" noChangeArrowheads="1"/>
          </p:cNvSpPr>
          <p:nvPr>
            <p:ph type="title"/>
          </p:nvPr>
        </p:nvSpPr>
        <p:spPr>
          <a:xfrm>
            <a:off x="750888" y="493777"/>
            <a:ext cx="8220075" cy="993775"/>
          </a:xfrm>
        </p:spPr>
        <p:txBody>
          <a:bodyPr/>
          <a:lstStyle/>
          <a:p>
            <a:pPr eaLnBrk="1" hangingPunct="1">
              <a:lnSpc>
                <a:spcPct val="100000"/>
              </a:lnSpc>
              <a:spcBef>
                <a:spcPct val="50000"/>
              </a:spcBef>
            </a:pPr>
            <a:r>
              <a:rPr lang="en-US" altLang="en-US" sz="3600" dirty="0">
                <a:latin typeface="Tuffy-TTF" panose="020B0603060100000000" pitchFamily="34" charset="0"/>
              </a:rPr>
              <a:t>Teaching Phonics in School </a:t>
            </a:r>
          </a:p>
        </p:txBody>
      </p:sp>
      <p:sp>
        <p:nvSpPr>
          <p:cNvPr id="5" name="Rectangle: Rounded Corners 14">
            <a:extLst>
              <a:ext uri="{FF2B5EF4-FFF2-40B4-BE49-F238E27FC236}">
                <a16:creationId xmlns:a16="http://schemas.microsoft.com/office/drawing/2014/main" id="{BA9741D6-8D61-B64C-BE71-84173F12471A}"/>
              </a:ext>
            </a:extLst>
          </p:cNvPr>
          <p:cNvSpPr/>
          <p:nvPr/>
        </p:nvSpPr>
        <p:spPr>
          <a:xfrm>
            <a:off x="750888" y="1296988"/>
            <a:ext cx="7632700" cy="392588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Children are taught reading and spelling daily throughout the week, and each session will follow a structured format.</a:t>
            </a:r>
          </a:p>
          <a:p>
            <a:pPr eaLnBrk="1" fontAlgn="auto" hangingPunct="1">
              <a:spcBef>
                <a:spcPct val="50000"/>
              </a:spcBef>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The activities used to teach will vary and can be adapted. They are multisensory and appeal to different learning styles. They involve games and individual and group activities as well as teacher-led sessions.</a:t>
            </a:r>
          </a:p>
          <a:p>
            <a:pPr eaLnBrk="1" fontAlgn="auto" hangingPunct="1">
              <a:spcBef>
                <a:spcPct val="50000"/>
              </a:spcBef>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Teachers will assess children’s understanding throughout each session and will also assess knowledge of sounds to see whether a child is ready to move on to the next phase.</a:t>
            </a:r>
            <a:endParaRPr lang="en-US" altLang="en-US" dirty="0">
              <a:solidFill>
                <a:schemeClr val="tx1"/>
              </a:solidFill>
              <a:latin typeface="Tuffy-TTF" panose="020B0603060100000000" pitchFamily="34" charset="0"/>
            </a:endParaRPr>
          </a:p>
          <a:p>
            <a:pPr eaLnBrk="1" fontAlgn="auto" hangingPunct="1">
              <a:spcBef>
                <a:spcPct val="50000"/>
              </a:spcBef>
              <a:spcAft>
                <a:spcPts val="0"/>
              </a:spcAft>
              <a:defRPr/>
            </a:pPr>
            <a:endParaRPr lang="en-US" altLang="en-US" dirty="0">
              <a:solidFill>
                <a:schemeClr val="tx1"/>
              </a:solidFill>
            </a:endParaRPr>
          </a:p>
        </p:txBody>
      </p:sp>
      <p:pic>
        <p:nvPicPr>
          <p:cNvPr id="6" name="Picture 2">
            <a:extLst>
              <a:ext uri="{FF2B5EF4-FFF2-40B4-BE49-F238E27FC236}">
                <a16:creationId xmlns:a16="http://schemas.microsoft.com/office/drawing/2014/main" id="{98FAA40A-7287-144D-84B6-7E4D43EA73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675" y="4621213"/>
            <a:ext cx="4292600" cy="161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0775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44370A8-7EDC-7A48-A88B-F74B026DC60D}"/>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CC0A5879-A9F6-7A44-B6AE-F1610A36F359}"/>
              </a:ext>
            </a:extLst>
          </p:cNvPr>
          <p:cNvSpPr>
            <a:spLocks noGrp="1" noChangeArrowheads="1"/>
          </p:cNvSpPr>
          <p:nvPr>
            <p:ph type="title"/>
          </p:nvPr>
        </p:nvSpPr>
        <p:spPr>
          <a:xfrm>
            <a:off x="750888" y="493777"/>
            <a:ext cx="8220075" cy="993775"/>
          </a:xfrm>
        </p:spPr>
        <p:txBody>
          <a:bodyPr/>
          <a:lstStyle/>
          <a:p>
            <a:pPr eaLnBrk="1" hangingPunct="1">
              <a:lnSpc>
                <a:spcPct val="100000"/>
              </a:lnSpc>
              <a:spcBef>
                <a:spcPct val="50000"/>
              </a:spcBef>
            </a:pPr>
            <a:r>
              <a:rPr lang="en-GB" altLang="en-US" sz="3600" dirty="0">
                <a:latin typeface="Tuffy-TTF" panose="020B0603060100000000" pitchFamily="34" charset="0"/>
              </a:rPr>
              <a:t>Phase Three</a:t>
            </a:r>
            <a:endParaRPr lang="en-US" altLang="en-US" sz="3600" dirty="0">
              <a:latin typeface="Tuffy-TTF" panose="020B0603060100000000" pitchFamily="34" charset="0"/>
            </a:endParaRPr>
          </a:p>
        </p:txBody>
      </p:sp>
      <p:sp>
        <p:nvSpPr>
          <p:cNvPr id="5" name="Rectangle: Rounded Corners 14">
            <a:extLst>
              <a:ext uri="{FF2B5EF4-FFF2-40B4-BE49-F238E27FC236}">
                <a16:creationId xmlns:a16="http://schemas.microsoft.com/office/drawing/2014/main" id="{01EA7EAC-2CBB-814D-AD3E-0DB4CBB27EEF}"/>
              </a:ext>
            </a:extLst>
          </p:cNvPr>
          <p:cNvSpPr/>
          <p:nvPr/>
        </p:nvSpPr>
        <p:spPr>
          <a:xfrm>
            <a:off x="750888" y="1296988"/>
            <a:ext cx="7632700" cy="502920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Phase 3 usually lasts around 12 weeks. Children are taught another 25 graphemes.</a:t>
            </a:r>
          </a:p>
          <a:p>
            <a:pPr eaLnBrk="1" fontAlgn="auto" hangingPunct="1">
              <a:spcBef>
                <a:spcPct val="50000"/>
              </a:spcBef>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The final single-letter sounds are taught, together with more consonant digraphs (e.g. </a:t>
            </a:r>
            <a:r>
              <a:rPr lang="en-GB" altLang="en-US" dirty="0" err="1">
                <a:solidFill>
                  <a:schemeClr val="tx1"/>
                </a:solidFill>
                <a:latin typeface="Tuffy-TTF" panose="020B0603060100000000" pitchFamily="34" charset="0"/>
              </a:rPr>
              <a:t>zz</a:t>
            </a:r>
            <a:r>
              <a:rPr lang="en-GB" altLang="en-US" dirty="0">
                <a:solidFill>
                  <a:schemeClr val="tx1"/>
                </a:solidFill>
                <a:latin typeface="Tuffy-TTF" panose="020B0603060100000000" pitchFamily="34" charset="0"/>
              </a:rPr>
              <a:t>, </a:t>
            </a:r>
            <a:r>
              <a:rPr lang="en-GB" altLang="en-US" dirty="0" err="1">
                <a:solidFill>
                  <a:schemeClr val="tx1"/>
                </a:solidFill>
                <a:latin typeface="Tuffy-TTF" panose="020B0603060100000000" pitchFamily="34" charset="0"/>
              </a:rPr>
              <a:t>qu</a:t>
            </a:r>
            <a:r>
              <a:rPr lang="en-GB" altLang="en-US" dirty="0">
                <a:solidFill>
                  <a:schemeClr val="tx1"/>
                </a:solidFill>
                <a:latin typeface="Tuffy-TTF" panose="020B0603060100000000" pitchFamily="34" charset="0"/>
              </a:rPr>
              <a:t>) and several vowel digraphs (e.g. </a:t>
            </a:r>
            <a:r>
              <a:rPr lang="en-GB" altLang="en-US" dirty="0" err="1">
                <a:solidFill>
                  <a:schemeClr val="tx1"/>
                </a:solidFill>
                <a:latin typeface="Tuffy-TTF" panose="020B0603060100000000" pitchFamily="34" charset="0"/>
              </a:rPr>
              <a:t>ai</a:t>
            </a:r>
            <a:r>
              <a:rPr lang="en-GB" altLang="en-US" dirty="0">
                <a:solidFill>
                  <a:schemeClr val="tx1"/>
                </a:solidFill>
                <a:latin typeface="Tuffy-TTF" panose="020B0603060100000000" pitchFamily="34" charset="0"/>
              </a:rPr>
              <a:t>, </a:t>
            </a:r>
            <a:r>
              <a:rPr lang="en-GB" altLang="en-US" dirty="0" err="1">
                <a:solidFill>
                  <a:schemeClr val="tx1"/>
                </a:solidFill>
                <a:latin typeface="Tuffy-TTF" panose="020B0603060100000000" pitchFamily="34" charset="0"/>
              </a:rPr>
              <a:t>ee</a:t>
            </a:r>
            <a:r>
              <a:rPr lang="en-GB" altLang="en-US" dirty="0">
                <a:solidFill>
                  <a:schemeClr val="tx1"/>
                </a:solidFill>
                <a:latin typeface="Tuffy-TTF" panose="020B0603060100000000" pitchFamily="34" charset="0"/>
              </a:rPr>
              <a:t>, </a:t>
            </a:r>
            <a:r>
              <a:rPr lang="en-GB" altLang="en-US" dirty="0" err="1">
                <a:solidFill>
                  <a:schemeClr val="tx1"/>
                </a:solidFill>
                <a:latin typeface="Tuffy-TTF" panose="020B0603060100000000" pitchFamily="34" charset="0"/>
              </a:rPr>
              <a:t>igh</a:t>
            </a:r>
            <a:r>
              <a:rPr lang="en-GB" altLang="en-US" dirty="0">
                <a:solidFill>
                  <a:schemeClr val="tx1"/>
                </a:solidFill>
                <a:latin typeface="Tuffy-TTF" panose="020B0603060100000000" pitchFamily="34" charset="0"/>
              </a:rPr>
              <a:t>).</a:t>
            </a:r>
          </a:p>
          <a:p>
            <a:pPr eaLnBrk="1" fontAlgn="auto" hangingPunct="1">
              <a:spcBef>
                <a:spcPct val="50000"/>
              </a:spcBef>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Children also continue to learn how to blend and segment CVC words using the new sounds, e.g. tail, sheet, night – note that these words still only have three sounds.</a:t>
            </a:r>
          </a:p>
          <a:p>
            <a:pPr eaLnBrk="1" fontAlgn="auto" hangingPunct="1">
              <a:spcBef>
                <a:spcPct val="50000"/>
              </a:spcBef>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Children will then move on to blending and segmenting two-syllable words such as cooker, eating, broken.</a:t>
            </a:r>
          </a:p>
          <a:p>
            <a:pPr eaLnBrk="1" fontAlgn="auto" hangingPunct="1">
              <a:spcBef>
                <a:spcPct val="50000"/>
              </a:spcBef>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Tricky words also continue to be taught.</a:t>
            </a:r>
            <a:endParaRPr lang="en-US" altLang="en-US" dirty="0">
              <a:solidFill>
                <a:schemeClr val="tx1"/>
              </a:solidFill>
              <a:latin typeface="Tuffy-TTF" panose="020B0603060100000000" pitchFamily="34" charset="0"/>
            </a:endParaRPr>
          </a:p>
        </p:txBody>
      </p:sp>
    </p:spTree>
    <p:extLst>
      <p:ext uri="{BB962C8B-B14F-4D97-AF65-F5344CB8AC3E}">
        <p14:creationId xmlns:p14="http://schemas.microsoft.com/office/powerpoint/2010/main" val="2819680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B190C4D-B3B3-8048-8DF6-51AB5583FC28}"/>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062960DC-5E16-5A4B-BA3B-92DB3BD1B4B7}"/>
              </a:ext>
            </a:extLst>
          </p:cNvPr>
          <p:cNvSpPr>
            <a:spLocks noGrp="1" noChangeArrowheads="1"/>
          </p:cNvSpPr>
          <p:nvPr>
            <p:ph type="title"/>
          </p:nvPr>
        </p:nvSpPr>
        <p:spPr>
          <a:xfrm>
            <a:off x="750888" y="486568"/>
            <a:ext cx="8220075" cy="993775"/>
          </a:xfrm>
        </p:spPr>
        <p:txBody>
          <a:bodyPr/>
          <a:lstStyle/>
          <a:p>
            <a:pPr eaLnBrk="1" hangingPunct="1">
              <a:lnSpc>
                <a:spcPct val="100000"/>
              </a:lnSpc>
              <a:spcBef>
                <a:spcPct val="50000"/>
              </a:spcBef>
            </a:pPr>
            <a:r>
              <a:rPr lang="en-GB" altLang="en-US" sz="3600" dirty="0">
                <a:latin typeface="Tuffy-TTF" panose="020B0603060100000000" pitchFamily="34" charset="0"/>
              </a:rPr>
              <a:t>Phase Four</a:t>
            </a:r>
            <a:endParaRPr lang="en-US" altLang="en-US" sz="3600" dirty="0">
              <a:latin typeface="Tuffy-TTF" panose="020B0603060100000000" pitchFamily="34" charset="0"/>
            </a:endParaRPr>
          </a:p>
        </p:txBody>
      </p:sp>
      <p:sp>
        <p:nvSpPr>
          <p:cNvPr id="5" name="Rectangle: Rounded Corners 14">
            <a:extLst>
              <a:ext uri="{FF2B5EF4-FFF2-40B4-BE49-F238E27FC236}">
                <a16:creationId xmlns:a16="http://schemas.microsoft.com/office/drawing/2014/main" id="{9E3678E2-D3BD-2141-8917-0F7E8E4114A9}"/>
              </a:ext>
            </a:extLst>
          </p:cNvPr>
          <p:cNvSpPr/>
          <p:nvPr/>
        </p:nvSpPr>
        <p:spPr>
          <a:xfrm>
            <a:off x="750888" y="1619250"/>
            <a:ext cx="7632700" cy="3590925"/>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By Phase 4, children are able to represent each of 42 phonemes with a grapheme. Children will be able to read CVC words and begin to segment them to spell them.</a:t>
            </a:r>
          </a:p>
          <a:p>
            <a:pPr eaLnBrk="1" fontAlgn="auto" hangingPunct="1">
              <a:spcBef>
                <a:spcPct val="50000"/>
              </a:spcBef>
              <a:spcAft>
                <a:spcPts val="0"/>
              </a:spcAft>
              <a:defRPr/>
            </a:pPr>
            <a:endParaRPr lang="en-US"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Phase 4 is consolidation of children’s knowledge. Children also move on to blending and segmenting using adjacent consonants, e.g. </a:t>
            </a:r>
            <a:r>
              <a:rPr lang="en-GB" altLang="en-US" dirty="0" err="1">
                <a:solidFill>
                  <a:schemeClr val="tx1"/>
                </a:solidFill>
                <a:latin typeface="Tuffy-TTF" panose="020B0603060100000000" pitchFamily="34" charset="0"/>
              </a:rPr>
              <a:t>st</a:t>
            </a:r>
            <a:r>
              <a:rPr lang="en-GB" altLang="en-US" dirty="0">
                <a:solidFill>
                  <a:schemeClr val="tx1"/>
                </a:solidFill>
                <a:latin typeface="Tuffy-TTF" panose="020B0603060100000000" pitchFamily="34" charset="0"/>
              </a:rPr>
              <a:t>, </a:t>
            </a:r>
            <a:r>
              <a:rPr lang="en-GB" altLang="en-US" dirty="0" err="1">
                <a:solidFill>
                  <a:schemeClr val="tx1"/>
                </a:solidFill>
                <a:latin typeface="Tuffy-TTF" panose="020B0603060100000000" pitchFamily="34" charset="0"/>
              </a:rPr>
              <a:t>sp</a:t>
            </a:r>
            <a:r>
              <a:rPr lang="en-GB" altLang="en-US" dirty="0">
                <a:solidFill>
                  <a:schemeClr val="tx1"/>
                </a:solidFill>
                <a:latin typeface="Tuffy-TTF" panose="020B0603060100000000" pitchFamily="34" charset="0"/>
              </a:rPr>
              <a:t>, </a:t>
            </a:r>
            <a:r>
              <a:rPr lang="en-GB" altLang="en-US" dirty="0" err="1">
                <a:solidFill>
                  <a:schemeClr val="tx1"/>
                </a:solidFill>
                <a:latin typeface="Tuffy-TTF" panose="020B0603060100000000" pitchFamily="34" charset="0"/>
              </a:rPr>
              <a:t>tr</a:t>
            </a:r>
            <a:r>
              <a:rPr lang="en-GB" altLang="en-US" dirty="0">
                <a:solidFill>
                  <a:schemeClr val="tx1"/>
                </a:solidFill>
                <a:latin typeface="Tuffy-TTF" panose="020B0603060100000000" pitchFamily="34" charset="0"/>
              </a:rPr>
              <a:t>, </a:t>
            </a:r>
            <a:r>
              <a:rPr lang="en-GB" altLang="en-US" dirty="0" err="1">
                <a:solidFill>
                  <a:schemeClr val="tx1"/>
                </a:solidFill>
                <a:latin typeface="Tuffy-TTF" panose="020B0603060100000000" pitchFamily="34" charset="0"/>
              </a:rPr>
              <a:t>br</a:t>
            </a:r>
            <a:r>
              <a:rPr lang="en-GB" altLang="en-US" dirty="0">
                <a:solidFill>
                  <a:schemeClr val="tx1"/>
                </a:solidFill>
                <a:latin typeface="Tuffy-TTF" panose="020B0603060100000000" pitchFamily="34" charset="0"/>
              </a:rPr>
              <a:t>, </a:t>
            </a:r>
            <a:r>
              <a:rPr lang="en-GB" altLang="en-US" dirty="0" err="1">
                <a:solidFill>
                  <a:schemeClr val="tx1"/>
                </a:solidFill>
                <a:latin typeface="Tuffy-TTF" panose="020B0603060100000000" pitchFamily="34" charset="0"/>
              </a:rPr>
              <a:t>spr</a:t>
            </a:r>
            <a:r>
              <a:rPr lang="en-GB" altLang="en-US" dirty="0">
                <a:solidFill>
                  <a:schemeClr val="tx1"/>
                </a:solidFill>
                <a:latin typeface="Tuffy-TTF" panose="020B0603060100000000" pitchFamily="34" charset="0"/>
              </a:rPr>
              <a:t>, </a:t>
            </a:r>
            <a:r>
              <a:rPr lang="en-GB" altLang="en-US" dirty="0" err="1">
                <a:solidFill>
                  <a:schemeClr val="tx1"/>
                </a:solidFill>
                <a:latin typeface="Tuffy-TTF" panose="020B0603060100000000" pitchFamily="34" charset="0"/>
              </a:rPr>
              <a:t>str</a:t>
            </a:r>
            <a:r>
              <a:rPr lang="en-GB" altLang="en-US" dirty="0">
                <a:solidFill>
                  <a:schemeClr val="tx1"/>
                </a:solidFill>
                <a:latin typeface="Tuffy-TTF" panose="020B0603060100000000" pitchFamily="34" charset="0"/>
              </a:rPr>
              <a:t> in words such as string, blow, train.</a:t>
            </a:r>
          </a:p>
          <a:p>
            <a:pPr eaLnBrk="1" fontAlgn="auto" hangingPunct="1">
              <a:spcBef>
                <a:spcPct val="50000"/>
              </a:spcBef>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Phonics teaching continues to be regular and structured and children play games to consolidate their learning.</a:t>
            </a:r>
            <a:endParaRPr lang="en-US" altLang="en-US" dirty="0">
              <a:solidFill>
                <a:schemeClr val="tx1"/>
              </a:solidFill>
              <a:latin typeface="Tuffy-TTF" panose="020B0603060100000000" pitchFamily="34" charset="0"/>
            </a:endParaRPr>
          </a:p>
          <a:p>
            <a:pPr eaLnBrk="1" fontAlgn="auto" hangingPunct="1">
              <a:spcBef>
                <a:spcPct val="50000"/>
              </a:spcBef>
              <a:spcAft>
                <a:spcPts val="0"/>
              </a:spcAft>
              <a:defRPr/>
            </a:pPr>
            <a:endParaRPr lang="en-US" altLang="en-US" dirty="0">
              <a:solidFill>
                <a:schemeClr val="tx1"/>
              </a:solidFill>
            </a:endParaRPr>
          </a:p>
        </p:txBody>
      </p:sp>
    </p:spTree>
    <p:extLst>
      <p:ext uri="{BB962C8B-B14F-4D97-AF65-F5344CB8AC3E}">
        <p14:creationId xmlns:p14="http://schemas.microsoft.com/office/powerpoint/2010/main" val="3754301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8E47183-958E-C64A-9433-75FF7CAA7077}"/>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3AD3B923-9E53-0F4C-AD62-0103D3564963}"/>
              </a:ext>
            </a:extLst>
          </p:cNvPr>
          <p:cNvSpPr>
            <a:spLocks noGrp="1" noChangeArrowheads="1"/>
          </p:cNvSpPr>
          <p:nvPr>
            <p:ph type="title"/>
          </p:nvPr>
        </p:nvSpPr>
        <p:spPr>
          <a:xfrm>
            <a:off x="1819275" y="486568"/>
            <a:ext cx="8220075" cy="993775"/>
          </a:xfrm>
        </p:spPr>
        <p:txBody>
          <a:bodyPr/>
          <a:lstStyle/>
          <a:p>
            <a:pPr algn="ctr" eaLnBrk="1" hangingPunct="1">
              <a:lnSpc>
                <a:spcPct val="100000"/>
              </a:lnSpc>
              <a:spcBef>
                <a:spcPct val="50000"/>
              </a:spcBef>
            </a:pPr>
            <a:r>
              <a:rPr lang="en-GB" altLang="en-US" sz="3600" dirty="0">
                <a:latin typeface="Tuffy-TTF" panose="020B0603060100000000" pitchFamily="34" charset="0"/>
              </a:rPr>
              <a:t>Buried Treasure</a:t>
            </a:r>
          </a:p>
        </p:txBody>
      </p:sp>
      <p:sp>
        <p:nvSpPr>
          <p:cNvPr id="5" name="Rectangle: Rounded Corners 14">
            <a:extLst>
              <a:ext uri="{FF2B5EF4-FFF2-40B4-BE49-F238E27FC236}">
                <a16:creationId xmlns:a16="http://schemas.microsoft.com/office/drawing/2014/main" id="{95C589F6-A9B2-6B45-AD11-895B3EC6D93F}"/>
              </a:ext>
            </a:extLst>
          </p:cNvPr>
          <p:cNvSpPr/>
          <p:nvPr/>
        </p:nvSpPr>
        <p:spPr>
          <a:xfrm>
            <a:off x="2112963" y="1304131"/>
            <a:ext cx="7632700" cy="65405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ct val="50000"/>
              </a:spcBef>
              <a:spcAft>
                <a:spcPts val="0"/>
              </a:spcAft>
              <a:defRPr/>
            </a:pPr>
            <a:r>
              <a:rPr lang="en-GB" altLang="en-US" dirty="0">
                <a:solidFill>
                  <a:schemeClr val="tx1"/>
                </a:solidFill>
                <a:latin typeface="Tuffy-TTF" panose="020B0603060100000000" pitchFamily="34" charset="0"/>
              </a:rPr>
              <a:t>What have the pirates hidden in the chest?</a:t>
            </a:r>
            <a:endParaRPr lang="en-US" altLang="en-US" dirty="0">
              <a:solidFill>
                <a:schemeClr val="tx1"/>
              </a:solidFill>
              <a:latin typeface="Tuffy-TTF" panose="020B0603060100000000" pitchFamily="34" charset="0"/>
            </a:endParaRPr>
          </a:p>
        </p:txBody>
      </p:sp>
      <p:pic>
        <p:nvPicPr>
          <p:cNvPr id="6" name="Picture 2">
            <a:extLst>
              <a:ext uri="{FF2B5EF4-FFF2-40B4-BE49-F238E27FC236}">
                <a16:creationId xmlns:a16="http://schemas.microsoft.com/office/drawing/2014/main" id="{92B3B495-25F7-7A4C-AAC5-8627A98C78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7756" y="2146300"/>
            <a:ext cx="4916487" cy="379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440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3CA9020A-DD1B-5F4E-AC79-BAE77F802618}"/>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pic>
        <p:nvPicPr>
          <p:cNvPr id="12" name="Picture 4">
            <a:extLst>
              <a:ext uri="{FF2B5EF4-FFF2-40B4-BE49-F238E27FC236}">
                <a16:creationId xmlns:a16="http://schemas.microsoft.com/office/drawing/2014/main" id="{DAD0746F-9735-8242-BEA8-A82DCD2574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4382" y="2494631"/>
            <a:ext cx="1911350" cy="189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20">
            <a:extLst>
              <a:ext uri="{FF2B5EF4-FFF2-40B4-BE49-F238E27FC236}">
                <a16:creationId xmlns:a16="http://schemas.microsoft.com/office/drawing/2014/main" id="{BF47A40B-E645-4E4F-A8C5-307F0130E5B9}"/>
              </a:ext>
            </a:extLst>
          </p:cNvPr>
          <p:cNvSpPr>
            <a:spLocks noGrp="1"/>
          </p:cNvSpPr>
          <p:nvPr>
            <p:ph type="title"/>
          </p:nvPr>
        </p:nvSpPr>
        <p:spPr>
          <a:xfrm>
            <a:off x="5432019" y="3194718"/>
            <a:ext cx="1616075" cy="490538"/>
          </a:xfrm>
          <a:solidFill>
            <a:schemeClr val="bg2"/>
          </a:solidFill>
          <a:ln w="25400">
            <a:solidFill>
              <a:schemeClr val="tx1"/>
            </a:solidFill>
            <a:round/>
            <a:headEnd/>
            <a:tailEnd/>
          </a:ln>
        </p:spPr>
        <p:txBody>
          <a:bodyPr>
            <a:normAutofit fontScale="90000"/>
          </a:bodyPr>
          <a:lstStyle/>
          <a:p>
            <a:pPr algn="ctr" eaLnBrk="1" hangingPunct="1">
              <a:lnSpc>
                <a:spcPct val="100000"/>
              </a:lnSpc>
              <a:spcBef>
                <a:spcPct val="50000"/>
              </a:spcBef>
            </a:pPr>
            <a:r>
              <a:rPr lang="en-GB" altLang="en-US" sz="3600" dirty="0">
                <a:solidFill>
                  <a:srgbClr val="000000"/>
                </a:solidFill>
                <a:latin typeface="Tuffy-TTF" panose="020B0603060100000000" pitchFamily="34" charset="0"/>
              </a:rPr>
              <a:t>brick</a:t>
            </a:r>
          </a:p>
        </p:txBody>
      </p:sp>
      <p:pic>
        <p:nvPicPr>
          <p:cNvPr id="14" name="Picture 6">
            <a:extLst>
              <a:ext uri="{FF2B5EF4-FFF2-40B4-BE49-F238E27FC236}">
                <a16:creationId xmlns:a16="http://schemas.microsoft.com/office/drawing/2014/main" id="{76C8D752-17FE-194B-982C-C3B23AB01D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5806" y="751641"/>
            <a:ext cx="1757363" cy="129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9">
            <a:extLst>
              <a:ext uri="{FF2B5EF4-FFF2-40B4-BE49-F238E27FC236}">
                <a16:creationId xmlns:a16="http://schemas.microsoft.com/office/drawing/2014/main" id="{3DF90EC2-D807-484F-A8A9-0FF7C0067A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47087" y="3872366"/>
            <a:ext cx="1749425"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1">
            <a:extLst>
              <a:ext uri="{FF2B5EF4-FFF2-40B4-BE49-F238E27FC236}">
                <a16:creationId xmlns:a16="http://schemas.microsoft.com/office/drawing/2014/main" id="{274C7FEF-B800-C84E-B2D2-954C04DFF60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4687" y="2598811"/>
            <a:ext cx="2247900" cy="233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5">
            <a:extLst>
              <a:ext uri="{FF2B5EF4-FFF2-40B4-BE49-F238E27FC236}">
                <a16:creationId xmlns:a16="http://schemas.microsoft.com/office/drawing/2014/main" id="{4F1F84C6-93CE-9442-873A-465A7AFF636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12926" y="1261268"/>
            <a:ext cx="2554287" cy="143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13">
            <a:extLst>
              <a:ext uri="{FF2B5EF4-FFF2-40B4-BE49-F238E27FC236}">
                <a16:creationId xmlns:a16="http://schemas.microsoft.com/office/drawing/2014/main" id="{6AFF1F3B-2308-A048-BA16-28AE092EA89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3958769">
            <a:off x="3928269" y="4156869"/>
            <a:ext cx="209550" cy="267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18">
            <a:extLst>
              <a:ext uri="{FF2B5EF4-FFF2-40B4-BE49-F238E27FC236}">
                <a16:creationId xmlns:a16="http://schemas.microsoft.com/office/drawing/2014/main" id="{77E61ECC-6CEB-3E42-8ACD-1822ACB97E8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29904" y="-449264"/>
            <a:ext cx="2420937" cy="342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8754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47447C2A-89EB-884C-AE69-4FFEB8D931F6}"/>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
            <a:extLst>
              <a:ext uri="{FF2B5EF4-FFF2-40B4-BE49-F238E27FC236}">
                <a16:creationId xmlns:a16="http://schemas.microsoft.com/office/drawing/2014/main" id="{898D565C-50D2-E94A-9268-4F91488A4DAE}"/>
              </a:ext>
            </a:extLst>
          </p:cNvPr>
          <p:cNvSpPr>
            <a:spLocks noGrp="1" noChangeArrowheads="1"/>
          </p:cNvSpPr>
          <p:nvPr>
            <p:ph type="title"/>
          </p:nvPr>
        </p:nvSpPr>
        <p:spPr>
          <a:xfrm>
            <a:off x="-939673" y="493904"/>
            <a:ext cx="8220075" cy="993775"/>
          </a:xfrm>
        </p:spPr>
        <p:txBody>
          <a:bodyPr/>
          <a:lstStyle/>
          <a:p>
            <a:pPr algn="ctr" eaLnBrk="1" hangingPunct="1">
              <a:lnSpc>
                <a:spcPct val="100000"/>
              </a:lnSpc>
              <a:spcBef>
                <a:spcPct val="50000"/>
              </a:spcBef>
            </a:pPr>
            <a:r>
              <a:rPr lang="en-GB" altLang="en-US" dirty="0">
                <a:latin typeface="Tuffy-TTF" panose="020B0603060100000000" pitchFamily="34" charset="0"/>
              </a:rPr>
              <a:t>Yes or No?</a:t>
            </a:r>
            <a:endParaRPr lang="en-US" altLang="en-US" dirty="0">
              <a:latin typeface="Tuffy-TTF" panose="020B0603060100000000" pitchFamily="34" charset="0"/>
            </a:endParaRPr>
          </a:p>
        </p:txBody>
      </p:sp>
      <p:sp>
        <p:nvSpPr>
          <p:cNvPr id="5" name="Title 2">
            <a:extLst>
              <a:ext uri="{FF2B5EF4-FFF2-40B4-BE49-F238E27FC236}">
                <a16:creationId xmlns:a16="http://schemas.microsoft.com/office/drawing/2014/main" id="{B57B54DE-B62F-2947-AD1B-F8581BA1D6AF}"/>
              </a:ext>
            </a:extLst>
          </p:cNvPr>
          <p:cNvSpPr>
            <a:spLocks noChangeArrowheads="1"/>
          </p:cNvSpPr>
          <p:nvPr/>
        </p:nvSpPr>
        <p:spPr bwMode="auto">
          <a:xfrm>
            <a:off x="233363" y="1389063"/>
            <a:ext cx="6767512" cy="993775"/>
          </a:xfrm>
          <a:prstGeom prst="roundRect">
            <a:avLst>
              <a:gd name="adj" fmla="val 9639"/>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round/>
                <a:headEnd/>
                <a:tailEnd/>
              </a14:hiddenLine>
            </a:ext>
          </a:extLst>
        </p:spPr>
        <p:txBody>
          <a:bodyPr lIns="252000" tIns="252000" rIns="252000" bIns="252000" anchor="ctr" anchorCtr="1"/>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0"/>
              </a:spcBef>
              <a:buFontTx/>
              <a:buNone/>
            </a:pPr>
            <a:r>
              <a:rPr lang="en-GB" altLang="en-US" sz="3200" dirty="0">
                <a:solidFill>
                  <a:schemeClr val="tx1"/>
                </a:solidFill>
                <a:latin typeface="Tuffy-TTF" panose="020B0603060100000000" pitchFamily="34" charset="0"/>
              </a:rPr>
              <a:t>Can a clock clap hands?</a:t>
            </a:r>
          </a:p>
        </p:txBody>
      </p:sp>
      <p:sp>
        <p:nvSpPr>
          <p:cNvPr id="6" name="Title 2">
            <a:extLst>
              <a:ext uri="{FF2B5EF4-FFF2-40B4-BE49-F238E27FC236}">
                <a16:creationId xmlns:a16="http://schemas.microsoft.com/office/drawing/2014/main" id="{927893D3-B8D0-B046-9CF5-A9380AF3B29F}"/>
              </a:ext>
            </a:extLst>
          </p:cNvPr>
          <p:cNvSpPr>
            <a:spLocks noChangeArrowheads="1"/>
          </p:cNvSpPr>
          <p:nvPr/>
        </p:nvSpPr>
        <p:spPr bwMode="auto">
          <a:xfrm>
            <a:off x="360363" y="3065463"/>
            <a:ext cx="6765925" cy="993775"/>
          </a:xfrm>
          <a:prstGeom prst="roundRect">
            <a:avLst>
              <a:gd name="adj" fmla="val 9639"/>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round/>
                <a:headEnd/>
                <a:tailEnd/>
              </a14:hiddenLine>
            </a:ext>
          </a:extLst>
        </p:spPr>
        <p:txBody>
          <a:bodyPr lIns="252000" tIns="252000" rIns="252000" bIns="252000" anchor="ctr" anchorCtr="1"/>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0"/>
              </a:spcBef>
              <a:buFontTx/>
              <a:buNone/>
            </a:pPr>
            <a:r>
              <a:rPr lang="en-GB" altLang="en-US" sz="3200">
                <a:solidFill>
                  <a:schemeClr val="tx1"/>
                </a:solidFill>
                <a:latin typeface="Tuffy-TTF" panose="020B0603060100000000" pitchFamily="34" charset="0"/>
              </a:rPr>
              <a:t>Can a spoon grab a fork?</a:t>
            </a:r>
          </a:p>
        </p:txBody>
      </p:sp>
      <p:sp>
        <p:nvSpPr>
          <p:cNvPr id="7" name="Title 2">
            <a:extLst>
              <a:ext uri="{FF2B5EF4-FFF2-40B4-BE49-F238E27FC236}">
                <a16:creationId xmlns:a16="http://schemas.microsoft.com/office/drawing/2014/main" id="{35EE8472-4AEB-0E4D-B136-32AF675EE61D}"/>
              </a:ext>
            </a:extLst>
          </p:cNvPr>
          <p:cNvSpPr>
            <a:spLocks noChangeArrowheads="1"/>
          </p:cNvSpPr>
          <p:nvPr/>
        </p:nvSpPr>
        <p:spPr bwMode="auto">
          <a:xfrm>
            <a:off x="233363" y="4741863"/>
            <a:ext cx="6767512" cy="993775"/>
          </a:xfrm>
          <a:prstGeom prst="roundRect">
            <a:avLst>
              <a:gd name="adj" fmla="val 9639"/>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round/>
                <a:headEnd/>
                <a:tailEnd/>
              </a14:hiddenLine>
            </a:ext>
          </a:extLst>
        </p:spPr>
        <p:txBody>
          <a:bodyPr lIns="252000" tIns="252000" rIns="252000" bIns="252000" anchor="ctr" anchorCtr="1"/>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0"/>
              </a:spcBef>
              <a:buFontTx/>
              <a:buNone/>
            </a:pPr>
            <a:r>
              <a:rPr lang="en-GB" altLang="en-US" sz="3200" dirty="0">
                <a:solidFill>
                  <a:schemeClr val="tx1"/>
                </a:solidFill>
                <a:latin typeface="Tuffy-TTF" panose="020B0603060100000000" pitchFamily="34" charset="0"/>
              </a:rPr>
              <a:t>Do trains run on tracks?</a:t>
            </a:r>
          </a:p>
        </p:txBody>
      </p:sp>
      <p:pic>
        <p:nvPicPr>
          <p:cNvPr id="8" name="Picture 22">
            <a:extLst>
              <a:ext uri="{FF2B5EF4-FFF2-40B4-BE49-F238E27FC236}">
                <a16:creationId xmlns:a16="http://schemas.microsoft.com/office/drawing/2014/main" id="{783628DD-9C41-8F40-AA60-41B4C67C0C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2450" y="1450975"/>
            <a:ext cx="1169988"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4">
            <a:extLst>
              <a:ext uri="{FF2B5EF4-FFF2-40B4-BE49-F238E27FC236}">
                <a16:creationId xmlns:a16="http://schemas.microsoft.com/office/drawing/2014/main" id="{8F322CAD-D2BB-3745-B07E-A4B46FF46E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307363" flipH="1">
            <a:off x="7242175" y="2794000"/>
            <a:ext cx="315913"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6">
            <a:extLst>
              <a:ext uri="{FF2B5EF4-FFF2-40B4-BE49-F238E27FC236}">
                <a16:creationId xmlns:a16="http://schemas.microsoft.com/office/drawing/2014/main" id="{1716A895-4C1E-3743-8E0B-321D93CB43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62725" y="4643438"/>
            <a:ext cx="1849438"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01891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A6A03FC-14DE-F848-AD31-400A5274EB94}"/>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03766649-C0C1-2742-8298-230C72567788}"/>
              </a:ext>
            </a:extLst>
          </p:cNvPr>
          <p:cNvSpPr>
            <a:spLocks noGrp="1" noChangeArrowheads="1"/>
          </p:cNvSpPr>
          <p:nvPr>
            <p:ph type="title"/>
          </p:nvPr>
        </p:nvSpPr>
        <p:spPr>
          <a:xfrm>
            <a:off x="750888" y="493777"/>
            <a:ext cx="8220075" cy="993775"/>
          </a:xfrm>
        </p:spPr>
        <p:txBody>
          <a:bodyPr/>
          <a:lstStyle/>
          <a:p>
            <a:pPr eaLnBrk="1" hangingPunct="1">
              <a:lnSpc>
                <a:spcPct val="100000"/>
              </a:lnSpc>
              <a:spcBef>
                <a:spcPct val="50000"/>
              </a:spcBef>
            </a:pPr>
            <a:r>
              <a:rPr lang="en-GB" altLang="en-US" sz="3600" dirty="0">
                <a:latin typeface="Tuffy-TTF" panose="020B0603060100000000" pitchFamily="34" charset="0"/>
              </a:rPr>
              <a:t>Phase Five</a:t>
            </a:r>
            <a:endParaRPr lang="en-US" altLang="en-US" sz="3600" dirty="0">
              <a:latin typeface="Tuffy-TTF" panose="020B0603060100000000" pitchFamily="34" charset="0"/>
            </a:endParaRPr>
          </a:p>
        </p:txBody>
      </p:sp>
      <p:sp>
        <p:nvSpPr>
          <p:cNvPr id="5" name="Rectangle: Rounded Corners 14">
            <a:extLst>
              <a:ext uri="{FF2B5EF4-FFF2-40B4-BE49-F238E27FC236}">
                <a16:creationId xmlns:a16="http://schemas.microsoft.com/office/drawing/2014/main" id="{7FEE5714-96E9-0A42-9B22-DF1303FD0AC8}"/>
              </a:ext>
            </a:extLst>
          </p:cNvPr>
          <p:cNvSpPr/>
          <p:nvPr/>
        </p:nvSpPr>
        <p:spPr>
          <a:xfrm>
            <a:off x="750888" y="1296988"/>
            <a:ext cx="7632700" cy="4240212"/>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Aft>
                <a:spcPts val="0"/>
              </a:spcAft>
              <a:defRPr/>
            </a:pPr>
            <a:r>
              <a:rPr lang="en-GB" altLang="en-US" dirty="0">
                <a:solidFill>
                  <a:schemeClr val="tx1"/>
                </a:solidFill>
                <a:latin typeface="Tuffy-TTF" panose="020B0603060100000000" pitchFamily="34" charset="0"/>
              </a:rPr>
              <a:t>Children will broaden their knowledge of graphemes and phonemes. </a:t>
            </a:r>
          </a:p>
          <a:p>
            <a:pPr eaLnBrk="1" fontAlgn="auto" hangingPunct="1">
              <a:spcAft>
                <a:spcPts val="0"/>
              </a:spcAft>
              <a:defRPr/>
            </a:pPr>
            <a:r>
              <a:rPr lang="en-GB" altLang="en-US" dirty="0">
                <a:solidFill>
                  <a:schemeClr val="tx1"/>
                </a:solidFill>
                <a:latin typeface="Tuffy-TTF" panose="020B0603060100000000" pitchFamily="34" charset="0"/>
              </a:rPr>
              <a:t> </a:t>
            </a:r>
          </a:p>
          <a:p>
            <a:pPr eaLnBrk="1" fontAlgn="auto" hangingPunct="1">
              <a:spcAft>
                <a:spcPts val="0"/>
              </a:spcAft>
              <a:defRPr/>
            </a:pPr>
            <a:r>
              <a:rPr lang="en-GB" altLang="en-US" dirty="0">
                <a:solidFill>
                  <a:schemeClr val="tx1"/>
                </a:solidFill>
                <a:latin typeface="Tuffy-TTF" panose="020B0603060100000000" pitchFamily="34" charset="0"/>
              </a:rPr>
              <a:t>They will learn alternative ways of spelling the phonemes they have already learnt.</a:t>
            </a:r>
          </a:p>
          <a:p>
            <a:pPr eaLnBrk="1" fontAlgn="auto" hangingPunct="1">
              <a:spcAft>
                <a:spcPts val="0"/>
              </a:spcAft>
              <a:defRPr/>
            </a:pPr>
            <a:endParaRPr lang="en-GB" altLang="en-US" dirty="0">
              <a:solidFill>
                <a:schemeClr val="tx1"/>
              </a:solidFill>
              <a:latin typeface="Tuffy-TTF" panose="020B0603060100000000" pitchFamily="34" charset="0"/>
            </a:endParaRPr>
          </a:p>
          <a:p>
            <a:pPr eaLnBrk="1" fontAlgn="auto" hangingPunct="1">
              <a:spcAft>
                <a:spcPts val="0"/>
              </a:spcAft>
              <a:defRPr/>
            </a:pPr>
            <a:r>
              <a:rPr lang="en-GB" altLang="en-US" dirty="0">
                <a:solidFill>
                  <a:schemeClr val="tx1"/>
                </a:solidFill>
                <a:latin typeface="Tuffy-TTF" panose="020B0603060100000000" pitchFamily="34" charset="0"/>
              </a:rPr>
              <a:t>They will learn strategies to help them choose the correct grapheme for spelling.</a:t>
            </a:r>
          </a:p>
          <a:p>
            <a:pPr eaLnBrk="1" fontAlgn="auto" hangingPunct="1">
              <a:spcAft>
                <a:spcPts val="0"/>
              </a:spcAft>
              <a:defRPr/>
            </a:pPr>
            <a:endParaRPr lang="en-GB" altLang="en-US" dirty="0">
              <a:solidFill>
                <a:schemeClr val="tx1"/>
              </a:solidFill>
              <a:latin typeface="Tuffy-TTF" panose="020B0603060100000000" pitchFamily="34" charset="0"/>
            </a:endParaRPr>
          </a:p>
          <a:p>
            <a:pPr eaLnBrk="1" fontAlgn="auto" hangingPunct="1">
              <a:spcAft>
                <a:spcPts val="0"/>
              </a:spcAft>
              <a:defRPr/>
            </a:pPr>
            <a:r>
              <a:rPr lang="en-GB" altLang="en-US" dirty="0">
                <a:solidFill>
                  <a:schemeClr val="tx1"/>
                </a:solidFill>
                <a:latin typeface="Tuffy-TTF" panose="020B0603060100000000" pitchFamily="34" charset="0"/>
              </a:rPr>
              <a:t>Children will be reading with more and more fluency, no longer needing to ‘sound out’ most familiar words.</a:t>
            </a:r>
            <a:endParaRPr lang="en-US" altLang="en-US" dirty="0">
              <a:solidFill>
                <a:schemeClr val="tx1"/>
              </a:solidFill>
              <a:latin typeface="Tuffy-TTF" panose="020B0603060100000000" pitchFamily="34" charset="0"/>
            </a:endParaRPr>
          </a:p>
          <a:p>
            <a:pPr eaLnBrk="1" fontAlgn="auto" hangingPunct="1">
              <a:spcAft>
                <a:spcPts val="0"/>
              </a:spcAft>
              <a:defRPr/>
            </a:pPr>
            <a:endParaRPr lang="en-US" altLang="en-US" dirty="0">
              <a:solidFill>
                <a:schemeClr val="tx1"/>
              </a:solidFill>
            </a:endParaRPr>
          </a:p>
          <a:p>
            <a:pPr eaLnBrk="1" fontAlgn="auto" hangingPunct="1">
              <a:spcAft>
                <a:spcPts val="0"/>
              </a:spcAft>
              <a:defRPr/>
            </a:pPr>
            <a:endParaRPr lang="en-US" altLang="en-US" dirty="0">
              <a:solidFill>
                <a:schemeClr val="tx1"/>
              </a:solidFill>
            </a:endParaRPr>
          </a:p>
          <a:p>
            <a:pPr eaLnBrk="1" fontAlgn="auto" hangingPunct="1">
              <a:spcAft>
                <a:spcPts val="0"/>
              </a:spcAft>
              <a:defRPr/>
            </a:pPr>
            <a:endParaRPr lang="en-US" altLang="en-US" dirty="0">
              <a:solidFill>
                <a:schemeClr val="tx1"/>
              </a:solidFill>
            </a:endParaRPr>
          </a:p>
          <a:p>
            <a:pPr eaLnBrk="1" fontAlgn="auto" hangingPunct="1">
              <a:spcBef>
                <a:spcPct val="50000"/>
              </a:spcBef>
              <a:spcAft>
                <a:spcPts val="0"/>
              </a:spcAft>
              <a:defRPr/>
            </a:pPr>
            <a:endParaRPr lang="en-US" altLang="en-US" dirty="0">
              <a:solidFill>
                <a:schemeClr val="tx1"/>
              </a:solidFill>
            </a:endParaRPr>
          </a:p>
        </p:txBody>
      </p:sp>
    </p:spTree>
    <p:extLst>
      <p:ext uri="{BB962C8B-B14F-4D97-AF65-F5344CB8AC3E}">
        <p14:creationId xmlns:p14="http://schemas.microsoft.com/office/powerpoint/2010/main" val="3273659024"/>
      </p:ext>
    </p:extLst>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descr="A picture containing arrow&#10;&#10;Description automatically generated" id="6" name="Picture 5">
            <a:extLst>
              <a:ext uri="{FF2B5EF4-FFF2-40B4-BE49-F238E27FC236}">
                <a16:creationId xmlns:a16="http://schemas.microsoft.com/office/drawing/2014/main" id="{273DF593-B737-BC49-AB52-AE6BFBBB25F2}"/>
              </a:ext>
            </a:extLst>
          </p:cNvPr>
          <p:cNvPicPr>
            <a:picLocks noChangeAspect="1"/>
          </p:cNvPicPr>
          <p:nvPr/>
        </p:nvPicPr>
        <p:blipFill rotWithShape="1">
          <a:blip r:embed="rId2"/>
          <a:srcRect b="17"/>
          <a:stretch/>
        </p:blipFill>
        <p:spPr>
          <a:xfrm>
            <a:off x="2863924" y="164200"/>
            <a:ext cx="4182110" cy="1533835"/>
          </a:xfrm>
          <a:prstGeom prst="rect">
            <a:avLst/>
          </a:prstGeom>
        </p:spPr>
      </p:pic>
      <p:pic>
        <p:nvPicPr>
          <p:cNvPr descr="A picture containing icon&#10;&#10;Description automatically generated" id="7" name="Picture 6">
            <a:extLst>
              <a:ext uri="{FF2B5EF4-FFF2-40B4-BE49-F238E27FC236}">
                <a16:creationId xmlns:a16="http://schemas.microsoft.com/office/drawing/2014/main" id="{2BE64C98-9D6B-9A4E-A4F4-068FBBD913C3}"/>
              </a:ext>
            </a:extLst>
          </p:cNvPr>
          <p:cNvPicPr>
            <a:picLocks noChangeAspect="1"/>
          </p:cNvPicPr>
          <p:nvPr/>
        </p:nvPicPr>
        <p:blipFill>
          <a:blip r:embed="rId3"/>
          <a:stretch>
            <a:fillRect/>
          </a:stretch>
        </p:blipFill>
        <p:spPr>
          <a:xfrm>
            <a:off x="340434" y="2621076"/>
            <a:ext cx="4097528" cy="2187436"/>
          </a:xfrm>
          <a:prstGeom prst="rect">
            <a:avLst/>
          </a:prstGeom>
        </p:spPr>
      </p:pic>
      <p:pic>
        <p:nvPicPr>
          <p:cNvPr descr="Shape&#10;&#10;Description automatically generated" id="8" name="Picture 7">
            <a:extLst>
              <a:ext uri="{FF2B5EF4-FFF2-40B4-BE49-F238E27FC236}">
                <a16:creationId xmlns:a16="http://schemas.microsoft.com/office/drawing/2014/main" id="{D617E9E6-2394-2F46-9674-E27EF653048B}"/>
              </a:ext>
            </a:extLst>
          </p:cNvPr>
          <p:cNvPicPr>
            <a:picLocks noChangeAspect="1"/>
          </p:cNvPicPr>
          <p:nvPr/>
        </p:nvPicPr>
        <p:blipFill>
          <a:blip r:embed="rId4"/>
          <a:stretch>
            <a:fillRect/>
          </a:stretch>
        </p:blipFill>
        <p:spPr>
          <a:xfrm>
            <a:off x="340434" y="4808512"/>
            <a:ext cx="1530839" cy="737920"/>
          </a:xfrm>
          <a:prstGeom prst="rect">
            <a:avLst/>
          </a:prstGeom>
        </p:spPr>
      </p:pic>
      <p:pic>
        <p:nvPicPr>
          <p:cNvPr descr="Graphical user interface, icon&#10;&#10;Description automatically generated" id="9" name="Picture 8">
            <a:extLst>
              <a:ext uri="{FF2B5EF4-FFF2-40B4-BE49-F238E27FC236}">
                <a16:creationId xmlns:a16="http://schemas.microsoft.com/office/drawing/2014/main" id="{71C518A9-DC4E-5846-9EE6-AB15A39CD551}"/>
              </a:ext>
            </a:extLst>
          </p:cNvPr>
          <p:cNvPicPr>
            <a:picLocks noChangeAspect="1"/>
          </p:cNvPicPr>
          <p:nvPr/>
        </p:nvPicPr>
        <p:blipFill>
          <a:blip r:embed="rId5"/>
          <a:stretch>
            <a:fillRect/>
          </a:stretch>
        </p:blipFill>
        <p:spPr>
          <a:xfrm>
            <a:off x="7046034" y="2260650"/>
            <a:ext cx="4583005" cy="2336699"/>
          </a:xfrm>
          <a:prstGeom prst="rect">
            <a:avLst/>
          </a:prstGeom>
        </p:spPr>
      </p:pic>
      <p:pic>
        <p:nvPicPr>
          <p:cNvPr descr="Graphical user interface, application&#10;&#10;Description automatically generated" id="12" name="Picture 11">
            <a:extLst>
              <a:ext uri="{FF2B5EF4-FFF2-40B4-BE49-F238E27FC236}">
                <a16:creationId xmlns:a16="http://schemas.microsoft.com/office/drawing/2014/main" id="{98731D3A-69C9-3B4A-A9FC-5D6C5E8B11CE}"/>
              </a:ext>
            </a:extLst>
          </p:cNvPr>
          <p:cNvPicPr>
            <a:picLocks noChangeAspect="1"/>
          </p:cNvPicPr>
          <p:nvPr/>
        </p:nvPicPr>
        <p:blipFill>
          <a:blip r:embed="rId6"/>
          <a:stretch>
            <a:fillRect/>
          </a:stretch>
        </p:blipFill>
        <p:spPr>
          <a:xfrm>
            <a:off x="3119702" y="5133640"/>
            <a:ext cx="4097528" cy="1488799"/>
          </a:xfrm>
          <a:prstGeom prst="rect">
            <a:avLst/>
          </a:prstGeom>
        </p:spPr>
      </p:pic>
      <p:pic>
        <p:nvPicPr>
          <p:cNvPr descr="Text, whiteboard&#10;&#10;Description automatically generated" id="13" name="Picture 12">
            <a:extLst>
              <a:ext uri="{FF2B5EF4-FFF2-40B4-BE49-F238E27FC236}">
                <a16:creationId xmlns:a16="http://schemas.microsoft.com/office/drawing/2014/main" id="{D62D555A-02E0-154C-81FB-5AD23B7492E9}"/>
              </a:ext>
            </a:extLst>
          </p:cNvPr>
          <p:cNvPicPr>
            <a:picLocks noChangeAspect="1"/>
          </p:cNvPicPr>
          <p:nvPr/>
        </p:nvPicPr>
        <p:blipFill>
          <a:blip r:embed="rId7"/>
          <a:stretch>
            <a:fillRect/>
          </a:stretch>
        </p:blipFill>
        <p:spPr>
          <a:xfrm>
            <a:off x="7217230" y="5880192"/>
            <a:ext cx="3121937" cy="742247"/>
          </a:xfrm>
          <a:prstGeom prst="rect">
            <a:avLst/>
          </a:prstGeom>
        </p:spPr>
      </p:pic>
      <p:pic>
        <p:nvPicPr>
          <p:cNvPr descr="A picture containing text&#10;&#10;Description automatically generated" id="25" name="Picture 24">
            <a:extLst>
              <a:ext uri="{FF2B5EF4-FFF2-40B4-BE49-F238E27FC236}">
                <a16:creationId xmlns:a16="http://schemas.microsoft.com/office/drawing/2014/main" id="{C7300286-7621-1D47-8420-3DF9BE6617E7}"/>
              </a:ext>
            </a:extLst>
          </p:cNvPr>
          <p:cNvPicPr>
            <a:picLocks noChangeAspect="1"/>
          </p:cNvPicPr>
          <p:nvPr/>
        </p:nvPicPr>
        <p:blipFill>
          <a:blip r:embed="rId8"/>
          <a:stretch>
            <a:fillRect/>
          </a:stretch>
        </p:blipFill>
        <p:spPr>
          <a:xfrm>
            <a:off x="2863924" y="1698036"/>
            <a:ext cx="3835400" cy="800100"/>
          </a:xfrm>
          <a:prstGeom prst="rect">
            <a:avLst/>
          </a:prstGeom>
        </p:spPr>
      </p:pic>
    </p:spTree>
    <p:extLst>
      <p:ext uri="{BB962C8B-B14F-4D97-AF65-F5344CB8AC3E}">
        <p14:creationId xmlns:p14="http://schemas.microsoft.com/office/powerpoint/2010/main" val="4128972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71B69A3-B696-B345-88EA-286825FCB276}"/>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BE93B78C-6D5C-2A40-9E22-7840EB29977A}"/>
              </a:ext>
            </a:extLst>
          </p:cNvPr>
          <p:cNvSpPr>
            <a:spLocks noGrp="1" noChangeArrowheads="1"/>
          </p:cNvSpPr>
          <p:nvPr>
            <p:ph type="title"/>
          </p:nvPr>
        </p:nvSpPr>
        <p:spPr>
          <a:xfrm>
            <a:off x="750888" y="493777"/>
            <a:ext cx="8220075" cy="993775"/>
          </a:xfrm>
        </p:spPr>
        <p:txBody>
          <a:bodyPr/>
          <a:lstStyle/>
          <a:p>
            <a:pPr eaLnBrk="1" hangingPunct="1">
              <a:lnSpc>
                <a:spcPct val="100000"/>
              </a:lnSpc>
              <a:spcBef>
                <a:spcPct val="50000"/>
              </a:spcBef>
            </a:pPr>
            <a:r>
              <a:rPr lang="en-GB" altLang="en-US" sz="3600" dirty="0">
                <a:latin typeface="Tuffy-TTF" panose="020B0603060100000000" pitchFamily="34" charset="0"/>
              </a:rPr>
              <a:t>The Year 1 Phonics Check</a:t>
            </a:r>
            <a:endParaRPr lang="en-US" altLang="en-US" sz="3600" dirty="0">
              <a:latin typeface="Tuffy-TTF" panose="020B0603060100000000" pitchFamily="34" charset="0"/>
            </a:endParaRPr>
          </a:p>
        </p:txBody>
      </p:sp>
      <p:sp>
        <p:nvSpPr>
          <p:cNvPr id="5" name="Rectangle: Rounded Corners 14">
            <a:extLst>
              <a:ext uri="{FF2B5EF4-FFF2-40B4-BE49-F238E27FC236}">
                <a16:creationId xmlns:a16="http://schemas.microsoft.com/office/drawing/2014/main" id="{47F4B000-AA4D-8244-A751-E815DAC4450E}"/>
              </a:ext>
            </a:extLst>
          </p:cNvPr>
          <p:cNvSpPr/>
          <p:nvPr/>
        </p:nvSpPr>
        <p:spPr>
          <a:xfrm>
            <a:off x="750888" y="1296988"/>
            <a:ext cx="7632700" cy="4240212"/>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dirty="0">
                <a:solidFill>
                  <a:schemeClr val="tx1"/>
                </a:solidFill>
                <a:latin typeface="Tuffy-TTF" panose="020B0603060100000000" pitchFamily="34" charset="0"/>
              </a:rPr>
              <a:t>In June, all year 1 children are expected to complete the year 1 phonics screening check.</a:t>
            </a:r>
          </a:p>
          <a:p>
            <a:pPr eaLnBrk="1" fontAlgn="auto" hangingPunct="1">
              <a:spcAft>
                <a:spcPts val="0"/>
              </a:spcAft>
              <a:defRPr/>
            </a:pPr>
            <a:r>
              <a:rPr lang="en-GB" altLang="en-US" dirty="0">
                <a:solidFill>
                  <a:schemeClr val="tx1"/>
                </a:solidFill>
                <a:latin typeface="Tuffy-TTF" panose="020B0603060100000000" pitchFamily="34" charset="0"/>
              </a:rPr>
              <a:t> </a:t>
            </a:r>
          </a:p>
          <a:p>
            <a:pPr eaLnBrk="1" fontAlgn="auto" hangingPunct="1">
              <a:spcAft>
                <a:spcPts val="0"/>
              </a:spcAft>
              <a:defRPr/>
            </a:pPr>
            <a:r>
              <a:rPr lang="en-GB" altLang="en-US" dirty="0">
                <a:solidFill>
                  <a:schemeClr val="tx1"/>
                </a:solidFill>
                <a:latin typeface="Tuffy-TTF" panose="020B0603060100000000" pitchFamily="34" charset="0"/>
              </a:rPr>
              <a:t>The aim is to check that a child is making progress in phonics. They are expected to read a mixture of real words and ‘nonsense’ words.</a:t>
            </a:r>
          </a:p>
          <a:p>
            <a:pPr eaLnBrk="1" fontAlgn="auto" hangingPunct="1">
              <a:spcAft>
                <a:spcPts val="0"/>
              </a:spcAft>
              <a:defRPr/>
            </a:pPr>
            <a:endParaRPr lang="en-GB" altLang="en-US" dirty="0">
              <a:solidFill>
                <a:schemeClr val="tx1"/>
              </a:solidFill>
              <a:latin typeface="Tuffy-TTF" panose="020B0603060100000000" pitchFamily="34" charset="0"/>
            </a:endParaRPr>
          </a:p>
          <a:p>
            <a:pPr eaLnBrk="1" fontAlgn="auto" hangingPunct="1">
              <a:spcAft>
                <a:spcPts val="0"/>
              </a:spcAft>
              <a:defRPr/>
            </a:pPr>
            <a:r>
              <a:rPr lang="en-GB" altLang="en-US" dirty="0">
                <a:solidFill>
                  <a:schemeClr val="tx1"/>
                </a:solidFill>
                <a:latin typeface="Tuffy-TTF" panose="020B0603060100000000" pitchFamily="34" charset="0"/>
              </a:rPr>
              <a:t>If a child has not reached the expected standard, schools must give additional support to help the child to make progress in year 2.</a:t>
            </a:r>
          </a:p>
          <a:p>
            <a:pPr eaLnBrk="1" fontAlgn="auto" hangingPunct="1">
              <a:spcAft>
                <a:spcPts val="0"/>
              </a:spcAft>
              <a:defRPr/>
            </a:pPr>
            <a:endParaRPr lang="en-US" altLang="en-US" dirty="0">
              <a:solidFill>
                <a:srgbClr val="0079C2"/>
              </a:solidFill>
            </a:endParaRPr>
          </a:p>
          <a:p>
            <a:pPr eaLnBrk="1" fontAlgn="auto" hangingPunct="1">
              <a:spcAft>
                <a:spcPts val="0"/>
              </a:spcAft>
              <a:defRPr/>
            </a:pPr>
            <a:endParaRPr lang="en-US" altLang="en-US" dirty="0">
              <a:solidFill>
                <a:schemeClr val="tx1"/>
              </a:solidFill>
            </a:endParaRPr>
          </a:p>
          <a:p>
            <a:pPr eaLnBrk="1" fontAlgn="auto" hangingPunct="1">
              <a:spcAft>
                <a:spcPts val="0"/>
              </a:spcAft>
              <a:defRPr/>
            </a:pPr>
            <a:endParaRPr lang="en-US" altLang="en-US" dirty="0">
              <a:solidFill>
                <a:schemeClr val="tx1"/>
              </a:solidFill>
            </a:endParaRPr>
          </a:p>
          <a:p>
            <a:pPr eaLnBrk="1" fontAlgn="auto" hangingPunct="1">
              <a:spcAft>
                <a:spcPts val="0"/>
              </a:spcAft>
              <a:defRPr/>
            </a:pPr>
            <a:endParaRPr lang="en-US" altLang="en-US" dirty="0">
              <a:solidFill>
                <a:schemeClr val="tx1"/>
              </a:solidFill>
            </a:endParaRPr>
          </a:p>
          <a:p>
            <a:pPr eaLnBrk="1" fontAlgn="auto" hangingPunct="1">
              <a:spcBef>
                <a:spcPct val="50000"/>
              </a:spcBef>
              <a:spcAft>
                <a:spcPts val="0"/>
              </a:spcAft>
              <a:defRPr/>
            </a:pPr>
            <a:endParaRPr lang="en-US" altLang="en-US" dirty="0">
              <a:solidFill>
                <a:schemeClr val="tx1"/>
              </a:solidFill>
            </a:endParaRPr>
          </a:p>
        </p:txBody>
      </p:sp>
    </p:spTree>
    <p:extLst>
      <p:ext uri="{BB962C8B-B14F-4D97-AF65-F5344CB8AC3E}">
        <p14:creationId xmlns:p14="http://schemas.microsoft.com/office/powerpoint/2010/main" val="685752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34A994C-4BAA-5F40-B805-DC96300C97B1}"/>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77A8ED14-6EC0-6D46-84B0-03FD43521288}"/>
              </a:ext>
            </a:extLst>
          </p:cNvPr>
          <p:cNvSpPr>
            <a:spLocks noGrp="1" noChangeArrowheads="1"/>
          </p:cNvSpPr>
          <p:nvPr>
            <p:ph type="title"/>
          </p:nvPr>
        </p:nvSpPr>
        <p:spPr>
          <a:xfrm>
            <a:off x="750888" y="486568"/>
            <a:ext cx="8220075" cy="993775"/>
          </a:xfrm>
        </p:spPr>
        <p:txBody>
          <a:bodyPr/>
          <a:lstStyle/>
          <a:p>
            <a:pPr eaLnBrk="1" hangingPunct="1">
              <a:lnSpc>
                <a:spcPct val="100000"/>
              </a:lnSpc>
              <a:spcBef>
                <a:spcPct val="50000"/>
              </a:spcBef>
            </a:pPr>
            <a:r>
              <a:rPr lang="en-GB" altLang="en-US" sz="3600" dirty="0">
                <a:latin typeface="Tuffy-TTF" panose="020B0603060100000000" pitchFamily="34" charset="0"/>
              </a:rPr>
              <a:t>Phase Six and Beyond</a:t>
            </a:r>
            <a:endParaRPr lang="en-US" altLang="en-US" sz="3600" dirty="0">
              <a:latin typeface="Tuffy-TTF" panose="020B0603060100000000" pitchFamily="34" charset="0"/>
            </a:endParaRPr>
          </a:p>
        </p:txBody>
      </p:sp>
      <p:sp>
        <p:nvSpPr>
          <p:cNvPr id="5" name="Rectangle: Rounded Corners 14">
            <a:extLst>
              <a:ext uri="{FF2B5EF4-FFF2-40B4-BE49-F238E27FC236}">
                <a16:creationId xmlns:a16="http://schemas.microsoft.com/office/drawing/2014/main" id="{384B6C1C-7086-E044-949F-9E1A83499777}"/>
              </a:ext>
            </a:extLst>
          </p:cNvPr>
          <p:cNvSpPr/>
          <p:nvPr/>
        </p:nvSpPr>
        <p:spPr>
          <a:xfrm>
            <a:off x="750888" y="1584325"/>
            <a:ext cx="7632700" cy="409575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Phase 6 is mainly taught as children progress through year 2 (age 6-7).</a:t>
            </a:r>
            <a:endParaRPr lang="en-US" altLang="en-US" dirty="0">
              <a:solidFill>
                <a:schemeClr val="tx1"/>
              </a:solidFill>
              <a:latin typeface="Tuffy-TTF" panose="020B0603060100000000" pitchFamily="34" charset="0"/>
            </a:endParaRPr>
          </a:p>
          <a:p>
            <a:pPr eaLnBrk="1" fontAlgn="auto" hangingPunct="1">
              <a:spcAft>
                <a:spcPts val="0"/>
              </a:spcAft>
              <a:defRPr/>
            </a:pPr>
            <a:r>
              <a:rPr lang="en-GB" altLang="en-US" dirty="0">
                <a:solidFill>
                  <a:schemeClr val="tx1"/>
                </a:solidFill>
                <a:latin typeface="Tuffy-TTF" panose="020B0603060100000000" pitchFamily="34" charset="0"/>
              </a:rPr>
              <a:t> </a:t>
            </a: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Children are becoming fluent readers and more accurate spellers. They learn more spelling patterns such as the use of prefixes and suffixes, contracted forms of words (e.g. can’t, won’t) and other words in common usage such as days of the week.</a:t>
            </a:r>
            <a:endParaRPr lang="en-US" altLang="en-US" dirty="0">
              <a:solidFill>
                <a:schemeClr val="tx1"/>
              </a:solidFill>
              <a:latin typeface="Tuffy-TTF" panose="020B0603060100000000" pitchFamily="34" charset="0"/>
            </a:endParaRPr>
          </a:p>
          <a:p>
            <a:pPr eaLnBrk="1" fontAlgn="auto" hangingPunct="1">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At this stage, children can read hundreds of words automatically. They are now reading for pleasure and reading to learn rather than learning to read.</a:t>
            </a:r>
          </a:p>
          <a:p>
            <a:pPr eaLnBrk="1" fontAlgn="auto" hangingPunct="1">
              <a:spcBef>
                <a:spcPct val="50000"/>
              </a:spcBef>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They can decode words quickly and silently and only need to sound out longer or more unfamiliar words.</a:t>
            </a:r>
            <a:endParaRPr lang="en-US" altLang="en-US" dirty="0">
              <a:solidFill>
                <a:schemeClr val="tx1"/>
              </a:solidFill>
              <a:latin typeface="Tuffy-TTF" panose="020B0603060100000000" pitchFamily="34" charset="0"/>
            </a:endParaRPr>
          </a:p>
        </p:txBody>
      </p:sp>
    </p:spTree>
    <p:extLst>
      <p:ext uri="{BB962C8B-B14F-4D97-AF65-F5344CB8AC3E}">
        <p14:creationId xmlns:p14="http://schemas.microsoft.com/office/powerpoint/2010/main" val="1569942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D95D3A14-8DB8-0047-B665-8ADA4EAECF70}"/>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522CE1DB-5653-DE4E-B90D-64A99A27EBB2}"/>
              </a:ext>
            </a:extLst>
          </p:cNvPr>
          <p:cNvSpPr>
            <a:spLocks noGrp="1" noChangeArrowheads="1"/>
          </p:cNvSpPr>
          <p:nvPr>
            <p:ph type="title"/>
          </p:nvPr>
        </p:nvSpPr>
        <p:spPr>
          <a:xfrm>
            <a:off x="750888" y="493777"/>
            <a:ext cx="8220075" cy="993775"/>
          </a:xfrm>
        </p:spPr>
        <p:txBody>
          <a:bodyPr/>
          <a:lstStyle/>
          <a:p>
            <a:pPr eaLnBrk="1" hangingPunct="1">
              <a:lnSpc>
                <a:spcPct val="100000"/>
              </a:lnSpc>
              <a:spcBef>
                <a:spcPct val="50000"/>
              </a:spcBef>
            </a:pPr>
            <a:r>
              <a:rPr lang="en-GB" altLang="en-US" sz="3600" dirty="0">
                <a:latin typeface="Tuffy-TTF" panose="020B0603060100000000" pitchFamily="34" charset="0"/>
              </a:rPr>
              <a:t>Other Schemes</a:t>
            </a:r>
            <a:endParaRPr lang="en-US" altLang="en-US" sz="3600" dirty="0">
              <a:latin typeface="Tuffy-TTF" panose="020B0603060100000000" pitchFamily="34" charset="0"/>
            </a:endParaRPr>
          </a:p>
        </p:txBody>
      </p:sp>
      <p:sp>
        <p:nvSpPr>
          <p:cNvPr id="5" name="Rectangle: Rounded Corners 14">
            <a:extLst>
              <a:ext uri="{FF2B5EF4-FFF2-40B4-BE49-F238E27FC236}">
                <a16:creationId xmlns:a16="http://schemas.microsoft.com/office/drawing/2014/main" id="{6271DF76-FBB8-F142-ABD2-A15BBB1A7ADE}"/>
              </a:ext>
            </a:extLst>
          </p:cNvPr>
          <p:cNvSpPr/>
          <p:nvPr/>
        </p:nvSpPr>
        <p:spPr>
          <a:xfrm>
            <a:off x="750888" y="1584325"/>
            <a:ext cx="7632700" cy="3170238"/>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Some schools do not follow the ‘Letters and Sounds’ scheme or they supplement it using other phonics schemes.</a:t>
            </a:r>
            <a:endParaRPr lang="en-US" altLang="en-US" dirty="0">
              <a:solidFill>
                <a:schemeClr val="tx1"/>
              </a:solidFill>
              <a:latin typeface="Tuffy-TTF" panose="020B0603060100000000" pitchFamily="34" charset="0"/>
            </a:endParaRPr>
          </a:p>
          <a:p>
            <a:pPr eaLnBrk="1" fontAlgn="auto" hangingPunct="1">
              <a:spcAft>
                <a:spcPts val="0"/>
              </a:spcAft>
              <a:defRPr/>
            </a:pPr>
            <a:r>
              <a:rPr lang="en-GB" altLang="en-US" dirty="0">
                <a:solidFill>
                  <a:schemeClr val="tx1"/>
                </a:solidFill>
                <a:latin typeface="Tuffy-TTF" panose="020B0603060100000000" pitchFamily="34" charset="0"/>
              </a:rPr>
              <a:t> </a:t>
            </a: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Examples include ‘</a:t>
            </a:r>
            <a:r>
              <a:rPr lang="en-GB" altLang="en-US" dirty="0" err="1">
                <a:solidFill>
                  <a:schemeClr val="tx1"/>
                </a:solidFill>
                <a:latin typeface="Tuffy-TTF" panose="020B0603060100000000" pitchFamily="34" charset="0"/>
              </a:rPr>
              <a:t>Letterland</a:t>
            </a:r>
            <a:r>
              <a:rPr lang="en-GB" altLang="en-US" dirty="0">
                <a:solidFill>
                  <a:schemeClr val="tx1"/>
                </a:solidFill>
                <a:latin typeface="Tuffy-TTF" panose="020B0603060100000000" pitchFamily="34" charset="0"/>
              </a:rPr>
              <a:t>’, ‘Jolly Phonics’ and ‘Read Write Inc.’.</a:t>
            </a:r>
            <a:endParaRPr lang="en-US" altLang="en-US" dirty="0">
              <a:solidFill>
                <a:schemeClr val="tx1"/>
              </a:solidFill>
              <a:latin typeface="Tuffy-TTF" panose="020B0603060100000000" pitchFamily="34" charset="0"/>
            </a:endParaRPr>
          </a:p>
          <a:p>
            <a:pPr eaLnBrk="1" fontAlgn="auto" hangingPunct="1">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All these schemes have the same ultimate aim, which is to use a synthetic phonics approach to teach children to read quickly, fluently and with understanding.</a:t>
            </a:r>
            <a:endParaRPr lang="en-US" altLang="en-US" dirty="0">
              <a:solidFill>
                <a:schemeClr val="tx1"/>
              </a:solidFill>
              <a:latin typeface="Tuffy-TTF" panose="020B0603060100000000" pitchFamily="34" charset="0"/>
            </a:endParaRPr>
          </a:p>
          <a:p>
            <a:pPr eaLnBrk="1" fontAlgn="auto" hangingPunct="1">
              <a:spcBef>
                <a:spcPct val="50000"/>
              </a:spcBef>
              <a:spcAft>
                <a:spcPts val="0"/>
              </a:spcAft>
              <a:defRPr/>
            </a:pPr>
            <a:endParaRPr lang="en-GB" altLang="en-US" dirty="0">
              <a:solidFill>
                <a:schemeClr val="tx1"/>
              </a:solidFill>
              <a:latin typeface="Tuffy-TTF" panose="020B0603060100000000" pitchFamily="34" charset="0"/>
            </a:endParaRPr>
          </a:p>
          <a:p>
            <a:pPr eaLnBrk="1" fontAlgn="auto" hangingPunct="1">
              <a:spcBef>
                <a:spcPct val="50000"/>
              </a:spcBef>
              <a:spcAft>
                <a:spcPts val="0"/>
              </a:spcAft>
              <a:defRPr/>
            </a:pPr>
            <a:r>
              <a:rPr lang="en-GB" altLang="en-US" dirty="0">
                <a:solidFill>
                  <a:schemeClr val="tx1"/>
                </a:solidFill>
                <a:latin typeface="Tuffy-TTF" panose="020B0603060100000000" pitchFamily="34" charset="0"/>
              </a:rPr>
              <a:t>Your child’s school will be able to provide further information about the teaching schemes they use.</a:t>
            </a:r>
            <a:endParaRPr lang="en-US" altLang="en-US" dirty="0">
              <a:solidFill>
                <a:schemeClr val="tx1"/>
              </a:solidFill>
              <a:latin typeface="Tuffy-TTF" panose="020B0603060100000000" pitchFamily="34" charset="0"/>
            </a:endParaRPr>
          </a:p>
        </p:txBody>
      </p:sp>
    </p:spTree>
    <p:extLst>
      <p:ext uri="{BB962C8B-B14F-4D97-AF65-F5344CB8AC3E}">
        <p14:creationId xmlns:p14="http://schemas.microsoft.com/office/powerpoint/2010/main" val="1084316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3483FEB5-403D-954A-B0C2-AA3A152085C3}"/>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B20D5F52-3E01-4E45-9062-FDFF35440B56}"/>
              </a:ext>
            </a:extLst>
          </p:cNvPr>
          <p:cNvSpPr>
            <a:spLocks noGrp="1" noChangeArrowheads="1"/>
          </p:cNvSpPr>
          <p:nvPr>
            <p:ph type="title"/>
          </p:nvPr>
        </p:nvSpPr>
        <p:spPr>
          <a:xfrm>
            <a:off x="750888" y="491681"/>
            <a:ext cx="8220075" cy="993775"/>
          </a:xfrm>
        </p:spPr>
        <p:txBody>
          <a:bodyPr/>
          <a:lstStyle/>
          <a:p>
            <a:pPr eaLnBrk="1" hangingPunct="1">
              <a:lnSpc>
                <a:spcPct val="100000"/>
              </a:lnSpc>
              <a:spcBef>
                <a:spcPct val="50000"/>
              </a:spcBef>
            </a:pPr>
            <a:r>
              <a:rPr lang="en-GB" altLang="en-US" sz="3600" dirty="0">
                <a:latin typeface="Twinkl" pitchFamily="2" charset="77"/>
              </a:rPr>
              <a:t>Helping Your Child at Home</a:t>
            </a:r>
            <a:endParaRPr lang="en-US" altLang="en-US" sz="3600" dirty="0">
              <a:latin typeface="Twinkl" pitchFamily="2" charset="77"/>
            </a:endParaRPr>
          </a:p>
        </p:txBody>
      </p:sp>
      <p:sp>
        <p:nvSpPr>
          <p:cNvPr id="5" name="Text Box 5">
            <a:extLst>
              <a:ext uri="{FF2B5EF4-FFF2-40B4-BE49-F238E27FC236}">
                <a16:creationId xmlns:a16="http://schemas.microsoft.com/office/drawing/2014/main" id="{C94FCD85-C0AB-064E-A4BF-6B9EE3EF46FF}"/>
              </a:ext>
            </a:extLst>
          </p:cNvPr>
          <p:cNvSpPr txBox="1">
            <a:spLocks noChangeArrowheads="1"/>
          </p:cNvSpPr>
          <p:nvPr/>
        </p:nvSpPr>
        <p:spPr bwMode="auto">
          <a:xfrm>
            <a:off x="750888" y="1519238"/>
            <a:ext cx="7705725"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50000"/>
              </a:spcBef>
              <a:buFontTx/>
              <a:buNone/>
            </a:pPr>
            <a:r>
              <a:rPr lang="en-GB" altLang="en-US">
                <a:solidFill>
                  <a:schemeClr val="tx1"/>
                </a:solidFill>
                <a:latin typeface="Tuffy-TTF" panose="020B0603060100000000" pitchFamily="34" charset="0"/>
              </a:rPr>
              <a:t>Work on listening skills.</a:t>
            </a:r>
            <a:endParaRPr lang="en-US" altLang="en-US">
              <a:solidFill>
                <a:schemeClr val="tx1"/>
              </a:solidFill>
              <a:latin typeface="Tuffy-TTF" panose="020B0603060100000000" pitchFamily="34" charset="0"/>
            </a:endParaRPr>
          </a:p>
        </p:txBody>
      </p:sp>
      <p:sp>
        <p:nvSpPr>
          <p:cNvPr id="6" name="Text Box 6">
            <a:extLst>
              <a:ext uri="{FF2B5EF4-FFF2-40B4-BE49-F238E27FC236}">
                <a16:creationId xmlns:a16="http://schemas.microsoft.com/office/drawing/2014/main" id="{EBCBC2F2-6CAB-7C4B-9247-516AA8A1B70D}"/>
              </a:ext>
            </a:extLst>
          </p:cNvPr>
          <p:cNvSpPr txBox="1">
            <a:spLocks noChangeArrowheads="1"/>
          </p:cNvSpPr>
          <p:nvPr/>
        </p:nvSpPr>
        <p:spPr bwMode="auto">
          <a:xfrm>
            <a:off x="750888" y="2019300"/>
            <a:ext cx="770572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50000"/>
              </a:spcBef>
              <a:buFontTx/>
              <a:buNone/>
            </a:pPr>
            <a:r>
              <a:rPr lang="en-GB" altLang="en-US">
                <a:solidFill>
                  <a:schemeClr val="tx1"/>
                </a:solidFill>
                <a:latin typeface="Tuffy-TTF" panose="020B0603060100000000" pitchFamily="34" charset="0"/>
              </a:rPr>
              <a:t>Practise segmenting and blending.</a:t>
            </a:r>
            <a:endParaRPr lang="en-US" altLang="en-US">
              <a:solidFill>
                <a:schemeClr val="tx1"/>
              </a:solidFill>
              <a:latin typeface="Tuffy-TTF" panose="020B0603060100000000" pitchFamily="34" charset="0"/>
            </a:endParaRPr>
          </a:p>
        </p:txBody>
      </p:sp>
      <p:sp>
        <p:nvSpPr>
          <p:cNvPr id="7" name="Text Box 7">
            <a:extLst>
              <a:ext uri="{FF2B5EF4-FFF2-40B4-BE49-F238E27FC236}">
                <a16:creationId xmlns:a16="http://schemas.microsoft.com/office/drawing/2014/main" id="{07CC7279-EDA4-7C4B-B71F-CEB90171C906}"/>
              </a:ext>
            </a:extLst>
          </p:cNvPr>
          <p:cNvSpPr txBox="1">
            <a:spLocks noChangeArrowheads="1"/>
          </p:cNvSpPr>
          <p:nvPr/>
        </p:nvSpPr>
        <p:spPr bwMode="auto">
          <a:xfrm>
            <a:off x="750888" y="3082925"/>
            <a:ext cx="770572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50000"/>
              </a:spcBef>
              <a:buFontTx/>
              <a:buNone/>
            </a:pPr>
            <a:r>
              <a:rPr lang="en-GB" altLang="en-US">
                <a:solidFill>
                  <a:schemeClr val="tx1"/>
                </a:solidFill>
                <a:latin typeface="Tuffy-TTF" panose="020B0603060100000000" pitchFamily="34" charset="0"/>
              </a:rPr>
              <a:t>Support your child to complete homework.</a:t>
            </a:r>
            <a:endParaRPr lang="en-US" altLang="en-US">
              <a:solidFill>
                <a:schemeClr val="tx1"/>
              </a:solidFill>
              <a:latin typeface="Tuffy-TTF" panose="020B0603060100000000" pitchFamily="34" charset="0"/>
            </a:endParaRPr>
          </a:p>
        </p:txBody>
      </p:sp>
      <p:sp>
        <p:nvSpPr>
          <p:cNvPr id="8" name="Text Box 8">
            <a:extLst>
              <a:ext uri="{FF2B5EF4-FFF2-40B4-BE49-F238E27FC236}">
                <a16:creationId xmlns:a16="http://schemas.microsoft.com/office/drawing/2014/main" id="{617DBF4D-24A2-A34E-BA92-B0D016B01A0E}"/>
              </a:ext>
            </a:extLst>
          </p:cNvPr>
          <p:cNvSpPr txBox="1">
            <a:spLocks noChangeArrowheads="1"/>
          </p:cNvSpPr>
          <p:nvPr/>
        </p:nvSpPr>
        <p:spPr bwMode="auto">
          <a:xfrm>
            <a:off x="750888" y="3614738"/>
            <a:ext cx="7705725"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50000"/>
              </a:spcBef>
              <a:buFontTx/>
              <a:buNone/>
            </a:pPr>
            <a:r>
              <a:rPr lang="en-GB" altLang="en-US">
                <a:solidFill>
                  <a:schemeClr val="tx1"/>
                </a:solidFill>
                <a:latin typeface="Tuffy-TTF" panose="020B0603060100000000" pitchFamily="34" charset="0"/>
              </a:rPr>
              <a:t>Practise new sounds and graphemes.</a:t>
            </a:r>
            <a:endParaRPr lang="en-US" altLang="en-US">
              <a:solidFill>
                <a:schemeClr val="tx1"/>
              </a:solidFill>
              <a:latin typeface="Tuffy-TTF" panose="020B0603060100000000" pitchFamily="34" charset="0"/>
            </a:endParaRPr>
          </a:p>
        </p:txBody>
      </p:sp>
      <p:sp>
        <p:nvSpPr>
          <p:cNvPr id="9" name="Text Box 8">
            <a:extLst>
              <a:ext uri="{FF2B5EF4-FFF2-40B4-BE49-F238E27FC236}">
                <a16:creationId xmlns:a16="http://schemas.microsoft.com/office/drawing/2014/main" id="{8D17995C-F2A8-3D49-9C74-8F4CA9CF7D3F}"/>
              </a:ext>
            </a:extLst>
          </p:cNvPr>
          <p:cNvSpPr txBox="1">
            <a:spLocks noChangeArrowheads="1"/>
          </p:cNvSpPr>
          <p:nvPr/>
        </p:nvSpPr>
        <p:spPr bwMode="auto">
          <a:xfrm>
            <a:off x="750888" y="4146550"/>
            <a:ext cx="770572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50000"/>
              </a:spcBef>
              <a:buFontTx/>
              <a:buNone/>
            </a:pPr>
            <a:r>
              <a:rPr lang="en-GB" altLang="en-US">
                <a:solidFill>
                  <a:schemeClr val="tx1"/>
                </a:solidFill>
                <a:latin typeface="Tuffy-TTF" panose="020B0603060100000000" pitchFamily="34" charset="0"/>
              </a:rPr>
              <a:t>Read to and with your child </a:t>
            </a:r>
            <a:r>
              <a:rPr lang="en-GB" altLang="en-US" b="1">
                <a:solidFill>
                  <a:schemeClr val="tx1"/>
                </a:solidFill>
                <a:latin typeface="Tuffy-TTF" panose="020B0603060100000000" pitchFamily="34" charset="0"/>
              </a:rPr>
              <a:t>every day</a:t>
            </a:r>
            <a:r>
              <a:rPr lang="en-GB" altLang="en-US">
                <a:solidFill>
                  <a:schemeClr val="tx1"/>
                </a:solidFill>
                <a:latin typeface="Tuffy-TTF" panose="020B0603060100000000" pitchFamily="34" charset="0"/>
              </a:rPr>
              <a:t>.</a:t>
            </a:r>
            <a:endParaRPr lang="en-US" altLang="en-US">
              <a:solidFill>
                <a:schemeClr val="tx1"/>
              </a:solidFill>
              <a:latin typeface="Tuffy-TTF" panose="020B0603060100000000" pitchFamily="34" charset="0"/>
            </a:endParaRPr>
          </a:p>
        </p:txBody>
      </p:sp>
      <p:sp>
        <p:nvSpPr>
          <p:cNvPr id="10" name="Text Box 8">
            <a:extLst>
              <a:ext uri="{FF2B5EF4-FFF2-40B4-BE49-F238E27FC236}">
                <a16:creationId xmlns:a16="http://schemas.microsoft.com/office/drawing/2014/main" id="{6B74B009-C444-4B43-B127-DA3E4BA99CCF}"/>
              </a:ext>
            </a:extLst>
          </p:cNvPr>
          <p:cNvSpPr txBox="1">
            <a:spLocks noChangeArrowheads="1"/>
          </p:cNvSpPr>
          <p:nvPr/>
        </p:nvSpPr>
        <p:spPr bwMode="auto">
          <a:xfrm>
            <a:off x="750888" y="2551113"/>
            <a:ext cx="7705725"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50000"/>
              </a:spcBef>
              <a:buFontTx/>
              <a:buNone/>
            </a:pPr>
            <a:r>
              <a:rPr lang="en-GB" altLang="en-US">
                <a:solidFill>
                  <a:schemeClr val="tx1"/>
                </a:solidFill>
                <a:latin typeface="Tuffy-TTF" panose="020B0603060100000000" pitchFamily="34" charset="0"/>
              </a:rPr>
              <a:t>Look for familiar sounds and words in the world around you.</a:t>
            </a:r>
            <a:endParaRPr lang="en-US" altLang="en-US">
              <a:solidFill>
                <a:schemeClr val="tx1"/>
              </a:solidFill>
              <a:latin typeface="Tuffy-TTF" panose="020B0603060100000000" pitchFamily="34" charset="0"/>
            </a:endParaRPr>
          </a:p>
        </p:txBody>
      </p:sp>
    </p:spTree>
    <p:extLst>
      <p:ext uri="{BB962C8B-B14F-4D97-AF65-F5344CB8AC3E}">
        <p14:creationId xmlns:p14="http://schemas.microsoft.com/office/powerpoint/2010/main" val="12092147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6E5E56A-CD40-6640-B01B-66E410271D0C}"/>
              </a:ext>
            </a:extLst>
          </p:cNvPr>
          <p:cNvSpPr txBox="1"/>
          <p:nvPr/>
        </p:nvSpPr>
        <p:spPr>
          <a:xfrm>
            <a:off x="755904" y="475488"/>
            <a:ext cx="4962144" cy="923330"/>
          </a:xfrm>
          <a:prstGeom prst="rect">
            <a:avLst/>
          </a:prstGeom>
          <a:noFill/>
        </p:spPr>
        <p:txBody>
          <a:bodyPr wrap="square" rtlCol="0">
            <a:spAutoFit/>
          </a:bodyPr>
          <a:lstStyle/>
          <a:p>
            <a:r>
              <a:rPr lang="en-US" dirty="0"/>
              <a:t>References: </a:t>
            </a:r>
          </a:p>
          <a:p>
            <a:r>
              <a:rPr lang="en-US" dirty="0"/>
              <a:t>Information and images sourced from Twinkl 2021.</a:t>
            </a:r>
          </a:p>
          <a:p>
            <a:r>
              <a:rPr lang="en-US" dirty="0"/>
              <a:t>https://</a:t>
            </a:r>
            <a:r>
              <a:rPr lang="en-US" dirty="0" err="1"/>
              <a:t>www.twinkl.com.hk</a:t>
            </a:r>
            <a:r>
              <a:rPr lang="en-US" dirty="0"/>
              <a:t>/search </a:t>
            </a:r>
          </a:p>
        </p:txBody>
      </p:sp>
    </p:spTree>
    <p:extLst>
      <p:ext uri="{BB962C8B-B14F-4D97-AF65-F5344CB8AC3E}">
        <p14:creationId xmlns:p14="http://schemas.microsoft.com/office/powerpoint/2010/main" val="1754016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90C22581-DE1F-4B4C-A419-9C8E052E8BCF}"/>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6" name="Rectangle: Rounded Corners 21">
            <a:extLst>
              <a:ext uri="{FF2B5EF4-FFF2-40B4-BE49-F238E27FC236}">
                <a16:creationId xmlns:a16="http://schemas.microsoft.com/office/drawing/2014/main" id="{D9EFC548-8779-7849-929E-D247C3A5BEDB}"/>
              </a:ext>
            </a:extLst>
          </p:cNvPr>
          <p:cNvSpPr/>
          <p:nvPr/>
        </p:nvSpPr>
        <p:spPr>
          <a:xfrm>
            <a:off x="750888" y="4391025"/>
            <a:ext cx="4156075" cy="5222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US" altLang="en-US" b="1" dirty="0">
                <a:solidFill>
                  <a:schemeClr val="tx1"/>
                </a:solidFill>
              </a:rPr>
              <a:t>over 100 ways to spell </a:t>
            </a:r>
            <a:r>
              <a:rPr lang="en-US" altLang="en-US" b="1" dirty="0">
                <a:solidFill>
                  <a:schemeClr val="tx1"/>
                </a:solidFill>
                <a:latin typeface="Tuffy-TTF" panose="020B0603060100000000" pitchFamily="34" charset="0"/>
              </a:rPr>
              <a:t>those</a:t>
            </a:r>
            <a:r>
              <a:rPr lang="en-US" altLang="en-US" b="1" dirty="0">
                <a:solidFill>
                  <a:schemeClr val="tx1"/>
                </a:solidFill>
              </a:rPr>
              <a:t> sounds</a:t>
            </a:r>
            <a:endParaRPr lang="en-GB" b="1" dirty="0">
              <a:solidFill>
                <a:schemeClr val="tx1"/>
              </a:solidFill>
            </a:endParaRPr>
          </a:p>
        </p:txBody>
      </p:sp>
      <p:sp>
        <p:nvSpPr>
          <p:cNvPr id="7" name="Rectangle: Rounded Corners 17">
            <a:extLst>
              <a:ext uri="{FF2B5EF4-FFF2-40B4-BE49-F238E27FC236}">
                <a16:creationId xmlns:a16="http://schemas.microsoft.com/office/drawing/2014/main" id="{45758914-3DD7-9140-99D9-89A54AC9A316}"/>
              </a:ext>
            </a:extLst>
          </p:cNvPr>
          <p:cNvSpPr/>
          <p:nvPr/>
        </p:nvSpPr>
        <p:spPr>
          <a:xfrm>
            <a:off x="750888" y="2251075"/>
            <a:ext cx="2389187" cy="5222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US" altLang="en-US" b="1" dirty="0">
                <a:solidFill>
                  <a:schemeClr val="tx1"/>
                </a:solidFill>
                <a:latin typeface="Tuffy-TTF" panose="020B0603060100000000" pitchFamily="34" charset="0"/>
              </a:rPr>
              <a:t>26 letters</a:t>
            </a:r>
            <a:endParaRPr lang="en-GB" b="1" dirty="0">
              <a:solidFill>
                <a:schemeClr val="tx1"/>
              </a:solidFill>
              <a:latin typeface="Tuffy-TTF" panose="020B0603060100000000" pitchFamily="34" charset="0"/>
            </a:endParaRPr>
          </a:p>
        </p:txBody>
      </p:sp>
      <p:sp>
        <p:nvSpPr>
          <p:cNvPr id="8" name="Title 20">
            <a:extLst>
              <a:ext uri="{FF2B5EF4-FFF2-40B4-BE49-F238E27FC236}">
                <a16:creationId xmlns:a16="http://schemas.microsoft.com/office/drawing/2014/main" id="{02164C8A-416C-AA49-A878-783D158884BD}"/>
              </a:ext>
            </a:extLst>
          </p:cNvPr>
          <p:cNvSpPr>
            <a:spLocks noGrp="1" noChangeArrowheads="1"/>
          </p:cNvSpPr>
          <p:nvPr>
            <p:ph type="title"/>
          </p:nvPr>
        </p:nvSpPr>
        <p:spPr>
          <a:xfrm>
            <a:off x="750888" y="503634"/>
            <a:ext cx="8220075" cy="993775"/>
          </a:xfrm>
        </p:spPr>
        <p:txBody>
          <a:bodyPr/>
          <a:lstStyle/>
          <a:p>
            <a:pPr eaLnBrk="1" hangingPunct="1"/>
            <a:r>
              <a:rPr lang="en-US" altLang="en-US" sz="3600" dirty="0">
                <a:latin typeface="Tuffy-TTF" panose="020B0603060100000000" pitchFamily="34" charset="0"/>
              </a:rPr>
              <a:t>Did You Know…?</a:t>
            </a:r>
            <a:endParaRPr lang="en-GB" altLang="en-US" sz="3600" dirty="0">
              <a:latin typeface="Tuffy-TTF" panose="020B0603060100000000" pitchFamily="34" charset="0"/>
            </a:endParaRPr>
          </a:p>
        </p:txBody>
      </p:sp>
      <p:sp>
        <p:nvSpPr>
          <p:cNvPr id="9" name="Rectangle 4">
            <a:extLst>
              <a:ext uri="{FF2B5EF4-FFF2-40B4-BE49-F238E27FC236}">
                <a16:creationId xmlns:a16="http://schemas.microsoft.com/office/drawing/2014/main" id="{DC2F2568-F5E4-AD43-B27A-856F5B71BB9C}"/>
              </a:ext>
            </a:extLst>
          </p:cNvPr>
          <p:cNvSpPr>
            <a:spLocks noChangeArrowheads="1"/>
          </p:cNvSpPr>
          <p:nvPr/>
        </p:nvSpPr>
        <p:spPr bwMode="auto">
          <a:xfrm>
            <a:off x="755650" y="1514475"/>
            <a:ext cx="76327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0"/>
              </a:spcBef>
              <a:buFontTx/>
              <a:buNone/>
            </a:pPr>
            <a:r>
              <a:rPr lang="en-US" altLang="en-US" dirty="0">
                <a:solidFill>
                  <a:schemeClr val="tx1"/>
                </a:solidFill>
                <a:latin typeface="Tuffy-TTF" panose="020B0603060100000000" pitchFamily="34" charset="0"/>
              </a:rPr>
              <a:t>The English language has:</a:t>
            </a:r>
          </a:p>
        </p:txBody>
      </p:sp>
      <p:sp>
        <p:nvSpPr>
          <p:cNvPr id="10" name="Rectangle 7">
            <a:extLst>
              <a:ext uri="{FF2B5EF4-FFF2-40B4-BE49-F238E27FC236}">
                <a16:creationId xmlns:a16="http://schemas.microsoft.com/office/drawing/2014/main" id="{09DB5621-A0C4-EF49-B631-D483DBC49324}"/>
              </a:ext>
            </a:extLst>
          </p:cNvPr>
          <p:cNvSpPr>
            <a:spLocks noChangeArrowheads="1"/>
          </p:cNvSpPr>
          <p:nvPr/>
        </p:nvSpPr>
        <p:spPr bwMode="auto">
          <a:xfrm>
            <a:off x="755650" y="5607558"/>
            <a:ext cx="76327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a:solidFill>
                  <a:srgbClr val="1C1C1C"/>
                </a:solidFill>
                <a:latin typeface="Twinkl" pitchFamily="2" charset="77"/>
                <a:ea typeface="Sassoon Infant Rg" panose="02000803050000020003" pitchFamily="2" charset="0"/>
                <a:cs typeface="Sassoon Infant Rg" panose="02000803050000020003" pitchFamily="2"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77"/>
                <a:ea typeface="Sassoon Infant Rg" panose="02000803050000020003" pitchFamily="2" charset="0"/>
                <a:cs typeface="Sassoon Infant Rg" panose="02000803050000020003" pitchFamily="2"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77"/>
                <a:ea typeface="Sassoon Infant Rg" panose="02000803050000020003" pitchFamily="2" charset="0"/>
                <a:cs typeface="Sassoon Infant Rg" panose="02000803050000020003" pitchFamily="2" charset="0"/>
              </a:defRPr>
            </a:lvl9pPr>
          </a:lstStyle>
          <a:p>
            <a:pPr eaLnBrk="1" hangingPunct="1">
              <a:lnSpc>
                <a:spcPct val="100000"/>
              </a:lnSpc>
              <a:spcBef>
                <a:spcPct val="0"/>
              </a:spcBef>
              <a:buFontTx/>
              <a:buNone/>
            </a:pPr>
            <a:r>
              <a:rPr lang="en-US" altLang="en-US" dirty="0">
                <a:solidFill>
                  <a:schemeClr val="tx1"/>
                </a:solidFill>
                <a:latin typeface="Tuffy-TTF" panose="020B0603060100000000" pitchFamily="34" charset="0"/>
              </a:rPr>
              <a:t>It is one of the most complex languages to learn to read and spell.</a:t>
            </a:r>
          </a:p>
        </p:txBody>
      </p:sp>
      <p:sp>
        <p:nvSpPr>
          <p:cNvPr id="11" name="Rectangle: Rounded Corners 19">
            <a:extLst>
              <a:ext uri="{FF2B5EF4-FFF2-40B4-BE49-F238E27FC236}">
                <a16:creationId xmlns:a16="http://schemas.microsoft.com/office/drawing/2014/main" id="{F4FB6D29-DC48-5742-BFE8-3EE31FE41284}"/>
              </a:ext>
            </a:extLst>
          </p:cNvPr>
          <p:cNvSpPr/>
          <p:nvPr/>
        </p:nvSpPr>
        <p:spPr>
          <a:xfrm>
            <a:off x="750888" y="3321050"/>
            <a:ext cx="2389187" cy="5222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US" altLang="en-US" b="1" dirty="0">
                <a:solidFill>
                  <a:schemeClr val="tx1"/>
                </a:solidFill>
                <a:latin typeface="Tuffy-TTF" panose="020B0603060100000000" pitchFamily="34" charset="0"/>
              </a:rPr>
              <a:t>44 sounds</a:t>
            </a:r>
            <a:endParaRPr lang="en-GB" b="1" dirty="0">
              <a:solidFill>
                <a:schemeClr val="tx1"/>
              </a:solidFill>
              <a:latin typeface="Tuffy-TTF" panose="020B0603060100000000" pitchFamily="34" charset="0"/>
            </a:endParaRPr>
          </a:p>
        </p:txBody>
      </p:sp>
    </p:spTree>
    <p:extLst>
      <p:ext uri="{BB962C8B-B14F-4D97-AF65-F5344CB8AC3E}">
        <p14:creationId xmlns:p14="http://schemas.microsoft.com/office/powerpoint/2010/main" val="2702073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2AA3098E-EF01-3F44-A75B-14234B859A78}"/>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7" name="Title 20">
            <a:extLst>
              <a:ext uri="{FF2B5EF4-FFF2-40B4-BE49-F238E27FC236}">
                <a16:creationId xmlns:a16="http://schemas.microsoft.com/office/drawing/2014/main" id="{55F6F0AF-147D-FC4A-8809-8C923BAC3178}"/>
              </a:ext>
            </a:extLst>
          </p:cNvPr>
          <p:cNvSpPr>
            <a:spLocks noGrp="1" noChangeArrowheads="1"/>
          </p:cNvSpPr>
          <p:nvPr>
            <p:ph type="title"/>
          </p:nvPr>
        </p:nvSpPr>
        <p:spPr>
          <a:xfrm>
            <a:off x="812800" y="390525"/>
            <a:ext cx="8220075" cy="993775"/>
          </a:xfrm>
        </p:spPr>
        <p:txBody>
          <a:bodyPr/>
          <a:lstStyle/>
          <a:p>
            <a:pPr eaLnBrk="1" hangingPunct="1"/>
            <a:r>
              <a:rPr lang="en-GB" altLang="en-US" sz="3600" dirty="0">
                <a:latin typeface="Tuffy-TTF" panose="020B0603060100000000" pitchFamily="34" charset="0"/>
              </a:rPr>
              <a:t>The Jargon – A Quick Guide</a:t>
            </a:r>
          </a:p>
        </p:txBody>
      </p:sp>
      <p:sp>
        <p:nvSpPr>
          <p:cNvPr id="8" name="Rectangle: Rounded Corners 17">
            <a:extLst>
              <a:ext uri="{FF2B5EF4-FFF2-40B4-BE49-F238E27FC236}">
                <a16:creationId xmlns:a16="http://schemas.microsoft.com/office/drawing/2014/main" id="{8A9A36F8-0420-EF46-B2CF-F71A68912C20}"/>
              </a:ext>
            </a:extLst>
          </p:cNvPr>
          <p:cNvSpPr/>
          <p:nvPr/>
        </p:nvSpPr>
        <p:spPr>
          <a:xfrm>
            <a:off x="812800" y="1384300"/>
            <a:ext cx="7632700" cy="10128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sz="1600" b="1" dirty="0">
                <a:solidFill>
                  <a:srgbClr val="483681"/>
                </a:solidFill>
                <a:latin typeface="Tuffy-TTF" panose="020B0603060100000000" pitchFamily="34" charset="0"/>
              </a:rPr>
              <a:t>phonics</a:t>
            </a:r>
            <a:r>
              <a:rPr lang="en-GB" altLang="en-US" sz="1600" b="1" dirty="0">
                <a:solidFill>
                  <a:schemeClr val="tx1"/>
                </a:solidFill>
                <a:latin typeface="Tuffy-TTF" panose="020B0603060100000000" pitchFamily="34" charset="0"/>
              </a:rPr>
              <a:t> </a:t>
            </a:r>
            <a:r>
              <a:rPr lang="en-GB" altLang="en-US" sz="1600" dirty="0">
                <a:solidFill>
                  <a:schemeClr val="tx1"/>
                </a:solidFill>
                <a:latin typeface="Tuffy-TTF" panose="020B0603060100000000" pitchFamily="34" charset="0"/>
              </a:rPr>
              <a:t>(also known as ‘synthetic phonics’) – The teaching of reading by developing awareness of the sounds in words and the corresponding letters used to represent those sounds</a:t>
            </a:r>
            <a:r>
              <a:rPr lang="en-GB" altLang="en-US" sz="1600" dirty="0">
                <a:latin typeface="Tuffy-TTF" panose="020B0603060100000000" pitchFamily="34" charset="0"/>
              </a:rPr>
              <a:t>.</a:t>
            </a:r>
            <a:endParaRPr lang="en-GB" sz="1600" dirty="0">
              <a:latin typeface="Tuffy-TTF" panose="020B0603060100000000" pitchFamily="34" charset="0"/>
            </a:endParaRPr>
          </a:p>
        </p:txBody>
      </p:sp>
      <p:sp>
        <p:nvSpPr>
          <p:cNvPr id="9" name="Rectangle: Rounded Corners 19">
            <a:extLst>
              <a:ext uri="{FF2B5EF4-FFF2-40B4-BE49-F238E27FC236}">
                <a16:creationId xmlns:a16="http://schemas.microsoft.com/office/drawing/2014/main" id="{45BC46DE-D4CE-C84F-8B5D-44331A465FA3}"/>
              </a:ext>
            </a:extLst>
          </p:cNvPr>
          <p:cNvSpPr/>
          <p:nvPr/>
        </p:nvSpPr>
        <p:spPr>
          <a:xfrm>
            <a:off x="812800" y="2489200"/>
            <a:ext cx="7632700" cy="7635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sz="1600" b="1" dirty="0">
                <a:solidFill>
                  <a:srgbClr val="11964A"/>
                </a:solidFill>
                <a:latin typeface="Tuffy-TTF" panose="020B0603060100000000" pitchFamily="34" charset="0"/>
              </a:rPr>
              <a:t>phoneme</a:t>
            </a:r>
            <a:r>
              <a:rPr lang="en-GB" altLang="en-US" sz="1600" b="1" dirty="0">
                <a:solidFill>
                  <a:schemeClr val="tx1"/>
                </a:solidFill>
                <a:latin typeface="Tuffy-TTF" panose="020B0603060100000000" pitchFamily="34" charset="0"/>
              </a:rPr>
              <a:t> - </a:t>
            </a:r>
            <a:r>
              <a:rPr lang="en-GB" altLang="en-US" sz="1600" dirty="0">
                <a:solidFill>
                  <a:schemeClr val="tx1"/>
                </a:solidFill>
                <a:latin typeface="Tuffy-TTF" panose="020B0603060100000000" pitchFamily="34" charset="0"/>
              </a:rPr>
              <a:t>Any one of the 44 sounds which make up words in the English language</a:t>
            </a:r>
            <a:r>
              <a:rPr lang="en-GB" altLang="en-US" sz="1600" dirty="0">
                <a:latin typeface="Tuffy-TTF" panose="020B0603060100000000" pitchFamily="34" charset="0"/>
              </a:rPr>
              <a:t>.</a:t>
            </a:r>
            <a:endParaRPr lang="en-GB" sz="1600" dirty="0">
              <a:latin typeface="Tuffy-TTF" panose="020B0603060100000000" pitchFamily="34" charset="0"/>
            </a:endParaRPr>
          </a:p>
        </p:txBody>
      </p:sp>
      <p:sp>
        <p:nvSpPr>
          <p:cNvPr id="10" name="Rectangle: Rounded Corners 22">
            <a:extLst>
              <a:ext uri="{FF2B5EF4-FFF2-40B4-BE49-F238E27FC236}">
                <a16:creationId xmlns:a16="http://schemas.microsoft.com/office/drawing/2014/main" id="{6F78FD13-1C36-6741-B065-A492F6577825}"/>
              </a:ext>
            </a:extLst>
          </p:cNvPr>
          <p:cNvSpPr/>
          <p:nvPr/>
        </p:nvSpPr>
        <p:spPr>
          <a:xfrm>
            <a:off x="812800" y="3344863"/>
            <a:ext cx="7632700" cy="105727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sz="1600" b="1" dirty="0">
                <a:solidFill>
                  <a:srgbClr val="0079C2"/>
                </a:solidFill>
                <a:latin typeface="Tuffy-TTF" panose="020B0603060100000000" pitchFamily="34" charset="0"/>
              </a:rPr>
              <a:t>grapheme</a:t>
            </a:r>
            <a:r>
              <a:rPr lang="en-GB" altLang="en-US" sz="1600" dirty="0">
                <a:solidFill>
                  <a:schemeClr val="tx1"/>
                </a:solidFill>
                <a:latin typeface="Tuffy-TTF" panose="020B0603060100000000" pitchFamily="34" charset="0"/>
              </a:rPr>
              <a:t> – How a phoneme is written down. There can be more than one way to spell a phoneme. For example, the phoneme ‘ay’ is spelt differently in each of the words ‘w</a:t>
            </a:r>
            <a:r>
              <a:rPr lang="en-GB" altLang="en-US" sz="1600" b="1" dirty="0">
                <a:solidFill>
                  <a:srgbClr val="FFC000"/>
                </a:solidFill>
                <a:latin typeface="Tuffy-TTF" panose="020B0603060100000000" pitchFamily="34" charset="0"/>
              </a:rPr>
              <a:t>ay</a:t>
            </a:r>
            <a:r>
              <a:rPr lang="en-GB" altLang="en-US" sz="1600" dirty="0">
                <a:solidFill>
                  <a:schemeClr val="tx1"/>
                </a:solidFill>
                <a:latin typeface="Tuffy-TTF" panose="020B0603060100000000" pitchFamily="34" charset="0"/>
              </a:rPr>
              <a:t>’, ‘m</a:t>
            </a:r>
            <a:r>
              <a:rPr lang="en-GB" altLang="en-US" sz="1600" b="1" dirty="0">
                <a:solidFill>
                  <a:srgbClr val="FFC000"/>
                </a:solidFill>
                <a:latin typeface="Tuffy-TTF" panose="020B0603060100000000" pitchFamily="34" charset="0"/>
              </a:rPr>
              <a:t>a</a:t>
            </a:r>
            <a:r>
              <a:rPr lang="en-GB" altLang="en-US" sz="1600" dirty="0">
                <a:solidFill>
                  <a:schemeClr val="tx1"/>
                </a:solidFill>
                <a:latin typeface="Tuffy-TTF" panose="020B0603060100000000" pitchFamily="34" charset="0"/>
              </a:rPr>
              <a:t>k</a:t>
            </a:r>
            <a:r>
              <a:rPr lang="en-GB" altLang="en-US" sz="1600" b="1" dirty="0">
                <a:solidFill>
                  <a:srgbClr val="FFC000"/>
                </a:solidFill>
                <a:latin typeface="Tuffy-TTF" panose="020B0603060100000000" pitchFamily="34" charset="0"/>
              </a:rPr>
              <a:t>e</a:t>
            </a:r>
            <a:r>
              <a:rPr lang="en-GB" altLang="en-US" sz="1600" dirty="0">
                <a:solidFill>
                  <a:schemeClr val="tx1"/>
                </a:solidFill>
                <a:latin typeface="Tuffy-TTF" panose="020B0603060100000000" pitchFamily="34" charset="0"/>
              </a:rPr>
              <a:t>’, ‘f</a:t>
            </a:r>
            <a:r>
              <a:rPr lang="en-GB" altLang="en-US" sz="1600" b="1" dirty="0">
                <a:solidFill>
                  <a:srgbClr val="FFC000"/>
                </a:solidFill>
                <a:latin typeface="Tuffy-TTF" panose="020B0603060100000000" pitchFamily="34" charset="0"/>
              </a:rPr>
              <a:t>ai</a:t>
            </a:r>
            <a:r>
              <a:rPr lang="en-GB" altLang="en-US" sz="1600" dirty="0">
                <a:solidFill>
                  <a:schemeClr val="tx1"/>
                </a:solidFill>
                <a:latin typeface="Tuffy-TTF" panose="020B0603060100000000" pitchFamily="34" charset="0"/>
              </a:rPr>
              <a:t>l’, ‘gr</a:t>
            </a:r>
            <a:r>
              <a:rPr lang="en-GB" altLang="en-US" sz="1600" b="1" dirty="0">
                <a:solidFill>
                  <a:srgbClr val="FFC000"/>
                </a:solidFill>
                <a:latin typeface="Tuffy-TTF" panose="020B0603060100000000" pitchFamily="34" charset="0"/>
              </a:rPr>
              <a:t>ea</a:t>
            </a:r>
            <a:r>
              <a:rPr lang="en-GB" altLang="en-US" sz="1600" dirty="0">
                <a:solidFill>
                  <a:schemeClr val="tx1"/>
                </a:solidFill>
                <a:latin typeface="Tuffy-TTF" panose="020B0603060100000000" pitchFamily="34" charset="0"/>
              </a:rPr>
              <a:t>t’, </a:t>
            </a:r>
            <a:r>
              <a:rPr lang="en-GB" altLang="en-US" sz="1600" dirty="0">
                <a:latin typeface="Tuffy-TTF" panose="020B0603060100000000" pitchFamily="34" charset="0"/>
              </a:rPr>
              <a:t>‘</a:t>
            </a:r>
            <a:r>
              <a:rPr lang="en-GB" altLang="en-US" sz="1600" dirty="0">
                <a:solidFill>
                  <a:schemeClr val="tx1"/>
                </a:solidFill>
                <a:latin typeface="Tuffy-TTF" panose="020B0603060100000000" pitchFamily="34" charset="0"/>
              </a:rPr>
              <a:t>sl</a:t>
            </a:r>
            <a:r>
              <a:rPr lang="en-GB" altLang="en-US" sz="1600" b="1" dirty="0">
                <a:solidFill>
                  <a:srgbClr val="FFC000"/>
                </a:solidFill>
                <a:latin typeface="Tuffy-TTF" panose="020B0603060100000000" pitchFamily="34" charset="0"/>
              </a:rPr>
              <a:t>eigh</a:t>
            </a:r>
            <a:r>
              <a:rPr lang="en-GB" altLang="en-US" sz="1600" dirty="0">
                <a:latin typeface="Tuffy-TTF" panose="020B0603060100000000" pitchFamily="34" charset="0"/>
              </a:rPr>
              <a:t>’ </a:t>
            </a:r>
            <a:r>
              <a:rPr lang="en-GB" altLang="en-US" sz="1600" dirty="0">
                <a:solidFill>
                  <a:schemeClr val="tx1"/>
                </a:solidFill>
                <a:latin typeface="Tuffy-TTF" panose="020B0603060100000000" pitchFamily="34" charset="0"/>
              </a:rPr>
              <a:t>and ‘l</a:t>
            </a:r>
            <a:r>
              <a:rPr lang="en-GB" altLang="en-US" sz="1600" b="1" dirty="0">
                <a:solidFill>
                  <a:srgbClr val="FFC000"/>
                </a:solidFill>
                <a:latin typeface="Tuffy-TTF" panose="020B0603060100000000" pitchFamily="34" charset="0"/>
              </a:rPr>
              <a:t>a</a:t>
            </a:r>
            <a:r>
              <a:rPr lang="en-GB" altLang="en-US" sz="1600" dirty="0">
                <a:solidFill>
                  <a:schemeClr val="tx1"/>
                </a:solidFill>
                <a:latin typeface="Tuffy-TTF" panose="020B0603060100000000" pitchFamily="34" charset="0"/>
              </a:rPr>
              <a:t>dy’.</a:t>
            </a:r>
          </a:p>
        </p:txBody>
      </p:sp>
      <p:sp>
        <p:nvSpPr>
          <p:cNvPr id="11" name="Rectangle: Rounded Corners 23">
            <a:extLst>
              <a:ext uri="{FF2B5EF4-FFF2-40B4-BE49-F238E27FC236}">
                <a16:creationId xmlns:a16="http://schemas.microsoft.com/office/drawing/2014/main" id="{805DD0C9-D1EB-4448-984E-5C95274E1061}"/>
              </a:ext>
            </a:extLst>
          </p:cNvPr>
          <p:cNvSpPr/>
          <p:nvPr/>
        </p:nvSpPr>
        <p:spPr>
          <a:xfrm>
            <a:off x="812800" y="4494213"/>
            <a:ext cx="7632700" cy="82073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sz="1600" b="1" dirty="0">
                <a:solidFill>
                  <a:srgbClr val="EC73A8"/>
                </a:solidFill>
                <a:latin typeface="Tuffy-TTF" panose="020B0603060100000000" pitchFamily="34" charset="0"/>
              </a:rPr>
              <a:t>blending</a:t>
            </a:r>
            <a:r>
              <a:rPr lang="en-GB" altLang="en-US" dirty="0">
                <a:solidFill>
                  <a:schemeClr val="tx1"/>
                </a:solidFill>
                <a:latin typeface="Tuffy-TTF" panose="020B0603060100000000" pitchFamily="34" charset="0"/>
              </a:rPr>
              <a:t> </a:t>
            </a:r>
            <a:r>
              <a:rPr lang="en-GB" altLang="en-US" sz="1600" dirty="0">
                <a:solidFill>
                  <a:schemeClr val="tx1"/>
                </a:solidFill>
                <a:latin typeface="Tuffy-TTF" panose="020B0603060100000000" pitchFamily="34" charset="0"/>
              </a:rPr>
              <a:t>– Putting together the sounds in a word in order to read it, e.g. ‘f – r – o – g, frog’</a:t>
            </a:r>
          </a:p>
        </p:txBody>
      </p:sp>
      <p:sp>
        <p:nvSpPr>
          <p:cNvPr id="12" name="Rectangle: Rounded Corners 24">
            <a:extLst>
              <a:ext uri="{FF2B5EF4-FFF2-40B4-BE49-F238E27FC236}">
                <a16:creationId xmlns:a16="http://schemas.microsoft.com/office/drawing/2014/main" id="{5805157E-5BFC-AF4B-B98F-9AE5E39A6846}"/>
              </a:ext>
            </a:extLst>
          </p:cNvPr>
          <p:cNvSpPr/>
          <p:nvPr/>
        </p:nvSpPr>
        <p:spPr>
          <a:xfrm>
            <a:off x="812800" y="5407025"/>
            <a:ext cx="7632700" cy="8191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sz="1600" b="1" dirty="0">
                <a:solidFill>
                  <a:srgbClr val="C9085C"/>
                </a:solidFill>
                <a:latin typeface="Tuffy-TTF" panose="020B0603060100000000" pitchFamily="34" charset="0"/>
              </a:rPr>
              <a:t>segmenting</a:t>
            </a:r>
            <a:r>
              <a:rPr lang="en-GB" altLang="en-US" sz="1600" dirty="0">
                <a:solidFill>
                  <a:schemeClr val="tx1"/>
                </a:solidFill>
                <a:latin typeface="Tuffy-TTF" panose="020B0603060100000000" pitchFamily="34" charset="0"/>
              </a:rPr>
              <a:t> – Breaking a word into its constituent sounds in order to spell them, e.g. ‘frog, f – r – o – g’’</a:t>
            </a:r>
          </a:p>
        </p:txBody>
      </p:sp>
    </p:spTree>
    <p:extLst>
      <p:ext uri="{BB962C8B-B14F-4D97-AF65-F5344CB8AC3E}">
        <p14:creationId xmlns:p14="http://schemas.microsoft.com/office/powerpoint/2010/main" val="2216500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DF65ADB-DB95-6140-A139-B568AF95698C}"/>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6" name="Title 20">
            <a:extLst>
              <a:ext uri="{FF2B5EF4-FFF2-40B4-BE49-F238E27FC236}">
                <a16:creationId xmlns:a16="http://schemas.microsoft.com/office/drawing/2014/main" id="{D0EA0FA6-650A-3C46-9B56-4CC490239C19}"/>
              </a:ext>
            </a:extLst>
          </p:cNvPr>
          <p:cNvSpPr>
            <a:spLocks noGrp="1" noChangeArrowheads="1"/>
          </p:cNvSpPr>
          <p:nvPr>
            <p:ph type="title"/>
          </p:nvPr>
        </p:nvSpPr>
        <p:spPr>
          <a:xfrm>
            <a:off x="750888" y="493777"/>
            <a:ext cx="8220075" cy="993775"/>
          </a:xfrm>
        </p:spPr>
        <p:txBody>
          <a:bodyPr/>
          <a:lstStyle/>
          <a:p>
            <a:pPr eaLnBrk="1" hangingPunct="1"/>
            <a:r>
              <a:rPr lang="en-GB" altLang="en-US" sz="3600" dirty="0">
                <a:latin typeface="Tuffy-TTF" panose="020B0603060100000000" pitchFamily="34" charset="0"/>
              </a:rPr>
              <a:t>What Is Phonics?</a:t>
            </a:r>
          </a:p>
        </p:txBody>
      </p:sp>
      <p:sp>
        <p:nvSpPr>
          <p:cNvPr id="7" name="Rectangle: Rounded Corners 22">
            <a:extLst>
              <a:ext uri="{FF2B5EF4-FFF2-40B4-BE49-F238E27FC236}">
                <a16:creationId xmlns:a16="http://schemas.microsoft.com/office/drawing/2014/main" id="{B9217736-5260-514C-9964-F0EB01ACDBFB}"/>
              </a:ext>
            </a:extLst>
          </p:cNvPr>
          <p:cNvSpPr/>
          <p:nvPr/>
        </p:nvSpPr>
        <p:spPr>
          <a:xfrm>
            <a:off x="750888" y="1473200"/>
            <a:ext cx="7632700" cy="410845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dirty="0">
                <a:solidFill>
                  <a:schemeClr val="tx1"/>
                </a:solidFill>
                <a:latin typeface="Tuffy-TTF" panose="020B0603060100000000" pitchFamily="34" charset="0"/>
              </a:rPr>
              <a:t>Phonics is a method for teaching reading and writing.</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It develops phonemic awareness – the ability to hear, recognise and use the sounds within words.</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Learners are also taught the correspondence between sounds and the graphemes (spelling patterns) that represent them.</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Phonics is currently the main way in which children in British primary schools are taught to read in their earliest years.</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Children will also be taught other skills, such as whole-word recognition (see ‘tricky words’), book skills and a love and enjoyment of reading.</a:t>
            </a:r>
          </a:p>
        </p:txBody>
      </p:sp>
    </p:spTree>
    <p:extLst>
      <p:ext uri="{BB962C8B-B14F-4D97-AF65-F5344CB8AC3E}">
        <p14:creationId xmlns:p14="http://schemas.microsoft.com/office/powerpoint/2010/main" val="2685596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0FFE8A9-AB4F-6944-A17D-4A113AB52042}"/>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6" name="Title 20">
            <a:extLst>
              <a:ext uri="{FF2B5EF4-FFF2-40B4-BE49-F238E27FC236}">
                <a16:creationId xmlns:a16="http://schemas.microsoft.com/office/drawing/2014/main" id="{CEE3AD05-202C-9B41-962D-F9E082C8E3E8}"/>
              </a:ext>
            </a:extLst>
          </p:cNvPr>
          <p:cNvSpPr>
            <a:spLocks noGrp="1" noChangeArrowheads="1"/>
          </p:cNvSpPr>
          <p:nvPr>
            <p:ph type="title"/>
          </p:nvPr>
        </p:nvSpPr>
        <p:spPr>
          <a:xfrm>
            <a:off x="750888" y="493777"/>
            <a:ext cx="8220075" cy="993775"/>
          </a:xfrm>
        </p:spPr>
        <p:txBody>
          <a:bodyPr/>
          <a:lstStyle/>
          <a:p>
            <a:pPr eaLnBrk="1" hangingPunct="1"/>
            <a:r>
              <a:rPr lang="en-GB" altLang="en-US" sz="3600" dirty="0">
                <a:latin typeface="Tuffy-TTF" panose="020B0603060100000000" pitchFamily="34" charset="0"/>
              </a:rPr>
              <a:t>Why Are Children Taught Phonics?</a:t>
            </a:r>
          </a:p>
        </p:txBody>
      </p:sp>
      <p:sp>
        <p:nvSpPr>
          <p:cNvPr id="7" name="Rectangle: Rounded Corners 22">
            <a:extLst>
              <a:ext uri="{FF2B5EF4-FFF2-40B4-BE49-F238E27FC236}">
                <a16:creationId xmlns:a16="http://schemas.microsoft.com/office/drawing/2014/main" id="{CAA6B877-03A1-0C42-90B8-30ACA8D48EB6}"/>
              </a:ext>
            </a:extLst>
          </p:cNvPr>
          <p:cNvSpPr/>
          <p:nvPr/>
        </p:nvSpPr>
        <p:spPr>
          <a:xfrm>
            <a:off x="750888" y="1473200"/>
            <a:ext cx="7632700" cy="410845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dirty="0">
                <a:solidFill>
                  <a:schemeClr val="tx1"/>
                </a:solidFill>
                <a:latin typeface="Tuffy-TTF" panose="020B0603060100000000" pitchFamily="34" charset="0"/>
              </a:rPr>
              <a:t>Phonics, taught in a structured way, is generally accepted to be the most effective way to teach reading and writing.</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Children learn to hear and recognise sounds in words and spell them correctly.</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This assists with their confidence, accuracy and fluency.</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Phonics should not be taught in isolation — children also need to learn other reading and comprehension skills alongside phonic knowledge.</a:t>
            </a:r>
          </a:p>
          <a:p>
            <a:pPr eaLnBrk="1" fontAlgn="auto" hangingPunct="1">
              <a:spcBef>
                <a:spcPts val="0"/>
              </a:spcBef>
              <a:spcAft>
                <a:spcPts val="0"/>
              </a:spcAft>
              <a:defRPr/>
            </a:pPr>
            <a:endParaRPr lang="en-GB" altLang="en-US" dirty="0">
              <a:solidFill>
                <a:schemeClr val="tx1"/>
              </a:solidFill>
            </a:endParaRPr>
          </a:p>
        </p:txBody>
      </p:sp>
    </p:spTree>
    <p:extLst>
      <p:ext uri="{BB962C8B-B14F-4D97-AF65-F5344CB8AC3E}">
        <p14:creationId xmlns:p14="http://schemas.microsoft.com/office/powerpoint/2010/main" val="1563837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54B626C-1A2B-9F45-9456-79C35C00FB42}"/>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3622508C-71CA-CF40-BB4A-5827552BE3FC}"/>
              </a:ext>
            </a:extLst>
          </p:cNvPr>
          <p:cNvSpPr>
            <a:spLocks noGrp="1" noChangeArrowheads="1"/>
          </p:cNvSpPr>
          <p:nvPr>
            <p:ph type="title"/>
          </p:nvPr>
        </p:nvSpPr>
        <p:spPr>
          <a:xfrm>
            <a:off x="750888" y="493157"/>
            <a:ext cx="8220075" cy="993775"/>
          </a:xfrm>
        </p:spPr>
        <p:txBody>
          <a:bodyPr/>
          <a:lstStyle/>
          <a:p>
            <a:pPr eaLnBrk="1" hangingPunct="1"/>
            <a:r>
              <a:rPr lang="en-GB" altLang="en-US" sz="3600" dirty="0">
                <a:latin typeface="Tuffy-TTF" panose="020B0603060100000000" pitchFamily="34" charset="0"/>
              </a:rPr>
              <a:t>The Importance of Listening Skills</a:t>
            </a:r>
          </a:p>
        </p:txBody>
      </p:sp>
      <p:sp>
        <p:nvSpPr>
          <p:cNvPr id="5" name="Rectangle: Rounded Corners 22">
            <a:extLst>
              <a:ext uri="{FF2B5EF4-FFF2-40B4-BE49-F238E27FC236}">
                <a16:creationId xmlns:a16="http://schemas.microsoft.com/office/drawing/2014/main" id="{F3A14032-20BD-D44E-A671-6B4E58267CD1}"/>
              </a:ext>
            </a:extLst>
          </p:cNvPr>
          <p:cNvSpPr/>
          <p:nvPr/>
        </p:nvSpPr>
        <p:spPr>
          <a:xfrm>
            <a:off x="750888" y="1473200"/>
            <a:ext cx="7632700" cy="410845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dirty="0">
                <a:solidFill>
                  <a:schemeClr val="tx1"/>
                </a:solidFill>
                <a:latin typeface="Tuffy-TTF" panose="020B0603060100000000" pitchFamily="34" charset="0"/>
              </a:rPr>
              <a:t>Phonics learning relies on children being able to hear and distinguish the sounds within words.</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Children with poor listening and/or attention skills can struggle with phonics learning.</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Listening skills begin at birth and there are lots of things that parents and carers can do to support these skills.</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Children are also taught listening and attention skills during their early years education (age 0-5).</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The first phase of formal phonics education (Phase 1) also focuses on key listening skills. Without these skills, children may struggle to master the next stage of their phonics learning.</a:t>
            </a:r>
          </a:p>
        </p:txBody>
      </p:sp>
    </p:spTree>
    <p:extLst>
      <p:ext uri="{BB962C8B-B14F-4D97-AF65-F5344CB8AC3E}">
        <p14:creationId xmlns:p14="http://schemas.microsoft.com/office/powerpoint/2010/main" val="2968138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B29DDF9-804B-0C41-BB51-62C577C97517}"/>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3189E0A6-EC1B-634F-8466-3DD545927F7A}"/>
              </a:ext>
            </a:extLst>
          </p:cNvPr>
          <p:cNvSpPr>
            <a:spLocks noGrp="1" noChangeArrowheads="1"/>
          </p:cNvSpPr>
          <p:nvPr>
            <p:ph type="title"/>
          </p:nvPr>
        </p:nvSpPr>
        <p:spPr>
          <a:xfrm>
            <a:off x="750888" y="493777"/>
            <a:ext cx="8220075" cy="993775"/>
          </a:xfrm>
        </p:spPr>
        <p:txBody>
          <a:bodyPr/>
          <a:lstStyle/>
          <a:p>
            <a:pPr eaLnBrk="1" hangingPunct="1"/>
            <a:r>
              <a:rPr lang="en-GB" altLang="en-US" sz="3600" dirty="0">
                <a:latin typeface="Tuffy-TTF" panose="020B0603060100000000" pitchFamily="34" charset="0"/>
              </a:rPr>
              <a:t>Letters and Sounds</a:t>
            </a:r>
          </a:p>
        </p:txBody>
      </p:sp>
      <p:sp>
        <p:nvSpPr>
          <p:cNvPr id="5" name="Rectangle: Rounded Corners 22">
            <a:extLst>
              <a:ext uri="{FF2B5EF4-FFF2-40B4-BE49-F238E27FC236}">
                <a16:creationId xmlns:a16="http://schemas.microsoft.com/office/drawing/2014/main" id="{ABEF9052-D38E-5745-878E-AD6FA66F0AA7}"/>
              </a:ext>
            </a:extLst>
          </p:cNvPr>
          <p:cNvSpPr/>
          <p:nvPr/>
        </p:nvSpPr>
        <p:spPr>
          <a:xfrm>
            <a:off x="750888" y="1473200"/>
            <a:ext cx="7632700" cy="2722563"/>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altLang="en-US" dirty="0">
                <a:solidFill>
                  <a:schemeClr val="tx1"/>
                </a:solidFill>
                <a:latin typeface="Tuffy-TTF" panose="020B0603060100000000" pitchFamily="34" charset="0"/>
              </a:rPr>
              <a:t>Letters and Sounds is a resource for the teaching of phonics which was issued by the Department for Education in 2007.</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It remains the most common way to teach phonics in British primary schools.</a:t>
            </a:r>
          </a:p>
          <a:p>
            <a:pPr eaLnBrk="1" fontAlgn="auto" hangingPunct="1">
              <a:spcBef>
                <a:spcPts val="0"/>
              </a:spcBef>
              <a:spcAft>
                <a:spcPts val="0"/>
              </a:spcAft>
              <a:defRPr/>
            </a:pPr>
            <a:endParaRPr lang="en-GB" altLang="en-US" dirty="0">
              <a:solidFill>
                <a:schemeClr val="tx1"/>
              </a:solidFill>
              <a:latin typeface="Tuffy-TTF" panose="020B0603060100000000" pitchFamily="34" charset="0"/>
            </a:endParaRPr>
          </a:p>
          <a:p>
            <a:pPr eaLnBrk="1" fontAlgn="auto" hangingPunct="1">
              <a:spcBef>
                <a:spcPts val="0"/>
              </a:spcBef>
              <a:spcAft>
                <a:spcPts val="0"/>
              </a:spcAft>
              <a:defRPr/>
            </a:pPr>
            <a:r>
              <a:rPr lang="en-GB" altLang="en-US" dirty="0">
                <a:solidFill>
                  <a:schemeClr val="tx1"/>
                </a:solidFill>
                <a:latin typeface="Tuffy-TTF" panose="020B0603060100000000" pitchFamily="34" charset="0"/>
              </a:rPr>
              <a:t>It is divided into six sections, or phases, intended to begin in the preschool years and finish at the end of year 2 (age 7).</a:t>
            </a:r>
          </a:p>
          <a:p>
            <a:pPr eaLnBrk="1" fontAlgn="auto" hangingPunct="1">
              <a:spcBef>
                <a:spcPts val="0"/>
              </a:spcBef>
              <a:spcAft>
                <a:spcPts val="0"/>
              </a:spcAft>
              <a:defRPr/>
            </a:pPr>
            <a:endParaRPr lang="en-GB" altLang="en-US" dirty="0">
              <a:solidFill>
                <a:schemeClr val="tx1"/>
              </a:solidFill>
            </a:endParaRPr>
          </a:p>
        </p:txBody>
      </p:sp>
    </p:spTree>
    <p:extLst>
      <p:ext uri="{BB962C8B-B14F-4D97-AF65-F5344CB8AC3E}">
        <p14:creationId xmlns:p14="http://schemas.microsoft.com/office/powerpoint/2010/main" val="874767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D3905227-F52B-5547-89B5-AF877F0A3BE3}"/>
              </a:ext>
            </a:extLst>
          </p:cNvPr>
          <p:cNvSpPr txBox="1"/>
          <p:nvPr/>
        </p:nvSpPr>
        <p:spPr>
          <a:xfrm>
            <a:off x="591312" y="486568"/>
            <a:ext cx="11009376" cy="5877655"/>
          </a:xfrm>
          <a:prstGeom prst="rect">
            <a:avLst/>
          </a:prstGeom>
          <a:solidFill>
            <a:schemeClr val="bg1"/>
          </a:solidFill>
        </p:spPr>
        <p:txBody>
          <a:bodyPr wrap="square" rtlCol="0">
            <a:spAutoFit/>
          </a:bodyPr>
          <a:lstStyle/>
          <a:p>
            <a:endParaRPr lang="en-US" dirty="0"/>
          </a:p>
        </p:txBody>
      </p:sp>
      <p:sp>
        <p:nvSpPr>
          <p:cNvPr id="4" name="Title 20">
            <a:extLst>
              <a:ext uri="{FF2B5EF4-FFF2-40B4-BE49-F238E27FC236}">
                <a16:creationId xmlns:a16="http://schemas.microsoft.com/office/drawing/2014/main" id="{EA5A0CA2-AEBD-C745-BE96-F296D71641A6}"/>
              </a:ext>
            </a:extLst>
          </p:cNvPr>
          <p:cNvSpPr>
            <a:spLocks noGrp="1" noChangeArrowheads="1"/>
          </p:cNvSpPr>
          <p:nvPr>
            <p:ph type="title"/>
          </p:nvPr>
        </p:nvSpPr>
        <p:spPr>
          <a:xfrm>
            <a:off x="745872" y="493777"/>
            <a:ext cx="8220075" cy="993775"/>
          </a:xfrm>
        </p:spPr>
        <p:txBody>
          <a:bodyPr/>
          <a:lstStyle/>
          <a:p>
            <a:pPr eaLnBrk="1" hangingPunct="1"/>
            <a:r>
              <a:rPr lang="en-GB" altLang="en-US" sz="3600" dirty="0">
                <a:latin typeface="Tuffy-TTF" panose="020B0603060100000000" pitchFamily="34" charset="0"/>
              </a:rPr>
              <a:t>Phase One</a:t>
            </a:r>
          </a:p>
        </p:txBody>
      </p:sp>
      <p:sp>
        <p:nvSpPr>
          <p:cNvPr id="5" name="Rectangle: Rounded Corners 22">
            <a:extLst>
              <a:ext uri="{FF2B5EF4-FFF2-40B4-BE49-F238E27FC236}">
                <a16:creationId xmlns:a16="http://schemas.microsoft.com/office/drawing/2014/main" id="{5E65B4D3-7AC3-A64C-A6C3-EE154284914E}"/>
              </a:ext>
            </a:extLst>
          </p:cNvPr>
          <p:cNvSpPr/>
          <p:nvPr/>
        </p:nvSpPr>
        <p:spPr>
          <a:xfrm>
            <a:off x="750888" y="1296988"/>
            <a:ext cx="7632700" cy="52863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latin typeface="Tuffy-TTF" panose="020B0603060100000000" pitchFamily="34" charset="0"/>
              </a:rPr>
              <a:t>Phase 1 has seven aspects, with a focus on listening skills</a:t>
            </a:r>
            <a:r>
              <a:rPr lang="en-GB" altLang="en-US" dirty="0">
                <a:solidFill>
                  <a:schemeClr val="tx1"/>
                </a:solidFill>
              </a:rPr>
              <a:t>.</a:t>
            </a:r>
          </a:p>
        </p:txBody>
      </p:sp>
      <p:sp>
        <p:nvSpPr>
          <p:cNvPr id="6" name="Rectangle: Rounded Corners 14">
            <a:extLst>
              <a:ext uri="{FF2B5EF4-FFF2-40B4-BE49-F238E27FC236}">
                <a16:creationId xmlns:a16="http://schemas.microsoft.com/office/drawing/2014/main" id="{65EBB84F-1799-D946-9C44-8B8B10D432D2}"/>
              </a:ext>
            </a:extLst>
          </p:cNvPr>
          <p:cNvSpPr/>
          <p:nvPr/>
        </p:nvSpPr>
        <p:spPr>
          <a:xfrm>
            <a:off x="750888" y="1925638"/>
            <a:ext cx="7632700" cy="5222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rPr>
              <a:t>1: Environmental sounds</a:t>
            </a:r>
            <a:endParaRPr lang="en-US" altLang="en-US" dirty="0">
              <a:solidFill>
                <a:schemeClr val="tx1"/>
              </a:solidFill>
            </a:endParaRPr>
          </a:p>
        </p:txBody>
      </p:sp>
      <p:sp>
        <p:nvSpPr>
          <p:cNvPr id="7" name="Rectangle: Rounded Corners 16">
            <a:extLst>
              <a:ext uri="{FF2B5EF4-FFF2-40B4-BE49-F238E27FC236}">
                <a16:creationId xmlns:a16="http://schemas.microsoft.com/office/drawing/2014/main" id="{9BF675BD-984E-194F-BE1B-879C4D028CCD}"/>
              </a:ext>
            </a:extLst>
          </p:cNvPr>
          <p:cNvSpPr/>
          <p:nvPr/>
        </p:nvSpPr>
        <p:spPr>
          <a:xfrm>
            <a:off x="750888" y="2535238"/>
            <a:ext cx="7632700" cy="5222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rPr>
              <a:t>2: Instrumental sounds</a:t>
            </a:r>
            <a:endParaRPr lang="en-US" altLang="en-US" dirty="0">
              <a:solidFill>
                <a:schemeClr val="tx1"/>
              </a:solidFill>
            </a:endParaRPr>
          </a:p>
        </p:txBody>
      </p:sp>
      <p:sp>
        <p:nvSpPr>
          <p:cNvPr id="8" name="Rectangle: Rounded Corners 17">
            <a:extLst>
              <a:ext uri="{FF2B5EF4-FFF2-40B4-BE49-F238E27FC236}">
                <a16:creationId xmlns:a16="http://schemas.microsoft.com/office/drawing/2014/main" id="{7FAD1652-A4E9-F543-A68D-8C5D338371AD}"/>
              </a:ext>
            </a:extLst>
          </p:cNvPr>
          <p:cNvSpPr/>
          <p:nvPr/>
        </p:nvSpPr>
        <p:spPr>
          <a:xfrm>
            <a:off x="750888" y="3144838"/>
            <a:ext cx="7632700" cy="5222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rPr>
              <a:t>3: Body percussion</a:t>
            </a:r>
            <a:endParaRPr lang="en-US" altLang="en-US" dirty="0">
              <a:solidFill>
                <a:schemeClr val="tx1"/>
              </a:solidFill>
            </a:endParaRPr>
          </a:p>
        </p:txBody>
      </p:sp>
      <p:sp>
        <p:nvSpPr>
          <p:cNvPr id="9" name="Rectangle: Rounded Corners 18">
            <a:extLst>
              <a:ext uri="{FF2B5EF4-FFF2-40B4-BE49-F238E27FC236}">
                <a16:creationId xmlns:a16="http://schemas.microsoft.com/office/drawing/2014/main" id="{F5817E2C-FBFB-C84E-95A6-647E3DB11C08}"/>
              </a:ext>
            </a:extLst>
          </p:cNvPr>
          <p:cNvSpPr/>
          <p:nvPr/>
        </p:nvSpPr>
        <p:spPr>
          <a:xfrm>
            <a:off x="750888" y="3754438"/>
            <a:ext cx="7632700" cy="5222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rPr>
              <a:t>4: Rhythm and rhyme</a:t>
            </a:r>
            <a:endParaRPr lang="en-US" altLang="en-US" dirty="0">
              <a:solidFill>
                <a:schemeClr val="tx1"/>
              </a:solidFill>
            </a:endParaRPr>
          </a:p>
        </p:txBody>
      </p:sp>
      <p:sp>
        <p:nvSpPr>
          <p:cNvPr id="10" name="Rectangle: Rounded Corners 19">
            <a:extLst>
              <a:ext uri="{FF2B5EF4-FFF2-40B4-BE49-F238E27FC236}">
                <a16:creationId xmlns:a16="http://schemas.microsoft.com/office/drawing/2014/main" id="{89EEFDBE-E1F6-9343-B5A8-AE64F1DE437B}"/>
              </a:ext>
            </a:extLst>
          </p:cNvPr>
          <p:cNvSpPr/>
          <p:nvPr/>
        </p:nvSpPr>
        <p:spPr>
          <a:xfrm>
            <a:off x="750888" y="4364038"/>
            <a:ext cx="7632700" cy="5222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rPr>
              <a:t>5: Alliteration</a:t>
            </a:r>
            <a:endParaRPr lang="en-US" altLang="en-US" dirty="0">
              <a:solidFill>
                <a:schemeClr val="tx1"/>
              </a:solidFill>
            </a:endParaRPr>
          </a:p>
        </p:txBody>
      </p:sp>
      <p:sp>
        <p:nvSpPr>
          <p:cNvPr id="11" name="Rectangle: Rounded Corners 21">
            <a:extLst>
              <a:ext uri="{FF2B5EF4-FFF2-40B4-BE49-F238E27FC236}">
                <a16:creationId xmlns:a16="http://schemas.microsoft.com/office/drawing/2014/main" id="{789F4752-F35F-9A40-993A-3438EC7EC007}"/>
              </a:ext>
            </a:extLst>
          </p:cNvPr>
          <p:cNvSpPr/>
          <p:nvPr/>
        </p:nvSpPr>
        <p:spPr>
          <a:xfrm>
            <a:off x="750888" y="4972050"/>
            <a:ext cx="7632700" cy="52387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rPr>
              <a:t>6: Voice sounds</a:t>
            </a:r>
            <a:endParaRPr lang="en-US" altLang="en-US" dirty="0">
              <a:solidFill>
                <a:schemeClr val="tx1"/>
              </a:solidFill>
            </a:endParaRPr>
          </a:p>
        </p:txBody>
      </p:sp>
      <p:sp>
        <p:nvSpPr>
          <p:cNvPr id="12" name="Rectangle: Rounded Corners 23">
            <a:extLst>
              <a:ext uri="{FF2B5EF4-FFF2-40B4-BE49-F238E27FC236}">
                <a16:creationId xmlns:a16="http://schemas.microsoft.com/office/drawing/2014/main" id="{43D5AC42-ADD9-0641-9CAE-002F09E581F7}"/>
              </a:ext>
            </a:extLst>
          </p:cNvPr>
          <p:cNvSpPr/>
          <p:nvPr/>
        </p:nvSpPr>
        <p:spPr>
          <a:xfrm>
            <a:off x="750888" y="5581650"/>
            <a:ext cx="7632700" cy="5222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50000"/>
              </a:spcBef>
              <a:spcAft>
                <a:spcPts val="0"/>
              </a:spcAft>
              <a:defRPr/>
            </a:pPr>
            <a:r>
              <a:rPr lang="en-GB" altLang="en-US" dirty="0">
                <a:solidFill>
                  <a:schemeClr val="tx1"/>
                </a:solidFill>
              </a:rPr>
              <a:t>7: Oral blending and segmenti</a:t>
            </a:r>
            <a:r>
              <a:rPr lang="en-GB" altLang="en-US" dirty="0">
                <a:solidFill>
                  <a:schemeClr val="tx1"/>
                </a:solidFill>
                <a:latin typeface="SassoonCRInfant" pitchFamily="2" charset="0"/>
              </a:rPr>
              <a:t>ng</a:t>
            </a:r>
            <a:endParaRPr lang="en-US" altLang="en-US" dirty="0">
              <a:solidFill>
                <a:schemeClr val="tx1"/>
              </a:solidFill>
              <a:latin typeface="SassoonCRInfant" pitchFamily="2" charset="0"/>
            </a:endParaRPr>
          </a:p>
        </p:txBody>
      </p:sp>
    </p:spTree>
    <p:extLst>
      <p:ext uri="{BB962C8B-B14F-4D97-AF65-F5344CB8AC3E}">
        <p14:creationId xmlns:p14="http://schemas.microsoft.com/office/powerpoint/2010/main" val="725641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1165</TotalTime>
  <Words>1538</Words>
  <Application>Microsoft Macintosh PowerPoint</Application>
  <PresentationFormat>Widescreen</PresentationFormat>
  <Paragraphs>140</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SassoonCRInfant</vt:lpstr>
      <vt:lpstr>Tuffy-TTF</vt:lpstr>
      <vt:lpstr>Twinkl</vt:lpstr>
      <vt:lpstr>Office Theme</vt:lpstr>
      <vt:lpstr>The Importance of Teaching Phonics</vt:lpstr>
      <vt:lpstr>PowerPoint Presentation</vt:lpstr>
      <vt:lpstr>Did You Know…?</vt:lpstr>
      <vt:lpstr>The Jargon – A Quick Guide</vt:lpstr>
      <vt:lpstr>What Is Phonics?</vt:lpstr>
      <vt:lpstr>Why Are Children Taught Phonics?</vt:lpstr>
      <vt:lpstr>The Importance of Listening Skills</vt:lpstr>
      <vt:lpstr>Letters and Sounds</vt:lpstr>
      <vt:lpstr>Phase One</vt:lpstr>
      <vt:lpstr>Find the Rhymes</vt:lpstr>
      <vt:lpstr>Find the Starting Sounds</vt:lpstr>
      <vt:lpstr>Phase Two</vt:lpstr>
      <vt:lpstr>Teaching Phonics in School </vt:lpstr>
      <vt:lpstr>Phase Three</vt:lpstr>
      <vt:lpstr>Phase Four</vt:lpstr>
      <vt:lpstr>Buried Treasure</vt:lpstr>
      <vt:lpstr>brick</vt:lpstr>
      <vt:lpstr>Yes or No?</vt:lpstr>
      <vt:lpstr>Phase Five</vt:lpstr>
      <vt:lpstr>The Year 1 Phonics Check</vt:lpstr>
      <vt:lpstr>Phase Six and Beyond</vt:lpstr>
      <vt:lpstr>Other Schemes</vt:lpstr>
      <vt:lpstr>Helping Your Child at Home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Teaching Phonics</dc:title>
  <dc:creator>emma thompson</dc:creator>
  <cp:lastModifiedBy>emma thompson</cp:lastModifiedBy>
  <cp:revision>2</cp:revision>
  <dcterms:created xsi:type="dcterms:W3CDTF">2021-09-19T07:10:28Z</dcterms:created>
  <dcterms:modified xsi:type="dcterms:W3CDTF">2021-09-20T02:36:25Z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731496</vt:lpwstr>
  </property>
  <property fmtid="{D5CDD505-2E9C-101B-9397-08002B2CF9AE}" name="NXPowerLiteSettings" pid="3">
    <vt:lpwstr>F7000400038000</vt:lpwstr>
  </property>
  <property fmtid="{D5CDD505-2E9C-101B-9397-08002B2CF9AE}" name="NXPowerLiteVersion" pid="4">
    <vt:lpwstr>S9.1.0</vt:lpwstr>
  </property>
</Properties>
</file>