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39" r:id="rId1"/>
  </p:sldMasterIdLst>
  <p:sldIdLst>
    <p:sldId id="256" r:id="rId2"/>
    <p:sldId id="263" r:id="rId3"/>
    <p:sldId id="260" r:id="rId4"/>
    <p:sldId id="261" r:id="rId5"/>
    <p:sldId id="262" r:id="rId6"/>
    <p:sldId id="257" r:id="rId7"/>
    <p:sldId id="259" r:id="rId8"/>
    <p:sldId id="258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304" r:id="rId43"/>
    <p:sldId id="305" r:id="rId44"/>
    <p:sldId id="297" r:id="rId45"/>
    <p:sldId id="298" r:id="rId46"/>
    <p:sldId id="299" r:id="rId47"/>
    <p:sldId id="300" r:id="rId48"/>
    <p:sldId id="301" r:id="rId49"/>
    <p:sldId id="302" r:id="rId50"/>
    <p:sldId id="303" r:id="rId5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0"/>
    <p:restoredTop sz="94687"/>
  </p:normalViewPr>
  <p:slideViewPr>
    <p:cSldViewPr snapToGrid="0">
      <p:cViewPr>
        <p:scale>
          <a:sx n="122" d="100"/>
          <a:sy n="122" d="100"/>
        </p:scale>
        <p:origin x="440" y="-1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A3FF8F2E-D4A8-5C4D-97C3-D4A4F61CA6E2}" type="datetimeFigureOut">
              <a:rPr lang="en-IR" smtClean="0"/>
              <a:t>9/18/2023 R</a:t>
            </a:fld>
            <a:endParaRPr lang="en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7D4A5B3C-D9D6-8B46-AF43-00532968E518}" type="slidenum">
              <a:rPr lang="en-IR" smtClean="0"/>
              <a:t>‹#›</a:t>
            </a:fld>
            <a:endParaRPr lang="en-IR"/>
          </a:p>
        </p:txBody>
      </p:sp>
    </p:spTree>
    <p:extLst>
      <p:ext uri="{BB962C8B-B14F-4D97-AF65-F5344CB8AC3E}">
        <p14:creationId xmlns:p14="http://schemas.microsoft.com/office/powerpoint/2010/main" val="19945705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F8F2E-D4A8-5C4D-97C3-D4A4F61CA6E2}" type="datetimeFigureOut">
              <a:rPr lang="en-IR" smtClean="0"/>
              <a:t>9/18/2023 R</a:t>
            </a:fld>
            <a:endParaRPr lang="en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A5B3C-D9D6-8B46-AF43-00532968E518}" type="slidenum">
              <a:rPr lang="en-IR" smtClean="0"/>
              <a:t>‹#›</a:t>
            </a:fld>
            <a:endParaRPr lang="en-IR"/>
          </a:p>
        </p:txBody>
      </p:sp>
    </p:spTree>
    <p:extLst>
      <p:ext uri="{BB962C8B-B14F-4D97-AF65-F5344CB8AC3E}">
        <p14:creationId xmlns:p14="http://schemas.microsoft.com/office/powerpoint/2010/main" val="1548200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A3FF8F2E-D4A8-5C4D-97C3-D4A4F61CA6E2}" type="datetimeFigureOut">
              <a:rPr lang="en-IR" smtClean="0"/>
              <a:t>9/18/2023 R</a:t>
            </a:fld>
            <a:endParaRPr lang="en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7D4A5B3C-D9D6-8B46-AF43-00532968E518}" type="slidenum">
              <a:rPr lang="en-IR" smtClean="0"/>
              <a:t>‹#›</a:t>
            </a:fld>
            <a:endParaRPr lang="en-IR"/>
          </a:p>
        </p:txBody>
      </p:sp>
    </p:spTree>
    <p:extLst>
      <p:ext uri="{BB962C8B-B14F-4D97-AF65-F5344CB8AC3E}">
        <p14:creationId xmlns:p14="http://schemas.microsoft.com/office/powerpoint/2010/main" val="23071311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A3FF8F2E-D4A8-5C4D-97C3-D4A4F61CA6E2}" type="datetimeFigureOut">
              <a:rPr lang="en-IR" smtClean="0"/>
              <a:t>9/18/2023 R</a:t>
            </a:fld>
            <a:endParaRPr lang="en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7D4A5B3C-D9D6-8B46-AF43-00532968E518}" type="slidenum">
              <a:rPr lang="en-IR" smtClean="0"/>
              <a:t>‹#›</a:t>
            </a:fld>
            <a:endParaRPr lang="en-IR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597689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A3FF8F2E-D4A8-5C4D-97C3-D4A4F61CA6E2}" type="datetimeFigureOut">
              <a:rPr lang="en-IR" smtClean="0"/>
              <a:t>9/18/2023 R</a:t>
            </a:fld>
            <a:endParaRPr lang="en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7D4A5B3C-D9D6-8B46-AF43-00532968E518}" type="slidenum">
              <a:rPr lang="en-IR" smtClean="0"/>
              <a:t>‹#›</a:t>
            </a:fld>
            <a:endParaRPr lang="en-IR"/>
          </a:p>
        </p:txBody>
      </p:sp>
    </p:spTree>
    <p:extLst>
      <p:ext uri="{BB962C8B-B14F-4D97-AF65-F5344CB8AC3E}">
        <p14:creationId xmlns:p14="http://schemas.microsoft.com/office/powerpoint/2010/main" val="13859975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F8F2E-D4A8-5C4D-97C3-D4A4F61CA6E2}" type="datetimeFigureOut">
              <a:rPr lang="en-IR" smtClean="0"/>
              <a:t>9/18/2023 R</a:t>
            </a:fld>
            <a:endParaRPr lang="en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A5B3C-D9D6-8B46-AF43-00532968E518}" type="slidenum">
              <a:rPr lang="en-IR" smtClean="0"/>
              <a:t>‹#›</a:t>
            </a:fld>
            <a:endParaRPr lang="en-IR"/>
          </a:p>
        </p:txBody>
      </p:sp>
    </p:spTree>
    <p:extLst>
      <p:ext uri="{BB962C8B-B14F-4D97-AF65-F5344CB8AC3E}">
        <p14:creationId xmlns:p14="http://schemas.microsoft.com/office/powerpoint/2010/main" val="36592684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F8F2E-D4A8-5C4D-97C3-D4A4F61CA6E2}" type="datetimeFigureOut">
              <a:rPr lang="en-IR" smtClean="0"/>
              <a:t>9/18/2023 R</a:t>
            </a:fld>
            <a:endParaRPr lang="en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A5B3C-D9D6-8B46-AF43-00532968E518}" type="slidenum">
              <a:rPr lang="en-IR" smtClean="0"/>
              <a:t>‹#›</a:t>
            </a:fld>
            <a:endParaRPr lang="en-IR"/>
          </a:p>
        </p:txBody>
      </p:sp>
    </p:spTree>
    <p:extLst>
      <p:ext uri="{BB962C8B-B14F-4D97-AF65-F5344CB8AC3E}">
        <p14:creationId xmlns:p14="http://schemas.microsoft.com/office/powerpoint/2010/main" val="31300095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F8F2E-D4A8-5C4D-97C3-D4A4F61CA6E2}" type="datetimeFigureOut">
              <a:rPr lang="en-IR" smtClean="0"/>
              <a:t>9/18/2023 R</a:t>
            </a:fld>
            <a:endParaRPr lang="en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A5B3C-D9D6-8B46-AF43-00532968E518}" type="slidenum">
              <a:rPr lang="en-IR" smtClean="0"/>
              <a:t>‹#›</a:t>
            </a:fld>
            <a:endParaRPr lang="en-IR"/>
          </a:p>
        </p:txBody>
      </p:sp>
    </p:spTree>
    <p:extLst>
      <p:ext uri="{BB962C8B-B14F-4D97-AF65-F5344CB8AC3E}">
        <p14:creationId xmlns:p14="http://schemas.microsoft.com/office/powerpoint/2010/main" val="1278622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A3FF8F2E-D4A8-5C4D-97C3-D4A4F61CA6E2}" type="datetimeFigureOut">
              <a:rPr lang="en-IR" smtClean="0"/>
              <a:t>9/18/2023 R</a:t>
            </a:fld>
            <a:endParaRPr lang="en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7D4A5B3C-D9D6-8B46-AF43-00532968E518}" type="slidenum">
              <a:rPr lang="en-IR" smtClean="0"/>
              <a:t>‹#›</a:t>
            </a:fld>
            <a:endParaRPr lang="en-IR"/>
          </a:p>
        </p:txBody>
      </p:sp>
    </p:spTree>
    <p:extLst>
      <p:ext uri="{BB962C8B-B14F-4D97-AF65-F5344CB8AC3E}">
        <p14:creationId xmlns:p14="http://schemas.microsoft.com/office/powerpoint/2010/main" val="358500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F8F2E-D4A8-5C4D-97C3-D4A4F61CA6E2}" type="datetimeFigureOut">
              <a:rPr lang="en-IR" smtClean="0"/>
              <a:t>9/18/2023 R</a:t>
            </a:fld>
            <a:endParaRPr lang="en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A5B3C-D9D6-8B46-AF43-00532968E518}" type="slidenum">
              <a:rPr lang="en-IR" smtClean="0"/>
              <a:t>‹#›</a:t>
            </a:fld>
            <a:endParaRPr lang="en-IR"/>
          </a:p>
        </p:txBody>
      </p:sp>
    </p:spTree>
    <p:extLst>
      <p:ext uri="{BB962C8B-B14F-4D97-AF65-F5344CB8AC3E}">
        <p14:creationId xmlns:p14="http://schemas.microsoft.com/office/powerpoint/2010/main" val="34418580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A3FF8F2E-D4A8-5C4D-97C3-D4A4F61CA6E2}" type="datetimeFigureOut">
              <a:rPr lang="en-IR" smtClean="0"/>
              <a:t>9/18/2023 R</a:t>
            </a:fld>
            <a:endParaRPr lang="en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7D4A5B3C-D9D6-8B46-AF43-00532968E518}" type="slidenum">
              <a:rPr lang="en-IR" smtClean="0"/>
              <a:t>‹#›</a:t>
            </a:fld>
            <a:endParaRPr lang="en-IR"/>
          </a:p>
        </p:txBody>
      </p:sp>
    </p:spTree>
    <p:extLst>
      <p:ext uri="{BB962C8B-B14F-4D97-AF65-F5344CB8AC3E}">
        <p14:creationId xmlns:p14="http://schemas.microsoft.com/office/powerpoint/2010/main" val="18539887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F8F2E-D4A8-5C4D-97C3-D4A4F61CA6E2}" type="datetimeFigureOut">
              <a:rPr lang="en-IR" smtClean="0"/>
              <a:t>9/18/2023 R</a:t>
            </a:fld>
            <a:endParaRPr lang="en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A5B3C-D9D6-8B46-AF43-00532968E518}" type="slidenum">
              <a:rPr lang="en-IR" smtClean="0"/>
              <a:t>‹#›</a:t>
            </a:fld>
            <a:endParaRPr lang="en-IR"/>
          </a:p>
        </p:txBody>
      </p:sp>
    </p:spTree>
    <p:extLst>
      <p:ext uri="{BB962C8B-B14F-4D97-AF65-F5344CB8AC3E}">
        <p14:creationId xmlns:p14="http://schemas.microsoft.com/office/powerpoint/2010/main" val="3299180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F8F2E-D4A8-5C4D-97C3-D4A4F61CA6E2}" type="datetimeFigureOut">
              <a:rPr lang="en-IR" smtClean="0"/>
              <a:t>9/18/2023 R</a:t>
            </a:fld>
            <a:endParaRPr lang="en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A5B3C-D9D6-8B46-AF43-00532968E518}" type="slidenum">
              <a:rPr lang="en-IR" smtClean="0"/>
              <a:t>‹#›</a:t>
            </a:fld>
            <a:endParaRPr lang="en-IR"/>
          </a:p>
        </p:txBody>
      </p:sp>
    </p:spTree>
    <p:extLst>
      <p:ext uri="{BB962C8B-B14F-4D97-AF65-F5344CB8AC3E}">
        <p14:creationId xmlns:p14="http://schemas.microsoft.com/office/powerpoint/2010/main" val="33784512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F8F2E-D4A8-5C4D-97C3-D4A4F61CA6E2}" type="datetimeFigureOut">
              <a:rPr lang="en-IR" smtClean="0"/>
              <a:t>9/18/2023 R</a:t>
            </a:fld>
            <a:endParaRPr lang="en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A5B3C-D9D6-8B46-AF43-00532968E518}" type="slidenum">
              <a:rPr lang="en-IR" smtClean="0"/>
              <a:t>‹#›</a:t>
            </a:fld>
            <a:endParaRPr lang="en-IR"/>
          </a:p>
        </p:txBody>
      </p:sp>
    </p:spTree>
    <p:extLst>
      <p:ext uri="{BB962C8B-B14F-4D97-AF65-F5344CB8AC3E}">
        <p14:creationId xmlns:p14="http://schemas.microsoft.com/office/powerpoint/2010/main" val="40638675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F8F2E-D4A8-5C4D-97C3-D4A4F61CA6E2}" type="datetimeFigureOut">
              <a:rPr lang="en-IR" smtClean="0"/>
              <a:t>9/18/2023 R</a:t>
            </a:fld>
            <a:endParaRPr lang="en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A5B3C-D9D6-8B46-AF43-00532968E518}" type="slidenum">
              <a:rPr lang="en-IR" smtClean="0"/>
              <a:t>‹#›</a:t>
            </a:fld>
            <a:endParaRPr lang="en-IR"/>
          </a:p>
        </p:txBody>
      </p:sp>
    </p:spTree>
    <p:extLst>
      <p:ext uri="{BB962C8B-B14F-4D97-AF65-F5344CB8AC3E}">
        <p14:creationId xmlns:p14="http://schemas.microsoft.com/office/powerpoint/2010/main" val="3827877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F8F2E-D4A8-5C4D-97C3-D4A4F61CA6E2}" type="datetimeFigureOut">
              <a:rPr lang="en-IR" smtClean="0"/>
              <a:t>9/18/2023 R</a:t>
            </a:fld>
            <a:endParaRPr lang="en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A5B3C-D9D6-8B46-AF43-00532968E518}" type="slidenum">
              <a:rPr lang="en-IR" smtClean="0"/>
              <a:t>‹#›</a:t>
            </a:fld>
            <a:endParaRPr lang="en-IR"/>
          </a:p>
        </p:txBody>
      </p:sp>
    </p:spTree>
    <p:extLst>
      <p:ext uri="{BB962C8B-B14F-4D97-AF65-F5344CB8AC3E}">
        <p14:creationId xmlns:p14="http://schemas.microsoft.com/office/powerpoint/2010/main" val="567969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F8F2E-D4A8-5C4D-97C3-D4A4F61CA6E2}" type="datetimeFigureOut">
              <a:rPr lang="en-IR" smtClean="0"/>
              <a:t>9/18/2023 R</a:t>
            </a:fld>
            <a:endParaRPr lang="en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A5B3C-D9D6-8B46-AF43-00532968E518}" type="slidenum">
              <a:rPr lang="en-IR" smtClean="0"/>
              <a:t>‹#›</a:t>
            </a:fld>
            <a:endParaRPr lang="en-IR"/>
          </a:p>
        </p:txBody>
      </p:sp>
    </p:spTree>
    <p:extLst>
      <p:ext uri="{BB962C8B-B14F-4D97-AF65-F5344CB8AC3E}">
        <p14:creationId xmlns:p14="http://schemas.microsoft.com/office/powerpoint/2010/main" val="3587378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FF8F2E-D4A8-5C4D-97C3-D4A4F61CA6E2}" type="datetimeFigureOut">
              <a:rPr lang="en-IR" smtClean="0"/>
              <a:t>9/18/2023 R</a:t>
            </a:fld>
            <a:endParaRPr lang="en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A5B3C-D9D6-8B46-AF43-00532968E518}" type="slidenum">
              <a:rPr lang="en-IR" smtClean="0"/>
              <a:t>‹#›</a:t>
            </a:fld>
            <a:endParaRPr lang="en-IR"/>
          </a:p>
        </p:txBody>
      </p:sp>
    </p:spTree>
    <p:extLst>
      <p:ext uri="{BB962C8B-B14F-4D97-AF65-F5344CB8AC3E}">
        <p14:creationId xmlns:p14="http://schemas.microsoft.com/office/powerpoint/2010/main" val="343843872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40" r:id="rId1"/>
    <p:sldLayoutId id="2147483841" r:id="rId2"/>
    <p:sldLayoutId id="2147483842" r:id="rId3"/>
    <p:sldLayoutId id="2147483843" r:id="rId4"/>
    <p:sldLayoutId id="2147483844" r:id="rId5"/>
    <p:sldLayoutId id="2147483845" r:id="rId6"/>
    <p:sldLayoutId id="2147483846" r:id="rId7"/>
    <p:sldLayoutId id="2147483847" r:id="rId8"/>
    <p:sldLayoutId id="2147483848" r:id="rId9"/>
    <p:sldLayoutId id="2147483849" r:id="rId10"/>
    <p:sldLayoutId id="2147483850" r:id="rId11"/>
    <p:sldLayoutId id="2147483851" r:id="rId12"/>
    <p:sldLayoutId id="2147483852" r:id="rId13"/>
    <p:sldLayoutId id="2147483853" r:id="rId14"/>
    <p:sldLayoutId id="2147483854" r:id="rId15"/>
    <p:sldLayoutId id="2147483855" r:id="rId16"/>
    <p:sldLayoutId id="2147483856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arinedatascience.co/software/index.html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ython.org/downloads/" TargetMode="Externa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027A84-8A55-7EF6-9D24-21651AEDE2B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Introduction to Python Programming</a:t>
            </a:r>
            <a:endParaRPr lang="en-I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BE7D34D3-43E4-C08F-CC2F-2AB1CF5123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82665"/>
            <a:ext cx="9144000" cy="620755"/>
          </a:xfrm>
        </p:spPr>
        <p:txBody>
          <a:bodyPr/>
          <a:lstStyle/>
          <a:p>
            <a:pPr algn="ctr"/>
            <a:r>
              <a:rPr lang="en-IR" dirty="0"/>
              <a:t>Kiavash Jamshidi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9A7B091-D769-EA50-7C0A-6DEBE4039E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84055" y="6158617"/>
            <a:ext cx="2472690" cy="607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13880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7B387C-F75B-573F-3518-55AF4117ED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0" dirty="0">
                <a:effectLst/>
                <a:latin typeface="Söhne"/>
              </a:rPr>
              <a:t>String Manipulation in Python</a:t>
            </a:r>
            <a:endParaRPr lang="en-I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5B507E-5692-2F28-31BB-FF62562F2C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sz="2000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Strings are sequences of characters.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000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Python offers various string manipulation techniques: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Concatenation: Combining strings with +.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Repetition: Repeating a string with *.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Indexing: Accessing individual characters by position.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Slicing: Extracting parts of a string.</a:t>
            </a:r>
          </a:p>
          <a:p>
            <a:pPr algn="l"/>
            <a:r>
              <a:rPr lang="en-US" sz="2000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Example:</a:t>
            </a:r>
          </a:p>
          <a:p>
            <a:pPr marL="0" indent="0">
              <a:buNone/>
            </a:pPr>
            <a:r>
              <a:rPr lang="en-US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greeting = </a:t>
            </a:r>
            <a:r>
              <a:rPr lang="en-US" sz="2000" dirty="0">
                <a:solidFill>
                  <a:srgbClr val="00A67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"Hello, "</a:t>
            </a:r>
            <a:r>
              <a:rPr lang="en-US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name = </a:t>
            </a:r>
            <a:r>
              <a:rPr lang="en-US" sz="2000" dirty="0">
                <a:solidFill>
                  <a:srgbClr val="00A67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"Alice”</a:t>
            </a:r>
          </a:p>
          <a:p>
            <a:pPr marL="0" indent="0">
              <a:buNone/>
            </a:pPr>
            <a:r>
              <a:rPr lang="en-US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message = greeting + name</a:t>
            </a:r>
          </a:p>
          <a:p>
            <a:endParaRPr lang="en-IR" dirty="0"/>
          </a:p>
        </p:txBody>
      </p:sp>
    </p:spTree>
    <p:extLst>
      <p:ext uri="{BB962C8B-B14F-4D97-AF65-F5344CB8AC3E}">
        <p14:creationId xmlns:p14="http://schemas.microsoft.com/office/powerpoint/2010/main" val="23961915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5972F-F787-97E4-B668-84D21C8D3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0" dirty="0">
                <a:effectLst/>
                <a:latin typeface="Söhne"/>
              </a:rPr>
              <a:t>User Input with input()</a:t>
            </a:r>
            <a:endParaRPr lang="en-I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73DC44-B2EF-C637-009A-37697B8321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input() is used to take user input.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It waits for the user to type something and press Enter.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Input is typically stored in a variable for later use.</a:t>
            </a:r>
          </a:p>
          <a:p>
            <a:pPr marL="0" indent="0">
              <a:buNone/>
            </a:pPr>
            <a:endParaRPr lang="en-US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		name = </a:t>
            </a:r>
            <a:r>
              <a:rPr lang="en-US" dirty="0">
                <a:solidFill>
                  <a:srgbClr val="E9950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input</a:t>
            </a:r>
            <a:r>
              <a:rPr lang="en-US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>
                <a:solidFill>
                  <a:srgbClr val="00A67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"Enter your name: "</a:t>
            </a:r>
            <a:r>
              <a:rPr lang="en-US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endParaRPr lang="en-I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 sure to provide a prompt message inside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input()</a:t>
            </a:r>
            <a:r>
              <a:rPr lang="en-US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to guide the user.</a:t>
            </a:r>
            <a:endParaRPr lang="en-I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23407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954042-4120-A186-D45E-D2B0953ED1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0" dirty="0">
                <a:effectLst/>
                <a:latin typeface="Söhne"/>
              </a:rPr>
              <a:t>Output with print()</a:t>
            </a:r>
            <a:endParaRPr lang="en-I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024418-04B2-BDB6-EE22-7A58472AE9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/>
            <a:r>
              <a:rPr lang="en-US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Output with print()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print() is used to display information to the user.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You can print variables, strings, and the result of expressions.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en-US" b="0" i="0" dirty="0">
              <a:solidFill>
                <a:srgbClr val="D1D5DB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		name = </a:t>
            </a:r>
            <a:r>
              <a:rPr lang="en-US" dirty="0">
                <a:solidFill>
                  <a:srgbClr val="00A67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"Alice”</a:t>
            </a:r>
          </a:p>
          <a:p>
            <a:pPr marL="0" indent="0">
              <a:buNone/>
            </a:pPr>
            <a:r>
              <a:rPr lang="en-US" dirty="0">
                <a:solidFill>
                  <a:srgbClr val="00A67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en-US" dirty="0">
                <a:solidFill>
                  <a:srgbClr val="E9950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print</a:t>
            </a:r>
            <a:r>
              <a:rPr lang="en-US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>
                <a:solidFill>
                  <a:srgbClr val="00A67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"Hello, "</a:t>
            </a:r>
            <a:r>
              <a:rPr lang="en-US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+ name)</a:t>
            </a:r>
          </a:p>
          <a:p>
            <a:pPr marL="0" indent="0">
              <a:buNone/>
            </a:pPr>
            <a:endParaRPr lang="en-US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Python automatically adds a newline after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print()</a:t>
            </a:r>
            <a:r>
              <a:rPr lang="en-US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unless you specify the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end</a:t>
            </a:r>
            <a:r>
              <a:rPr lang="en-US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parameter.</a:t>
            </a:r>
            <a:endParaRPr lang="en-I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61692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A6E2BF-38AC-AE63-6771-78C522B0CD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i="0" dirty="0">
                <a:solidFill>
                  <a:srgbClr val="D1D5DB"/>
                </a:solidFill>
                <a:effectLst/>
                <a:latin typeface="Söhne"/>
              </a:rPr>
              <a:t>String Formatting</a:t>
            </a:r>
            <a:endParaRPr lang="en-I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090E6C-4C1D-17B6-49E5-6892D34D4B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D1D5DB"/>
                </a:solidFill>
                <a:effectLst/>
                <a:latin typeface="Söhne"/>
              </a:rPr>
              <a:t>String Formatting: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D1D5DB"/>
                </a:solidFill>
                <a:effectLst/>
                <a:latin typeface="Söhne"/>
              </a:rPr>
              <a:t>You can format output using f-strings or the .format() method.</a:t>
            </a:r>
          </a:p>
          <a:p>
            <a:pPr marL="0" indent="0">
              <a:buNone/>
            </a:pPr>
            <a:endParaRPr lang="en-US" dirty="0">
              <a:effectLst/>
            </a:endParaRPr>
          </a:p>
          <a:p>
            <a:pPr marL="0" indent="0">
              <a:buNone/>
            </a:pPr>
            <a:r>
              <a:rPr lang="en-US" dirty="0"/>
              <a:t>			</a:t>
            </a:r>
            <a:r>
              <a:rPr lang="en-US" dirty="0">
                <a:effectLst/>
              </a:rPr>
              <a:t>name = </a:t>
            </a:r>
            <a:r>
              <a:rPr lang="en-US" dirty="0">
                <a:solidFill>
                  <a:srgbClr val="00A67D"/>
                </a:solidFill>
                <a:effectLst/>
              </a:rPr>
              <a:t>"Alice"</a:t>
            </a:r>
            <a:r>
              <a:rPr lang="en-US" dirty="0">
                <a:effectLst/>
              </a:rPr>
              <a:t> </a:t>
            </a:r>
          </a:p>
          <a:p>
            <a:pPr marL="0" indent="0">
              <a:buNone/>
            </a:pPr>
            <a:r>
              <a:rPr lang="en-US" dirty="0"/>
              <a:t>			</a:t>
            </a:r>
            <a:r>
              <a:rPr lang="en-US" dirty="0">
                <a:effectLst/>
              </a:rPr>
              <a:t>age = </a:t>
            </a:r>
            <a:r>
              <a:rPr lang="en-US" dirty="0">
                <a:solidFill>
                  <a:srgbClr val="DF3079"/>
                </a:solidFill>
                <a:effectLst/>
              </a:rPr>
              <a:t>30</a:t>
            </a:r>
            <a:r>
              <a:rPr lang="en-US" dirty="0">
                <a:effectLst/>
              </a:rPr>
              <a:t> </a:t>
            </a:r>
          </a:p>
          <a:p>
            <a:pPr marL="0" indent="0">
              <a:buNone/>
            </a:pPr>
            <a:r>
              <a:rPr lang="en-US" dirty="0">
                <a:solidFill>
                  <a:srgbClr val="E9950C"/>
                </a:solidFill>
              </a:rPr>
              <a:t>			</a:t>
            </a:r>
            <a:r>
              <a:rPr lang="en-US" dirty="0">
                <a:solidFill>
                  <a:srgbClr val="E9950C"/>
                </a:solidFill>
                <a:effectLst/>
              </a:rPr>
              <a:t>print</a:t>
            </a:r>
            <a:r>
              <a:rPr lang="en-US" dirty="0">
                <a:effectLst/>
              </a:rPr>
              <a:t>(</a:t>
            </a:r>
            <a:r>
              <a:rPr lang="en-US" dirty="0" err="1">
                <a:solidFill>
                  <a:srgbClr val="00A67D"/>
                </a:solidFill>
                <a:effectLst/>
              </a:rPr>
              <a:t>f"Name</a:t>
            </a:r>
            <a:r>
              <a:rPr lang="en-US" dirty="0">
                <a:solidFill>
                  <a:srgbClr val="00A67D"/>
                </a:solidFill>
                <a:effectLst/>
              </a:rPr>
              <a:t>: {name}, Age: {age}"</a:t>
            </a:r>
            <a:r>
              <a:rPr lang="en-US" dirty="0">
                <a:effectLst/>
              </a:rPr>
              <a:t>)</a:t>
            </a:r>
          </a:p>
          <a:p>
            <a:pPr marL="0" indent="0">
              <a:buNone/>
            </a:pPr>
            <a:r>
              <a:rPr lang="en-US" dirty="0">
                <a:solidFill>
                  <a:srgbClr val="E9950C"/>
                </a:solidFill>
                <a:effectLst/>
              </a:rPr>
              <a:t>			print</a:t>
            </a:r>
            <a:r>
              <a:rPr lang="en-US" dirty="0">
                <a:effectLst/>
              </a:rPr>
              <a:t>(</a:t>
            </a:r>
            <a:r>
              <a:rPr lang="en-US" dirty="0">
                <a:solidFill>
                  <a:srgbClr val="00A67D"/>
                </a:solidFill>
                <a:effectLst/>
              </a:rPr>
              <a:t>"Name: {}, Age: {}"</a:t>
            </a:r>
            <a:r>
              <a:rPr lang="en-US" dirty="0">
                <a:effectLst/>
              </a:rPr>
              <a:t>.</a:t>
            </a:r>
            <a:r>
              <a:rPr lang="en-US" dirty="0">
                <a:solidFill>
                  <a:srgbClr val="E9950C"/>
                </a:solidFill>
                <a:effectLst/>
              </a:rPr>
              <a:t>format</a:t>
            </a:r>
            <a:r>
              <a:rPr lang="en-US" dirty="0">
                <a:effectLst/>
              </a:rPr>
              <a:t>(name, age))</a:t>
            </a:r>
            <a:br>
              <a:rPr lang="en-US" b="0" i="0" dirty="0">
                <a:solidFill>
                  <a:srgbClr val="D1D5DB"/>
                </a:solidFill>
                <a:effectLst/>
                <a:latin typeface="Söhne"/>
              </a:rPr>
            </a:br>
            <a:endParaRPr lang="en-US" b="0" i="0" dirty="0">
              <a:solidFill>
                <a:srgbClr val="D1D5DB"/>
              </a:solidFill>
              <a:effectLst/>
              <a:latin typeface="Söhne"/>
            </a:endParaRPr>
          </a:p>
          <a:p>
            <a:endParaRPr lang="en-IR" dirty="0"/>
          </a:p>
        </p:txBody>
      </p:sp>
    </p:spTree>
    <p:extLst>
      <p:ext uri="{BB962C8B-B14F-4D97-AF65-F5344CB8AC3E}">
        <p14:creationId xmlns:p14="http://schemas.microsoft.com/office/powerpoint/2010/main" val="35351176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C504D0-30D2-FDC1-5C23-4463759968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0" dirty="0">
                <a:effectLst/>
                <a:latin typeface="Söhne"/>
              </a:rPr>
              <a:t>Introduction to If Statements</a:t>
            </a:r>
            <a:endParaRPr lang="en-I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D4B977-A939-8E3B-64A0-9D34A36796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D1D5DB"/>
                </a:solidFill>
                <a:effectLst/>
                <a:latin typeface="Söhne"/>
              </a:rPr>
              <a:t>If statements</a:t>
            </a:r>
            <a:r>
              <a:rPr lang="en-US" b="0" i="0" dirty="0">
                <a:solidFill>
                  <a:srgbClr val="D1D5DB"/>
                </a:solidFill>
                <a:effectLst/>
                <a:latin typeface="Söhne"/>
              </a:rPr>
              <a:t> are used for decision-making in Python.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D1D5DB"/>
                </a:solidFill>
                <a:effectLst/>
                <a:latin typeface="Söhne"/>
              </a:rPr>
              <a:t>They allow your program to make choices based on conditions.</a:t>
            </a:r>
          </a:p>
          <a:p>
            <a:pPr marL="0" indent="0">
              <a:buNone/>
            </a:pPr>
            <a:r>
              <a:rPr lang="en-US" dirty="0">
                <a:effectLst/>
              </a:rPr>
              <a:t>	</a:t>
            </a:r>
          </a:p>
          <a:p>
            <a:pPr marL="0" indent="0">
              <a:buNone/>
            </a:pPr>
            <a:r>
              <a:rPr lang="en-US" dirty="0"/>
              <a:t>			</a:t>
            </a:r>
            <a:r>
              <a:rPr lang="en-US" dirty="0">
                <a:effectLst/>
              </a:rPr>
              <a:t>x = </a:t>
            </a:r>
            <a:r>
              <a:rPr lang="en-US" dirty="0">
                <a:solidFill>
                  <a:srgbClr val="DF3079"/>
                </a:solidFill>
                <a:effectLst/>
              </a:rPr>
              <a:t>10</a:t>
            </a:r>
            <a:r>
              <a:rPr lang="en-US" dirty="0">
                <a:effectLst/>
              </a:rPr>
              <a:t> </a:t>
            </a:r>
          </a:p>
          <a:p>
            <a:pPr marL="0" indent="0">
              <a:buNone/>
            </a:pPr>
            <a:r>
              <a:rPr lang="en-US" dirty="0">
                <a:solidFill>
                  <a:srgbClr val="2E95D3"/>
                </a:solidFill>
              </a:rPr>
              <a:t>			</a:t>
            </a:r>
            <a:r>
              <a:rPr lang="en-US" dirty="0">
                <a:solidFill>
                  <a:srgbClr val="2E95D3"/>
                </a:solidFill>
                <a:effectLst/>
              </a:rPr>
              <a:t>if</a:t>
            </a:r>
            <a:r>
              <a:rPr lang="en-US" dirty="0">
                <a:effectLst/>
              </a:rPr>
              <a:t> x &gt; </a:t>
            </a:r>
            <a:r>
              <a:rPr lang="en-US" dirty="0">
                <a:solidFill>
                  <a:srgbClr val="DF3079"/>
                </a:solidFill>
                <a:effectLst/>
              </a:rPr>
              <a:t>5</a:t>
            </a:r>
            <a:r>
              <a:rPr lang="en-US" dirty="0">
                <a:effectLst/>
              </a:rPr>
              <a:t>: </a:t>
            </a:r>
          </a:p>
          <a:p>
            <a:pPr marL="0" indent="0">
              <a:buNone/>
            </a:pPr>
            <a:r>
              <a:rPr lang="en-US" dirty="0">
                <a:solidFill>
                  <a:srgbClr val="E9950C"/>
                </a:solidFill>
              </a:rPr>
              <a:t>				</a:t>
            </a:r>
            <a:r>
              <a:rPr lang="en-US" dirty="0">
                <a:solidFill>
                  <a:srgbClr val="E9950C"/>
                </a:solidFill>
                <a:effectLst/>
              </a:rPr>
              <a:t>print</a:t>
            </a:r>
            <a:r>
              <a:rPr lang="en-US" dirty="0">
                <a:effectLst/>
              </a:rPr>
              <a:t>(</a:t>
            </a:r>
            <a:r>
              <a:rPr lang="en-US" dirty="0">
                <a:solidFill>
                  <a:srgbClr val="00A67D"/>
                </a:solidFill>
                <a:effectLst/>
              </a:rPr>
              <a:t>"x is greater than 5"</a:t>
            </a:r>
            <a:r>
              <a:rPr lang="en-US" dirty="0">
                <a:effectLst/>
              </a:rPr>
              <a:t>) 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D1D5DB"/>
                </a:solidFill>
                <a:effectLst/>
                <a:latin typeface="Söhne"/>
              </a:rPr>
              <a:t>If the condition in the if statement is true, the code inside the block (indented) will execute.</a:t>
            </a:r>
          </a:p>
          <a:p>
            <a:pPr marL="0" indent="0">
              <a:buNone/>
            </a:pPr>
            <a:endParaRPr lang="en-IR" dirty="0"/>
          </a:p>
        </p:txBody>
      </p:sp>
    </p:spTree>
    <p:extLst>
      <p:ext uri="{BB962C8B-B14F-4D97-AF65-F5344CB8AC3E}">
        <p14:creationId xmlns:p14="http://schemas.microsoft.com/office/powerpoint/2010/main" val="6027370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EB3A4D-EFA9-40E9-E611-2F1D872BE1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i="0" dirty="0">
                <a:effectLst/>
                <a:latin typeface="Söhne"/>
              </a:rPr>
              <a:t>Introduction to the else Statement</a:t>
            </a:r>
            <a:endParaRPr lang="en-IR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034D88-E048-4D3E-62FB-00AE070AC4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sz="2000" b="0" i="0" dirty="0">
                <a:solidFill>
                  <a:srgbClr val="D1D5DB"/>
                </a:solidFill>
                <a:effectLst/>
                <a:latin typeface="Söhne"/>
              </a:rPr>
              <a:t>The else statement is used to provide an alternative action when the if condition is not met.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en-US" sz="2000" b="0" i="0" dirty="0">
              <a:solidFill>
                <a:srgbClr val="D1D5DB"/>
              </a:solidFill>
              <a:effectLst/>
              <a:latin typeface="Söhne"/>
            </a:endParaRPr>
          </a:p>
          <a:p>
            <a:pPr marL="0" indent="0">
              <a:buNone/>
            </a:pPr>
            <a:r>
              <a:rPr lang="en-US" sz="2000" dirty="0">
                <a:effectLst/>
              </a:rPr>
              <a:t>			x = </a:t>
            </a:r>
            <a:r>
              <a:rPr lang="en-US" sz="2000" dirty="0">
                <a:solidFill>
                  <a:srgbClr val="DF3079"/>
                </a:solidFill>
                <a:effectLst/>
              </a:rPr>
              <a:t>3</a:t>
            </a:r>
            <a:r>
              <a:rPr lang="en-US" sz="2000" dirty="0">
                <a:effectLst/>
              </a:rPr>
              <a:t> 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2E95D3"/>
                </a:solidFill>
              </a:rPr>
              <a:t>			</a:t>
            </a:r>
            <a:r>
              <a:rPr lang="en-US" sz="2000" dirty="0">
                <a:solidFill>
                  <a:srgbClr val="2E95D3"/>
                </a:solidFill>
                <a:effectLst/>
              </a:rPr>
              <a:t>if</a:t>
            </a:r>
            <a:r>
              <a:rPr lang="en-US" sz="2000" dirty="0">
                <a:effectLst/>
              </a:rPr>
              <a:t> x &gt; </a:t>
            </a:r>
            <a:r>
              <a:rPr lang="en-US" sz="2000" dirty="0">
                <a:solidFill>
                  <a:srgbClr val="DF3079"/>
                </a:solidFill>
                <a:effectLst/>
              </a:rPr>
              <a:t>5</a:t>
            </a:r>
            <a:r>
              <a:rPr lang="en-US" sz="2000" dirty="0">
                <a:effectLst/>
              </a:rPr>
              <a:t>: 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E9950C"/>
                </a:solidFill>
              </a:rPr>
              <a:t>				</a:t>
            </a:r>
            <a:r>
              <a:rPr lang="en-US" sz="2000" dirty="0">
                <a:solidFill>
                  <a:srgbClr val="E9950C"/>
                </a:solidFill>
                <a:effectLst/>
              </a:rPr>
              <a:t>print</a:t>
            </a:r>
            <a:r>
              <a:rPr lang="en-US" sz="2000" dirty="0">
                <a:effectLst/>
              </a:rPr>
              <a:t>(</a:t>
            </a:r>
            <a:r>
              <a:rPr lang="en-US" sz="2000" dirty="0">
                <a:solidFill>
                  <a:srgbClr val="00A67D"/>
                </a:solidFill>
                <a:effectLst/>
              </a:rPr>
              <a:t>"x is greater than 5"</a:t>
            </a:r>
            <a:r>
              <a:rPr lang="en-US" sz="2000" dirty="0">
                <a:effectLst/>
              </a:rPr>
              <a:t>) 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2E95D3"/>
                </a:solidFill>
              </a:rPr>
              <a:t>			</a:t>
            </a:r>
            <a:r>
              <a:rPr lang="en-US" sz="2000" dirty="0">
                <a:solidFill>
                  <a:srgbClr val="2E95D3"/>
                </a:solidFill>
                <a:effectLst/>
              </a:rPr>
              <a:t>else</a:t>
            </a:r>
            <a:r>
              <a:rPr lang="en-US" sz="2000" dirty="0">
                <a:effectLst/>
              </a:rPr>
              <a:t>: 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E9950C"/>
                </a:solidFill>
              </a:rPr>
              <a:t>				</a:t>
            </a:r>
            <a:r>
              <a:rPr lang="en-US" sz="2000" dirty="0">
                <a:solidFill>
                  <a:srgbClr val="E9950C"/>
                </a:solidFill>
                <a:effectLst/>
              </a:rPr>
              <a:t>print</a:t>
            </a:r>
            <a:r>
              <a:rPr lang="en-US" sz="2000" dirty="0">
                <a:effectLst/>
              </a:rPr>
              <a:t>(</a:t>
            </a:r>
            <a:r>
              <a:rPr lang="en-US" sz="2000" dirty="0">
                <a:solidFill>
                  <a:srgbClr val="00A67D"/>
                </a:solidFill>
                <a:effectLst/>
              </a:rPr>
              <a:t>"x is not greater than 5"</a:t>
            </a:r>
            <a:r>
              <a:rPr lang="en-US" sz="2000" dirty="0">
                <a:effectLst/>
              </a:rPr>
              <a:t>) </a:t>
            </a:r>
          </a:p>
          <a:p>
            <a:pPr marL="0" indent="0">
              <a:buNone/>
            </a:pPr>
            <a:endParaRPr lang="en-US" sz="2000" dirty="0">
              <a:effectLst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000" b="0" i="0" dirty="0">
                <a:solidFill>
                  <a:srgbClr val="D1D5DB"/>
                </a:solidFill>
                <a:effectLst/>
                <a:latin typeface="Söhne"/>
              </a:rPr>
              <a:t>If the condition in the if statement is true, the code inside the if block executes. Otherwise, the code inside the else block executes.</a:t>
            </a:r>
          </a:p>
          <a:p>
            <a:endParaRPr lang="en-IR" sz="2000" dirty="0"/>
          </a:p>
        </p:txBody>
      </p:sp>
    </p:spTree>
    <p:extLst>
      <p:ext uri="{BB962C8B-B14F-4D97-AF65-F5344CB8AC3E}">
        <p14:creationId xmlns:p14="http://schemas.microsoft.com/office/powerpoint/2010/main" val="34054968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BBC30B-9772-8771-428C-9B1CA4121D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0" dirty="0">
                <a:effectLst/>
                <a:latin typeface="Söhne"/>
              </a:rPr>
              <a:t>Extending with </a:t>
            </a:r>
            <a:r>
              <a:rPr lang="en-US" b="1" i="0" dirty="0" err="1">
                <a:effectLst/>
                <a:latin typeface="Söhne"/>
              </a:rPr>
              <a:t>elif</a:t>
            </a:r>
            <a:r>
              <a:rPr lang="en-US" b="1" i="0" dirty="0">
                <a:effectLst/>
                <a:latin typeface="Söhne"/>
              </a:rPr>
              <a:t> (Else If)</a:t>
            </a:r>
            <a:endParaRPr lang="en-I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682109-E38A-E85C-E071-40E7C87F52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sz="1600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1600" b="0" i="0" dirty="0" err="1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elif</a:t>
            </a:r>
            <a:r>
              <a:rPr lang="en-US" sz="1600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statement allows you to add more conditions if the initial if condition is not met.</a:t>
            </a:r>
            <a:endParaRPr lang="en-US" sz="16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en-US" sz="1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 = </a:t>
            </a:r>
            <a:r>
              <a:rPr lang="en-US" sz="1600" dirty="0">
                <a:solidFill>
                  <a:srgbClr val="DF307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1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2E95D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en-US" sz="1600" dirty="0">
                <a:solidFill>
                  <a:srgbClr val="2E95D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en-US" sz="1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x &gt; </a:t>
            </a:r>
            <a:r>
              <a:rPr lang="en-US" sz="1600" dirty="0">
                <a:solidFill>
                  <a:srgbClr val="DF307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1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E9950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 			</a:t>
            </a:r>
            <a:r>
              <a:rPr lang="en-US" sz="1600" dirty="0">
                <a:solidFill>
                  <a:srgbClr val="E9950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print</a:t>
            </a:r>
            <a:r>
              <a:rPr lang="en-US" sz="1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dirty="0">
                <a:solidFill>
                  <a:srgbClr val="00A67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"x is greater than 5"</a:t>
            </a:r>
            <a:r>
              <a:rPr lang="en-US" sz="1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2E95D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en-US" sz="1600" dirty="0" err="1">
                <a:solidFill>
                  <a:srgbClr val="2E95D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elif</a:t>
            </a:r>
            <a:r>
              <a:rPr lang="en-US" sz="1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x == </a:t>
            </a:r>
            <a:r>
              <a:rPr lang="en-US" sz="1600" dirty="0">
                <a:solidFill>
                  <a:srgbClr val="DF307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1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E9950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			print</a:t>
            </a:r>
            <a:r>
              <a:rPr lang="en-US" sz="1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dirty="0">
                <a:solidFill>
                  <a:srgbClr val="00A67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"x is equal to 5"</a:t>
            </a:r>
            <a:r>
              <a:rPr lang="en-US" sz="1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2E95D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		else</a:t>
            </a:r>
            <a:r>
              <a:rPr lang="en-US" sz="1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E9950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</a:t>
            </a:r>
            <a:r>
              <a:rPr lang="en-US" sz="1600" dirty="0">
                <a:solidFill>
                  <a:srgbClr val="E9950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print</a:t>
            </a:r>
            <a:r>
              <a:rPr lang="en-US" sz="1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dirty="0">
                <a:solidFill>
                  <a:srgbClr val="00A67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"x is less than 5"</a:t>
            </a:r>
            <a:r>
              <a:rPr lang="en-US" sz="1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pPr marL="0" indent="0">
              <a:buNone/>
            </a:pPr>
            <a:endParaRPr lang="en-US" sz="16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600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Python evaluates the conditions one by one until it finds a true condition or reaches the else block.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600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Conditional statements with else and </a:t>
            </a:r>
            <a:r>
              <a:rPr lang="en-US" sz="1600" b="0" i="0" dirty="0" err="1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elif</a:t>
            </a:r>
            <a:r>
              <a:rPr lang="en-US" sz="1600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enable your program to handle various scenarios.</a:t>
            </a:r>
          </a:p>
          <a:p>
            <a:endParaRPr lang="en-I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2598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3DA2A-A9A2-1FAB-C935-A7A0BBED65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i="0" dirty="0">
                <a:solidFill>
                  <a:srgbClr val="D1D5DB"/>
                </a:solidFill>
                <a:effectLst/>
                <a:latin typeface="Söhne"/>
              </a:rPr>
              <a:t>While Loops</a:t>
            </a:r>
            <a:endParaRPr lang="en-I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28921F-7DBE-42CC-DDA1-E8EBE9F156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sz="1800" b="1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While loops</a:t>
            </a:r>
            <a:r>
              <a:rPr lang="en-US" sz="1800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are used for repeated execution of a block of code based on a condition.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800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code inside the loop will keep executing as long as the condition remains true.</a:t>
            </a:r>
          </a:p>
          <a:p>
            <a:endParaRPr lang="en-US" sz="18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8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count = </a:t>
            </a:r>
            <a:r>
              <a:rPr lang="en-US" sz="1800" dirty="0">
                <a:solidFill>
                  <a:srgbClr val="DF307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2E95D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sz="1800" dirty="0">
                <a:solidFill>
                  <a:srgbClr val="2E95D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while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count &lt; </a:t>
            </a:r>
            <a:r>
              <a:rPr lang="en-US" sz="1800" dirty="0">
                <a:solidFill>
                  <a:srgbClr val="DF307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E9950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en-US" sz="1800" dirty="0">
                <a:solidFill>
                  <a:srgbClr val="E9950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print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800" dirty="0">
                <a:solidFill>
                  <a:srgbClr val="00A67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"This is iteration"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count) </a:t>
            </a:r>
          </a:p>
          <a:p>
            <a:pPr marL="0" indent="0"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		count += </a:t>
            </a:r>
            <a:r>
              <a:rPr lang="en-US" sz="1800" dirty="0">
                <a:solidFill>
                  <a:srgbClr val="DF307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endParaRPr lang="en-US" sz="18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800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 this example, the code inside the loop prints a message and increments the count variable until count is no longer less than 5.</a:t>
            </a:r>
          </a:p>
          <a:p>
            <a:endParaRPr lang="en-I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60649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D8A2EE-9CD1-151C-5AAE-D2CBFE4092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i="0" dirty="0">
                <a:solidFill>
                  <a:srgbClr val="D1D5DB"/>
                </a:solidFill>
                <a:effectLst/>
                <a:latin typeface="Söhne"/>
              </a:rPr>
              <a:t>Infinite Loops</a:t>
            </a:r>
            <a:endParaRPr lang="en-I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14C741-7125-9500-98B5-39EB4BAA2E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D1D5DB"/>
                </a:solidFill>
                <a:effectLst/>
                <a:latin typeface="Söhne"/>
              </a:rPr>
              <a:t>Be cautious when using while loops to avoid </a:t>
            </a:r>
            <a:r>
              <a:rPr lang="en-US" b="1" i="0" dirty="0">
                <a:solidFill>
                  <a:srgbClr val="D1D5DB"/>
                </a:solidFill>
                <a:effectLst/>
                <a:latin typeface="Söhne"/>
              </a:rPr>
              <a:t>infinite loops</a:t>
            </a:r>
            <a:r>
              <a:rPr lang="en-US" b="0" i="0" dirty="0">
                <a:solidFill>
                  <a:srgbClr val="D1D5DB"/>
                </a:solidFill>
                <a:effectLst/>
                <a:latin typeface="Söhne"/>
              </a:rPr>
              <a:t>, which have no exit condition.</a:t>
            </a:r>
          </a:p>
          <a:p>
            <a:endParaRPr lang="en-US" dirty="0">
              <a:effectLst/>
              <a:latin typeface="Söhne"/>
            </a:endParaRPr>
          </a:p>
          <a:p>
            <a:pPr marL="0" indent="0">
              <a:buNone/>
            </a:pPr>
            <a:endParaRPr lang="en-US" dirty="0">
              <a:solidFill>
                <a:srgbClr val="2E95D3"/>
              </a:solidFill>
              <a:effectLst/>
            </a:endParaRPr>
          </a:p>
          <a:p>
            <a:pPr marL="0" indent="0">
              <a:buNone/>
            </a:pPr>
            <a:r>
              <a:rPr lang="en-US" dirty="0">
                <a:solidFill>
                  <a:srgbClr val="2E95D3"/>
                </a:solidFill>
              </a:rPr>
              <a:t>		</a:t>
            </a:r>
            <a:r>
              <a:rPr lang="en-US" dirty="0">
                <a:solidFill>
                  <a:srgbClr val="2E95D3"/>
                </a:solidFill>
                <a:effectLst/>
              </a:rPr>
              <a:t>while</a:t>
            </a:r>
            <a:r>
              <a:rPr lang="en-US" dirty="0">
                <a:effectLst/>
              </a:rPr>
              <a:t> </a:t>
            </a:r>
            <a:r>
              <a:rPr lang="en-US" dirty="0">
                <a:solidFill>
                  <a:srgbClr val="2E95D3"/>
                </a:solidFill>
                <a:effectLst/>
              </a:rPr>
              <a:t>True</a:t>
            </a:r>
            <a:r>
              <a:rPr lang="en-US" dirty="0">
                <a:effectLst/>
              </a:rPr>
              <a:t>: </a:t>
            </a:r>
          </a:p>
          <a:p>
            <a:pPr marL="0" indent="0">
              <a:buNone/>
            </a:pPr>
            <a:r>
              <a:rPr lang="en-US" dirty="0">
                <a:solidFill>
                  <a:srgbClr val="E9950C"/>
                </a:solidFill>
              </a:rPr>
              <a:t>			</a:t>
            </a:r>
            <a:r>
              <a:rPr lang="en-US" dirty="0">
                <a:solidFill>
                  <a:srgbClr val="E9950C"/>
                </a:solidFill>
                <a:effectLst/>
              </a:rPr>
              <a:t>print</a:t>
            </a:r>
            <a:r>
              <a:rPr lang="en-US" dirty="0">
                <a:effectLst/>
              </a:rPr>
              <a:t>(</a:t>
            </a:r>
            <a:r>
              <a:rPr lang="en-US" dirty="0">
                <a:solidFill>
                  <a:srgbClr val="00A67D"/>
                </a:solidFill>
                <a:effectLst/>
              </a:rPr>
              <a:t>"This is an infinite loop!"</a:t>
            </a:r>
            <a:r>
              <a:rPr lang="en-US" dirty="0">
                <a:effectLst/>
              </a:rPr>
              <a:t>) </a:t>
            </a:r>
          </a:p>
          <a:p>
            <a:pPr marL="0" indent="0">
              <a:buNone/>
            </a:pPr>
            <a:endParaRPr lang="en-US" dirty="0">
              <a:effectLst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D1D5DB"/>
                </a:solidFill>
                <a:effectLst/>
                <a:latin typeface="Söhne"/>
              </a:rPr>
              <a:t>An infinite loop can make your program unresponsive or consume all available resources.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D1D5DB"/>
                </a:solidFill>
                <a:effectLst/>
                <a:latin typeface="Söhne"/>
              </a:rPr>
              <a:t>Always ensure there's a condition that can be met to exit the loop.</a:t>
            </a:r>
          </a:p>
          <a:p>
            <a:endParaRPr lang="en-IR" dirty="0"/>
          </a:p>
        </p:txBody>
      </p:sp>
    </p:spTree>
    <p:extLst>
      <p:ext uri="{BB962C8B-B14F-4D97-AF65-F5344CB8AC3E}">
        <p14:creationId xmlns:p14="http://schemas.microsoft.com/office/powerpoint/2010/main" val="272997450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901DC9-B242-9BDF-FDDC-6789837812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i="0" dirty="0">
                <a:solidFill>
                  <a:srgbClr val="D1D5DB"/>
                </a:solidFill>
                <a:effectLst/>
                <a:latin typeface="Söhne"/>
              </a:rPr>
              <a:t>For Loops</a:t>
            </a:r>
            <a:endParaRPr lang="en-I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BD0C5B-1318-CF38-F78A-2F53FA5229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sz="1800" b="0" i="0" dirty="0">
                <a:solidFill>
                  <a:srgbClr val="D1D5DB"/>
                </a:solidFill>
                <a:effectLst/>
                <a:latin typeface="Söhne"/>
              </a:rPr>
              <a:t>Python provides a convenient way to generate a sequence of numbers using the range() function.</a:t>
            </a:r>
          </a:p>
          <a:p>
            <a:endParaRPr lang="en-US" sz="1800" dirty="0">
              <a:effectLst/>
              <a:latin typeface="Söhne"/>
            </a:endParaRPr>
          </a:p>
          <a:p>
            <a:pPr marL="0" indent="0">
              <a:buNone/>
            </a:pPr>
            <a:endParaRPr lang="en-US" sz="1800" dirty="0">
              <a:solidFill>
                <a:srgbClr val="2E95D3"/>
              </a:solidFill>
              <a:effectLst/>
            </a:endParaRPr>
          </a:p>
          <a:p>
            <a:pPr marL="0" indent="0">
              <a:buNone/>
            </a:pPr>
            <a:r>
              <a:rPr lang="en-US" sz="1800" dirty="0">
                <a:solidFill>
                  <a:srgbClr val="2E95D3"/>
                </a:solidFill>
              </a:rPr>
              <a:t>			</a:t>
            </a:r>
            <a:r>
              <a:rPr lang="en-US" sz="1800" dirty="0">
                <a:solidFill>
                  <a:srgbClr val="2E95D3"/>
                </a:solidFill>
                <a:effectLst/>
              </a:rPr>
              <a:t>for</a:t>
            </a:r>
            <a:r>
              <a:rPr lang="en-US" sz="1800" dirty="0">
                <a:effectLst/>
              </a:rPr>
              <a:t> </a:t>
            </a:r>
            <a:r>
              <a:rPr lang="en-US" sz="1800" dirty="0" err="1">
                <a:effectLst/>
              </a:rPr>
              <a:t>i</a:t>
            </a:r>
            <a:r>
              <a:rPr lang="en-US" sz="1800" dirty="0">
                <a:effectLst/>
              </a:rPr>
              <a:t> </a:t>
            </a:r>
            <a:r>
              <a:rPr lang="en-US" sz="1800" dirty="0">
                <a:solidFill>
                  <a:srgbClr val="2E95D3"/>
                </a:solidFill>
                <a:effectLst/>
              </a:rPr>
              <a:t>in</a:t>
            </a:r>
            <a:r>
              <a:rPr lang="en-US" sz="1800" dirty="0">
                <a:effectLst/>
              </a:rPr>
              <a:t> </a:t>
            </a:r>
            <a:r>
              <a:rPr lang="en-US" sz="1800" dirty="0">
                <a:solidFill>
                  <a:srgbClr val="E9950C"/>
                </a:solidFill>
                <a:effectLst/>
              </a:rPr>
              <a:t>range</a:t>
            </a:r>
            <a:r>
              <a:rPr lang="en-US" sz="1800" dirty="0">
                <a:effectLst/>
              </a:rPr>
              <a:t>(</a:t>
            </a:r>
            <a:r>
              <a:rPr lang="en-US" sz="1800" dirty="0">
                <a:solidFill>
                  <a:srgbClr val="DF3079"/>
                </a:solidFill>
                <a:effectLst/>
              </a:rPr>
              <a:t>5</a:t>
            </a:r>
            <a:r>
              <a:rPr lang="en-US" sz="1800" dirty="0">
                <a:effectLst/>
              </a:rPr>
              <a:t>): 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E9950C"/>
                </a:solidFill>
              </a:rPr>
              <a:t>				</a:t>
            </a:r>
            <a:r>
              <a:rPr lang="en-US" sz="1800" dirty="0">
                <a:solidFill>
                  <a:srgbClr val="E9950C"/>
                </a:solidFill>
                <a:effectLst/>
              </a:rPr>
              <a:t>print</a:t>
            </a:r>
            <a:r>
              <a:rPr lang="en-US" sz="1800" dirty="0">
                <a:effectLst/>
              </a:rPr>
              <a:t>(</a:t>
            </a:r>
            <a:r>
              <a:rPr lang="en-US" sz="1800" dirty="0" err="1">
                <a:effectLst/>
              </a:rPr>
              <a:t>i</a:t>
            </a:r>
            <a:r>
              <a:rPr lang="en-US" sz="1800" dirty="0">
                <a:effectLst/>
              </a:rPr>
              <a:t>) </a:t>
            </a:r>
          </a:p>
          <a:p>
            <a:pPr marL="0" indent="0">
              <a:buNone/>
            </a:pPr>
            <a:endParaRPr lang="en-US" sz="1800" dirty="0">
              <a:effectLst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800" b="0" i="0" dirty="0">
                <a:solidFill>
                  <a:srgbClr val="D1D5DB"/>
                </a:solidFill>
                <a:effectLst/>
                <a:latin typeface="Söhne"/>
              </a:rPr>
              <a:t>This loop will print the numbers from 0 to 4.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800" b="0" i="0" dirty="0">
                <a:solidFill>
                  <a:srgbClr val="D1D5DB"/>
                </a:solidFill>
                <a:effectLst/>
                <a:latin typeface="Söhne"/>
              </a:rPr>
              <a:t>For loops are versatile and can be used for various purposes, including iterating through data and performing repetitive tasks.</a:t>
            </a:r>
          </a:p>
          <a:p>
            <a:endParaRPr lang="en-IR" sz="1800" dirty="0"/>
          </a:p>
        </p:txBody>
      </p:sp>
    </p:spTree>
    <p:extLst>
      <p:ext uri="{BB962C8B-B14F-4D97-AF65-F5344CB8AC3E}">
        <p14:creationId xmlns:p14="http://schemas.microsoft.com/office/powerpoint/2010/main" val="32375092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19885E-33BF-E277-10BE-B72F13A193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0700" y="787233"/>
            <a:ext cx="8610600" cy="1293028"/>
          </a:xfrm>
        </p:spPr>
        <p:txBody>
          <a:bodyPr/>
          <a:lstStyle/>
          <a:p>
            <a:pPr algn="ctr"/>
            <a:r>
              <a:rPr lang="en-US" i="0" dirty="0">
                <a:effectLst/>
                <a:latin typeface="Söhne"/>
              </a:rPr>
              <a:t>Why Python?</a:t>
            </a:r>
            <a:endParaRPr lang="en-I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70E096-5F8F-618E-4A2A-8D8FEAFB2D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D1D5DB"/>
                </a:solidFill>
                <a:effectLst/>
                <a:latin typeface="Söhne"/>
              </a:rPr>
              <a:t>Python is a versatile and beginner-friendly programming language.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D1D5DB"/>
                </a:solidFill>
                <a:effectLst/>
                <a:latin typeface="Söhne"/>
              </a:rPr>
              <a:t>Widely used in web development, data analysis, artificial intelligence, and more.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D1D5DB"/>
                </a:solidFill>
                <a:effectLst/>
                <a:latin typeface="Söhne"/>
              </a:rPr>
              <a:t>Known for its readability and clean syntax.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D1D5DB"/>
                </a:solidFill>
                <a:effectLst/>
                <a:latin typeface="Söhne"/>
              </a:rPr>
              <a:t>An excellent choice for beginners.</a:t>
            </a:r>
          </a:p>
          <a:p>
            <a:pPr marL="0" indent="0">
              <a:buNone/>
            </a:pPr>
            <a:endParaRPr lang="en-IR" dirty="0"/>
          </a:p>
          <a:p>
            <a:pPr marL="0" indent="0">
              <a:buNone/>
            </a:pPr>
            <a:endParaRPr lang="en-IR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1FC1EE1-2461-9F22-DB35-CBDB983456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5208103" y="4294974"/>
            <a:ext cx="1775793" cy="1775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30370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198884-5DA8-3488-17BB-41D5480CB1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i="0" dirty="0">
                <a:solidFill>
                  <a:srgbClr val="D1D5DB"/>
                </a:solidFill>
                <a:effectLst/>
                <a:latin typeface="Söhne"/>
              </a:rPr>
              <a:t>The </a:t>
            </a:r>
            <a:r>
              <a:rPr lang="en-US" dirty="0"/>
              <a:t>continue</a:t>
            </a:r>
            <a:r>
              <a:rPr lang="en-US" b="0" i="0" dirty="0">
                <a:solidFill>
                  <a:srgbClr val="D1D5DB"/>
                </a:solidFill>
                <a:effectLst/>
                <a:latin typeface="Söhne"/>
              </a:rPr>
              <a:t> Statement</a:t>
            </a:r>
            <a:endParaRPr lang="en-I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31BC94-B3AC-915E-71F8-93DA91B0E7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sz="1800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continue statement is used within loops (e.g., for or while) to skip the current iteration and move to the next one.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800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It's often used in conjunction with conditional statements to selectively skip certain iterations.</a:t>
            </a:r>
          </a:p>
          <a:p>
            <a:endParaRPr lang="en-US" sz="18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800" dirty="0">
              <a:solidFill>
                <a:srgbClr val="2E95D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800" dirty="0">
                <a:solidFill>
                  <a:srgbClr val="2E95D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sz="1800" dirty="0">
                <a:solidFill>
                  <a:srgbClr val="2E95D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number </a:t>
            </a:r>
            <a:r>
              <a:rPr lang="en-US" sz="1800" dirty="0">
                <a:solidFill>
                  <a:srgbClr val="2E95D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solidFill>
                  <a:srgbClr val="E9950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range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800" dirty="0">
                <a:solidFill>
                  <a:srgbClr val="DF307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>
                <a:solidFill>
                  <a:srgbClr val="DF307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): 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2E95D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en-US" sz="1800" dirty="0">
                <a:solidFill>
                  <a:srgbClr val="2E95D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number == </a:t>
            </a:r>
            <a:r>
              <a:rPr lang="en-US" sz="1800" dirty="0">
                <a:solidFill>
                  <a:srgbClr val="DF307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2E95D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			continue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E9950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		print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(number) </a:t>
            </a:r>
          </a:p>
          <a:p>
            <a:pPr marL="0" indent="0">
              <a:buNone/>
            </a:pPr>
            <a:endParaRPr lang="en-US" sz="18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800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 this example, when number is 3, the continue statement skips the current iteration, and the loop continues with the next value.</a:t>
            </a:r>
          </a:p>
          <a:p>
            <a:endParaRPr lang="en-I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481992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EF4F9F-0E29-780F-117A-C50CA4A94B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i="0" dirty="0">
                <a:solidFill>
                  <a:srgbClr val="D1D5DB"/>
                </a:solidFill>
                <a:effectLst/>
                <a:latin typeface="Söhne"/>
              </a:rPr>
              <a:t>The </a:t>
            </a:r>
            <a:r>
              <a:rPr lang="en-US" dirty="0"/>
              <a:t>break</a:t>
            </a:r>
            <a:r>
              <a:rPr lang="en-US" b="0" i="0" dirty="0">
                <a:solidFill>
                  <a:srgbClr val="D1D5DB"/>
                </a:solidFill>
                <a:effectLst/>
                <a:latin typeface="Söhne"/>
              </a:rPr>
              <a:t> Statement</a:t>
            </a:r>
            <a:endParaRPr lang="en-I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3BECD6-6FD9-16B6-5294-6474B269F3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sz="1800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he break statement is used to exit a loop prematurely when a certain condition is met.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800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It helps you terminate the loop before it reaches its natural end.</a:t>
            </a:r>
          </a:p>
          <a:p>
            <a:endParaRPr lang="en-US" sz="18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800" dirty="0">
              <a:solidFill>
                <a:srgbClr val="2E95D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800" dirty="0">
                <a:solidFill>
                  <a:srgbClr val="2E95D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sz="1800" dirty="0">
                <a:solidFill>
                  <a:srgbClr val="2E95D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number </a:t>
            </a:r>
            <a:r>
              <a:rPr lang="en-US" sz="1800" dirty="0">
                <a:solidFill>
                  <a:srgbClr val="2E95D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solidFill>
                  <a:srgbClr val="E9950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range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800" dirty="0">
                <a:solidFill>
                  <a:srgbClr val="DF307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>
                <a:solidFill>
                  <a:srgbClr val="DF307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): 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2E95D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en-US" sz="1800" dirty="0">
                <a:solidFill>
                  <a:srgbClr val="2E95D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number == </a:t>
            </a:r>
            <a:r>
              <a:rPr lang="en-US" sz="1800" dirty="0">
                <a:solidFill>
                  <a:srgbClr val="DF307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2E95D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</a:t>
            </a:r>
            <a:r>
              <a:rPr lang="en-US" sz="1800" dirty="0">
                <a:solidFill>
                  <a:srgbClr val="2E95D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break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E9950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en-US" sz="1800" dirty="0">
                <a:solidFill>
                  <a:srgbClr val="E9950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print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(number) </a:t>
            </a:r>
          </a:p>
          <a:p>
            <a:pPr marL="0" indent="0">
              <a:buNone/>
            </a:pPr>
            <a:endParaRPr lang="en-US" sz="18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800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 this example, when number is 4, the break statement exits the loop immediately.</a:t>
            </a:r>
          </a:p>
          <a:p>
            <a:endParaRPr lang="en-I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256652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32DCA4-4540-332F-8A51-FA311AEE7A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R" dirty="0"/>
              <a:t>Lists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BBB977-69E7-AA3A-CF20-164650475F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sz="1800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Lists are used to store collections of items in Python.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800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You can create a list by enclosing items in square brackets and separating them with commas.</a:t>
            </a:r>
          </a:p>
          <a:p>
            <a:pPr marL="0" indent="0">
              <a:buNone/>
            </a:pP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		fruits = [</a:t>
            </a:r>
            <a:r>
              <a:rPr lang="en-US" sz="1800" dirty="0">
                <a:solidFill>
                  <a:srgbClr val="00A67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"apple"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>
                <a:solidFill>
                  <a:srgbClr val="00A67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"banana"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>
                <a:solidFill>
                  <a:srgbClr val="00A67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"cherry"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] </a:t>
            </a:r>
          </a:p>
          <a:p>
            <a:pPr marL="0" indent="0">
              <a:buNone/>
            </a:pPr>
            <a:endParaRPr lang="en-US" sz="18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800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This creates a list called fruits with three items.</a:t>
            </a:r>
          </a:p>
          <a:p>
            <a:endParaRPr lang="en-I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888408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D8FB9E-8B4B-204D-9901-3822C09422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i="0" dirty="0">
                <a:solidFill>
                  <a:srgbClr val="D1D5DB"/>
                </a:solidFill>
                <a:effectLst/>
                <a:latin typeface="Söhne"/>
              </a:rPr>
              <a:t>Accessing and Modifying Lists</a:t>
            </a:r>
            <a:endParaRPr lang="en-I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686E97-9618-1E67-37DE-E349329801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sz="1800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Lists are ordered, and you can access items by their index (position) in the list.</a:t>
            </a:r>
          </a:p>
          <a:p>
            <a:endParaRPr lang="en-US" sz="18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	fruits = [</a:t>
            </a:r>
            <a:r>
              <a:rPr lang="en-US" sz="1800" dirty="0">
                <a:solidFill>
                  <a:srgbClr val="00A67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"apple"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>
                <a:solidFill>
                  <a:srgbClr val="00A67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"banana"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>
                <a:solidFill>
                  <a:srgbClr val="00A67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"cherry"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] </a:t>
            </a:r>
          </a:p>
          <a:p>
            <a:pPr marL="0" indent="0"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first_fruit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= fruits[</a:t>
            </a:r>
            <a:r>
              <a:rPr lang="en-US" sz="1800" dirty="0">
                <a:solidFill>
                  <a:srgbClr val="DF307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800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Lists are mutable, meaning you can change their contents.</a:t>
            </a:r>
          </a:p>
          <a:p>
            <a:endParaRPr lang="en-US" sz="18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	fruits[</a:t>
            </a:r>
            <a:r>
              <a:rPr lang="en-US" sz="1800" dirty="0">
                <a:solidFill>
                  <a:srgbClr val="DF307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] = </a:t>
            </a:r>
            <a:r>
              <a:rPr lang="en-US" sz="1800" dirty="0">
                <a:solidFill>
                  <a:srgbClr val="00A67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"grape"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fruits.append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800" dirty="0">
                <a:solidFill>
                  <a:srgbClr val="00A67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"orange"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pPr marL="0" indent="0"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fruits.remove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800" dirty="0">
                <a:solidFill>
                  <a:srgbClr val="00A67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"cherry"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800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Lists provide a flexible way to work with collections of data.</a:t>
            </a:r>
          </a:p>
          <a:p>
            <a:endParaRPr lang="en-I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210743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65F850-C994-2E49-F17E-4C030BAD78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i="0" dirty="0">
                <a:solidFill>
                  <a:srgbClr val="D1D5DB"/>
                </a:solidFill>
                <a:effectLst/>
                <a:latin typeface="Söhne"/>
              </a:rPr>
              <a:t>Common List Methods</a:t>
            </a:r>
            <a:endParaRPr lang="en-I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A7DE6B-2804-EC3F-1027-BED1062215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sz="1300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Lists in Python come with a variety of built-in methods to manipulate and interact with the data they contain.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300" b="1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append(item)</a:t>
            </a:r>
            <a:r>
              <a:rPr lang="en-US" sz="1300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Adds an item to the end of the list.</a:t>
            </a:r>
          </a:p>
          <a:p>
            <a:pPr marL="0" indent="0">
              <a:buNone/>
            </a:pPr>
            <a:r>
              <a:rPr lang="en-US" sz="13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sz="13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fruits.append</a:t>
            </a:r>
            <a:r>
              <a:rPr lang="en-US" sz="13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300" dirty="0">
                <a:solidFill>
                  <a:srgbClr val="00A67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"orange"</a:t>
            </a:r>
            <a:r>
              <a:rPr lang="en-US" sz="13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300" b="1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remove(item)</a:t>
            </a:r>
            <a:r>
              <a:rPr lang="en-US" sz="1300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Removes the first occurrence of an item from the list.</a:t>
            </a:r>
          </a:p>
          <a:p>
            <a:pPr marL="0" indent="0">
              <a:buNone/>
            </a:pPr>
            <a:r>
              <a:rPr lang="en-US" sz="13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sz="13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fruits.remove</a:t>
            </a:r>
            <a:r>
              <a:rPr lang="en-US" sz="13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300" dirty="0">
                <a:solidFill>
                  <a:srgbClr val="00A67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"banana"</a:t>
            </a:r>
            <a:r>
              <a:rPr lang="en-US" sz="13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300" b="1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pop(index)</a:t>
            </a:r>
            <a:r>
              <a:rPr lang="en-US" sz="1300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Removes and returns an item from the list by its index.</a:t>
            </a:r>
          </a:p>
          <a:p>
            <a:pPr marL="0" indent="0">
              <a:buNone/>
            </a:pPr>
            <a:r>
              <a:rPr lang="en-US" sz="13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sz="13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popped_fruit</a:t>
            </a:r>
            <a:r>
              <a:rPr lang="en-US" sz="13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3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fruits.pop</a:t>
            </a:r>
            <a:r>
              <a:rPr lang="en-US" sz="13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300" dirty="0">
                <a:solidFill>
                  <a:srgbClr val="DF307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sz="13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300" b="1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insert(index, item)</a:t>
            </a:r>
            <a:r>
              <a:rPr lang="en-US" sz="1300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Inserts an item at a specified position in the list.</a:t>
            </a:r>
          </a:p>
          <a:p>
            <a:pPr marL="0" indent="0">
              <a:buNone/>
            </a:pPr>
            <a:r>
              <a:rPr lang="en-US" sz="13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sz="13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fruits.insert</a:t>
            </a:r>
            <a:r>
              <a:rPr lang="en-US" sz="13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300" dirty="0">
                <a:solidFill>
                  <a:srgbClr val="DF307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13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300" dirty="0">
                <a:solidFill>
                  <a:srgbClr val="00A67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"grape"</a:t>
            </a:r>
            <a:r>
              <a:rPr lang="en-US" sz="13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300" b="1" i="0" dirty="0" err="1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len</a:t>
            </a:r>
            <a:r>
              <a:rPr lang="en-US" sz="1300" b="1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(list)</a:t>
            </a:r>
            <a:r>
              <a:rPr lang="en-US" sz="1300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Returns the number of items in the list.</a:t>
            </a:r>
          </a:p>
          <a:p>
            <a:pPr marL="0" indent="0">
              <a:buNone/>
            </a:pPr>
            <a:r>
              <a:rPr lang="en-US" sz="13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sz="13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num_fruits</a:t>
            </a:r>
            <a:r>
              <a:rPr lang="en-US" sz="13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300" dirty="0" err="1">
                <a:solidFill>
                  <a:srgbClr val="E9950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len</a:t>
            </a:r>
            <a:r>
              <a:rPr lang="en-US" sz="13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(fruits) 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300" b="1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count(item)</a:t>
            </a:r>
            <a:r>
              <a:rPr lang="en-US" sz="1300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Returns the number of occurrences of an item in the list.</a:t>
            </a:r>
          </a:p>
          <a:p>
            <a:pPr marL="0" indent="0">
              <a:buNone/>
            </a:pPr>
            <a:r>
              <a:rPr lang="en-US" sz="13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sz="13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count_apples</a:t>
            </a:r>
            <a:r>
              <a:rPr lang="en-US" sz="13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3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fruits.count</a:t>
            </a:r>
            <a:r>
              <a:rPr lang="en-US" sz="13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300" dirty="0">
                <a:solidFill>
                  <a:srgbClr val="00A67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"apple"</a:t>
            </a:r>
            <a:r>
              <a:rPr lang="en-US" sz="13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endParaRPr lang="en-US" sz="13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IR" sz="1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379836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6A411C-804D-D09E-AEB2-E000DFD07D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0" dirty="0">
                <a:effectLst/>
                <a:latin typeface="Söhne"/>
              </a:rPr>
              <a:t>Using a For Loop for Iteration</a:t>
            </a:r>
            <a:endParaRPr lang="en-I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A04EBF-F833-0455-2400-0324CA8840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sz="2000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To access and process each item in a list, you can use a </a:t>
            </a:r>
            <a:r>
              <a:rPr lang="en-US" sz="2000" b="1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for loop</a:t>
            </a:r>
            <a:r>
              <a:rPr lang="en-US" sz="2000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000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loop iterates through the list, allowing you to work with one item at a time.</a:t>
            </a:r>
          </a:p>
          <a:p>
            <a:endParaRPr lang="en-US" sz="20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	fruits = [</a:t>
            </a:r>
            <a:r>
              <a:rPr lang="en-US" sz="2000" dirty="0">
                <a:solidFill>
                  <a:srgbClr val="00A67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"apple"</a:t>
            </a:r>
            <a:r>
              <a:rPr lang="en-US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>
                <a:solidFill>
                  <a:srgbClr val="00A67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"banana"</a:t>
            </a:r>
            <a:r>
              <a:rPr lang="en-US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>
                <a:solidFill>
                  <a:srgbClr val="00A67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"cherry"</a:t>
            </a:r>
            <a:r>
              <a:rPr lang="en-US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] 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2E95D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sz="2000" dirty="0">
                <a:solidFill>
                  <a:srgbClr val="2E95D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en-US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fruit </a:t>
            </a:r>
            <a:r>
              <a:rPr lang="en-US" sz="2000" dirty="0">
                <a:solidFill>
                  <a:srgbClr val="2E95D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en-US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fruits: 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E9950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en-US" sz="2000" dirty="0">
                <a:solidFill>
                  <a:srgbClr val="E9950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print</a:t>
            </a:r>
            <a:r>
              <a:rPr lang="en-US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(fruit)</a:t>
            </a:r>
          </a:p>
          <a:p>
            <a:endParaRPr lang="en-I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214380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B4B73D-590D-93FB-6EF1-7D4AAB672B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i="0" dirty="0">
                <a:effectLst/>
                <a:latin typeface="Söhne"/>
              </a:rPr>
              <a:t>Index-Based Iteration with range()</a:t>
            </a:r>
            <a:endParaRPr lang="en-IR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6EDB05-4644-F523-31D1-A70D3CC7E4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sz="2000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You can also use the range() function to iterate through a list by index.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000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This approach gives you more control over the iteration process.</a:t>
            </a:r>
          </a:p>
          <a:p>
            <a:endParaRPr lang="en-US" sz="20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	fruits = [</a:t>
            </a:r>
            <a:r>
              <a:rPr lang="en-US" sz="2000" dirty="0">
                <a:solidFill>
                  <a:srgbClr val="00A67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"apple"</a:t>
            </a:r>
            <a:r>
              <a:rPr lang="en-US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>
                <a:solidFill>
                  <a:srgbClr val="00A67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"banana"</a:t>
            </a:r>
            <a:r>
              <a:rPr lang="en-US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>
                <a:solidFill>
                  <a:srgbClr val="00A67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"cherry"</a:t>
            </a:r>
            <a:r>
              <a:rPr lang="en-US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] 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2E95D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sz="2000" dirty="0">
                <a:solidFill>
                  <a:srgbClr val="2E95D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en-US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solidFill>
                  <a:srgbClr val="2E95D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en-US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solidFill>
                  <a:srgbClr val="E9950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range</a:t>
            </a:r>
            <a:r>
              <a:rPr lang="en-US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dirty="0" err="1">
                <a:solidFill>
                  <a:srgbClr val="E9950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len</a:t>
            </a:r>
            <a:r>
              <a:rPr lang="en-US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(fruits)): 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E9950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en-US" sz="2000" dirty="0">
                <a:solidFill>
                  <a:srgbClr val="E9950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print</a:t>
            </a:r>
            <a:r>
              <a:rPr lang="en-US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(fruits[</a:t>
            </a:r>
            <a:r>
              <a:rPr lang="en-US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]) </a:t>
            </a:r>
          </a:p>
          <a:p>
            <a:pPr marL="0" indent="0">
              <a:buNone/>
            </a:pPr>
            <a:endParaRPr lang="en-US" sz="20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000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 this example, the loop uses the range() function and </a:t>
            </a:r>
            <a:r>
              <a:rPr lang="en-US" sz="2000" b="0" i="0" dirty="0" err="1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len</a:t>
            </a:r>
            <a:r>
              <a:rPr lang="en-US" sz="2000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() to iterate through the list by index.</a:t>
            </a:r>
          </a:p>
          <a:p>
            <a:endParaRPr lang="en-I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660788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B1919C-B318-2E2D-EFAC-F071AAB8AC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i="0" dirty="0">
                <a:solidFill>
                  <a:srgbClr val="D1D5DB"/>
                </a:solidFill>
                <a:effectLst/>
                <a:latin typeface="Söhne"/>
              </a:rPr>
              <a:t>What Are List Comprehensions?</a:t>
            </a:r>
            <a:endParaRPr lang="en-I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A710B5-3D24-A981-3DD7-E7EE017FB4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sz="2000" b="1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List comprehensions</a:t>
            </a:r>
            <a:r>
              <a:rPr lang="en-US" sz="2000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provide a concise way to create lists in Python.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000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They allow you to generate new lists by applying an expression to each item in an existing </a:t>
            </a:r>
            <a:r>
              <a:rPr lang="en-US" sz="2000" b="0" i="0" dirty="0" err="1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iterable</a:t>
            </a:r>
            <a:r>
              <a:rPr lang="en-US" sz="2000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(e.g., a list).</a:t>
            </a:r>
          </a:p>
          <a:p>
            <a:endParaRPr lang="en-US" sz="20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		squares = [x**</a:t>
            </a:r>
            <a:r>
              <a:rPr lang="en-US" sz="2000" dirty="0">
                <a:solidFill>
                  <a:srgbClr val="DF307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solidFill>
                  <a:srgbClr val="2E95D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en-US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x </a:t>
            </a:r>
            <a:r>
              <a:rPr lang="en-US" sz="2000" dirty="0">
                <a:solidFill>
                  <a:srgbClr val="2E95D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en-US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solidFill>
                  <a:srgbClr val="E9950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range</a:t>
            </a:r>
            <a:r>
              <a:rPr lang="en-US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dirty="0">
                <a:solidFill>
                  <a:srgbClr val="DF307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>
                <a:solidFill>
                  <a:srgbClr val="DF307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)] </a:t>
            </a:r>
          </a:p>
          <a:p>
            <a:pPr marL="0" indent="0">
              <a:buNone/>
            </a:pPr>
            <a:endParaRPr lang="en-US" sz="20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000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 this example, the list comprehension generates a list of squares of numbers from 1 to 5.</a:t>
            </a:r>
          </a:p>
          <a:p>
            <a:endParaRPr lang="en-I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388898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78109D-7676-49C7-1988-938C8F31C8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0" dirty="0">
                <a:effectLst/>
                <a:latin typeface="Söhne"/>
              </a:rPr>
              <a:t>Benefits of List Comprehensions</a:t>
            </a:r>
            <a:endParaRPr lang="en-I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20BDB4-9BEA-0D38-5354-F3DA986332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sz="2000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List comprehensions offer several advantages: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Conciseness</a:t>
            </a:r>
            <a:r>
              <a:rPr lang="en-US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Achieve the same result with less code.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Readability</a:t>
            </a:r>
            <a:r>
              <a:rPr lang="en-US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Express your intentions clearly and compactly.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Efficiency</a:t>
            </a:r>
            <a:r>
              <a:rPr lang="en-US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List comprehensions are often faster than traditional loops.</a:t>
            </a:r>
          </a:p>
          <a:p>
            <a:pPr marL="0" indent="0">
              <a:buNone/>
            </a:pPr>
            <a:endParaRPr lang="en-US" sz="20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even_numbers</a:t>
            </a:r>
            <a:r>
              <a:rPr lang="en-US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= [x </a:t>
            </a:r>
            <a:r>
              <a:rPr lang="en-US" sz="2000" dirty="0">
                <a:solidFill>
                  <a:srgbClr val="2E95D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en-US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x </a:t>
            </a:r>
            <a:r>
              <a:rPr lang="en-US" sz="2000" dirty="0">
                <a:solidFill>
                  <a:srgbClr val="2E95D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en-US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solidFill>
                  <a:srgbClr val="E9950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range</a:t>
            </a:r>
            <a:r>
              <a:rPr lang="en-US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dirty="0">
                <a:solidFill>
                  <a:srgbClr val="DF307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>
                <a:solidFill>
                  <a:srgbClr val="DF307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en-US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000" dirty="0">
                <a:solidFill>
                  <a:srgbClr val="2E95D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en-US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x % </a:t>
            </a:r>
            <a:r>
              <a:rPr lang="en-US" sz="2000" dirty="0">
                <a:solidFill>
                  <a:srgbClr val="DF307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== </a:t>
            </a:r>
            <a:r>
              <a:rPr lang="en-US" sz="2000" dirty="0">
                <a:solidFill>
                  <a:srgbClr val="DF307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</a:p>
          <a:p>
            <a:pPr marL="0" indent="0">
              <a:buNone/>
            </a:pPr>
            <a:r>
              <a:rPr lang="en-US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000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 this example, we filter and create a list of even numbers using a list comprehension.</a:t>
            </a:r>
          </a:p>
          <a:p>
            <a:endParaRPr lang="en-I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001786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360D06-8EC2-2502-72AF-3E43DFF68D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0" dirty="0">
                <a:effectLst/>
                <a:latin typeface="Söhne"/>
              </a:rPr>
              <a:t>Using sorted() for Sorting Lists</a:t>
            </a:r>
            <a:endParaRPr lang="en-I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994A43-AC35-E9C1-1922-55B98C4149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sz="2000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sorted() function is used to sort a list in ascending order by default.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000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It doesn't modify the original list but returns a new sorted list.</a:t>
            </a:r>
          </a:p>
          <a:p>
            <a:endParaRPr lang="en-US" sz="20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	numbers = [</a:t>
            </a:r>
            <a:r>
              <a:rPr lang="en-US" sz="2000" dirty="0">
                <a:solidFill>
                  <a:srgbClr val="DF307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>
                <a:solidFill>
                  <a:srgbClr val="DF307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>
                <a:solidFill>
                  <a:srgbClr val="DF307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>
                <a:solidFill>
                  <a:srgbClr val="DF307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] </a:t>
            </a: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sorted_numbers</a:t>
            </a:r>
            <a:r>
              <a:rPr lang="en-US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2000" dirty="0">
                <a:solidFill>
                  <a:srgbClr val="E9950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sorted</a:t>
            </a:r>
            <a:r>
              <a:rPr lang="en-US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(numbers) </a:t>
            </a:r>
          </a:p>
          <a:p>
            <a:pPr marL="0" indent="0">
              <a:buNone/>
            </a:pPr>
            <a:endParaRPr lang="en-US" sz="20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000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 this example, sorted() creates a new list </a:t>
            </a:r>
            <a:r>
              <a:rPr lang="en-US" sz="2000" b="0" i="0" dirty="0" err="1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sorted_numbers</a:t>
            </a:r>
            <a:r>
              <a:rPr lang="en-US" sz="2000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containing the sorted values.</a:t>
            </a:r>
          </a:p>
          <a:p>
            <a:endParaRPr lang="en-I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19252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30BADE-A36D-0488-CFDA-E6E817E877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0700" y="798663"/>
            <a:ext cx="8610600" cy="1293028"/>
          </a:xfrm>
        </p:spPr>
        <p:txBody>
          <a:bodyPr/>
          <a:lstStyle/>
          <a:p>
            <a:pPr algn="ctr"/>
            <a:r>
              <a:rPr lang="en-US" i="0" dirty="0">
                <a:effectLst/>
                <a:latin typeface="Söhne"/>
              </a:rPr>
              <a:t>Installing Python on Windows</a:t>
            </a:r>
            <a:endParaRPr lang="en-I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6938D5-4029-6608-C706-EE7677D6B3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l">
              <a:buFont typeface="+mj-lt"/>
              <a:buAutoNum type="arabicPeriod"/>
            </a:pPr>
            <a:r>
              <a:rPr lang="en-US" sz="1800" b="1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Download Python</a:t>
            </a:r>
            <a:r>
              <a:rPr lang="en-US" sz="1800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from the official website:</a:t>
            </a:r>
          </a:p>
          <a:p>
            <a:pPr marL="457200" lvl="1" indent="0" algn="l">
              <a:buNone/>
            </a:pPr>
            <a:r>
              <a:rPr lang="en-US" sz="1600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Visit </a:t>
            </a:r>
            <a:r>
              <a:rPr lang="en-US" sz="1600" b="0" i="0" u="sng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https://www.python.org/downloads/</a:t>
            </a:r>
            <a:endParaRPr lang="en-US" sz="1600" b="0" i="0" dirty="0">
              <a:solidFill>
                <a:srgbClr val="D1D5DB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buFont typeface="+mj-lt"/>
              <a:buAutoNum type="arabicPeriod"/>
            </a:pPr>
            <a:r>
              <a:rPr lang="en-US" sz="1800" b="1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Choose Version</a:t>
            </a:r>
            <a:r>
              <a:rPr lang="en-US" sz="1800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457200" lvl="1" indent="0" algn="l">
              <a:buNone/>
            </a:pPr>
            <a:r>
              <a:rPr lang="en-US" sz="1600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Select the latest version for Windows.</a:t>
            </a:r>
          </a:p>
          <a:p>
            <a:pPr algn="l">
              <a:buFont typeface="+mj-lt"/>
              <a:buAutoNum type="arabicPeriod"/>
            </a:pPr>
            <a:r>
              <a:rPr lang="en-US" sz="1800" b="1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Download Installer</a:t>
            </a:r>
            <a:r>
              <a:rPr lang="en-US" sz="1800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457200" lvl="1" indent="0" algn="l">
              <a:buNone/>
            </a:pPr>
            <a:r>
              <a:rPr lang="en-US" sz="1600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For Windows, download the "Windows Installer" (usually a .exe file).</a:t>
            </a:r>
          </a:p>
          <a:p>
            <a:pPr algn="l">
              <a:buFont typeface="+mj-lt"/>
              <a:buAutoNum type="arabicPeriod"/>
            </a:pPr>
            <a:r>
              <a:rPr lang="en-US" sz="1800" b="1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Run Installer</a:t>
            </a:r>
            <a:r>
              <a:rPr lang="en-US" sz="1800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457200" lvl="1" indent="0" algn="l">
              <a:buNone/>
            </a:pPr>
            <a:r>
              <a:rPr lang="en-US" sz="1600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Double-click the downloaded file.</a:t>
            </a:r>
          </a:p>
          <a:p>
            <a:pPr algn="l">
              <a:buFont typeface="+mj-lt"/>
              <a:buAutoNum type="arabicPeriod"/>
            </a:pPr>
            <a:r>
              <a:rPr lang="en-US" sz="1800" b="1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Customize Installation (Optional)</a:t>
            </a:r>
            <a:r>
              <a:rPr lang="en-US" sz="1800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457200" lvl="1" indent="0" algn="l">
              <a:buNone/>
            </a:pPr>
            <a:r>
              <a:rPr lang="en-US" sz="1600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You can customize the installation path and add Python to the system PATH.</a:t>
            </a:r>
          </a:p>
          <a:p>
            <a:pPr algn="l">
              <a:buFont typeface="+mj-lt"/>
              <a:buAutoNum type="arabicPeriod"/>
            </a:pPr>
            <a:r>
              <a:rPr lang="en-US" sz="1800" b="1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Installation Complete</a:t>
            </a:r>
            <a:r>
              <a:rPr lang="en-US" sz="1800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457200" lvl="1" indent="0" algn="l">
              <a:buNone/>
            </a:pPr>
            <a:r>
              <a:rPr lang="en-US" sz="1600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Check "Add Python </a:t>
            </a:r>
            <a:r>
              <a:rPr lang="en-US" sz="1600" b="0" i="0" dirty="0" err="1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x.x</a:t>
            </a:r>
            <a:r>
              <a:rPr lang="en-US" sz="1600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to PATH" during installation.</a:t>
            </a:r>
          </a:p>
          <a:p>
            <a:pPr algn="l">
              <a:buFont typeface="+mj-lt"/>
              <a:buAutoNum type="arabicPeriod"/>
            </a:pPr>
            <a:r>
              <a:rPr lang="en-US" sz="1800" b="1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Verify Installation</a:t>
            </a:r>
            <a:r>
              <a:rPr lang="en-US" sz="1800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457200" lvl="1" indent="0" algn="l">
              <a:buNone/>
            </a:pPr>
            <a:r>
              <a:rPr lang="en-US" sz="1600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Open Command Prompt and type python. You should see the Python version.</a:t>
            </a:r>
          </a:p>
          <a:p>
            <a:endParaRPr lang="en-I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032478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065476-4BC0-43DE-5186-E271E46EE7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0" dirty="0">
                <a:effectLst/>
                <a:latin typeface="Söhne"/>
              </a:rPr>
              <a:t>Sorting Lists with .sort() Method</a:t>
            </a:r>
            <a:endParaRPr lang="en-I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4DAA0D-2FAA-C43A-7E34-C286840158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sz="2000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Lists in Python have a built-in method called .sort().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000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It sorts the list in place, meaning it modifies the original list directly.</a:t>
            </a:r>
          </a:p>
          <a:p>
            <a:endParaRPr lang="en-US" sz="20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	numbers = [</a:t>
            </a:r>
            <a:r>
              <a:rPr lang="en-US" sz="2000" dirty="0">
                <a:solidFill>
                  <a:srgbClr val="DF307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>
                <a:solidFill>
                  <a:srgbClr val="DF307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>
                <a:solidFill>
                  <a:srgbClr val="DF307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>
                <a:solidFill>
                  <a:srgbClr val="DF307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] </a:t>
            </a: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numbers.sort</a:t>
            </a:r>
            <a:r>
              <a:rPr lang="en-US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() </a:t>
            </a:r>
          </a:p>
          <a:p>
            <a:pPr marL="0" indent="0">
              <a:buNone/>
            </a:pPr>
            <a:endParaRPr lang="en-US" sz="20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000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 this example, the .sort() method sorts the list numbers in place, and the original list is now sorted.</a:t>
            </a:r>
          </a:p>
          <a:p>
            <a:endParaRPr lang="en-I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508365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34A78F-36FC-D9D4-E2CA-445626680C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0" dirty="0">
                <a:effectLst/>
                <a:latin typeface="Söhne"/>
              </a:rPr>
              <a:t>Defining Functions in Python</a:t>
            </a:r>
            <a:endParaRPr lang="en-I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FED98D-150C-1D3F-720E-B36870BD84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sz="2000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Functions in Python are blocks of reusable code.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000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You can define a function using the def keyword followed by the function name and parameters.</a:t>
            </a:r>
          </a:p>
          <a:p>
            <a:endParaRPr lang="en-US" sz="20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000" dirty="0">
                <a:solidFill>
                  <a:srgbClr val="2E95D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	def</a:t>
            </a:r>
            <a:r>
              <a:rPr lang="en-US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solidFill>
                  <a:srgbClr val="F22C3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greet</a:t>
            </a:r>
            <a:r>
              <a:rPr lang="en-US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(name): 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E9950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en-US" sz="2000" dirty="0">
                <a:solidFill>
                  <a:srgbClr val="E9950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print</a:t>
            </a:r>
            <a:r>
              <a:rPr lang="en-US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dirty="0">
                <a:solidFill>
                  <a:srgbClr val="00A67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"Hello, "</a:t>
            </a:r>
            <a:r>
              <a:rPr lang="en-US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+ name) </a:t>
            </a:r>
          </a:p>
          <a:p>
            <a:pPr marL="0" indent="0">
              <a:buNone/>
            </a:pPr>
            <a:endParaRPr lang="en-US" sz="20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000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 this example, we've defined a function called greet that takes a name parameter.</a:t>
            </a:r>
          </a:p>
          <a:p>
            <a:endParaRPr lang="en-I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52685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389253-849F-DFA7-26BF-FD56D718AB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0" dirty="0">
                <a:effectLst/>
                <a:latin typeface="Söhne"/>
              </a:rPr>
              <a:t>Calling Functions</a:t>
            </a:r>
            <a:endParaRPr lang="en-I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985DFF-AFE6-5849-3EEB-37A1D0B387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sz="2000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After defining a function, you can call it to execute the code within it.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000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To call a function, use its name followed by parentheses and provide any required arguments.</a:t>
            </a:r>
          </a:p>
          <a:p>
            <a:endParaRPr lang="en-US" sz="20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	greet(</a:t>
            </a:r>
            <a:r>
              <a:rPr lang="en-US" sz="2000" dirty="0">
                <a:solidFill>
                  <a:srgbClr val="00A67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"Alice"</a:t>
            </a:r>
            <a:r>
              <a:rPr lang="en-US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pPr marL="0" indent="0">
              <a:buNone/>
            </a:pPr>
            <a:endParaRPr lang="en-US" sz="20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000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This code calls the greet function and passes "Alice" as the argument.</a:t>
            </a:r>
          </a:p>
          <a:p>
            <a:endParaRPr lang="en-I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379802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28C83A-3773-5EE9-9237-A0F90A27E4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0" dirty="0">
                <a:effectLst/>
                <a:latin typeface="Söhne"/>
              </a:rPr>
              <a:t>Returning Values from Functions</a:t>
            </a:r>
            <a:endParaRPr lang="en-I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CAA484-F840-A1DC-AF1F-36946B6350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sz="2000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Functions can also return values using the return statement.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000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 return value is the result or output of a function's operation.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en-US" sz="2000" b="0" i="0" dirty="0">
              <a:solidFill>
                <a:srgbClr val="D1D5DB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000" dirty="0">
                <a:solidFill>
                  <a:srgbClr val="2E95D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	def</a:t>
            </a:r>
            <a:r>
              <a:rPr lang="en-US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solidFill>
                  <a:srgbClr val="F22C3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add</a:t>
            </a:r>
            <a:r>
              <a:rPr lang="en-US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(x, y): </a:t>
            </a: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en-US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result = x + y 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2E95D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en-US" sz="2000" dirty="0">
                <a:solidFill>
                  <a:srgbClr val="2E95D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return</a:t>
            </a:r>
            <a:r>
              <a:rPr lang="en-US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result </a:t>
            </a:r>
          </a:p>
          <a:p>
            <a:pPr marL="0" indent="0">
              <a:buNone/>
            </a:pPr>
            <a:endParaRPr lang="en-US" sz="20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000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 this example, the add function takes two parameters, x and y, and returns their sum.</a:t>
            </a:r>
          </a:p>
          <a:p>
            <a:endParaRPr lang="en-I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803274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A18BDC-43CE-5BE1-6844-A43567A2C2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0" dirty="0">
                <a:effectLst/>
                <a:latin typeface="Söhne"/>
              </a:rPr>
              <a:t>Understanding Local Variables</a:t>
            </a:r>
            <a:endParaRPr lang="en-I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E7C14B-A6D6-6DE1-248A-E0DACA8D48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sz="1900" b="1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Local variables</a:t>
            </a:r>
            <a:r>
              <a:rPr lang="en-US" sz="1900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are declared inside a function and have local scope.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900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They are only accessible within the function where they are defined.</a:t>
            </a:r>
          </a:p>
          <a:p>
            <a:endParaRPr lang="fa-IR" sz="19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a-IR" sz="1900" dirty="0">
                <a:solidFill>
                  <a:srgbClr val="2E95D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sz="1900" dirty="0">
                <a:solidFill>
                  <a:srgbClr val="2E95D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def</a:t>
            </a:r>
            <a:r>
              <a:rPr lang="en-US" sz="19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rgbClr val="F22C3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my_function</a:t>
            </a:r>
            <a:r>
              <a:rPr lang="en-US" sz="19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(): </a:t>
            </a:r>
            <a:endParaRPr lang="fa-IR" sz="19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a-IR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en-US" sz="19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 = </a:t>
            </a:r>
            <a:r>
              <a:rPr lang="en-US" sz="1900" dirty="0">
                <a:solidFill>
                  <a:srgbClr val="DF307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sz="19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# This is a local variable </a:t>
            </a:r>
            <a:endParaRPr lang="fa-IR" sz="19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a-IR" sz="1900" dirty="0">
                <a:solidFill>
                  <a:srgbClr val="E9950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en-US" sz="1900" dirty="0">
                <a:solidFill>
                  <a:srgbClr val="E9950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print</a:t>
            </a:r>
            <a:r>
              <a:rPr lang="en-US" sz="19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(x) </a:t>
            </a:r>
            <a:endParaRPr lang="fa-IR" sz="19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a-IR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</a:p>
          <a:p>
            <a:pPr marL="0" indent="0">
              <a:buNone/>
            </a:pPr>
            <a:r>
              <a:rPr lang="fa-IR" sz="19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sz="19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my_function</a:t>
            </a:r>
            <a:r>
              <a:rPr lang="en-US" sz="19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()</a:t>
            </a:r>
          </a:p>
          <a:p>
            <a:pPr marL="0" indent="0">
              <a:buNone/>
            </a:pPr>
            <a:endParaRPr lang="en-US" sz="19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900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 this example, 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1900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is a local variable within the </a:t>
            </a:r>
            <a:r>
              <a:rPr lang="en-US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my_function</a:t>
            </a:r>
            <a:r>
              <a:rPr lang="en-US" sz="1900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and it can't be accessed outside of it.</a:t>
            </a:r>
            <a:endParaRPr lang="en-US" sz="19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en-IR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707213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09F28-0B30-74F7-0C18-46283C2931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0" dirty="0">
                <a:effectLst/>
                <a:latin typeface="Söhne"/>
              </a:rPr>
              <a:t>Exploring Global Variables</a:t>
            </a:r>
            <a:endParaRPr lang="en-I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FD2A62-0DDA-3D83-A825-D7AB9666A6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sz="1800" b="1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Global variables</a:t>
            </a:r>
            <a:r>
              <a:rPr lang="en-US" sz="1800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are declared outside of any function and have global scope.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800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They can be accessed from anywhere in the program, both inside and outside functions.</a:t>
            </a:r>
          </a:p>
          <a:p>
            <a:endParaRPr lang="en-US" sz="18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	x = </a:t>
            </a:r>
            <a:r>
              <a:rPr lang="en-US" sz="1800" dirty="0">
                <a:solidFill>
                  <a:srgbClr val="DF307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# This is a global variable </a:t>
            </a:r>
          </a:p>
          <a:p>
            <a:pPr marL="0" indent="0">
              <a:buNone/>
            </a:pPr>
            <a:endParaRPr lang="en-US" sz="1800" dirty="0">
              <a:solidFill>
                <a:srgbClr val="2E95D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800" dirty="0">
                <a:solidFill>
                  <a:srgbClr val="2E95D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	def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F22C3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my_function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(): 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E9950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en-US" sz="1800" dirty="0">
                <a:solidFill>
                  <a:srgbClr val="E9950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print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(x) # Accessing the global variable </a:t>
            </a:r>
          </a:p>
          <a:p>
            <a:pPr marL="0" indent="0"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my_function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() </a:t>
            </a:r>
          </a:p>
          <a:p>
            <a:pPr marL="0" indent="0">
              <a:buNone/>
            </a:pPr>
            <a:endParaRPr lang="en-US" sz="18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800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 this example, x is a global variable, and it can be accessed within the function </a:t>
            </a:r>
            <a:r>
              <a:rPr lang="en-US" sz="1800" b="0" i="0" dirty="0" err="1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my_function</a:t>
            </a:r>
            <a:r>
              <a:rPr lang="en-US" sz="1800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I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392682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CFBE8C-6F96-EA23-2861-59D2BDAD8F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i="0" dirty="0">
                <a:solidFill>
                  <a:srgbClr val="D1D5DB"/>
                </a:solidFill>
                <a:effectLst/>
                <a:latin typeface="Söhne"/>
              </a:rPr>
              <a:t>What Are Modules?</a:t>
            </a:r>
            <a:endParaRPr lang="en-I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31DBBD-5D36-D917-6F26-6CCA5FCCDB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sz="2000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Modules in Python are files containing Python code.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000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They can include functions, variables, and classes that you can reuse in your programs.</a:t>
            </a:r>
          </a:p>
          <a:p>
            <a:endParaRPr lang="en-US" sz="20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	# Importing the math module 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2E95D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sz="2000" dirty="0">
                <a:solidFill>
                  <a:srgbClr val="2E95D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import</a:t>
            </a:r>
            <a:r>
              <a:rPr lang="en-US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math </a:t>
            </a:r>
          </a:p>
          <a:p>
            <a:pPr marL="0" indent="0">
              <a:buNone/>
            </a:pPr>
            <a:endParaRPr lang="en-US" sz="20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000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 this example, we import the math module to access mathematical functions and constants.</a:t>
            </a:r>
          </a:p>
          <a:p>
            <a:endParaRPr lang="en-I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207252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940FFA-7216-1E22-2909-3E0B486FBD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i="0" dirty="0">
                <a:solidFill>
                  <a:srgbClr val="D1D5DB"/>
                </a:solidFill>
                <a:effectLst/>
                <a:latin typeface="Söhne"/>
              </a:rPr>
              <a:t>Using Functions from Modules</a:t>
            </a:r>
            <a:endParaRPr lang="en-I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5BAB51-AF23-AE78-AE03-72CF576E33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sz="2000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Once you've imported a module, you can use its functions and features by prefixing them with the module name.</a:t>
            </a:r>
          </a:p>
          <a:p>
            <a:endParaRPr lang="en-US" sz="20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000" dirty="0">
                <a:solidFill>
                  <a:srgbClr val="2E95D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	import</a:t>
            </a:r>
            <a:r>
              <a:rPr lang="en-US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math # Using math functions </a:t>
            </a: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result = </a:t>
            </a:r>
            <a:r>
              <a:rPr lang="en-US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math.sqrt</a:t>
            </a:r>
            <a:r>
              <a:rPr lang="en-US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dirty="0">
                <a:solidFill>
                  <a:srgbClr val="DF307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  <a:r>
              <a:rPr lang="en-US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pPr marL="0" indent="0">
              <a:buNone/>
            </a:pPr>
            <a:endParaRPr lang="en-US" sz="20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000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 this example, we use the sqrt function from the math module to calculate the square root.</a:t>
            </a:r>
          </a:p>
          <a:p>
            <a:endParaRPr lang="en-I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159111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030458-0B1B-40C4-7CCB-E043EA5E58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i="0" dirty="0">
                <a:solidFill>
                  <a:srgbClr val="D1D5DB"/>
                </a:solidFill>
                <a:effectLst/>
                <a:latin typeface="Söhne"/>
              </a:rPr>
              <a:t>Creating Dictionaries</a:t>
            </a:r>
            <a:endParaRPr lang="en-I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2C1420-378B-04F5-3F13-902C8DB71F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Dictionaries</a:t>
            </a:r>
            <a:r>
              <a:rPr lang="en-US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in Python are collections of key-value pairs.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You can create a dictionary using curly braces {} or the </a:t>
            </a:r>
            <a:r>
              <a:rPr lang="en-US" b="0" i="0" dirty="0" err="1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dict</a:t>
            </a:r>
            <a:r>
              <a:rPr lang="en-US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() constructor.</a:t>
            </a:r>
          </a:p>
          <a:p>
            <a:endParaRPr lang="en-US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# Using curly braces 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person = {</a:t>
            </a:r>
            <a:r>
              <a:rPr lang="en-US" dirty="0">
                <a:solidFill>
                  <a:srgbClr val="00A67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"name"</a:t>
            </a:r>
            <a:r>
              <a:rPr lang="en-US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>
                <a:solidFill>
                  <a:srgbClr val="00A67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"Alice"</a:t>
            </a:r>
            <a:r>
              <a:rPr lang="en-US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>
                <a:solidFill>
                  <a:srgbClr val="00A67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"age"</a:t>
            </a:r>
            <a:r>
              <a:rPr lang="en-US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>
                <a:solidFill>
                  <a:srgbClr val="DF307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30</a:t>
            </a:r>
            <a:r>
              <a:rPr lang="en-US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} 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# Using the </a:t>
            </a:r>
            <a:r>
              <a:rPr lang="en-US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dict</a:t>
            </a:r>
            <a:r>
              <a:rPr lang="en-US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() constructor </a:t>
            </a:r>
          </a:p>
          <a:p>
            <a:pPr marL="0" indent="0">
              <a:buNone/>
            </a:pPr>
            <a:r>
              <a:rPr lang="en-US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person = </a:t>
            </a:r>
            <a:r>
              <a:rPr lang="en-US" dirty="0" err="1">
                <a:solidFill>
                  <a:srgbClr val="E9950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dict</a:t>
            </a:r>
            <a:r>
              <a:rPr lang="en-US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(name=</a:t>
            </a:r>
            <a:r>
              <a:rPr lang="en-US" dirty="0">
                <a:solidFill>
                  <a:srgbClr val="00A67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"Alice"</a:t>
            </a:r>
            <a:r>
              <a:rPr lang="en-US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age=</a:t>
            </a:r>
            <a:r>
              <a:rPr lang="en-US" dirty="0">
                <a:solidFill>
                  <a:srgbClr val="DF307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30</a:t>
            </a:r>
            <a:r>
              <a:rPr lang="en-US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pPr marL="0" indent="0">
              <a:buNone/>
            </a:pPr>
            <a:endParaRPr lang="en-US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 these examples, we've created a dictionary person with keys "name" and "age" and their respective values.</a:t>
            </a:r>
          </a:p>
          <a:p>
            <a:endParaRPr lang="en-I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686219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88577D-9C9C-2007-9F2D-F3D4B900B3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0" dirty="0">
                <a:solidFill>
                  <a:srgbClr val="D1D5DB"/>
                </a:solidFill>
                <a:effectLst/>
                <a:latin typeface="Söhne"/>
              </a:rPr>
              <a:t>Accessing and Modifying Dictionaries</a:t>
            </a:r>
            <a:br>
              <a:rPr lang="en-US" b="0" i="0" dirty="0">
                <a:solidFill>
                  <a:srgbClr val="D1D5DB"/>
                </a:solidFill>
                <a:effectLst/>
                <a:latin typeface="Söhne"/>
              </a:rPr>
            </a:br>
            <a:endParaRPr lang="en-I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BCA65B-B6FE-E403-472C-46C7E62825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sz="1900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You can access dictionary values by using square brackets and the key.</a:t>
            </a:r>
          </a:p>
          <a:p>
            <a:endParaRPr lang="en-US" sz="19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9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	person = {</a:t>
            </a:r>
            <a:r>
              <a:rPr lang="en-US" sz="1900" dirty="0">
                <a:solidFill>
                  <a:srgbClr val="00A67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"name"</a:t>
            </a:r>
            <a:r>
              <a:rPr lang="en-US" sz="19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900" dirty="0">
                <a:solidFill>
                  <a:srgbClr val="00A67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"Alice"</a:t>
            </a:r>
            <a:r>
              <a:rPr lang="en-US" sz="19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900" dirty="0">
                <a:solidFill>
                  <a:srgbClr val="00A67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"age"</a:t>
            </a:r>
            <a:r>
              <a:rPr lang="en-US" sz="19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900" dirty="0">
                <a:solidFill>
                  <a:srgbClr val="DF307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30</a:t>
            </a:r>
            <a:r>
              <a:rPr lang="en-US" sz="19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} </a:t>
            </a:r>
          </a:p>
          <a:p>
            <a:pPr marL="0" indent="0">
              <a:buNone/>
            </a:pP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sz="19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name = person[</a:t>
            </a:r>
            <a:r>
              <a:rPr lang="en-US" sz="1900" dirty="0">
                <a:solidFill>
                  <a:srgbClr val="00A67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"name"</a:t>
            </a:r>
            <a:r>
              <a:rPr lang="en-US" sz="19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] </a:t>
            </a:r>
          </a:p>
          <a:p>
            <a:pPr marL="0" indent="0">
              <a:buNone/>
            </a:pPr>
            <a:endParaRPr lang="en-US" sz="19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900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To modify a dictionary, you can assign a new value to a specific key.</a:t>
            </a:r>
          </a:p>
          <a:p>
            <a:endParaRPr lang="en-US" sz="19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9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	person[</a:t>
            </a:r>
            <a:r>
              <a:rPr lang="en-US" sz="1900" dirty="0">
                <a:solidFill>
                  <a:srgbClr val="00A67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"age"</a:t>
            </a:r>
            <a:r>
              <a:rPr lang="en-US" sz="19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] = </a:t>
            </a:r>
            <a:r>
              <a:rPr lang="en-US" sz="1900" dirty="0">
                <a:solidFill>
                  <a:srgbClr val="DF307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31</a:t>
            </a:r>
            <a:r>
              <a:rPr lang="en-US" sz="19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endParaRPr lang="en-US" sz="19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900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Dictionaries are mutable, allowing you to add, modify, or remove key-value pairs.</a:t>
            </a:r>
          </a:p>
          <a:p>
            <a:endParaRPr lang="en-IR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31421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8AF9AB-A56C-5D29-BF6B-5595382E73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0700" y="798663"/>
            <a:ext cx="8610600" cy="1293028"/>
          </a:xfrm>
        </p:spPr>
        <p:txBody>
          <a:bodyPr/>
          <a:lstStyle/>
          <a:p>
            <a:pPr algn="ctr"/>
            <a:r>
              <a:rPr lang="en-US" i="0" dirty="0">
                <a:effectLst/>
                <a:latin typeface="Söhne"/>
              </a:rPr>
              <a:t>Installing Python on Linux</a:t>
            </a:r>
            <a:endParaRPr lang="en-I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57070F-D1B5-F4D9-6EBD-9280C79276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>
              <a:buFont typeface="+mj-lt"/>
              <a:buAutoNum type="arabicPeriod"/>
            </a:pPr>
            <a:r>
              <a:rPr lang="en-US" sz="1700" b="1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Open Terminal</a:t>
            </a:r>
            <a:r>
              <a:rPr lang="en-US" sz="1700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457200" lvl="1" indent="0" algn="l">
              <a:buNone/>
            </a:pPr>
            <a:r>
              <a:rPr lang="en-US" sz="1700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Press Ctrl + Alt + T to open a terminal window.</a:t>
            </a:r>
          </a:p>
          <a:p>
            <a:pPr algn="l">
              <a:buFont typeface="+mj-lt"/>
              <a:buAutoNum type="arabicPeriod"/>
            </a:pPr>
            <a:r>
              <a:rPr lang="en-US" sz="1700" b="1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Check Python Version</a:t>
            </a:r>
            <a:r>
              <a:rPr lang="en-US" sz="1700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457200" lvl="1" indent="0" algn="l">
              <a:buNone/>
            </a:pPr>
            <a:r>
              <a:rPr lang="en-US" sz="1700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Check if Python is preinstalled with python --version or python3 --version.</a:t>
            </a:r>
          </a:p>
          <a:p>
            <a:pPr algn="l">
              <a:buFont typeface="+mj-lt"/>
              <a:buAutoNum type="arabicPeriod"/>
            </a:pPr>
            <a:r>
              <a:rPr lang="en-US" sz="1700" b="1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Install Python (if needed)</a:t>
            </a:r>
            <a:r>
              <a:rPr lang="en-US" sz="1700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457200" lvl="1" indent="0" algn="l">
              <a:buNone/>
            </a:pPr>
            <a:r>
              <a:rPr lang="en-US" sz="1700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Use the package manager for your distribution:</a:t>
            </a:r>
          </a:p>
          <a:p>
            <a:pPr marL="1143000" lvl="2" indent="-228600" algn="l">
              <a:buFont typeface="+mj-lt"/>
              <a:buAutoNum type="arabicPeriod"/>
            </a:pPr>
            <a:r>
              <a:rPr lang="en-US" sz="1700" b="1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Debian/Ubuntu</a:t>
            </a:r>
            <a:r>
              <a:rPr lang="en-US" sz="1700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700" b="0" i="0" dirty="0" err="1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sudo</a:t>
            </a:r>
            <a:r>
              <a:rPr lang="en-US" sz="1700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apt-get install python3</a:t>
            </a:r>
          </a:p>
          <a:p>
            <a:pPr marL="1143000" lvl="2" indent="-228600" algn="l">
              <a:buFont typeface="+mj-lt"/>
              <a:buAutoNum type="arabicPeriod"/>
            </a:pPr>
            <a:r>
              <a:rPr lang="en-US" sz="1700" b="1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Fedora</a:t>
            </a:r>
            <a:r>
              <a:rPr lang="en-US" sz="1700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700" b="0" i="0" dirty="0" err="1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sudo</a:t>
            </a:r>
            <a:r>
              <a:rPr lang="en-US" sz="1700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b="0" i="0" dirty="0" err="1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dnf</a:t>
            </a:r>
            <a:r>
              <a:rPr lang="en-US" sz="1700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install python3</a:t>
            </a:r>
          </a:p>
          <a:p>
            <a:pPr marL="1143000" lvl="2" indent="-228600" algn="l">
              <a:buFont typeface="+mj-lt"/>
              <a:buAutoNum type="arabicPeriod"/>
            </a:pPr>
            <a:r>
              <a:rPr lang="en-US" sz="1700" b="1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Arch Linux</a:t>
            </a:r>
            <a:r>
              <a:rPr lang="en-US" sz="1700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700" b="0" i="0" dirty="0" err="1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sudo</a:t>
            </a:r>
            <a:r>
              <a:rPr lang="en-US" sz="1700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b="0" i="0" dirty="0" err="1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pacman</a:t>
            </a:r>
            <a:r>
              <a:rPr lang="en-US" sz="1700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-S python</a:t>
            </a:r>
          </a:p>
          <a:p>
            <a:pPr algn="l">
              <a:buFont typeface="+mj-lt"/>
              <a:buAutoNum type="arabicPeriod"/>
            </a:pPr>
            <a:r>
              <a:rPr lang="en-US" sz="1700" b="1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Verify Installation</a:t>
            </a:r>
            <a:r>
              <a:rPr lang="en-US" sz="1700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457200" lvl="1" indent="0" algn="l">
              <a:buNone/>
            </a:pPr>
            <a:r>
              <a:rPr lang="en-US" sz="1700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Type python3 in the terminal. You should see the Python version.</a:t>
            </a:r>
          </a:p>
          <a:p>
            <a:pPr marL="0" indent="0">
              <a:buNone/>
            </a:pPr>
            <a:endParaRPr lang="en-IR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241720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70FD3C-A9CD-6385-2FA2-044E105AFE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0" i="0" dirty="0">
                <a:solidFill>
                  <a:srgbClr val="D1D5DB"/>
                </a:solidFill>
                <a:effectLst/>
                <a:latin typeface="Söhne"/>
              </a:rPr>
              <a:t>Sets: Creating, Adding, and Removing</a:t>
            </a:r>
            <a:endParaRPr lang="en-IR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432D41-00C6-3441-3C2B-B0820F012C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D1D5DB"/>
                </a:solidFill>
                <a:effectLst/>
                <a:latin typeface="Söhne"/>
              </a:rPr>
              <a:t>What is a Set?</a:t>
            </a:r>
            <a:endParaRPr lang="en-US" b="0" i="0" dirty="0">
              <a:solidFill>
                <a:srgbClr val="D1D5DB"/>
              </a:solidFill>
              <a:effectLst/>
              <a:latin typeface="Söhne"/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D1D5DB"/>
                </a:solidFill>
                <a:effectLst/>
                <a:latin typeface="Söhne"/>
              </a:rPr>
              <a:t>A set is a collection of unique and unordered elements in Python.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D1D5DB"/>
                </a:solidFill>
                <a:effectLst/>
                <a:latin typeface="Söhne"/>
              </a:rPr>
              <a:t>Think of it as a bag of distinct items.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D1D5DB"/>
                </a:solidFill>
                <a:effectLst/>
                <a:latin typeface="Söhne"/>
              </a:rPr>
              <a:t>Why Use Sets?</a:t>
            </a:r>
            <a:endParaRPr lang="en-US" b="0" i="0" dirty="0">
              <a:solidFill>
                <a:srgbClr val="D1D5DB"/>
              </a:solidFill>
              <a:effectLst/>
              <a:latin typeface="Söhne"/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D1D5DB"/>
                </a:solidFill>
                <a:effectLst/>
                <a:latin typeface="Söhne"/>
              </a:rPr>
              <a:t>Sets are great for handling unique data, like unique names, IDs, or categories.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D1D5DB"/>
                </a:solidFill>
                <a:effectLst/>
                <a:latin typeface="Söhne"/>
              </a:rPr>
              <a:t>They are also useful for mathematical operations, like union and intersection.</a:t>
            </a:r>
          </a:p>
          <a:p>
            <a:endParaRPr lang="en-IR" dirty="0"/>
          </a:p>
        </p:txBody>
      </p:sp>
    </p:spTree>
    <p:extLst>
      <p:ext uri="{BB962C8B-B14F-4D97-AF65-F5344CB8AC3E}">
        <p14:creationId xmlns:p14="http://schemas.microsoft.com/office/powerpoint/2010/main" val="114590835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FB0461-4512-5F9F-BFB0-915C17A542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0" i="0" dirty="0">
                <a:solidFill>
                  <a:srgbClr val="D1D5DB"/>
                </a:solidFill>
                <a:effectLst/>
                <a:latin typeface="Söhne"/>
              </a:rPr>
              <a:t>Creating, Adding, and Removing Elements</a:t>
            </a:r>
            <a:endParaRPr lang="en-IR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05023E-2096-A1DA-8C32-A105C0050C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sz="1800" b="1" i="0" dirty="0">
                <a:solidFill>
                  <a:srgbClr val="D1D5DB"/>
                </a:solidFill>
                <a:effectLst/>
                <a:latin typeface="Söhne"/>
              </a:rPr>
              <a:t>Creating a Set:</a:t>
            </a:r>
            <a:endParaRPr lang="en-US" sz="1800" b="0" i="0" dirty="0">
              <a:solidFill>
                <a:srgbClr val="D1D5DB"/>
              </a:solidFill>
              <a:effectLst/>
              <a:latin typeface="Söhne"/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sz="1800" b="0" i="0" dirty="0">
                <a:solidFill>
                  <a:srgbClr val="D1D5DB"/>
                </a:solidFill>
                <a:effectLst/>
                <a:latin typeface="Söhne"/>
              </a:rPr>
              <a:t>Use curly braces {} or the set() constructor.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sz="1800" b="0" i="0" dirty="0">
                <a:solidFill>
                  <a:srgbClr val="D1D5DB"/>
                </a:solidFill>
                <a:effectLst/>
                <a:latin typeface="Söhne"/>
              </a:rPr>
              <a:t>Example: </a:t>
            </a:r>
            <a:r>
              <a:rPr lang="en-US" sz="1800" b="0" i="0" dirty="0" err="1">
                <a:solidFill>
                  <a:srgbClr val="D1D5DB"/>
                </a:solidFill>
                <a:effectLst/>
                <a:latin typeface="Söhne"/>
              </a:rPr>
              <a:t>my_set</a:t>
            </a:r>
            <a:r>
              <a:rPr lang="en-US" sz="1800" b="0" i="0" dirty="0">
                <a:solidFill>
                  <a:srgbClr val="D1D5DB"/>
                </a:solidFill>
                <a:effectLst/>
                <a:latin typeface="Söhne"/>
              </a:rPr>
              <a:t> = {1, 2, 3} or </a:t>
            </a:r>
            <a:r>
              <a:rPr lang="en-US" sz="1800" b="0" i="0" dirty="0" err="1">
                <a:solidFill>
                  <a:srgbClr val="D1D5DB"/>
                </a:solidFill>
                <a:effectLst/>
                <a:latin typeface="Söhne"/>
              </a:rPr>
              <a:t>my_set</a:t>
            </a:r>
            <a:r>
              <a:rPr lang="en-US" sz="1800" b="0" i="0" dirty="0">
                <a:solidFill>
                  <a:srgbClr val="D1D5DB"/>
                </a:solidFill>
                <a:effectLst/>
                <a:latin typeface="Söhne"/>
              </a:rPr>
              <a:t> = set([4, 5, 6]).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800" b="1" i="0" dirty="0">
                <a:solidFill>
                  <a:srgbClr val="D1D5DB"/>
                </a:solidFill>
                <a:effectLst/>
                <a:latin typeface="Söhne"/>
              </a:rPr>
              <a:t>Adding Elements:</a:t>
            </a:r>
            <a:endParaRPr lang="en-US" sz="1800" b="0" i="0" dirty="0">
              <a:solidFill>
                <a:srgbClr val="D1D5DB"/>
              </a:solidFill>
              <a:effectLst/>
              <a:latin typeface="Söhne"/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sz="1800" b="0" i="0" dirty="0">
                <a:solidFill>
                  <a:srgbClr val="D1D5DB"/>
                </a:solidFill>
                <a:effectLst/>
                <a:latin typeface="Söhne"/>
              </a:rPr>
              <a:t>Use the .add() method to insert a new element.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sz="1800" b="0" i="0" dirty="0">
                <a:solidFill>
                  <a:srgbClr val="D1D5DB"/>
                </a:solidFill>
                <a:effectLst/>
                <a:latin typeface="Söhne"/>
              </a:rPr>
              <a:t>Example: </a:t>
            </a:r>
            <a:r>
              <a:rPr lang="en-US" sz="1800" b="0" i="0" dirty="0" err="1">
                <a:solidFill>
                  <a:srgbClr val="D1D5DB"/>
                </a:solidFill>
                <a:effectLst/>
                <a:latin typeface="Söhne"/>
              </a:rPr>
              <a:t>my_set.add</a:t>
            </a:r>
            <a:r>
              <a:rPr lang="en-US" sz="1800" b="0" i="0" dirty="0">
                <a:solidFill>
                  <a:srgbClr val="D1D5DB"/>
                </a:solidFill>
                <a:effectLst/>
                <a:latin typeface="Söhne"/>
              </a:rPr>
              <a:t>(7) adds 7 to the set.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800" b="1" i="0" dirty="0">
                <a:solidFill>
                  <a:srgbClr val="D1D5DB"/>
                </a:solidFill>
                <a:effectLst/>
                <a:latin typeface="Söhne"/>
              </a:rPr>
              <a:t>Removing Elements:</a:t>
            </a:r>
            <a:endParaRPr lang="en-US" sz="1800" b="0" i="0" dirty="0">
              <a:solidFill>
                <a:srgbClr val="D1D5DB"/>
              </a:solidFill>
              <a:effectLst/>
              <a:latin typeface="Söhne"/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sz="1800" b="0" i="0" dirty="0">
                <a:solidFill>
                  <a:srgbClr val="D1D5DB"/>
                </a:solidFill>
                <a:effectLst/>
                <a:latin typeface="Söhne"/>
              </a:rPr>
              <a:t>Use the .remove() method to delete an element.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sz="1800" b="0" i="0" dirty="0">
                <a:solidFill>
                  <a:srgbClr val="D1D5DB"/>
                </a:solidFill>
                <a:effectLst/>
                <a:latin typeface="Söhne"/>
              </a:rPr>
              <a:t>Example: </a:t>
            </a:r>
            <a:r>
              <a:rPr lang="en-US" sz="1800" b="0" i="0" dirty="0" err="1">
                <a:solidFill>
                  <a:srgbClr val="D1D5DB"/>
                </a:solidFill>
                <a:effectLst/>
                <a:latin typeface="Söhne"/>
              </a:rPr>
              <a:t>my_set.remove</a:t>
            </a:r>
            <a:r>
              <a:rPr lang="en-US" sz="1800" b="0" i="0" dirty="0">
                <a:solidFill>
                  <a:srgbClr val="D1D5DB"/>
                </a:solidFill>
                <a:effectLst/>
                <a:latin typeface="Söhne"/>
              </a:rPr>
              <a:t>(2) removes 2 from the set.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sz="1800" b="0" i="0" dirty="0">
                <a:solidFill>
                  <a:srgbClr val="D1D5DB"/>
                </a:solidFill>
                <a:effectLst/>
                <a:latin typeface="Söhne"/>
              </a:rPr>
              <a:t>Be cautious: If the element doesn't exist, it raises an error.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800" b="1" i="0" dirty="0">
                <a:solidFill>
                  <a:srgbClr val="D1D5DB"/>
                </a:solidFill>
                <a:effectLst/>
                <a:latin typeface="Söhne"/>
              </a:rPr>
              <a:t>Bonus: Checking Existence</a:t>
            </a:r>
            <a:endParaRPr lang="en-US" sz="1800" b="0" i="0" dirty="0">
              <a:solidFill>
                <a:srgbClr val="D1D5DB"/>
              </a:solidFill>
              <a:effectLst/>
              <a:latin typeface="Söhne"/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sz="1800" b="0" i="0" dirty="0">
                <a:solidFill>
                  <a:srgbClr val="D1D5DB"/>
                </a:solidFill>
                <a:effectLst/>
                <a:latin typeface="Söhne"/>
              </a:rPr>
              <a:t>You can use the in keyword to check if an element exists in a set.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sz="1800" b="0" i="0" dirty="0">
                <a:solidFill>
                  <a:srgbClr val="D1D5DB"/>
                </a:solidFill>
                <a:effectLst/>
                <a:latin typeface="Söhne"/>
              </a:rPr>
              <a:t>Example: if 3 in </a:t>
            </a:r>
            <a:r>
              <a:rPr lang="en-US" sz="1800" b="0" i="0" dirty="0" err="1">
                <a:solidFill>
                  <a:srgbClr val="D1D5DB"/>
                </a:solidFill>
                <a:effectLst/>
                <a:latin typeface="Söhne"/>
              </a:rPr>
              <a:t>my_set</a:t>
            </a:r>
            <a:r>
              <a:rPr lang="en-US" sz="1800" b="0" i="0" dirty="0">
                <a:solidFill>
                  <a:srgbClr val="D1D5DB"/>
                </a:solidFill>
                <a:effectLst/>
                <a:latin typeface="Söhne"/>
              </a:rPr>
              <a:t>: print("3 exists in the set").</a:t>
            </a:r>
          </a:p>
        </p:txBody>
      </p:sp>
    </p:spTree>
    <p:extLst>
      <p:ext uri="{BB962C8B-B14F-4D97-AF65-F5344CB8AC3E}">
        <p14:creationId xmlns:p14="http://schemas.microsoft.com/office/powerpoint/2010/main" val="191889028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551F3A-F475-E806-6161-9688C1C58C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0" dirty="0">
                <a:effectLst/>
                <a:latin typeface="Söhne"/>
              </a:rPr>
              <a:t>Tuples</a:t>
            </a:r>
            <a:endParaRPr lang="en-I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F36A9D-9C9E-E5B0-A4A5-CBED8E0BF4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sz="1800" b="0" i="0" dirty="0">
                <a:solidFill>
                  <a:srgbClr val="D1D5DB"/>
                </a:solidFill>
                <a:effectLst/>
                <a:latin typeface="Söhne"/>
              </a:rPr>
              <a:t>Definition: A tuple is an ordered collection of elements, similar to a list, but unlike lists, tuples are immutable, meaning their elements cannot be changed once defined.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800" b="0" i="0" dirty="0">
                <a:solidFill>
                  <a:srgbClr val="D1D5DB"/>
                </a:solidFill>
                <a:effectLst/>
                <a:latin typeface="Söhne"/>
              </a:rPr>
              <a:t>Tuples are defined using parentheses (), and elements are separated by commas.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800" b="0" i="0" dirty="0">
                <a:solidFill>
                  <a:srgbClr val="D1D5DB"/>
                </a:solidFill>
                <a:effectLst/>
                <a:latin typeface="Söhne"/>
              </a:rPr>
              <a:t>Key characteristics: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sz="1800" b="0" i="0" dirty="0">
                <a:solidFill>
                  <a:srgbClr val="D1D5DB"/>
                </a:solidFill>
                <a:effectLst/>
                <a:latin typeface="Söhne"/>
              </a:rPr>
              <a:t>Ordered: Tuples maintain the order of elements.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sz="1800" b="0" i="0" dirty="0">
                <a:solidFill>
                  <a:srgbClr val="D1D5DB"/>
                </a:solidFill>
                <a:effectLst/>
                <a:latin typeface="Söhne"/>
              </a:rPr>
              <a:t>Immutable: Elements cannot be changed, added, or removed after creation.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sz="1800" b="0" i="0" dirty="0">
                <a:solidFill>
                  <a:srgbClr val="D1D5DB"/>
                </a:solidFill>
                <a:effectLst/>
                <a:latin typeface="Söhne"/>
              </a:rPr>
              <a:t>Heterogeneous: Tuples can contain elements of different data types.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endParaRPr lang="en-US" sz="1800" b="0" i="0" dirty="0">
              <a:solidFill>
                <a:srgbClr val="D1D5DB"/>
              </a:solidFill>
              <a:effectLst/>
              <a:latin typeface="Söhne"/>
            </a:endParaRPr>
          </a:p>
          <a:p>
            <a:pPr marL="0" indent="0" algn="l">
              <a:buNone/>
            </a:pPr>
            <a:r>
              <a:rPr lang="en-US" sz="1800" b="0" i="0" dirty="0">
                <a:solidFill>
                  <a:srgbClr val="D1D5DB"/>
                </a:solidFill>
                <a:effectLst/>
                <a:latin typeface="Söhne"/>
              </a:rPr>
              <a:t>			</a:t>
            </a:r>
            <a:r>
              <a:rPr lang="en-US" sz="1800" b="0" i="0" dirty="0" err="1">
                <a:solidFill>
                  <a:srgbClr val="D1D5DB"/>
                </a:solidFill>
                <a:effectLst/>
                <a:latin typeface="Söhne"/>
              </a:rPr>
              <a:t>my_tuple</a:t>
            </a:r>
            <a:r>
              <a:rPr lang="en-US" sz="1800" b="0" i="0" dirty="0">
                <a:solidFill>
                  <a:srgbClr val="D1D5DB"/>
                </a:solidFill>
                <a:effectLst/>
                <a:latin typeface="Söhne"/>
              </a:rPr>
              <a:t> = (</a:t>
            </a:r>
            <a:r>
              <a:rPr lang="en-US" sz="1800" b="0" i="0" dirty="0">
                <a:solidFill>
                  <a:srgbClr val="DF3079"/>
                </a:solidFill>
                <a:effectLst/>
                <a:latin typeface="Söhne"/>
              </a:rPr>
              <a:t>1</a:t>
            </a:r>
            <a:r>
              <a:rPr lang="en-US" sz="1800" b="0" i="0" dirty="0">
                <a:solidFill>
                  <a:srgbClr val="D1D5DB"/>
                </a:solidFill>
                <a:effectLst/>
                <a:latin typeface="Söhne"/>
              </a:rPr>
              <a:t>, </a:t>
            </a:r>
            <a:r>
              <a:rPr lang="en-US" sz="1800" b="0" i="0" dirty="0">
                <a:solidFill>
                  <a:srgbClr val="DF3079"/>
                </a:solidFill>
                <a:effectLst/>
                <a:latin typeface="Söhne"/>
              </a:rPr>
              <a:t>2</a:t>
            </a:r>
            <a:r>
              <a:rPr lang="en-US" sz="1800" b="0" i="0" dirty="0">
                <a:solidFill>
                  <a:srgbClr val="D1D5DB"/>
                </a:solidFill>
                <a:effectLst/>
                <a:latin typeface="Söhne"/>
              </a:rPr>
              <a:t>, </a:t>
            </a:r>
            <a:r>
              <a:rPr lang="en-US" sz="1800" b="0" i="0" dirty="0">
                <a:solidFill>
                  <a:srgbClr val="DF3079"/>
                </a:solidFill>
                <a:effectLst/>
                <a:latin typeface="Söhne"/>
              </a:rPr>
              <a:t>3</a:t>
            </a:r>
            <a:r>
              <a:rPr lang="en-US" sz="1800" b="0" i="0" dirty="0">
                <a:solidFill>
                  <a:srgbClr val="D1D5DB"/>
                </a:solidFill>
                <a:effectLst/>
                <a:latin typeface="Söhne"/>
              </a:rPr>
              <a:t>, </a:t>
            </a:r>
            <a:r>
              <a:rPr lang="en-US" sz="1800" b="0" i="0" dirty="0">
                <a:solidFill>
                  <a:srgbClr val="00A67D"/>
                </a:solidFill>
                <a:effectLst/>
                <a:latin typeface="Söhne"/>
              </a:rPr>
              <a:t>"Python"</a:t>
            </a:r>
            <a:r>
              <a:rPr lang="en-US" sz="1800" b="0" i="0" dirty="0">
                <a:solidFill>
                  <a:srgbClr val="D1D5DB"/>
                </a:solidFill>
                <a:effectLst/>
                <a:latin typeface="Söhne"/>
              </a:rPr>
              <a:t>, </a:t>
            </a:r>
            <a:r>
              <a:rPr lang="en-US" sz="1800" b="0" i="0" dirty="0">
                <a:solidFill>
                  <a:srgbClr val="DF3079"/>
                </a:solidFill>
                <a:effectLst/>
                <a:latin typeface="Söhne"/>
              </a:rPr>
              <a:t>3.14</a:t>
            </a:r>
            <a:r>
              <a:rPr lang="en-US" sz="1800" b="0" i="0" dirty="0">
                <a:solidFill>
                  <a:srgbClr val="D1D5DB"/>
                </a:solidFill>
                <a:effectLst/>
                <a:latin typeface="Söhne"/>
              </a:rPr>
              <a:t>) </a:t>
            </a:r>
          </a:p>
          <a:p>
            <a:pPr marL="0" indent="0">
              <a:buNone/>
            </a:pPr>
            <a:br>
              <a:rPr lang="en-US" sz="1800" dirty="0"/>
            </a:br>
            <a:endParaRPr lang="en-IR" sz="1800" dirty="0"/>
          </a:p>
        </p:txBody>
      </p:sp>
    </p:spTree>
    <p:extLst>
      <p:ext uri="{BB962C8B-B14F-4D97-AF65-F5344CB8AC3E}">
        <p14:creationId xmlns:p14="http://schemas.microsoft.com/office/powerpoint/2010/main" val="342176529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5B1058-0114-B7B0-98AF-F427F8D07C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Accessing, unpacking, slicing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FE660B-3081-C80A-300B-7B10968F0F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sz="2000" b="0" i="0" dirty="0">
                <a:solidFill>
                  <a:srgbClr val="D1D5DB"/>
                </a:solidFill>
                <a:effectLst/>
                <a:latin typeface="Söhne"/>
              </a:rPr>
              <a:t>1. Accessing Elements:</a:t>
            </a:r>
          </a:p>
          <a:p>
            <a:pPr marL="0" indent="0" algn="l">
              <a:buNone/>
            </a:pPr>
            <a:r>
              <a:rPr lang="en-US" sz="2000" b="0" i="0" dirty="0">
                <a:solidFill>
                  <a:srgbClr val="D1D5DB"/>
                </a:solidFill>
                <a:effectLst/>
                <a:latin typeface="Söhne"/>
              </a:rPr>
              <a:t>		</a:t>
            </a:r>
            <a:r>
              <a:rPr lang="en-US" sz="2000" b="0" i="0" dirty="0" err="1">
                <a:solidFill>
                  <a:srgbClr val="D1D5DB"/>
                </a:solidFill>
                <a:effectLst/>
                <a:latin typeface="Söhne"/>
              </a:rPr>
              <a:t>first_element</a:t>
            </a:r>
            <a:r>
              <a:rPr lang="en-US" sz="2000" b="0" i="0" dirty="0">
                <a:solidFill>
                  <a:srgbClr val="D1D5DB"/>
                </a:solidFill>
                <a:effectLst/>
                <a:latin typeface="Söhne"/>
              </a:rPr>
              <a:t> = </a:t>
            </a:r>
            <a:r>
              <a:rPr lang="en-US" sz="2000" b="0" i="0" dirty="0" err="1">
                <a:solidFill>
                  <a:srgbClr val="D1D5DB"/>
                </a:solidFill>
                <a:effectLst/>
                <a:latin typeface="Söhne"/>
              </a:rPr>
              <a:t>my_tuple</a:t>
            </a:r>
            <a:r>
              <a:rPr lang="en-US" sz="2000" b="0" i="0" dirty="0">
                <a:solidFill>
                  <a:srgbClr val="D1D5DB"/>
                </a:solidFill>
                <a:effectLst/>
                <a:latin typeface="Söhne"/>
              </a:rPr>
              <a:t>[</a:t>
            </a:r>
            <a:r>
              <a:rPr lang="en-US" sz="2000" b="0" i="0" dirty="0">
                <a:solidFill>
                  <a:srgbClr val="DF3079"/>
                </a:solidFill>
                <a:effectLst/>
                <a:latin typeface="Söhne"/>
              </a:rPr>
              <a:t>0</a:t>
            </a:r>
            <a:r>
              <a:rPr lang="en-US" sz="2000" b="0" i="0" dirty="0">
                <a:solidFill>
                  <a:srgbClr val="D1D5DB"/>
                </a:solidFill>
                <a:effectLst/>
                <a:latin typeface="Söhne"/>
              </a:rPr>
              <a:t>] # Access the first element (index 0) </a:t>
            </a:r>
            <a:endParaRPr lang="en-US" sz="2000" dirty="0">
              <a:solidFill>
                <a:srgbClr val="D1D5DB"/>
              </a:solidFill>
              <a:latin typeface="Söhne"/>
            </a:endParaRPr>
          </a:p>
          <a:p>
            <a:pPr marL="0" indent="0" algn="l">
              <a:buNone/>
            </a:pPr>
            <a:r>
              <a:rPr lang="en-US" sz="2000" b="0" i="0" dirty="0">
                <a:solidFill>
                  <a:srgbClr val="D1D5DB"/>
                </a:solidFill>
                <a:effectLst/>
                <a:latin typeface="Söhne"/>
              </a:rPr>
              <a:t>2. Slicing:</a:t>
            </a:r>
          </a:p>
          <a:p>
            <a:pPr marL="0" indent="0" algn="l">
              <a:buNone/>
            </a:pPr>
            <a:r>
              <a:rPr lang="en-US" sz="2000" b="0" i="0" dirty="0">
                <a:solidFill>
                  <a:srgbClr val="D1D5DB"/>
                </a:solidFill>
                <a:effectLst/>
                <a:latin typeface="Söhne"/>
              </a:rPr>
              <a:t>		</a:t>
            </a:r>
            <a:r>
              <a:rPr lang="en-US" sz="2000" b="0" i="0" dirty="0" err="1">
                <a:solidFill>
                  <a:srgbClr val="D1D5DB"/>
                </a:solidFill>
                <a:effectLst/>
                <a:latin typeface="Söhne"/>
              </a:rPr>
              <a:t>my_tuple</a:t>
            </a:r>
            <a:r>
              <a:rPr lang="en-US" sz="2000" b="0" i="0" dirty="0">
                <a:solidFill>
                  <a:srgbClr val="D1D5DB"/>
                </a:solidFill>
                <a:effectLst/>
                <a:latin typeface="Söhne"/>
              </a:rPr>
              <a:t> = (</a:t>
            </a:r>
            <a:r>
              <a:rPr lang="en-US" sz="2000" b="0" i="0" dirty="0">
                <a:solidFill>
                  <a:srgbClr val="DF3079"/>
                </a:solidFill>
                <a:effectLst/>
                <a:latin typeface="Söhne"/>
              </a:rPr>
              <a:t>1</a:t>
            </a:r>
            <a:r>
              <a:rPr lang="en-US" sz="2000" b="0" i="0" dirty="0">
                <a:solidFill>
                  <a:srgbClr val="D1D5DB"/>
                </a:solidFill>
                <a:effectLst/>
                <a:latin typeface="Söhne"/>
              </a:rPr>
              <a:t>, </a:t>
            </a:r>
            <a:r>
              <a:rPr lang="en-US" sz="2000" b="0" i="0" dirty="0">
                <a:solidFill>
                  <a:srgbClr val="DF3079"/>
                </a:solidFill>
                <a:effectLst/>
                <a:latin typeface="Söhne"/>
              </a:rPr>
              <a:t>2</a:t>
            </a:r>
            <a:r>
              <a:rPr lang="en-US" sz="2000" b="0" i="0" dirty="0">
                <a:solidFill>
                  <a:srgbClr val="D1D5DB"/>
                </a:solidFill>
                <a:effectLst/>
                <a:latin typeface="Söhne"/>
              </a:rPr>
              <a:t>, </a:t>
            </a:r>
            <a:r>
              <a:rPr lang="en-US" sz="2000" b="0" i="0" dirty="0">
                <a:solidFill>
                  <a:srgbClr val="DF3079"/>
                </a:solidFill>
                <a:effectLst/>
                <a:latin typeface="Söhne"/>
              </a:rPr>
              <a:t>3</a:t>
            </a:r>
            <a:r>
              <a:rPr lang="en-US" sz="2000" b="0" i="0" dirty="0">
                <a:solidFill>
                  <a:srgbClr val="D1D5DB"/>
                </a:solidFill>
                <a:effectLst/>
                <a:latin typeface="Söhne"/>
              </a:rPr>
              <a:t>, </a:t>
            </a:r>
            <a:r>
              <a:rPr lang="en-US" sz="2000" b="0" i="0" dirty="0">
                <a:solidFill>
                  <a:srgbClr val="DF3079"/>
                </a:solidFill>
                <a:effectLst/>
                <a:latin typeface="Söhne"/>
              </a:rPr>
              <a:t>4</a:t>
            </a:r>
            <a:r>
              <a:rPr lang="en-US" sz="2000" b="0" i="0" dirty="0">
                <a:solidFill>
                  <a:srgbClr val="D1D5DB"/>
                </a:solidFill>
                <a:effectLst/>
                <a:latin typeface="Söhne"/>
              </a:rPr>
              <a:t>, </a:t>
            </a:r>
            <a:r>
              <a:rPr lang="en-US" sz="2000" b="0" i="0" dirty="0">
                <a:solidFill>
                  <a:srgbClr val="DF3079"/>
                </a:solidFill>
                <a:effectLst/>
                <a:latin typeface="Söhne"/>
              </a:rPr>
              <a:t>5</a:t>
            </a:r>
            <a:r>
              <a:rPr lang="en-US" sz="2000" b="0" i="0" dirty="0">
                <a:solidFill>
                  <a:srgbClr val="D1D5DB"/>
                </a:solidFill>
                <a:effectLst/>
                <a:latin typeface="Söhne"/>
              </a:rPr>
              <a:t>) </a:t>
            </a:r>
          </a:p>
          <a:p>
            <a:pPr marL="0" indent="0" algn="l">
              <a:buNone/>
            </a:pPr>
            <a:r>
              <a:rPr lang="en-US" sz="2000" dirty="0">
                <a:solidFill>
                  <a:srgbClr val="D1D5DB"/>
                </a:solidFill>
                <a:latin typeface="Söhne"/>
              </a:rPr>
              <a:t>		</a:t>
            </a:r>
            <a:r>
              <a:rPr lang="en-US" sz="2000" b="0" i="0" dirty="0" err="1">
                <a:solidFill>
                  <a:srgbClr val="D1D5DB"/>
                </a:solidFill>
                <a:effectLst/>
                <a:latin typeface="Söhne"/>
              </a:rPr>
              <a:t>sliced_tuple</a:t>
            </a:r>
            <a:r>
              <a:rPr lang="en-US" sz="2000" b="0" i="0" dirty="0">
                <a:solidFill>
                  <a:srgbClr val="D1D5DB"/>
                </a:solidFill>
                <a:effectLst/>
                <a:latin typeface="Söhne"/>
              </a:rPr>
              <a:t> = </a:t>
            </a:r>
            <a:r>
              <a:rPr lang="en-US" sz="2000" b="0" i="0" dirty="0" err="1">
                <a:solidFill>
                  <a:srgbClr val="D1D5DB"/>
                </a:solidFill>
                <a:effectLst/>
                <a:latin typeface="Söhne"/>
              </a:rPr>
              <a:t>my_tuple</a:t>
            </a:r>
            <a:r>
              <a:rPr lang="en-US" sz="2000" b="0" i="0" dirty="0">
                <a:solidFill>
                  <a:srgbClr val="D1D5DB"/>
                </a:solidFill>
                <a:effectLst/>
                <a:latin typeface="Söhne"/>
              </a:rPr>
              <a:t>[</a:t>
            </a:r>
            <a:r>
              <a:rPr lang="en-US" sz="2000" b="0" i="0" dirty="0">
                <a:solidFill>
                  <a:srgbClr val="DF3079"/>
                </a:solidFill>
                <a:effectLst/>
                <a:latin typeface="Söhne"/>
              </a:rPr>
              <a:t>1</a:t>
            </a:r>
            <a:r>
              <a:rPr lang="en-US" sz="2000" b="0" i="0" dirty="0">
                <a:solidFill>
                  <a:srgbClr val="D1D5DB"/>
                </a:solidFill>
                <a:effectLst/>
                <a:latin typeface="Söhne"/>
              </a:rPr>
              <a:t>:</a:t>
            </a:r>
            <a:r>
              <a:rPr lang="en-US" sz="2000" b="0" i="0" dirty="0">
                <a:solidFill>
                  <a:srgbClr val="DF3079"/>
                </a:solidFill>
                <a:effectLst/>
                <a:latin typeface="Söhne"/>
              </a:rPr>
              <a:t>4</a:t>
            </a:r>
            <a:r>
              <a:rPr lang="en-US" sz="2000" b="0" i="0" dirty="0">
                <a:solidFill>
                  <a:srgbClr val="D1D5DB"/>
                </a:solidFill>
                <a:effectLst/>
                <a:latin typeface="Söhne"/>
              </a:rPr>
              <a:t>] # Results in (2, 3, 4) </a:t>
            </a:r>
          </a:p>
          <a:p>
            <a:pPr marL="0" indent="0" algn="l">
              <a:buNone/>
            </a:pPr>
            <a:r>
              <a:rPr lang="en-US" sz="2000" dirty="0">
                <a:solidFill>
                  <a:srgbClr val="D1D5DB"/>
                </a:solidFill>
                <a:latin typeface="Söhne"/>
              </a:rPr>
              <a:t>3.</a:t>
            </a:r>
            <a:r>
              <a:rPr lang="en-US" sz="2000" b="0" i="0" dirty="0">
                <a:solidFill>
                  <a:srgbClr val="D1D5DB"/>
                </a:solidFill>
                <a:effectLst/>
                <a:latin typeface="Söhne"/>
              </a:rPr>
              <a:t> Tuple Unpacking:</a:t>
            </a:r>
          </a:p>
          <a:p>
            <a:pPr marL="0" indent="0" algn="l">
              <a:buNone/>
            </a:pPr>
            <a:r>
              <a:rPr lang="en-US" sz="2000" b="0" i="0" dirty="0">
                <a:solidFill>
                  <a:srgbClr val="D1D5DB"/>
                </a:solidFill>
                <a:effectLst/>
                <a:latin typeface="Söhne"/>
              </a:rPr>
              <a:t>		coordinates = (</a:t>
            </a:r>
            <a:r>
              <a:rPr lang="en-US" sz="2000" b="0" i="0" dirty="0">
                <a:solidFill>
                  <a:srgbClr val="DF3079"/>
                </a:solidFill>
                <a:effectLst/>
                <a:latin typeface="Söhne"/>
              </a:rPr>
              <a:t>42.3601</a:t>
            </a:r>
            <a:r>
              <a:rPr lang="en-US" sz="2000" b="0" i="0" dirty="0">
                <a:solidFill>
                  <a:srgbClr val="D1D5DB"/>
                </a:solidFill>
                <a:effectLst/>
                <a:latin typeface="Söhne"/>
              </a:rPr>
              <a:t>, -</a:t>
            </a:r>
            <a:r>
              <a:rPr lang="en-US" sz="2000" b="0" i="0" dirty="0">
                <a:solidFill>
                  <a:srgbClr val="DF3079"/>
                </a:solidFill>
                <a:effectLst/>
                <a:latin typeface="Söhne"/>
              </a:rPr>
              <a:t>71.0589</a:t>
            </a:r>
            <a:r>
              <a:rPr lang="en-US" sz="2000" b="0" i="0" dirty="0">
                <a:solidFill>
                  <a:srgbClr val="D1D5DB"/>
                </a:solidFill>
                <a:effectLst/>
                <a:latin typeface="Söhne"/>
              </a:rPr>
              <a:t>) </a:t>
            </a:r>
          </a:p>
          <a:p>
            <a:pPr marL="0" indent="0" algn="l">
              <a:buNone/>
            </a:pPr>
            <a:r>
              <a:rPr lang="en-US" sz="2000" dirty="0">
                <a:solidFill>
                  <a:srgbClr val="D1D5DB"/>
                </a:solidFill>
                <a:latin typeface="Söhne"/>
              </a:rPr>
              <a:t>		</a:t>
            </a:r>
            <a:r>
              <a:rPr lang="en-US" sz="2000" b="0" i="0" dirty="0">
                <a:solidFill>
                  <a:srgbClr val="D1D5DB"/>
                </a:solidFill>
                <a:effectLst/>
                <a:latin typeface="Söhne"/>
              </a:rPr>
              <a:t>latitude, longitude = coordinates</a:t>
            </a:r>
          </a:p>
          <a:p>
            <a:endParaRPr lang="en-IR" sz="2000" dirty="0"/>
          </a:p>
        </p:txBody>
      </p:sp>
    </p:spTree>
    <p:extLst>
      <p:ext uri="{BB962C8B-B14F-4D97-AF65-F5344CB8AC3E}">
        <p14:creationId xmlns:p14="http://schemas.microsoft.com/office/powerpoint/2010/main" val="232110497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B81523-DE71-9B49-E17D-31EC709646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i="0" dirty="0">
                <a:solidFill>
                  <a:srgbClr val="D1D5DB"/>
                </a:solidFill>
                <a:effectLst/>
                <a:latin typeface="Söhne"/>
              </a:rPr>
              <a:t>Working with Files: Open, Read, Write, and Close</a:t>
            </a:r>
            <a:endParaRPr lang="en-I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614401-FA9C-4AF2-192A-24AEF7CC20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D1D5DB"/>
                </a:solidFill>
                <a:effectLst/>
                <a:latin typeface="Söhne"/>
              </a:rPr>
              <a:t>Why Files Matter:</a:t>
            </a:r>
            <a:endParaRPr lang="en-US" b="0" i="0" dirty="0">
              <a:solidFill>
                <a:srgbClr val="D1D5DB"/>
              </a:solidFill>
              <a:effectLst/>
              <a:latin typeface="Söhne"/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D1D5DB"/>
                </a:solidFill>
                <a:effectLst/>
                <a:latin typeface="Söhne"/>
              </a:rPr>
              <a:t>Files store information that programs can read from or write to.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D1D5DB"/>
                </a:solidFill>
                <a:effectLst/>
                <a:latin typeface="Söhne"/>
              </a:rPr>
              <a:t>Common use cases include reading text files, storing data, and more.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D1D5DB"/>
                </a:solidFill>
                <a:effectLst/>
                <a:latin typeface="Söhne"/>
              </a:rPr>
              <a:t>Python and Files:</a:t>
            </a:r>
            <a:endParaRPr lang="en-US" b="0" i="0" dirty="0">
              <a:solidFill>
                <a:srgbClr val="D1D5DB"/>
              </a:solidFill>
              <a:effectLst/>
              <a:latin typeface="Söhne"/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D1D5DB"/>
                </a:solidFill>
                <a:effectLst/>
                <a:latin typeface="Söhne"/>
              </a:rPr>
              <a:t>Python offers simple and powerful tools for file operations.</a:t>
            </a:r>
          </a:p>
          <a:p>
            <a:endParaRPr lang="en-IR" dirty="0"/>
          </a:p>
        </p:txBody>
      </p:sp>
    </p:spTree>
    <p:extLst>
      <p:ext uri="{BB962C8B-B14F-4D97-AF65-F5344CB8AC3E}">
        <p14:creationId xmlns:p14="http://schemas.microsoft.com/office/powerpoint/2010/main" val="375874650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435110-6050-3419-A196-738E1DF610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0" i="0" dirty="0">
                <a:solidFill>
                  <a:srgbClr val="D1D5DB"/>
                </a:solidFill>
                <a:effectLst/>
                <a:latin typeface="Söhne"/>
              </a:rPr>
              <a:t>Opening, Reading, Writing, and Closing Files</a:t>
            </a:r>
            <a:endParaRPr lang="en-IR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0C1958-AD63-5C2E-B923-E47BCEB99F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D1D5DB"/>
                </a:solidFill>
                <a:effectLst/>
                <a:latin typeface="Söhne"/>
              </a:rPr>
              <a:t>Opening a File:</a:t>
            </a:r>
            <a:endParaRPr lang="en-US" b="0" i="0" dirty="0">
              <a:solidFill>
                <a:srgbClr val="D1D5DB"/>
              </a:solidFill>
              <a:effectLst/>
              <a:latin typeface="Söhne"/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D1D5DB"/>
                </a:solidFill>
                <a:effectLst/>
                <a:latin typeface="Söhne"/>
              </a:rPr>
              <a:t>Use the open() function to open a file for reading or writing.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D1D5DB"/>
                </a:solidFill>
                <a:effectLst/>
                <a:latin typeface="Söhne"/>
              </a:rPr>
              <a:t>Example: file = open("</a:t>
            </a:r>
            <a:r>
              <a:rPr lang="en-US" b="0" i="0" dirty="0" err="1">
                <a:solidFill>
                  <a:srgbClr val="D1D5DB"/>
                </a:solidFill>
                <a:effectLst/>
                <a:latin typeface="Söhne"/>
              </a:rPr>
              <a:t>my_file.txt</a:t>
            </a:r>
            <a:r>
              <a:rPr lang="en-US" b="0" i="0" dirty="0">
                <a:solidFill>
                  <a:srgbClr val="D1D5DB"/>
                </a:solidFill>
                <a:effectLst/>
                <a:latin typeface="Söhne"/>
              </a:rPr>
              <a:t>", "r") opens "</a:t>
            </a:r>
            <a:r>
              <a:rPr lang="en-US" b="0" i="0" dirty="0" err="1">
                <a:solidFill>
                  <a:srgbClr val="D1D5DB"/>
                </a:solidFill>
                <a:effectLst/>
                <a:latin typeface="Söhne"/>
              </a:rPr>
              <a:t>my_file.txt</a:t>
            </a:r>
            <a:r>
              <a:rPr lang="en-US" b="0" i="0" dirty="0">
                <a:solidFill>
                  <a:srgbClr val="D1D5DB"/>
                </a:solidFill>
                <a:effectLst/>
                <a:latin typeface="Söhne"/>
              </a:rPr>
              <a:t>" for reading.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D1D5DB"/>
                </a:solidFill>
                <a:effectLst/>
                <a:latin typeface="Söhne"/>
              </a:rPr>
              <a:t>Reading from a File:</a:t>
            </a:r>
            <a:endParaRPr lang="en-US" b="0" i="0" dirty="0">
              <a:solidFill>
                <a:srgbClr val="D1D5DB"/>
              </a:solidFill>
              <a:effectLst/>
              <a:latin typeface="Söhne"/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D1D5DB"/>
                </a:solidFill>
                <a:effectLst/>
                <a:latin typeface="Söhne"/>
              </a:rPr>
              <a:t>Use methods like .read(), .</a:t>
            </a:r>
            <a:r>
              <a:rPr lang="en-US" b="0" i="0" dirty="0" err="1">
                <a:solidFill>
                  <a:srgbClr val="D1D5DB"/>
                </a:solidFill>
                <a:effectLst/>
                <a:latin typeface="Söhne"/>
              </a:rPr>
              <a:t>readline</a:t>
            </a:r>
            <a:r>
              <a:rPr lang="en-US" b="0" i="0" dirty="0">
                <a:solidFill>
                  <a:srgbClr val="D1D5DB"/>
                </a:solidFill>
                <a:effectLst/>
                <a:latin typeface="Söhne"/>
              </a:rPr>
              <a:t>(), or .</a:t>
            </a:r>
            <a:r>
              <a:rPr lang="en-US" b="0" i="0" dirty="0" err="1">
                <a:solidFill>
                  <a:srgbClr val="D1D5DB"/>
                </a:solidFill>
                <a:effectLst/>
                <a:latin typeface="Söhne"/>
              </a:rPr>
              <a:t>readlines</a:t>
            </a:r>
            <a:r>
              <a:rPr lang="en-US" b="0" i="0" dirty="0">
                <a:solidFill>
                  <a:srgbClr val="D1D5DB"/>
                </a:solidFill>
                <a:effectLst/>
                <a:latin typeface="Söhne"/>
              </a:rPr>
              <a:t>() to retrieve data.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D1D5DB"/>
                </a:solidFill>
                <a:effectLst/>
                <a:latin typeface="Söhne"/>
              </a:rPr>
              <a:t>Example: data = </a:t>
            </a:r>
            <a:r>
              <a:rPr lang="en-US" b="0" i="0" dirty="0" err="1">
                <a:solidFill>
                  <a:srgbClr val="D1D5DB"/>
                </a:solidFill>
                <a:effectLst/>
                <a:latin typeface="Söhne"/>
              </a:rPr>
              <a:t>file.read</a:t>
            </a:r>
            <a:r>
              <a:rPr lang="en-US" b="0" i="0" dirty="0">
                <a:solidFill>
                  <a:srgbClr val="D1D5DB"/>
                </a:solidFill>
                <a:effectLst/>
                <a:latin typeface="Söhne"/>
              </a:rPr>
              <a:t>() reads the entire content.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D1D5DB"/>
                </a:solidFill>
                <a:effectLst/>
                <a:latin typeface="Söhne"/>
              </a:rPr>
              <a:t>Writing to a File:</a:t>
            </a:r>
            <a:endParaRPr lang="en-US" b="0" i="0" dirty="0">
              <a:solidFill>
                <a:srgbClr val="D1D5DB"/>
              </a:solidFill>
              <a:effectLst/>
              <a:latin typeface="Söhne"/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D1D5DB"/>
                </a:solidFill>
                <a:effectLst/>
                <a:latin typeface="Söhne"/>
              </a:rPr>
              <a:t>Use the .write() method to add content to a file.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D1D5DB"/>
                </a:solidFill>
                <a:effectLst/>
                <a:latin typeface="Söhne"/>
              </a:rPr>
              <a:t>Example: </a:t>
            </a:r>
            <a:r>
              <a:rPr lang="en-US" b="0" i="0" dirty="0" err="1">
                <a:solidFill>
                  <a:srgbClr val="D1D5DB"/>
                </a:solidFill>
                <a:effectLst/>
                <a:latin typeface="Söhne"/>
              </a:rPr>
              <a:t>file.write</a:t>
            </a:r>
            <a:r>
              <a:rPr lang="en-US" b="0" i="0" dirty="0">
                <a:solidFill>
                  <a:srgbClr val="D1D5DB"/>
                </a:solidFill>
                <a:effectLst/>
                <a:latin typeface="Söhne"/>
              </a:rPr>
              <a:t>("Hello, World!") adds text to the file.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D1D5DB"/>
                </a:solidFill>
                <a:effectLst/>
                <a:latin typeface="Söhne"/>
              </a:rPr>
              <a:t>Closing a File:</a:t>
            </a:r>
            <a:endParaRPr lang="en-US" b="0" i="0" dirty="0">
              <a:solidFill>
                <a:srgbClr val="D1D5DB"/>
              </a:solidFill>
              <a:effectLst/>
              <a:latin typeface="Söhne"/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D1D5DB"/>
                </a:solidFill>
                <a:effectLst/>
                <a:latin typeface="Söhne"/>
              </a:rPr>
              <a:t>Always close a file with .close() after you're done.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D1D5DB"/>
                </a:solidFill>
                <a:effectLst/>
                <a:latin typeface="Söhne"/>
              </a:rPr>
              <a:t>Example: </a:t>
            </a:r>
            <a:r>
              <a:rPr lang="en-US" b="0" i="0" dirty="0" err="1">
                <a:solidFill>
                  <a:srgbClr val="D1D5DB"/>
                </a:solidFill>
                <a:effectLst/>
                <a:latin typeface="Söhne"/>
              </a:rPr>
              <a:t>file.close</a:t>
            </a:r>
            <a:r>
              <a:rPr lang="en-US" b="0" i="0" dirty="0">
                <a:solidFill>
                  <a:srgbClr val="D1D5DB"/>
                </a:solidFill>
                <a:effectLst/>
                <a:latin typeface="Söhne"/>
              </a:rPr>
              <a:t>().</a:t>
            </a:r>
          </a:p>
        </p:txBody>
      </p:sp>
    </p:spTree>
    <p:extLst>
      <p:ext uri="{BB962C8B-B14F-4D97-AF65-F5344CB8AC3E}">
        <p14:creationId xmlns:p14="http://schemas.microsoft.com/office/powerpoint/2010/main" val="48561881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EEDE3D-E471-7DB1-68D3-060EFEE93F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0" i="0" dirty="0">
                <a:solidFill>
                  <a:srgbClr val="D1D5DB"/>
                </a:solidFill>
                <a:effectLst/>
                <a:latin typeface="Söhne"/>
              </a:rPr>
              <a:t>Exception Handling: Using </a:t>
            </a:r>
            <a:r>
              <a:rPr lang="en-US" sz="3200" dirty="0"/>
              <a:t>try</a:t>
            </a:r>
            <a:r>
              <a:rPr lang="en-US" sz="3200" b="0" i="0" dirty="0">
                <a:solidFill>
                  <a:srgbClr val="D1D5DB"/>
                </a:solidFill>
                <a:effectLst/>
                <a:latin typeface="Söhne"/>
              </a:rPr>
              <a:t> and </a:t>
            </a:r>
            <a:r>
              <a:rPr lang="en-US" sz="3200" dirty="0"/>
              <a:t>except</a:t>
            </a:r>
            <a:endParaRPr lang="en-IR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1856FD-2F98-6040-9259-067E26EF6E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D1D5DB"/>
                </a:solidFill>
                <a:effectLst/>
                <a:latin typeface="Söhne"/>
              </a:rPr>
              <a:t>Why Exception Handling?</a:t>
            </a:r>
            <a:endParaRPr lang="en-US" b="0" i="0" dirty="0">
              <a:solidFill>
                <a:srgbClr val="D1D5DB"/>
              </a:solidFill>
              <a:effectLst/>
              <a:latin typeface="Söhne"/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D1D5DB"/>
                </a:solidFill>
                <a:effectLst/>
                <a:latin typeface="Söhne"/>
              </a:rPr>
              <a:t>Programs may encounter errors during execution.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D1D5DB"/>
                </a:solidFill>
                <a:effectLst/>
                <a:latin typeface="Söhne"/>
              </a:rPr>
              <a:t>Exception handling allows us to gracefully handle these errors and prevent program crashes.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D1D5DB"/>
                </a:solidFill>
                <a:effectLst/>
                <a:latin typeface="Söhne"/>
              </a:rPr>
              <a:t>Python and Exceptions:</a:t>
            </a:r>
            <a:endParaRPr lang="en-US" b="0" i="0" dirty="0">
              <a:solidFill>
                <a:srgbClr val="D1D5DB"/>
              </a:solidFill>
              <a:effectLst/>
              <a:latin typeface="Söhne"/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D1D5DB"/>
                </a:solidFill>
                <a:effectLst/>
                <a:latin typeface="Söhne"/>
              </a:rPr>
              <a:t>Python provides a robust way to handle exceptions using try and except.</a:t>
            </a:r>
          </a:p>
          <a:p>
            <a:endParaRPr lang="en-IR" dirty="0"/>
          </a:p>
        </p:txBody>
      </p:sp>
    </p:spTree>
    <p:extLst>
      <p:ext uri="{BB962C8B-B14F-4D97-AF65-F5344CB8AC3E}">
        <p14:creationId xmlns:p14="http://schemas.microsoft.com/office/powerpoint/2010/main" val="103226560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E6F877-5754-3A63-6075-5E28790DDB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i="0" dirty="0">
                <a:solidFill>
                  <a:srgbClr val="D1D5DB"/>
                </a:solidFill>
                <a:effectLst/>
                <a:latin typeface="Söhne"/>
              </a:rPr>
              <a:t>Using </a:t>
            </a:r>
            <a:r>
              <a:rPr lang="en-US" dirty="0"/>
              <a:t>try</a:t>
            </a:r>
            <a:r>
              <a:rPr lang="en-US" b="0" i="0" dirty="0">
                <a:solidFill>
                  <a:srgbClr val="D1D5DB"/>
                </a:solidFill>
                <a:effectLst/>
                <a:latin typeface="Söhne"/>
              </a:rPr>
              <a:t> and </a:t>
            </a:r>
            <a:r>
              <a:rPr lang="en-US" dirty="0"/>
              <a:t>except</a:t>
            </a:r>
            <a:r>
              <a:rPr lang="en-US" b="0" i="0" dirty="0">
                <a:solidFill>
                  <a:srgbClr val="D1D5DB"/>
                </a:solidFill>
                <a:effectLst/>
                <a:latin typeface="Söhne"/>
              </a:rPr>
              <a:t> Blocks</a:t>
            </a:r>
            <a:endParaRPr lang="en-I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B97913-B5C9-D812-8B0C-270943248D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D1D5DB"/>
                </a:solidFill>
                <a:effectLst/>
                <a:latin typeface="Söhne"/>
              </a:rPr>
              <a:t>try and except Blocks:</a:t>
            </a:r>
            <a:endParaRPr lang="en-US" b="0" i="0" dirty="0">
              <a:solidFill>
                <a:srgbClr val="D1D5DB"/>
              </a:solidFill>
              <a:effectLst/>
              <a:latin typeface="Söhne"/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D1D5DB"/>
                </a:solidFill>
                <a:effectLst/>
                <a:latin typeface="Söhne"/>
              </a:rPr>
              <a:t>Use try to enclose code that might raise an exception.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D1D5DB"/>
                </a:solidFill>
                <a:effectLst/>
                <a:latin typeface="Söhne"/>
              </a:rPr>
              <a:t>Use except to specify how to handle exceptions if they occur.</a:t>
            </a:r>
          </a:p>
          <a:p>
            <a:pPr marL="0" indent="0" algn="l">
              <a:buNone/>
            </a:pPr>
            <a:r>
              <a:rPr lang="en-US" b="0" i="0" dirty="0">
                <a:solidFill>
                  <a:srgbClr val="2E95D3"/>
                </a:solidFill>
                <a:effectLst/>
                <a:latin typeface="Söhne"/>
              </a:rPr>
              <a:t>	try</a:t>
            </a:r>
            <a:r>
              <a:rPr lang="en-US" b="0" i="0" dirty="0">
                <a:solidFill>
                  <a:srgbClr val="D1D5DB"/>
                </a:solidFill>
                <a:effectLst/>
                <a:latin typeface="Söhne"/>
              </a:rPr>
              <a:t>: 	# Code that may raise an exception</a:t>
            </a:r>
          </a:p>
          <a:p>
            <a:pPr marL="0" indent="0" algn="l">
              <a:buNone/>
            </a:pPr>
            <a:r>
              <a:rPr lang="en-US" b="0" i="0" dirty="0">
                <a:solidFill>
                  <a:srgbClr val="D1D5DB"/>
                </a:solidFill>
                <a:effectLst/>
                <a:latin typeface="Söhne"/>
              </a:rPr>
              <a:t>		result = </a:t>
            </a:r>
            <a:r>
              <a:rPr lang="en-US" b="0" i="0" dirty="0">
                <a:solidFill>
                  <a:srgbClr val="DF3079"/>
                </a:solidFill>
                <a:effectLst/>
                <a:latin typeface="Söhne"/>
              </a:rPr>
              <a:t>10</a:t>
            </a:r>
            <a:r>
              <a:rPr lang="en-US" b="0" i="0" dirty="0">
                <a:solidFill>
                  <a:srgbClr val="D1D5DB"/>
                </a:solidFill>
                <a:effectLst/>
                <a:latin typeface="Söhne"/>
              </a:rPr>
              <a:t> / </a:t>
            </a:r>
            <a:r>
              <a:rPr lang="en-US" b="0" i="0" dirty="0">
                <a:solidFill>
                  <a:srgbClr val="DF3079"/>
                </a:solidFill>
                <a:effectLst/>
                <a:latin typeface="Söhne"/>
              </a:rPr>
              <a:t>0</a:t>
            </a:r>
            <a:r>
              <a:rPr lang="en-US" b="0" i="0" dirty="0">
                <a:solidFill>
                  <a:srgbClr val="D1D5DB"/>
                </a:solidFill>
                <a:effectLst/>
                <a:latin typeface="Söhne"/>
              </a:rPr>
              <a:t> # Division by zero will raise a '</a:t>
            </a:r>
            <a:r>
              <a:rPr lang="en-US" b="0" i="0" dirty="0" err="1">
                <a:solidFill>
                  <a:srgbClr val="D1D5DB"/>
                </a:solidFill>
                <a:effectLst/>
                <a:latin typeface="Söhne"/>
              </a:rPr>
              <a:t>ZeroDivisionError</a:t>
            </a:r>
            <a:r>
              <a:rPr lang="en-US" b="0" i="0" dirty="0">
                <a:solidFill>
                  <a:srgbClr val="D1D5DB"/>
                </a:solidFill>
                <a:effectLst/>
                <a:latin typeface="Söhne"/>
              </a:rPr>
              <a:t>’</a:t>
            </a:r>
          </a:p>
          <a:p>
            <a:pPr marL="0" indent="0" algn="l">
              <a:buNone/>
            </a:pPr>
            <a:r>
              <a:rPr lang="en-US" b="0" i="0" dirty="0">
                <a:solidFill>
                  <a:srgbClr val="D1D5DB"/>
                </a:solidFill>
                <a:effectLst/>
                <a:latin typeface="Söhne"/>
              </a:rPr>
              <a:t>	 </a:t>
            </a:r>
            <a:r>
              <a:rPr lang="en-US" b="0" i="0" dirty="0">
                <a:solidFill>
                  <a:srgbClr val="2E95D3"/>
                </a:solidFill>
                <a:effectLst/>
                <a:latin typeface="Söhne"/>
              </a:rPr>
              <a:t>except</a:t>
            </a:r>
            <a:r>
              <a:rPr lang="en-US" b="0" i="0" dirty="0">
                <a:solidFill>
                  <a:srgbClr val="D1D5DB"/>
                </a:solidFill>
                <a:effectLst/>
                <a:latin typeface="Söhne"/>
              </a:rPr>
              <a:t> </a:t>
            </a:r>
            <a:r>
              <a:rPr lang="en-US" b="0" i="0" dirty="0" err="1">
                <a:solidFill>
                  <a:srgbClr val="D1D5DB"/>
                </a:solidFill>
                <a:effectLst/>
                <a:latin typeface="Söhne"/>
              </a:rPr>
              <a:t>ZeroDivisionError</a:t>
            </a:r>
            <a:r>
              <a:rPr lang="en-US" b="0" i="0" dirty="0">
                <a:solidFill>
                  <a:srgbClr val="D1D5DB"/>
                </a:solidFill>
                <a:effectLst/>
                <a:latin typeface="Söhne"/>
              </a:rPr>
              <a:t>: # Handle the specific exception </a:t>
            </a:r>
          </a:p>
          <a:p>
            <a:pPr marL="0" indent="0" algn="l">
              <a:buNone/>
            </a:pPr>
            <a:r>
              <a:rPr lang="en-US" b="0" i="0" dirty="0">
                <a:solidFill>
                  <a:srgbClr val="D1D5DB"/>
                </a:solidFill>
                <a:effectLst/>
                <a:latin typeface="Söhne"/>
              </a:rPr>
              <a:t>		result = </a:t>
            </a:r>
            <a:r>
              <a:rPr lang="en-US" b="0" i="0" dirty="0">
                <a:solidFill>
                  <a:srgbClr val="00A67D"/>
                </a:solidFill>
                <a:effectLst/>
                <a:latin typeface="Söhne"/>
              </a:rPr>
              <a:t>"Error: Division by zero is not allowed"</a:t>
            </a:r>
            <a:r>
              <a:rPr lang="en-US" b="0" i="0" dirty="0">
                <a:solidFill>
                  <a:srgbClr val="D1D5DB"/>
                </a:solidFill>
                <a:effectLst/>
                <a:latin typeface="Söhne"/>
              </a:rPr>
              <a:t> 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D1D5DB"/>
                </a:solidFill>
                <a:effectLst/>
                <a:latin typeface="Söhne"/>
              </a:rPr>
              <a:t>Common Exceptions:</a:t>
            </a:r>
            <a:endParaRPr lang="en-US" b="0" i="0" dirty="0">
              <a:solidFill>
                <a:srgbClr val="D1D5DB"/>
              </a:solidFill>
              <a:effectLst/>
              <a:latin typeface="Söhne"/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D1D5DB"/>
                </a:solidFill>
                <a:effectLst/>
                <a:latin typeface="Söhne"/>
              </a:rPr>
              <a:t>There are many built-in exceptions like </a:t>
            </a:r>
            <a:r>
              <a:rPr lang="en-US" b="0" i="0" dirty="0" err="1">
                <a:solidFill>
                  <a:srgbClr val="D1D5DB"/>
                </a:solidFill>
                <a:effectLst/>
                <a:latin typeface="Söhne"/>
              </a:rPr>
              <a:t>ZeroDivisionError</a:t>
            </a:r>
            <a:r>
              <a:rPr lang="en-US" b="0" i="0" dirty="0">
                <a:solidFill>
                  <a:srgbClr val="D1D5DB"/>
                </a:solidFill>
                <a:effectLst/>
                <a:latin typeface="Söhne"/>
              </a:rPr>
              <a:t>, </a:t>
            </a:r>
            <a:r>
              <a:rPr lang="en-US" b="0" i="0" dirty="0" err="1">
                <a:solidFill>
                  <a:srgbClr val="D1D5DB"/>
                </a:solidFill>
                <a:effectLst/>
                <a:latin typeface="Söhne"/>
              </a:rPr>
              <a:t>FileNotFoundError</a:t>
            </a:r>
            <a:r>
              <a:rPr lang="en-US" b="0" i="0" dirty="0">
                <a:solidFill>
                  <a:srgbClr val="D1D5DB"/>
                </a:solidFill>
                <a:effectLst/>
                <a:latin typeface="Söhne"/>
              </a:rPr>
              <a:t>, and </a:t>
            </a:r>
            <a:r>
              <a:rPr lang="en-US" b="0" i="0" dirty="0" err="1">
                <a:solidFill>
                  <a:srgbClr val="D1D5DB"/>
                </a:solidFill>
                <a:effectLst/>
                <a:latin typeface="Söhne"/>
              </a:rPr>
              <a:t>TypeError</a:t>
            </a:r>
            <a:r>
              <a:rPr lang="en-US" b="0" i="0" dirty="0">
                <a:solidFill>
                  <a:srgbClr val="D1D5DB"/>
                </a:solidFill>
                <a:effectLst/>
                <a:latin typeface="Söhne"/>
              </a:rPr>
              <a:t>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D1D5DB"/>
                </a:solidFill>
                <a:effectLst/>
                <a:latin typeface="Söhne"/>
              </a:rPr>
              <a:t>You can catch and handle specific exceptions to provide informative error messages or take appropriate actions.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D1D5DB"/>
                </a:solidFill>
                <a:effectLst/>
                <a:latin typeface="Söhne"/>
              </a:rPr>
              <a:t>Handling Multiple Exceptions:</a:t>
            </a:r>
            <a:endParaRPr lang="en-US" b="0" i="0" dirty="0">
              <a:solidFill>
                <a:srgbClr val="D1D5DB"/>
              </a:solidFill>
              <a:effectLst/>
              <a:latin typeface="Söhne"/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D1D5DB"/>
                </a:solidFill>
                <a:effectLst/>
                <a:latin typeface="Söhne"/>
              </a:rPr>
              <a:t>You can handle different exceptions with multiple except blocks.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D1D5DB"/>
                </a:solidFill>
                <a:effectLst/>
                <a:latin typeface="Söhne"/>
              </a:rPr>
              <a:t>Use a more general except block at the end for catching unexpected exceptions.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en-IR" dirty="0"/>
          </a:p>
        </p:txBody>
      </p:sp>
    </p:spTree>
    <p:extLst>
      <p:ext uri="{BB962C8B-B14F-4D97-AF65-F5344CB8AC3E}">
        <p14:creationId xmlns:p14="http://schemas.microsoft.com/office/powerpoint/2010/main" val="149002125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C1E5C9-6928-BAED-9615-AF3E750CAA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0" dirty="0">
                <a:effectLst/>
                <a:latin typeface="Söhne"/>
              </a:rPr>
              <a:t>Virtual Environments</a:t>
            </a:r>
            <a:endParaRPr lang="en-I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036BFF-397B-5167-226A-7E5B8A89F2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D1D5DB"/>
                </a:solidFill>
                <a:effectLst/>
                <a:latin typeface="Söhne"/>
              </a:rPr>
              <a:t>Why Virtual Environments?</a:t>
            </a:r>
            <a:endParaRPr lang="en-US" b="0" i="0" dirty="0">
              <a:solidFill>
                <a:srgbClr val="D1D5DB"/>
              </a:solidFill>
              <a:effectLst/>
              <a:latin typeface="Söhne"/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D1D5DB"/>
                </a:solidFill>
                <a:effectLst/>
                <a:latin typeface="Söhne"/>
              </a:rPr>
              <a:t>Python projects often rely on different libraries and packages.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D1D5DB"/>
                </a:solidFill>
                <a:effectLst/>
                <a:latin typeface="Söhne"/>
              </a:rPr>
              <a:t>Virtual environments help keep project dependencies isolated and organized.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D1D5DB"/>
                </a:solidFill>
                <a:effectLst/>
                <a:latin typeface="Söhne"/>
              </a:rPr>
              <a:t>Virtual Environment (</a:t>
            </a:r>
            <a:r>
              <a:rPr lang="en-US" b="1" i="0" dirty="0" err="1">
                <a:solidFill>
                  <a:srgbClr val="D1D5DB"/>
                </a:solidFill>
                <a:effectLst/>
                <a:latin typeface="Söhne"/>
              </a:rPr>
              <a:t>Virtualenv</a:t>
            </a:r>
            <a:r>
              <a:rPr lang="en-US" b="1" i="0" dirty="0">
                <a:solidFill>
                  <a:srgbClr val="D1D5DB"/>
                </a:solidFill>
                <a:effectLst/>
                <a:latin typeface="Söhne"/>
              </a:rPr>
              <a:t>):</a:t>
            </a:r>
            <a:endParaRPr lang="en-US" b="0" i="0" dirty="0">
              <a:solidFill>
                <a:srgbClr val="D1D5DB"/>
              </a:solidFill>
              <a:effectLst/>
              <a:latin typeface="Söhne"/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D1D5DB"/>
                </a:solidFill>
                <a:effectLst/>
                <a:latin typeface="Söhne"/>
              </a:rPr>
              <a:t>A virtual environment is like a separate workspace for Python projects.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D1D5DB"/>
                </a:solidFill>
                <a:effectLst/>
                <a:latin typeface="Söhne"/>
              </a:rPr>
              <a:t>It allows you to have independent libraries and packages for each project.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D1D5DB"/>
                </a:solidFill>
                <a:effectLst/>
                <a:latin typeface="Söhne"/>
              </a:rPr>
              <a:t>Creating a Virtual Environment:</a:t>
            </a:r>
            <a:endParaRPr lang="en-US" b="0" i="0" dirty="0">
              <a:solidFill>
                <a:srgbClr val="D1D5DB"/>
              </a:solidFill>
              <a:effectLst/>
              <a:latin typeface="Söhne"/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D1D5DB"/>
                </a:solidFill>
                <a:effectLst/>
                <a:latin typeface="Söhne"/>
              </a:rPr>
              <a:t>Use </a:t>
            </a:r>
            <a:r>
              <a:rPr lang="en-US" b="0" i="0" dirty="0" err="1">
                <a:solidFill>
                  <a:srgbClr val="D1D5DB"/>
                </a:solidFill>
                <a:effectLst/>
                <a:latin typeface="Söhne"/>
              </a:rPr>
              <a:t>virtualenv</a:t>
            </a:r>
            <a:r>
              <a:rPr lang="en-US" b="0" i="0" dirty="0">
                <a:solidFill>
                  <a:srgbClr val="D1D5DB"/>
                </a:solidFill>
                <a:effectLst/>
                <a:latin typeface="Söhne"/>
              </a:rPr>
              <a:t> to create a new virtual environment.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D1D5DB"/>
                </a:solidFill>
                <a:effectLst/>
                <a:latin typeface="Söhne"/>
              </a:rPr>
              <a:t>Example: </a:t>
            </a:r>
            <a:r>
              <a:rPr lang="en-US" b="0" i="0" dirty="0" err="1">
                <a:solidFill>
                  <a:srgbClr val="D1D5DB"/>
                </a:solidFill>
                <a:effectLst/>
                <a:latin typeface="Söhne"/>
              </a:rPr>
              <a:t>virtualenv</a:t>
            </a:r>
            <a:r>
              <a:rPr lang="en-US" b="0" i="0" dirty="0">
                <a:solidFill>
                  <a:srgbClr val="D1D5DB"/>
                </a:solidFill>
                <a:effectLst/>
                <a:latin typeface="Söhne"/>
              </a:rPr>
              <a:t> </a:t>
            </a:r>
            <a:r>
              <a:rPr lang="en-US" b="0" i="0" dirty="0" err="1">
                <a:solidFill>
                  <a:srgbClr val="D1D5DB"/>
                </a:solidFill>
                <a:effectLst/>
                <a:latin typeface="Söhne"/>
              </a:rPr>
              <a:t>myenv</a:t>
            </a:r>
            <a:r>
              <a:rPr lang="en-US" b="0" i="0" dirty="0">
                <a:solidFill>
                  <a:srgbClr val="D1D5DB"/>
                </a:solidFill>
                <a:effectLst/>
                <a:latin typeface="Söhne"/>
              </a:rPr>
              <a:t> creates a new environment named "</a:t>
            </a:r>
            <a:r>
              <a:rPr lang="en-US" b="0" i="0" dirty="0" err="1">
                <a:solidFill>
                  <a:srgbClr val="D1D5DB"/>
                </a:solidFill>
                <a:effectLst/>
                <a:latin typeface="Söhne"/>
              </a:rPr>
              <a:t>myenv</a:t>
            </a:r>
            <a:r>
              <a:rPr lang="en-US" b="0" i="0" dirty="0">
                <a:solidFill>
                  <a:srgbClr val="D1D5DB"/>
                </a:solidFill>
                <a:effectLst/>
                <a:latin typeface="Söhne"/>
              </a:rPr>
              <a:t>."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D1D5DB"/>
                </a:solidFill>
                <a:effectLst/>
                <a:latin typeface="Söhne"/>
              </a:rPr>
              <a:t>Activating a Virtual Environment:</a:t>
            </a:r>
            <a:endParaRPr lang="en-US" b="0" i="0" dirty="0">
              <a:solidFill>
                <a:srgbClr val="D1D5DB"/>
              </a:solidFill>
              <a:effectLst/>
              <a:latin typeface="Söhne"/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D1D5DB"/>
                </a:solidFill>
                <a:effectLst/>
                <a:latin typeface="Söhne"/>
              </a:rPr>
              <a:t>Activate the virtual environment to use it.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D1D5DB"/>
                </a:solidFill>
                <a:effectLst/>
                <a:latin typeface="Söhne"/>
              </a:rPr>
              <a:t>On Windows: </a:t>
            </a:r>
            <a:r>
              <a:rPr lang="en-US" b="0" i="0" dirty="0" err="1">
                <a:solidFill>
                  <a:srgbClr val="D1D5DB"/>
                </a:solidFill>
                <a:effectLst/>
                <a:latin typeface="Söhne"/>
              </a:rPr>
              <a:t>myenv</a:t>
            </a:r>
            <a:r>
              <a:rPr lang="en-US" b="0" i="0" dirty="0">
                <a:solidFill>
                  <a:srgbClr val="D1D5DB"/>
                </a:solidFill>
                <a:effectLst/>
                <a:latin typeface="Söhne"/>
              </a:rPr>
              <a:t>\Scripts\activate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D1D5DB"/>
                </a:solidFill>
                <a:effectLst/>
                <a:latin typeface="Söhne"/>
              </a:rPr>
              <a:t>On macOS/Linux: source </a:t>
            </a:r>
            <a:r>
              <a:rPr lang="en-US" b="0" i="0" dirty="0" err="1">
                <a:solidFill>
                  <a:srgbClr val="D1D5DB"/>
                </a:solidFill>
                <a:effectLst/>
                <a:latin typeface="Söhne"/>
              </a:rPr>
              <a:t>myenv</a:t>
            </a:r>
            <a:r>
              <a:rPr lang="en-US" b="0" i="0" dirty="0">
                <a:solidFill>
                  <a:srgbClr val="D1D5DB"/>
                </a:solidFill>
                <a:effectLst/>
                <a:latin typeface="Söhne"/>
              </a:rPr>
              <a:t>/bin/activate</a:t>
            </a:r>
          </a:p>
          <a:p>
            <a:endParaRPr lang="en-IR" dirty="0"/>
          </a:p>
        </p:txBody>
      </p:sp>
    </p:spTree>
    <p:extLst>
      <p:ext uri="{BB962C8B-B14F-4D97-AF65-F5344CB8AC3E}">
        <p14:creationId xmlns:p14="http://schemas.microsoft.com/office/powerpoint/2010/main" val="1041384343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F4CAFE-A019-479A-6BC0-07EC6A2120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0" dirty="0">
                <a:effectLst/>
                <a:latin typeface="Söhne"/>
              </a:rPr>
              <a:t>Managing Packages with pip</a:t>
            </a:r>
            <a:endParaRPr lang="en-I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887AD5-8DA0-607C-C327-40F368C897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D1D5DB"/>
                </a:solidFill>
                <a:effectLst/>
                <a:latin typeface="Söhne"/>
              </a:rPr>
              <a:t>Installing Packages with pip:</a:t>
            </a:r>
            <a:endParaRPr lang="en-US" b="0" i="0" dirty="0">
              <a:solidFill>
                <a:srgbClr val="D1D5DB"/>
              </a:solidFill>
              <a:effectLst/>
              <a:latin typeface="Söhne"/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D1D5DB"/>
                </a:solidFill>
                <a:effectLst/>
                <a:latin typeface="Söhne"/>
              </a:rPr>
              <a:t>pip is a package manager for Python.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D1D5DB"/>
                </a:solidFill>
                <a:effectLst/>
                <a:latin typeface="Söhne"/>
              </a:rPr>
              <a:t>Use it to install libraries and packages within a virtual environment.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D1D5DB"/>
                </a:solidFill>
                <a:effectLst/>
                <a:latin typeface="Söhne"/>
              </a:rPr>
              <a:t>Example: pip install </a:t>
            </a:r>
            <a:r>
              <a:rPr lang="en-US" b="0" i="0" dirty="0" err="1">
                <a:solidFill>
                  <a:srgbClr val="D1D5DB"/>
                </a:solidFill>
                <a:effectLst/>
                <a:latin typeface="Söhne"/>
              </a:rPr>
              <a:t>package_name</a:t>
            </a:r>
            <a:endParaRPr lang="en-US" b="0" i="0" dirty="0">
              <a:solidFill>
                <a:srgbClr val="D1D5DB"/>
              </a:solidFill>
              <a:effectLst/>
              <a:latin typeface="Söhn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D1D5DB"/>
                </a:solidFill>
                <a:effectLst/>
                <a:latin typeface="Söhne"/>
              </a:rPr>
              <a:t>Deactivating a Virtual Environment:</a:t>
            </a:r>
            <a:endParaRPr lang="en-US" b="0" i="0" dirty="0">
              <a:solidFill>
                <a:srgbClr val="D1D5DB"/>
              </a:solidFill>
              <a:effectLst/>
              <a:latin typeface="Söhne"/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D1D5DB"/>
                </a:solidFill>
                <a:effectLst/>
                <a:latin typeface="Söhne"/>
              </a:rPr>
              <a:t>Use deactivate to exit the virtual environment.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D1D5DB"/>
                </a:solidFill>
                <a:effectLst/>
                <a:latin typeface="Söhne"/>
              </a:rPr>
              <a:t>This returns you to the global Python environment.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D1D5DB"/>
                </a:solidFill>
                <a:effectLst/>
                <a:latin typeface="Söhne"/>
              </a:rPr>
              <a:t>Benefits:</a:t>
            </a:r>
            <a:endParaRPr lang="en-US" b="0" i="0" dirty="0">
              <a:solidFill>
                <a:srgbClr val="D1D5DB"/>
              </a:solidFill>
              <a:effectLst/>
              <a:latin typeface="Söhne"/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D1D5DB"/>
                </a:solidFill>
                <a:effectLst/>
                <a:latin typeface="Söhne"/>
              </a:rPr>
              <a:t>Isolation: Keeps project dependencies separate.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D1D5DB"/>
                </a:solidFill>
                <a:effectLst/>
                <a:latin typeface="Söhne"/>
              </a:rPr>
              <a:t>Version Control: Easier management of package versions.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D1D5DB"/>
                </a:solidFill>
                <a:effectLst/>
                <a:latin typeface="Söhne"/>
              </a:rPr>
              <a:t>Collaboration: Simplifies sharing code with others.</a:t>
            </a:r>
          </a:p>
          <a:p>
            <a:endParaRPr lang="en-IR" dirty="0"/>
          </a:p>
        </p:txBody>
      </p:sp>
    </p:spTree>
    <p:extLst>
      <p:ext uri="{BB962C8B-B14F-4D97-AF65-F5344CB8AC3E}">
        <p14:creationId xmlns:p14="http://schemas.microsoft.com/office/powerpoint/2010/main" val="38153960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26B3B4-93CA-D116-65B9-FD70B7B91F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0700" y="832187"/>
            <a:ext cx="8610600" cy="1293028"/>
          </a:xfrm>
        </p:spPr>
        <p:txBody>
          <a:bodyPr/>
          <a:lstStyle/>
          <a:p>
            <a:pPr algn="ctr"/>
            <a:r>
              <a:rPr lang="en-US" i="0" dirty="0">
                <a:effectLst/>
                <a:latin typeface="Söhne"/>
              </a:rPr>
              <a:t>Installing an IDE</a:t>
            </a:r>
            <a:endParaRPr lang="en-I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21FC33-BB54-4E7F-2179-1D800D7ACD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>
              <a:buFont typeface="+mj-lt"/>
              <a:buAutoNum type="arabicPeriod"/>
            </a:pPr>
            <a:r>
              <a:rPr lang="en-US" sz="1700" b="1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IDE Selection</a:t>
            </a:r>
            <a:r>
              <a:rPr lang="en-US" sz="1700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457200" lvl="1" indent="0" algn="l">
              <a:buNone/>
            </a:pPr>
            <a:r>
              <a:rPr lang="en-US" sz="1700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Consider using an IDE for easier coding. Popular choices include:</a:t>
            </a:r>
          </a:p>
          <a:p>
            <a:pPr marL="1143000" lvl="2" indent="-228600" algn="l">
              <a:buFont typeface="+mj-lt"/>
              <a:buAutoNum type="arabicPeriod"/>
            </a:pPr>
            <a:r>
              <a:rPr lang="en-US" sz="1700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Visual Studio Code</a:t>
            </a:r>
          </a:p>
          <a:p>
            <a:pPr marL="1143000" lvl="2" indent="-228600" algn="l">
              <a:buFont typeface="+mj-lt"/>
              <a:buAutoNum type="arabicPeriod"/>
            </a:pPr>
            <a:r>
              <a:rPr lang="en-US" sz="1700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PyCharm</a:t>
            </a:r>
          </a:p>
          <a:p>
            <a:pPr marL="1143000" lvl="2" indent="-228600" algn="l">
              <a:buFont typeface="+mj-lt"/>
              <a:buAutoNum type="arabicPeriod"/>
            </a:pPr>
            <a:r>
              <a:rPr lang="en-US" sz="1700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IDLE</a:t>
            </a:r>
          </a:p>
          <a:p>
            <a:pPr algn="l">
              <a:buFont typeface="+mj-lt"/>
              <a:buAutoNum type="arabicPeriod"/>
            </a:pPr>
            <a:r>
              <a:rPr lang="en-US" sz="1700" b="1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Download and Install IDE</a:t>
            </a:r>
            <a:r>
              <a:rPr lang="en-US" sz="1700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457200" lvl="1" indent="0" algn="l">
              <a:buNone/>
            </a:pPr>
            <a:r>
              <a:rPr lang="en-US" sz="1700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Visit the IDE's website, download, and follow the installation instructions.</a:t>
            </a:r>
          </a:p>
          <a:p>
            <a:pPr algn="l">
              <a:buFont typeface="+mj-lt"/>
              <a:buAutoNum type="arabicPeriod"/>
            </a:pPr>
            <a:r>
              <a:rPr lang="en-US" sz="1700" b="1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IDE Features</a:t>
            </a:r>
            <a:r>
              <a:rPr lang="en-US" sz="1700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457200" lvl="1" indent="0" algn="l">
              <a:buNone/>
            </a:pPr>
            <a:r>
              <a:rPr lang="en-US" sz="1700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IDEs provide code suggestions, debugging tools, and project management features.</a:t>
            </a:r>
          </a:p>
          <a:p>
            <a:pPr algn="l">
              <a:buFont typeface="+mj-lt"/>
              <a:buAutoNum type="arabicPeriod"/>
            </a:pPr>
            <a:r>
              <a:rPr lang="en-US" sz="1700" b="1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Getting Started</a:t>
            </a:r>
            <a:r>
              <a:rPr lang="en-US" sz="1700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457200" lvl="1" indent="0" algn="l">
              <a:buNone/>
            </a:pPr>
            <a:r>
              <a:rPr lang="en-US" sz="1700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Open the IDE, create a new Python file, and start coding!</a:t>
            </a:r>
          </a:p>
          <a:p>
            <a:endParaRPr lang="en-IR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0741059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1C983C-8796-93F5-8E9C-325B1E7CF7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0" dirty="0">
                <a:effectLst/>
                <a:latin typeface="Söhne"/>
              </a:rPr>
              <a:t>Interpreter vs. </a:t>
            </a:r>
            <a:r>
              <a:rPr lang="en-US" b="1" i="0">
                <a:effectLst/>
                <a:latin typeface="Söhne"/>
              </a:rPr>
              <a:t>Compiler</a:t>
            </a:r>
            <a:endParaRPr lang="en-I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CCE575-0DE8-C980-D7D5-020F654ED7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D1D5DB"/>
                </a:solidFill>
                <a:effectLst/>
                <a:latin typeface="Söhne"/>
              </a:rPr>
              <a:t>Interpreter:</a:t>
            </a:r>
            <a:endParaRPr lang="en-US" b="0" i="0" dirty="0">
              <a:solidFill>
                <a:srgbClr val="D1D5DB"/>
              </a:solidFill>
              <a:effectLst/>
              <a:latin typeface="Söhne"/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D1D5DB"/>
                </a:solidFill>
                <a:effectLst/>
                <a:latin typeface="Söhne"/>
              </a:rPr>
              <a:t>An interpreter is a program that directly executes source code line by line.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D1D5DB"/>
                </a:solidFill>
                <a:effectLst/>
                <a:latin typeface="Söhne"/>
              </a:rPr>
              <a:t>It translates and runs the code simultaneously.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D1D5DB"/>
                </a:solidFill>
                <a:effectLst/>
                <a:latin typeface="Söhne"/>
              </a:rPr>
              <a:t>Errors are detected and reported as they occur, which can be helpful for debugging.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D1D5DB"/>
                </a:solidFill>
                <a:effectLst/>
                <a:latin typeface="Söhne"/>
              </a:rPr>
              <a:t>Examples: Python, JavaScript, Ruby.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D1D5DB"/>
                </a:solidFill>
                <a:effectLst/>
                <a:latin typeface="Söhne"/>
              </a:rPr>
              <a:t>Compiler:</a:t>
            </a:r>
            <a:endParaRPr lang="en-US" b="0" i="0" dirty="0">
              <a:solidFill>
                <a:srgbClr val="D1D5DB"/>
              </a:solidFill>
              <a:effectLst/>
              <a:latin typeface="Söhne"/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D1D5DB"/>
                </a:solidFill>
                <a:effectLst/>
                <a:latin typeface="Söhne"/>
              </a:rPr>
              <a:t>A compiler is a program that translates the entire source code into machine code or an intermediate code first.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D1D5DB"/>
                </a:solidFill>
                <a:effectLst/>
                <a:latin typeface="Söhne"/>
              </a:rPr>
              <a:t>It doesn't execute the code directly; instead, it produces an executable file.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D1D5DB"/>
                </a:solidFill>
                <a:effectLst/>
                <a:latin typeface="Söhne"/>
              </a:rPr>
              <a:t>Errors are detected only after the entire code is compiled, which can make debugging challenging.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D1D5DB"/>
                </a:solidFill>
                <a:effectLst/>
                <a:latin typeface="Söhne"/>
              </a:rPr>
              <a:t>Examples: C, C++, Java.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D1D5DB"/>
                </a:solidFill>
                <a:effectLst/>
                <a:latin typeface="Söhne"/>
              </a:rPr>
              <a:t>Key Differences:</a:t>
            </a:r>
            <a:endParaRPr lang="en-US" b="0" i="0" dirty="0">
              <a:solidFill>
                <a:srgbClr val="D1D5DB"/>
              </a:solidFill>
              <a:effectLst/>
              <a:latin typeface="Söhne"/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D1D5DB"/>
                </a:solidFill>
                <a:effectLst/>
                <a:latin typeface="Söhne"/>
              </a:rPr>
              <a:t>Execution:</a:t>
            </a:r>
            <a:r>
              <a:rPr lang="en-US" b="0" i="0" dirty="0">
                <a:solidFill>
                  <a:srgbClr val="D1D5DB"/>
                </a:solidFill>
                <a:effectLst/>
                <a:latin typeface="Söhne"/>
              </a:rPr>
              <a:t> Interpreter executes code line by line, while a compiler translates the entire code before execution.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D1D5DB"/>
                </a:solidFill>
                <a:effectLst/>
                <a:latin typeface="Söhne"/>
              </a:rPr>
              <a:t>Errors:</a:t>
            </a:r>
            <a:r>
              <a:rPr lang="en-US" b="0" i="0" dirty="0">
                <a:solidFill>
                  <a:srgbClr val="D1D5DB"/>
                </a:solidFill>
                <a:effectLst/>
                <a:latin typeface="Söhne"/>
              </a:rPr>
              <a:t> Interpreters catch and report errors as they occur, while compilers often detect errors after the entire code is compiled.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D1D5DB"/>
                </a:solidFill>
                <a:effectLst/>
                <a:latin typeface="Söhne"/>
              </a:rPr>
              <a:t>Performance:</a:t>
            </a:r>
            <a:r>
              <a:rPr lang="en-US" b="0" i="0" dirty="0">
                <a:solidFill>
                  <a:srgbClr val="D1D5DB"/>
                </a:solidFill>
                <a:effectLst/>
                <a:latin typeface="Söhne"/>
              </a:rPr>
              <a:t> Compilers may produce faster-running code as they optimize during compilation.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D1D5DB"/>
                </a:solidFill>
                <a:effectLst/>
                <a:latin typeface="Söhne"/>
              </a:rPr>
              <a:t>Examples:</a:t>
            </a:r>
            <a:r>
              <a:rPr lang="en-US" b="0" i="0" dirty="0">
                <a:solidFill>
                  <a:srgbClr val="D1D5DB"/>
                </a:solidFill>
                <a:effectLst/>
                <a:latin typeface="Söhne"/>
              </a:rPr>
              <a:t> Different programming languages use either interpreters or compilers, depending on their design and goals.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D1D5DB"/>
                </a:solidFill>
                <a:effectLst/>
                <a:latin typeface="Söhne"/>
              </a:rPr>
              <a:t>Hybrid Approaches:</a:t>
            </a:r>
            <a:endParaRPr lang="en-US" b="0" i="0" dirty="0">
              <a:solidFill>
                <a:srgbClr val="D1D5DB"/>
              </a:solidFill>
              <a:effectLst/>
              <a:latin typeface="Söhne"/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D1D5DB"/>
                </a:solidFill>
                <a:effectLst/>
                <a:latin typeface="Söhne"/>
              </a:rPr>
              <a:t>Some languages use both, with an initial compilation step followed by interpretation. Example: Python (bytecode compilation).</a:t>
            </a:r>
          </a:p>
          <a:p>
            <a:endParaRPr lang="en-IR" dirty="0"/>
          </a:p>
        </p:txBody>
      </p:sp>
    </p:spTree>
    <p:extLst>
      <p:ext uri="{BB962C8B-B14F-4D97-AF65-F5344CB8AC3E}">
        <p14:creationId xmlns:p14="http://schemas.microsoft.com/office/powerpoint/2010/main" val="882690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EAA6DE-E718-6E3C-6625-672585670A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1160" y="901532"/>
            <a:ext cx="8610600" cy="1293028"/>
          </a:xfrm>
        </p:spPr>
        <p:txBody>
          <a:bodyPr>
            <a:normAutofit/>
          </a:bodyPr>
          <a:lstStyle/>
          <a:p>
            <a:r>
              <a:rPr lang="en-US" b="0" i="0" dirty="0">
                <a:solidFill>
                  <a:srgbClr val="D1D5DB"/>
                </a:solidFill>
                <a:effectLst/>
                <a:latin typeface="Söhne"/>
              </a:rPr>
              <a:t>Variables and Data Types in Python</a:t>
            </a:r>
            <a:endParaRPr lang="en-I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F2C8C4-8B82-7016-492C-4298BD6EC5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Welcome to the world of Python programming!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 this session, we'll explore the fundamental concepts of variables and data types.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Why is this important? Understanding how to work with data is at the core of programming.</a:t>
            </a:r>
          </a:p>
          <a:p>
            <a:pPr marL="0" indent="0">
              <a:buNone/>
            </a:pPr>
            <a:endParaRPr lang="en-I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239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9CB6D3-9E34-3BB6-3B03-F694CE69F5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0700" y="764373"/>
            <a:ext cx="8610600" cy="1293028"/>
          </a:xfrm>
        </p:spPr>
        <p:txBody>
          <a:bodyPr/>
          <a:lstStyle/>
          <a:p>
            <a:pPr algn="ctr"/>
            <a:r>
              <a:rPr lang="en-IR" dirty="0"/>
              <a:t>Variables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C4A8B3-76C6-1FF5-C4D3-B03E3BB4F8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>
              <a:buFont typeface="+mj-lt"/>
              <a:buAutoNum type="arabicPeriod"/>
            </a:pPr>
            <a:r>
              <a:rPr lang="en-US" b="1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What are Variables?</a:t>
            </a:r>
            <a:endParaRPr lang="en-US" b="0" i="0" dirty="0">
              <a:solidFill>
                <a:srgbClr val="D1D5DB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l">
              <a:buFont typeface="+mj-lt"/>
              <a:buAutoNum type="arabicPeriod"/>
            </a:pPr>
            <a:r>
              <a:rPr lang="en-US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Variables are like labeled containers.</a:t>
            </a:r>
          </a:p>
          <a:p>
            <a:pPr marL="742950" lvl="1" indent="-285750" algn="l">
              <a:buFont typeface="+mj-lt"/>
              <a:buAutoNum type="arabicPeriod"/>
            </a:pPr>
            <a:r>
              <a:rPr lang="en-US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We use them to store information for the computer.</a:t>
            </a:r>
          </a:p>
          <a:p>
            <a:pPr algn="l">
              <a:buFont typeface="+mj-lt"/>
              <a:buAutoNum type="arabicPeriod"/>
            </a:pPr>
            <a:r>
              <a:rPr lang="en-US" b="1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Why Do We Need Variables?</a:t>
            </a:r>
            <a:endParaRPr lang="en-US" b="0" i="0" dirty="0">
              <a:solidFill>
                <a:srgbClr val="D1D5DB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l">
              <a:buFont typeface="+mj-lt"/>
              <a:buAutoNum type="arabicPeriod"/>
            </a:pPr>
            <a:r>
              <a:rPr lang="en-US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To manage and use data in our programs.</a:t>
            </a:r>
          </a:p>
          <a:p>
            <a:pPr marL="742950" lvl="1" indent="-285750" algn="l">
              <a:buFont typeface="+mj-lt"/>
              <a:buAutoNum type="arabicPeriod"/>
            </a:pPr>
            <a:r>
              <a:rPr lang="en-US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Like having labeled boxes for different things.</a:t>
            </a:r>
          </a:p>
          <a:p>
            <a:pPr algn="l">
              <a:buFont typeface="+mj-lt"/>
              <a:buAutoNum type="arabicPeriod"/>
            </a:pPr>
            <a:r>
              <a:rPr lang="en-US" b="1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Variable Components</a:t>
            </a:r>
            <a:endParaRPr lang="en-US" b="0" i="0" dirty="0">
              <a:solidFill>
                <a:srgbClr val="D1D5DB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l">
              <a:buFont typeface="+mj-lt"/>
              <a:buAutoNum type="arabicPeriod"/>
            </a:pPr>
            <a:r>
              <a:rPr lang="en-US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Variables have two parts:</a:t>
            </a:r>
          </a:p>
          <a:p>
            <a:pPr marL="1143000" lvl="2" indent="-228600" algn="l">
              <a:buFont typeface="+mj-lt"/>
              <a:buAutoNum type="arabicPeriod"/>
            </a:pPr>
            <a:r>
              <a:rPr lang="en-US" b="1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Name/Label</a:t>
            </a:r>
            <a:r>
              <a:rPr lang="en-US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The container's name (e.g., "age").</a:t>
            </a:r>
          </a:p>
          <a:p>
            <a:pPr marL="1143000" lvl="2" indent="-228600" algn="l">
              <a:buFont typeface="+mj-lt"/>
              <a:buAutoNum type="arabicPeriod"/>
            </a:pPr>
            <a:r>
              <a:rPr lang="en-US" b="1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Value</a:t>
            </a:r>
            <a:r>
              <a:rPr lang="en-US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The actual data inside (e.g., "25").</a:t>
            </a:r>
          </a:p>
          <a:p>
            <a:endParaRPr lang="en-I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93337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E3CB90-0889-D705-8168-A50AE65F6A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0700" y="775803"/>
            <a:ext cx="8610600" cy="1293028"/>
          </a:xfrm>
        </p:spPr>
        <p:txBody>
          <a:bodyPr/>
          <a:lstStyle/>
          <a:p>
            <a:pPr algn="ctr"/>
            <a:r>
              <a:rPr lang="en-US" b="0" i="0" dirty="0">
                <a:solidFill>
                  <a:srgbClr val="D1D5DB"/>
                </a:solidFill>
                <a:effectLst/>
                <a:latin typeface="Söhne"/>
              </a:rPr>
              <a:t>Data Types in Python</a:t>
            </a:r>
            <a:endParaRPr lang="en-I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974182-5E3B-AD80-7DF1-01A1718C72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Python has four fundamental data types: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Integer (int): Used for whole numbers (e.g., 5, -10, 0).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Float: Used for decimal or floating-point numbers (e.g., 3.14, -0.5).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String (str): Used for text or characters (e.g., "Hello, Python!").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Boolean (bool): Used for true or false values (e.g., True, False).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These data types help Python understand and manipulate different kinds of information.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We'll explore how to use them in practical programming shortly.</a:t>
            </a:r>
          </a:p>
          <a:p>
            <a:pPr marL="0" indent="0">
              <a:buNone/>
            </a:pPr>
            <a:endParaRPr lang="en-I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35941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9B66F0-2794-3A67-E77E-AE7C9825E8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Math in Python</a:t>
            </a:r>
            <a:endParaRPr lang="en-I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816BC1-4717-2A07-38E5-2EB192AEC2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/>
            <a:r>
              <a:rPr lang="en-US" sz="1800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Python supports basic math operations: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800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Addition (+)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800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Subtraction (-)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800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Multiplication (*)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800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Division (/)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800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Modulus (%) - Get the remainder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800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Exponentiation (**) - Raise to a power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en-US" sz="1800" b="0" i="0" dirty="0">
              <a:solidFill>
                <a:srgbClr val="D1D5DB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buFont typeface="Wingdings" pitchFamily="2" charset="2"/>
              <a:buChar char="Ø"/>
            </a:pPr>
            <a:r>
              <a:rPr lang="en-US" sz="1800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You can use parentheses to control the order of operations.</a:t>
            </a:r>
          </a:p>
          <a:p>
            <a:pPr algn="l">
              <a:buFont typeface="Wingdings" pitchFamily="2" charset="2"/>
              <a:buChar char="Ø"/>
            </a:pPr>
            <a:r>
              <a:rPr lang="en-US" sz="1800" b="0" i="0" dirty="0">
                <a:solidFill>
                  <a:srgbClr val="D1D5D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Practice basic math operations in Python to get comfortable with calculations.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en-US" sz="1800" b="0" i="0" dirty="0">
              <a:solidFill>
                <a:srgbClr val="D1D5DB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I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7539386"/>
      </p:ext>
    </p:extLst>
  </p:cSld>
  <p:clrMapOvr>
    <a:masterClrMapping/>
  </p:clrMapOvr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{1B06090B-3739-B84E-8A25-D7CE799E307E}tf10001079</Template>
  <TotalTime>7218</TotalTime>
  <Words>4250</Words>
  <Application>Microsoft Macintosh PowerPoint</Application>
  <PresentationFormat>Widescreen</PresentationFormat>
  <Paragraphs>483</Paragraphs>
  <Slides>50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50</vt:i4>
      </vt:variant>
    </vt:vector>
  </HeadingPairs>
  <TitlesOfParts>
    <vt:vector size="56" baseType="lpstr">
      <vt:lpstr>Arial</vt:lpstr>
      <vt:lpstr>Century Gothic</vt:lpstr>
      <vt:lpstr>Söhne</vt:lpstr>
      <vt:lpstr>Times New Roman</vt:lpstr>
      <vt:lpstr>Wingdings</vt:lpstr>
      <vt:lpstr>Vapor Trail</vt:lpstr>
      <vt:lpstr>Introduction to Python Programming</vt:lpstr>
      <vt:lpstr>Why Python?</vt:lpstr>
      <vt:lpstr>Installing Python on Windows</vt:lpstr>
      <vt:lpstr>Installing Python on Linux</vt:lpstr>
      <vt:lpstr>Installing an IDE</vt:lpstr>
      <vt:lpstr>Variables and Data Types in Python</vt:lpstr>
      <vt:lpstr>Variables</vt:lpstr>
      <vt:lpstr>Data Types in Python</vt:lpstr>
      <vt:lpstr>Math in Python</vt:lpstr>
      <vt:lpstr>String Manipulation in Python</vt:lpstr>
      <vt:lpstr>User Input with input()</vt:lpstr>
      <vt:lpstr>Output with print()</vt:lpstr>
      <vt:lpstr>String Formatting</vt:lpstr>
      <vt:lpstr>Introduction to If Statements</vt:lpstr>
      <vt:lpstr>Introduction to the else Statement</vt:lpstr>
      <vt:lpstr>Extending with elif (Else If)</vt:lpstr>
      <vt:lpstr>While Loops</vt:lpstr>
      <vt:lpstr>Infinite Loops</vt:lpstr>
      <vt:lpstr>For Loops</vt:lpstr>
      <vt:lpstr>The continue Statement</vt:lpstr>
      <vt:lpstr>The break Statement</vt:lpstr>
      <vt:lpstr>Lists</vt:lpstr>
      <vt:lpstr>Accessing and Modifying Lists</vt:lpstr>
      <vt:lpstr>Common List Methods</vt:lpstr>
      <vt:lpstr>Using a For Loop for Iteration</vt:lpstr>
      <vt:lpstr>Index-Based Iteration with range()</vt:lpstr>
      <vt:lpstr>What Are List Comprehensions?</vt:lpstr>
      <vt:lpstr>Benefits of List Comprehensions</vt:lpstr>
      <vt:lpstr>Using sorted() for Sorting Lists</vt:lpstr>
      <vt:lpstr>Sorting Lists with .sort() Method</vt:lpstr>
      <vt:lpstr>Defining Functions in Python</vt:lpstr>
      <vt:lpstr>Calling Functions</vt:lpstr>
      <vt:lpstr>Returning Values from Functions</vt:lpstr>
      <vt:lpstr>Understanding Local Variables</vt:lpstr>
      <vt:lpstr>Exploring Global Variables</vt:lpstr>
      <vt:lpstr>What Are Modules?</vt:lpstr>
      <vt:lpstr>Using Functions from Modules</vt:lpstr>
      <vt:lpstr>Creating Dictionaries</vt:lpstr>
      <vt:lpstr>Accessing and Modifying Dictionaries </vt:lpstr>
      <vt:lpstr>Sets: Creating, Adding, and Removing</vt:lpstr>
      <vt:lpstr>Creating, Adding, and Removing Elements</vt:lpstr>
      <vt:lpstr>Tuples</vt:lpstr>
      <vt:lpstr>Accessing, unpacking, slicing</vt:lpstr>
      <vt:lpstr>Working with Files: Open, Read, Write, and Close</vt:lpstr>
      <vt:lpstr>Opening, Reading, Writing, and Closing Files</vt:lpstr>
      <vt:lpstr>Exception Handling: Using try and except</vt:lpstr>
      <vt:lpstr>Using try and except Blocks</vt:lpstr>
      <vt:lpstr>Virtual Environments</vt:lpstr>
      <vt:lpstr>Managing Packages with pip</vt:lpstr>
      <vt:lpstr>Interpreter vs. Compiler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Variables and Data Types in Python</dc:title>
  <dc:creator>kiavash jamshidi</dc:creator>
  <cp:lastModifiedBy>kiavash jamshidi</cp:lastModifiedBy>
  <cp:revision>87</cp:revision>
  <dcterms:created xsi:type="dcterms:W3CDTF">2023-09-08T15:54:45Z</dcterms:created>
  <dcterms:modified xsi:type="dcterms:W3CDTF">2023-09-19T21:01:04Z</dcterms:modified>
</cp:coreProperties>
</file>