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PT Sans Narrow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D96EB8-E508-4EEC-BC46-DAAA61C77430}">
  <a:tblStyle styleId="{03D96EB8-E508-4EEC-BC46-DAAA61C774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TSansNarrow-bold.fntdata"/><Relationship Id="rId27" Type="http://schemas.openxmlformats.org/officeDocument/2006/relationships/font" Target="fonts/PTSansNarrow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b718f632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b718f632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b718f632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b718f632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b718f632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b718f632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b718f6326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b718f6326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b718f6326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b718f6326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b718f632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b718f632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b718f6326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b718f6326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b718f6326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b718f6326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b718f632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b718f632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b718f6326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b718f6326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b718f632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b718f632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b718f632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b718f632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b718f6326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b718f632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b718f632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b718f632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b718f632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b718f632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b718f6326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b718f632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b718f632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b718f632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b718f632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b718f632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b718f632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b718f632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日本語教室</a:t>
            </a:r>
            <a:endParaRPr/>
          </a:p>
        </p:txBody>
      </p:sp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2069025" y="2918225"/>
            <a:ext cx="513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Japanese pronunciation/accents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2805550" y="701375"/>
            <a:ext cx="333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Open Sans"/>
                <a:ea typeface="Open Sans"/>
                <a:cs typeface="Open Sans"/>
                <a:sym typeface="Open Sans"/>
              </a:rPr>
              <a:t>にわにわにわにわとりがいる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3064500" y="1724225"/>
            <a:ext cx="301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二羽、庭には鳥がいる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庭には、二羽鳥がいる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庭にはニワトリがいる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500" y="2728000"/>
            <a:ext cx="2759700" cy="206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00" y="769950"/>
            <a:ext cx="1211400" cy="10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350" y="1565275"/>
            <a:ext cx="1211400" cy="10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475" y="436425"/>
            <a:ext cx="1544575" cy="15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/>
        </p:nvSpPr>
        <p:spPr>
          <a:xfrm>
            <a:off x="711125" y="467600"/>
            <a:ext cx="574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584500" y="399400"/>
            <a:ext cx="2737500" cy="461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Open Sans"/>
                <a:ea typeface="Open Sans"/>
                <a:cs typeface="Open Sans"/>
                <a:sym typeface="Open Sans"/>
              </a:rPr>
              <a:t>日本語のアクセントの型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2" name="Google Shape;222;p35"/>
          <p:cNvGraphicFramePr/>
          <p:nvPr/>
        </p:nvGraphicFramePr>
        <p:xfrm>
          <a:off x="584500" y="136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{03D96EB8-E508-4EEC-BC46-DAAA61C77430}</a:tableStyleId>
              </a:tblPr>
              <a:tblGrid>
                <a:gridCol w="1263550"/>
                <a:gridCol w="1667900"/>
                <a:gridCol w="5180575"/>
              </a:tblGrid>
              <a:tr h="582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/>
                        <a:t>Type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/>
                        <a:t>feature（accent）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/>
                        <a:t>Example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65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High Head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First beat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rgbClr val="FF0000"/>
                          </a:solidFill>
                        </a:rPr>
                        <a:t>　さ</a:t>
                      </a:r>
                      <a:r>
                        <a:rPr lang="ja"/>
                        <a:t>け（鮭）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は</a:t>
                      </a:r>
                      <a:r>
                        <a:rPr lang="ja"/>
                        <a:t>なび（花火）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ま</a:t>
                      </a:r>
                      <a:r>
                        <a:rPr lang="ja"/>
                        <a:t>いにち（毎日）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High Tail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Last beat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　は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し</a:t>
                      </a:r>
                      <a:r>
                        <a:rPr lang="ja"/>
                        <a:t>が（橋が）あし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た</a:t>
                      </a:r>
                      <a:r>
                        <a:rPr lang="ja"/>
                        <a:t>が（明日が）いもう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と</a:t>
                      </a:r>
                      <a:r>
                        <a:rPr lang="ja"/>
                        <a:t>が（妹が）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Middle High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After second beat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　お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か</a:t>
                      </a:r>
                      <a:r>
                        <a:rPr lang="ja"/>
                        <a:t>し（お菓子）た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ま</a:t>
                      </a:r>
                      <a:r>
                        <a:rPr lang="ja"/>
                        <a:t>ご（卵）たま</a:t>
                      </a:r>
                      <a:r>
                        <a:rPr lang="ja">
                          <a:solidFill>
                            <a:srgbClr val="FF0000"/>
                          </a:solidFill>
                        </a:rPr>
                        <a:t>ね</a:t>
                      </a:r>
                      <a:r>
                        <a:rPr lang="ja"/>
                        <a:t>ぎ（玉ねぎ）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Flat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No accent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　さけが（酒が）はしが（端が）かばんが（鞄が）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/>
        </p:nvSpPr>
        <p:spPr>
          <a:xfrm>
            <a:off x="340950" y="418875"/>
            <a:ext cx="2747100" cy="461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Open Sans"/>
                <a:ea typeface="Open Sans"/>
                <a:cs typeface="Open Sans"/>
                <a:sym typeface="Open Sans"/>
              </a:rPr>
              <a:t>日本語のアクセントの型</a:t>
            </a:r>
            <a:endParaRPr/>
          </a:p>
        </p:txBody>
      </p:sp>
      <p:sp>
        <p:nvSpPr>
          <p:cNvPr id="228" name="Google Shape;228;p36"/>
          <p:cNvSpPr txBox="1"/>
          <p:nvPr/>
        </p:nvSpPr>
        <p:spPr>
          <a:xfrm>
            <a:off x="3448500" y="426525"/>
            <a:ext cx="317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/>
              <a:t>（High Tail</a:t>
            </a:r>
            <a:r>
              <a:rPr b="1" lang="ja" sz="1700">
                <a:latin typeface="Open Sans"/>
                <a:ea typeface="Open Sans"/>
                <a:cs typeface="Open Sans"/>
                <a:sym typeface="Open Sans"/>
              </a:rPr>
              <a:t>と</a:t>
            </a:r>
            <a:r>
              <a:rPr b="1" lang="ja" sz="1700"/>
              <a:t>Flatの違い）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672950" y="1453700"/>
            <a:ext cx="297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High Tail:  あした（明日）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0" name="Google Shape;230;p36"/>
          <p:cNvCxnSpPr/>
          <p:nvPr/>
        </p:nvCxnSpPr>
        <p:spPr>
          <a:xfrm flipH="1" rot="10800000">
            <a:off x="3789325" y="1412425"/>
            <a:ext cx="302100" cy="1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6"/>
          <p:cNvCxnSpPr/>
          <p:nvPr/>
        </p:nvCxnSpPr>
        <p:spPr>
          <a:xfrm flipH="1" rot="10800000">
            <a:off x="4071950" y="1422400"/>
            <a:ext cx="564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36"/>
          <p:cNvSpPr txBox="1"/>
          <p:nvPr/>
        </p:nvSpPr>
        <p:spPr>
          <a:xfrm>
            <a:off x="3516675" y="1432000"/>
            <a:ext cx="3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①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3925800" y="1110525"/>
            <a:ext cx="4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②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4401600" y="1110525"/>
            <a:ext cx="3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③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833700" y="2666500"/>
            <a:ext cx="274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Flat：かばん（鞄）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6" name="Google Shape;236;p36"/>
          <p:cNvCxnSpPr/>
          <p:nvPr/>
        </p:nvCxnSpPr>
        <p:spPr>
          <a:xfrm flipH="1" rot="10800000">
            <a:off x="3804738" y="2568200"/>
            <a:ext cx="302100" cy="1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6"/>
          <p:cNvCxnSpPr/>
          <p:nvPr/>
        </p:nvCxnSpPr>
        <p:spPr>
          <a:xfrm flipH="1" rot="10800000">
            <a:off x="4087363" y="2578175"/>
            <a:ext cx="564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36"/>
          <p:cNvSpPr txBox="1"/>
          <p:nvPr/>
        </p:nvSpPr>
        <p:spPr>
          <a:xfrm>
            <a:off x="3532088" y="2587775"/>
            <a:ext cx="3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①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3941213" y="2266300"/>
            <a:ext cx="4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②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4417013" y="2266300"/>
            <a:ext cx="3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③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5499850" y="1453700"/>
            <a:ext cx="43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が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5499850" y="2666500"/>
            <a:ext cx="43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が</a:t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5416250" y="3614100"/>
            <a:ext cx="1003500" cy="711000"/>
          </a:xfrm>
          <a:prstGeom prst="wedgeRoundRectCallout">
            <a:avLst>
              <a:gd fmla="val -20877" name="adj1"/>
              <a:gd fmla="val -93843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/>
              <a:t>助詞</a:t>
            </a:r>
            <a:endParaRPr b="1" sz="1800"/>
          </a:p>
        </p:txBody>
      </p:sp>
      <p:cxnSp>
        <p:nvCxnSpPr>
          <p:cNvPr id="244" name="Google Shape;244;p36"/>
          <p:cNvCxnSpPr/>
          <p:nvPr/>
        </p:nvCxnSpPr>
        <p:spPr>
          <a:xfrm>
            <a:off x="6108050" y="1590400"/>
            <a:ext cx="370200" cy="272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6"/>
          <p:cNvCxnSpPr/>
          <p:nvPr/>
        </p:nvCxnSpPr>
        <p:spPr>
          <a:xfrm flipH="1" rot="10800000">
            <a:off x="6106250" y="2580563"/>
            <a:ext cx="373800" cy="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/>
        </p:nvSpPr>
        <p:spPr>
          <a:xfrm>
            <a:off x="253300" y="477350"/>
            <a:ext cx="3000000" cy="477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/>
              <a:t>High Head</a:t>
            </a:r>
            <a:endParaRPr sz="1900"/>
          </a:p>
        </p:txBody>
      </p:sp>
      <p:sp>
        <p:nvSpPr>
          <p:cNvPr id="251" name="Google Shape;251;p37"/>
          <p:cNvSpPr txBox="1"/>
          <p:nvPr/>
        </p:nvSpPr>
        <p:spPr>
          <a:xfrm>
            <a:off x="321475" y="2571750"/>
            <a:ext cx="3000000" cy="4770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/>
              <a:t>High Tail</a:t>
            </a:r>
            <a:endParaRPr sz="1900"/>
          </a:p>
        </p:txBody>
      </p:sp>
      <p:sp>
        <p:nvSpPr>
          <p:cNvPr id="252" name="Google Shape;252;p37"/>
          <p:cNvSpPr txBox="1"/>
          <p:nvPr/>
        </p:nvSpPr>
        <p:spPr>
          <a:xfrm>
            <a:off x="565000" y="1255150"/>
            <a:ext cx="8241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ねこ、　富士山（ふじさん）、緑（みどり）、枕（まくら）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真実（しんじつ）、玄関（げんかん）、楓（かえで）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4520050" y="175350"/>
            <a:ext cx="4071900" cy="711000"/>
          </a:xfrm>
          <a:prstGeom prst="wedgeEllipseCallout">
            <a:avLst>
              <a:gd fmla="val -32058" name="adj1"/>
              <a:gd fmla="val 74680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First beat がHigh なのはこれだけ。その後は</a:t>
            </a:r>
            <a:r>
              <a:rPr b="1" lang="ja">
                <a:solidFill>
                  <a:srgbClr val="FF0000"/>
                </a:solidFill>
              </a:rPr>
              <a:t>また上がらない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662400" y="3497175"/>
            <a:ext cx="8241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白髪（しらが）が、男（おとこ）が、黄緑（きみどり）が、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昨日（きのう）が、桃ノ木（もものき）が、犬（いぬ）が、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321450" y="526025"/>
            <a:ext cx="3000000" cy="477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/>
              <a:t>Middle High</a:t>
            </a:r>
            <a:endParaRPr sz="1900"/>
          </a:p>
        </p:txBody>
      </p:sp>
      <p:sp>
        <p:nvSpPr>
          <p:cNvPr id="260" name="Google Shape;260;p38"/>
          <p:cNvSpPr txBox="1"/>
          <p:nvPr/>
        </p:nvSpPr>
        <p:spPr>
          <a:xfrm>
            <a:off x="370150" y="2649700"/>
            <a:ext cx="3000000" cy="477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/>
              <a:t>Flat</a:t>
            </a:r>
            <a:endParaRPr sz="1900"/>
          </a:p>
        </p:txBody>
      </p:sp>
      <p:sp>
        <p:nvSpPr>
          <p:cNvPr id="261" name="Google Shape;261;p38"/>
          <p:cNvSpPr txBox="1"/>
          <p:nvPr/>
        </p:nvSpPr>
        <p:spPr>
          <a:xfrm>
            <a:off x="300300" y="1422275"/>
            <a:ext cx="85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色紙（いろがみ）、湖（みずうみ）、飲み物（のみもの）、潮風（しおかぜ）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にんじん、計算機（けいさんき）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535775" y="3399775"/>
            <a:ext cx="830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桜（さくら）が、水（みず）が、筆箱（ふでばこ）が、砂浜（すなはま）が、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赤色（あかいろ）が、キリンが、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/>
        </p:nvSpPr>
        <p:spPr>
          <a:xfrm>
            <a:off x="613725" y="526050"/>
            <a:ext cx="2718000" cy="4770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00">
                <a:latin typeface="Open Sans"/>
                <a:ea typeface="Open Sans"/>
                <a:cs typeface="Open Sans"/>
                <a:sym typeface="Open Sans"/>
              </a:rPr>
              <a:t>動詞のアクセント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535800" y="1227425"/>
            <a:ext cx="2318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Open Sans"/>
                <a:ea typeface="Open Sans"/>
                <a:cs typeface="Open Sans"/>
                <a:sym typeface="Open Sans"/>
              </a:rPr>
              <a:t>グループ①　Flat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latin typeface="Open Sans"/>
                <a:ea typeface="Open Sans"/>
                <a:cs typeface="Open Sans"/>
                <a:sym typeface="Open Sans"/>
              </a:rPr>
              <a:t>泣く（なく）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latin typeface="Open Sans"/>
                <a:ea typeface="Open Sans"/>
                <a:cs typeface="Open Sans"/>
                <a:sym typeface="Open Sans"/>
              </a:rPr>
              <a:t>浴びる（あびる）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latin typeface="Open Sans"/>
                <a:ea typeface="Open Sans"/>
                <a:cs typeface="Open Sans"/>
                <a:sym typeface="Open Sans"/>
              </a:rPr>
              <a:t>消える（きえる）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latin typeface="Open Sans"/>
                <a:ea typeface="Open Sans"/>
                <a:cs typeface="Open Sans"/>
                <a:sym typeface="Open Sans"/>
              </a:rPr>
              <a:t>並べる（ならべる）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latin typeface="Open Sans"/>
                <a:ea typeface="Open Sans"/>
                <a:cs typeface="Open Sans"/>
                <a:sym typeface="Open Sans"/>
              </a:rPr>
              <a:t>遊ぶ（あそぶ）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2980850" y="1987225"/>
            <a:ext cx="1890000" cy="26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なかない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あびない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きえない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ならべない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あそばない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5708500" y="1987225"/>
            <a:ext cx="2026200" cy="2678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ないて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あびて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きえて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ならべて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あそんで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1198225" y="1791275"/>
            <a:ext cx="79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/>
        </p:nvSpPr>
        <p:spPr>
          <a:xfrm>
            <a:off x="321475" y="350675"/>
            <a:ext cx="3000000" cy="4770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00">
                <a:latin typeface="Open Sans"/>
                <a:ea typeface="Open Sans"/>
                <a:cs typeface="Open Sans"/>
                <a:sym typeface="Open Sans"/>
              </a:rPr>
              <a:t>動詞のアクセント</a:t>
            </a:r>
            <a:endParaRPr/>
          </a:p>
        </p:txBody>
      </p:sp>
      <p:sp>
        <p:nvSpPr>
          <p:cNvPr id="277" name="Google Shape;277;p40"/>
          <p:cNvSpPr txBox="1"/>
          <p:nvPr/>
        </p:nvSpPr>
        <p:spPr>
          <a:xfrm>
            <a:off x="477350" y="1217650"/>
            <a:ext cx="3000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Open Sans"/>
                <a:ea typeface="Open Sans"/>
                <a:cs typeface="Open Sans"/>
                <a:sym typeface="Open Sans"/>
              </a:rPr>
              <a:t>グループ②　MiddleHigh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見る（みる）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起きる（おきる）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晴れる（はれる）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調べる（しらべる）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食べる（たべる）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545275" y="4038575"/>
            <a:ext cx="25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1139750" y="1811925"/>
            <a:ext cx="3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1574650" y="2332675"/>
            <a:ext cx="3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1" name="Google Shape;281;p40"/>
          <p:cNvSpPr txBox="1"/>
          <p:nvPr/>
        </p:nvSpPr>
        <p:spPr>
          <a:xfrm>
            <a:off x="1326025" y="2925250"/>
            <a:ext cx="9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2" name="Google Shape;282;p40"/>
          <p:cNvSpPr txBox="1"/>
          <p:nvPr/>
        </p:nvSpPr>
        <p:spPr>
          <a:xfrm>
            <a:off x="516325" y="34155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3" name="Google Shape;283;p40"/>
          <p:cNvSpPr txBox="1"/>
          <p:nvPr/>
        </p:nvSpPr>
        <p:spPr>
          <a:xfrm>
            <a:off x="2740500" y="1967775"/>
            <a:ext cx="1831500" cy="26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みない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おきない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はれない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しらべない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たべない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2645575" y="1769325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5" name="Google Shape;285;p40"/>
          <p:cNvSpPr txBox="1"/>
          <p:nvPr/>
        </p:nvSpPr>
        <p:spPr>
          <a:xfrm>
            <a:off x="3158400" y="2371650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3158400" y="2893613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7" name="Google Shape;287;p40"/>
          <p:cNvSpPr txBox="1"/>
          <p:nvPr/>
        </p:nvSpPr>
        <p:spPr>
          <a:xfrm>
            <a:off x="3205800" y="3415600"/>
            <a:ext cx="9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8" name="Google Shape;288;p40"/>
          <p:cNvSpPr txBox="1"/>
          <p:nvPr/>
        </p:nvSpPr>
        <p:spPr>
          <a:xfrm>
            <a:off x="3158400" y="401792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89" name="Google Shape;289;p40"/>
          <p:cNvSpPr txBox="1"/>
          <p:nvPr/>
        </p:nvSpPr>
        <p:spPr>
          <a:xfrm>
            <a:off x="5611100" y="1967775"/>
            <a:ext cx="1646400" cy="2678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みて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おきて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はれて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しらべて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たべて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6115700" y="1769325"/>
            <a:ext cx="41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91" name="Google Shape;291;p40"/>
          <p:cNvSpPr txBox="1"/>
          <p:nvPr/>
        </p:nvSpPr>
        <p:spPr>
          <a:xfrm>
            <a:off x="6228800" y="2332675"/>
            <a:ext cx="41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92" name="Google Shape;292;p40"/>
          <p:cNvSpPr txBox="1"/>
          <p:nvPr/>
        </p:nvSpPr>
        <p:spPr>
          <a:xfrm>
            <a:off x="6228800" y="2896025"/>
            <a:ext cx="41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93" name="Google Shape;293;p40"/>
          <p:cNvSpPr txBox="1"/>
          <p:nvPr/>
        </p:nvSpPr>
        <p:spPr>
          <a:xfrm>
            <a:off x="6160400" y="3415575"/>
            <a:ext cx="3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6228800" y="4022725"/>
            <a:ext cx="41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3656250" y="943800"/>
            <a:ext cx="1831500" cy="623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『ない』の前</a:t>
            </a:r>
            <a:endParaRPr b="1"/>
          </a:p>
        </p:txBody>
      </p:sp>
      <p:sp>
        <p:nvSpPr>
          <p:cNvPr id="296" name="Google Shape;296;p40"/>
          <p:cNvSpPr/>
          <p:nvPr/>
        </p:nvSpPr>
        <p:spPr>
          <a:xfrm>
            <a:off x="6639800" y="1003375"/>
            <a:ext cx="2250300" cy="623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『て』の二つ前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/>
        </p:nvSpPr>
        <p:spPr>
          <a:xfrm>
            <a:off x="360425" y="438375"/>
            <a:ext cx="3000000" cy="477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00">
                <a:latin typeface="Open Sans"/>
                <a:ea typeface="Open Sans"/>
                <a:cs typeface="Open Sans"/>
                <a:sym typeface="Open Sans"/>
              </a:rPr>
              <a:t>動詞のアクセント</a:t>
            </a:r>
            <a:endParaRPr/>
          </a:p>
        </p:txBody>
      </p:sp>
      <p:sp>
        <p:nvSpPr>
          <p:cNvPr id="302" name="Google Shape;302;p41"/>
          <p:cNvSpPr txBox="1"/>
          <p:nvPr/>
        </p:nvSpPr>
        <p:spPr>
          <a:xfrm>
            <a:off x="399400" y="1334575"/>
            <a:ext cx="25329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500">
                <a:latin typeface="Open Sans"/>
                <a:ea typeface="Open Sans"/>
                <a:cs typeface="Open Sans"/>
                <a:sym typeface="Open Sans"/>
              </a:rPr>
              <a:t>グループ①　Flat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泣く（なく）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浴びる（あびる）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消える（きえる）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並べる（ならべる）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遊ぶ（あそぶ）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41"/>
          <p:cNvSpPr txBox="1"/>
          <p:nvPr/>
        </p:nvSpPr>
        <p:spPr>
          <a:xfrm>
            <a:off x="4169325" y="1334575"/>
            <a:ext cx="30000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Open Sans"/>
                <a:ea typeface="Open Sans"/>
                <a:cs typeface="Open Sans"/>
                <a:sym typeface="Open Sans"/>
              </a:rPr>
              <a:t>グループ②　MiddleHigh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見る（みる）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起きる（おきる）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晴れる（はれる）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調べる（しらべる）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食べる（たべる）</a:t>
            </a:r>
            <a:endParaRPr sz="1100"/>
          </a:p>
        </p:txBody>
      </p:sp>
      <p:sp>
        <p:nvSpPr>
          <p:cNvPr id="304" name="Google Shape;304;p41"/>
          <p:cNvSpPr txBox="1"/>
          <p:nvPr/>
        </p:nvSpPr>
        <p:spPr>
          <a:xfrm>
            <a:off x="2357425" y="2035925"/>
            <a:ext cx="1422300" cy="226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なきます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あびます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きえます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ならべます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あそびます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1"/>
          <p:cNvSpPr txBox="1"/>
          <p:nvPr/>
        </p:nvSpPr>
        <p:spPr>
          <a:xfrm>
            <a:off x="6653425" y="1981075"/>
            <a:ext cx="1373700" cy="226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みます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おきます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はれます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しらべます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latin typeface="Open Sans"/>
                <a:ea typeface="Open Sans"/>
                <a:cs typeface="Open Sans"/>
                <a:sym typeface="Open Sans"/>
              </a:rPr>
              <a:t>たべます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3000125" y="1841125"/>
            <a:ext cx="3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41"/>
          <p:cNvSpPr txBox="1"/>
          <p:nvPr/>
        </p:nvSpPr>
        <p:spPr>
          <a:xfrm>
            <a:off x="2969075" y="2322950"/>
            <a:ext cx="4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2969075" y="2804775"/>
            <a:ext cx="4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3089625" y="3286600"/>
            <a:ext cx="3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3058575" y="3726875"/>
            <a:ext cx="4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7160125" y="1802150"/>
            <a:ext cx="3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7226875" y="2283975"/>
            <a:ext cx="4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7197025" y="2765800"/>
            <a:ext cx="4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7297875" y="3166000"/>
            <a:ext cx="4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7032775" y="3624650"/>
            <a:ext cx="8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/>
          <p:nvPr/>
        </p:nvSpPr>
        <p:spPr>
          <a:xfrm>
            <a:off x="808550" y="526025"/>
            <a:ext cx="362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わたしは、テレビをみます。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808550" y="1120275"/>
            <a:ext cx="53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わたしは、テレビを　みます。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42"/>
          <p:cNvSpPr txBox="1"/>
          <p:nvPr/>
        </p:nvSpPr>
        <p:spPr>
          <a:xfrm>
            <a:off x="1022850" y="944925"/>
            <a:ext cx="4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1962875" y="944925"/>
            <a:ext cx="4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3351000" y="944925"/>
            <a:ext cx="3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808550" y="2026200"/>
            <a:ext cx="47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けいこさんは、海で泳ぎます。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808550" y="2659425"/>
            <a:ext cx="44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けいこさんは、うみで　およぎます。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739700" y="2487900"/>
            <a:ext cx="4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2441600" y="2487900"/>
            <a:ext cx="3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4074650" y="2487900"/>
            <a:ext cx="3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42"/>
          <p:cNvSpPr txBox="1"/>
          <p:nvPr/>
        </p:nvSpPr>
        <p:spPr>
          <a:xfrm>
            <a:off x="867000" y="3555650"/>
            <a:ext cx="57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42"/>
          <p:cNvSpPr txBox="1"/>
          <p:nvPr/>
        </p:nvSpPr>
        <p:spPr>
          <a:xfrm>
            <a:off x="808550" y="3419275"/>
            <a:ext cx="56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けいたくんとまことくんは、地図でお店を調べた。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808550" y="4110900"/>
            <a:ext cx="712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けいたくんと　まことくんは　ちずで　おみせを　しらべた。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804800" y="3955850"/>
            <a:ext cx="3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34" name="Google Shape;334;p42"/>
          <p:cNvSpPr txBox="1"/>
          <p:nvPr/>
        </p:nvSpPr>
        <p:spPr>
          <a:xfrm>
            <a:off x="2603775" y="3955850"/>
            <a:ext cx="4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35" name="Google Shape;335;p42"/>
          <p:cNvSpPr txBox="1"/>
          <p:nvPr/>
        </p:nvSpPr>
        <p:spPr>
          <a:xfrm>
            <a:off x="4009550" y="3955850"/>
            <a:ext cx="4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36" name="Google Shape;336;p42"/>
          <p:cNvSpPr txBox="1"/>
          <p:nvPr/>
        </p:nvSpPr>
        <p:spPr>
          <a:xfrm>
            <a:off x="609600" y="609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2"/>
          <p:cNvSpPr txBox="1"/>
          <p:nvPr/>
        </p:nvSpPr>
        <p:spPr>
          <a:xfrm>
            <a:off x="6221325" y="3955850"/>
            <a:ext cx="4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"/>
          <p:cNvSpPr txBox="1"/>
          <p:nvPr/>
        </p:nvSpPr>
        <p:spPr>
          <a:xfrm>
            <a:off x="516300" y="516300"/>
            <a:ext cx="74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43"/>
          <p:cNvSpPr txBox="1"/>
          <p:nvPr/>
        </p:nvSpPr>
        <p:spPr>
          <a:xfrm>
            <a:off x="448100" y="487075"/>
            <a:ext cx="353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テレビを見ないで、早く寝て。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43"/>
          <p:cNvSpPr txBox="1"/>
          <p:nvPr/>
        </p:nvSpPr>
        <p:spPr>
          <a:xfrm>
            <a:off x="448100" y="1178725"/>
            <a:ext cx="584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テレビを　みないで　はやく　ねて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43"/>
          <p:cNvSpPr txBox="1"/>
          <p:nvPr/>
        </p:nvSpPr>
        <p:spPr>
          <a:xfrm>
            <a:off x="516300" y="1977525"/>
            <a:ext cx="489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朝起きないで、夜勉強します。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516300" y="2659450"/>
            <a:ext cx="525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あさ　おきないで　よる　べんきょう　します。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565000" y="3341375"/>
            <a:ext cx="594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空が晴れて、友達と遊びます。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565000" y="4023300"/>
            <a:ext cx="50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そらが　はれて　ともだちと　あそびます。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43"/>
          <p:cNvSpPr txBox="1"/>
          <p:nvPr/>
        </p:nvSpPr>
        <p:spPr>
          <a:xfrm>
            <a:off x="379925" y="978000"/>
            <a:ext cx="56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0" name="Google Shape;350;p43"/>
          <p:cNvSpPr txBox="1"/>
          <p:nvPr/>
        </p:nvSpPr>
        <p:spPr>
          <a:xfrm>
            <a:off x="1564900" y="978000"/>
            <a:ext cx="36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1" name="Google Shape;351;p43"/>
          <p:cNvSpPr txBox="1"/>
          <p:nvPr/>
        </p:nvSpPr>
        <p:spPr>
          <a:xfrm>
            <a:off x="2740175" y="978000"/>
            <a:ext cx="36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2" name="Google Shape;352;p43"/>
          <p:cNvSpPr txBox="1"/>
          <p:nvPr/>
        </p:nvSpPr>
        <p:spPr>
          <a:xfrm>
            <a:off x="3837525" y="978000"/>
            <a:ext cx="4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3" name="Google Shape;353;p43"/>
          <p:cNvSpPr txBox="1"/>
          <p:nvPr/>
        </p:nvSpPr>
        <p:spPr>
          <a:xfrm>
            <a:off x="353525" y="2500650"/>
            <a:ext cx="6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4" name="Google Shape;354;p43"/>
          <p:cNvSpPr txBox="1"/>
          <p:nvPr/>
        </p:nvSpPr>
        <p:spPr>
          <a:xfrm>
            <a:off x="1375700" y="2500650"/>
            <a:ext cx="4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5" name="Google Shape;355;p43"/>
          <p:cNvSpPr txBox="1"/>
          <p:nvPr/>
        </p:nvSpPr>
        <p:spPr>
          <a:xfrm>
            <a:off x="2541225" y="2500650"/>
            <a:ext cx="4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6" name="Google Shape;356;p43"/>
          <p:cNvSpPr txBox="1"/>
          <p:nvPr/>
        </p:nvSpPr>
        <p:spPr>
          <a:xfrm>
            <a:off x="3511500" y="2439225"/>
            <a:ext cx="4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7" name="Google Shape;357;p43"/>
          <p:cNvSpPr txBox="1"/>
          <p:nvPr/>
        </p:nvSpPr>
        <p:spPr>
          <a:xfrm>
            <a:off x="4325025" y="2500650"/>
            <a:ext cx="14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8" name="Google Shape;358;p43"/>
          <p:cNvSpPr txBox="1"/>
          <p:nvPr/>
        </p:nvSpPr>
        <p:spPr>
          <a:xfrm>
            <a:off x="565000" y="3847925"/>
            <a:ext cx="4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59" name="Google Shape;359;p43"/>
          <p:cNvSpPr txBox="1"/>
          <p:nvPr/>
        </p:nvSpPr>
        <p:spPr>
          <a:xfrm>
            <a:off x="1193725" y="3847925"/>
            <a:ext cx="9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60" name="Google Shape;360;p43"/>
          <p:cNvSpPr txBox="1"/>
          <p:nvPr/>
        </p:nvSpPr>
        <p:spPr>
          <a:xfrm>
            <a:off x="2624625" y="3847925"/>
            <a:ext cx="3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  <p:sp>
        <p:nvSpPr>
          <p:cNvPr id="361" name="Google Shape;361;p43"/>
          <p:cNvSpPr txBox="1"/>
          <p:nvPr/>
        </p:nvSpPr>
        <p:spPr>
          <a:xfrm>
            <a:off x="4386700" y="3847925"/>
            <a:ext cx="4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/>
        </p:nvSpPr>
        <p:spPr>
          <a:xfrm>
            <a:off x="730575" y="2152900"/>
            <a:ext cx="232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600">
                <a:latin typeface="Open Sans"/>
                <a:ea typeface="Open Sans"/>
                <a:cs typeface="Open Sans"/>
                <a:sym typeface="Open Sans"/>
              </a:rPr>
              <a:t>日本語の発音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400" y="0"/>
            <a:ext cx="4906450" cy="5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29" y="475850"/>
            <a:ext cx="1546350" cy="140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2587" y="740325"/>
            <a:ext cx="2391350" cy="9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2374" y="2937346"/>
            <a:ext cx="2100200" cy="12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9550" y="475859"/>
            <a:ext cx="2050700" cy="15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6076" y="2571750"/>
            <a:ext cx="1708100" cy="1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 txBox="1"/>
          <p:nvPr/>
        </p:nvSpPr>
        <p:spPr>
          <a:xfrm>
            <a:off x="1355750" y="1992150"/>
            <a:ext cx="7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あ（a)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4218150" y="1992150"/>
            <a:ext cx="79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い（i)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6887225" y="1992150"/>
            <a:ext cx="8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う（w)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1834025" y="4276525"/>
            <a:ext cx="8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え（e)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4463775" y="4319500"/>
            <a:ext cx="134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お（o)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7067" y="3101467"/>
            <a:ext cx="2016250" cy="7991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/>
        </p:nvSpPr>
        <p:spPr>
          <a:xfrm>
            <a:off x="7237925" y="4276525"/>
            <a:ext cx="7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ん（n)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1354075" y="883025"/>
            <a:ext cx="2464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わに（wani）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羽毛(umou)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人間（ningen）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お母さん（okaasan）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お父さん（otousan）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かえる（kaeru）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4451850" y="883025"/>
            <a:ext cx="25524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英語（eigo）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日本語（nihongo）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夕ご飯（yuugohan）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朝ご飯（asagohan）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猫（neko）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魚（sakana）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526050" y="321475"/>
            <a:ext cx="2094300" cy="477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00">
                <a:latin typeface="Open Sans"/>
                <a:ea typeface="Open Sans"/>
                <a:cs typeface="Open Sans"/>
                <a:sym typeface="Open Sans"/>
              </a:rPr>
              <a:t>長音（Cyouon）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1256650" y="1480700"/>
            <a:ext cx="2776200" cy="101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おかあさん（Oka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おばあさん（Oba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1256650" y="3112550"/>
            <a:ext cx="2990700" cy="1569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おじいさん（Oji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おにいさん（Oni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ちいさい（Chi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sai）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1987250" y="3204950"/>
            <a:ext cx="387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6195600" y="2234650"/>
            <a:ext cx="2552400" cy="101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くうき（Ku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ki）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ゆうびん（Yu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bin）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77" y="1669663"/>
            <a:ext cx="703850" cy="6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43" y="3711500"/>
            <a:ext cx="1155300" cy="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6548" y="2423630"/>
            <a:ext cx="862652" cy="6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49" y="872148"/>
            <a:ext cx="1088575" cy="6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300" y="2844500"/>
            <a:ext cx="8851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2396400" y="565025"/>
            <a:ext cx="2854200" cy="1569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おねえさん（One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えいが（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iga）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とけい（Tok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i）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2396400" y="2698400"/>
            <a:ext cx="3156300" cy="212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おおきい（O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kii）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おおあめ（O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ame）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こうえん（Ko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en）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おとうさん（Oto</a:t>
            </a:r>
            <a:r>
              <a:rPr lang="ja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san）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/>
        </p:nvSpPr>
        <p:spPr>
          <a:xfrm>
            <a:off x="3156250" y="584450"/>
            <a:ext cx="2484000" cy="523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>
                <a:latin typeface="Open Sans"/>
                <a:ea typeface="Open Sans"/>
                <a:cs typeface="Open Sans"/>
                <a:sym typeface="Open Sans"/>
              </a:rPr>
              <a:t>アクセントの種類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1"/>
          <p:cNvSpPr txBox="1"/>
          <p:nvPr/>
        </p:nvSpPr>
        <p:spPr>
          <a:xfrm>
            <a:off x="1168975" y="1943625"/>
            <a:ext cx="6361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Open Sans"/>
                <a:ea typeface="Open Sans"/>
                <a:cs typeface="Open Sans"/>
                <a:sym typeface="Open Sans"/>
              </a:rPr>
              <a:t>①　強弱アクセントー英語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Open Sans"/>
                <a:ea typeface="Open Sans"/>
                <a:cs typeface="Open Sans"/>
                <a:sym typeface="Open Sans"/>
              </a:rPr>
              <a:t>② 　声調トーンー中国語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Open Sans"/>
                <a:ea typeface="Open Sans"/>
                <a:cs typeface="Open Sans"/>
                <a:sym typeface="Open Sans"/>
              </a:rPr>
              <a:t>③　高低アクセントー日本語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700" y="873275"/>
            <a:ext cx="1638825" cy="16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250" y="2129925"/>
            <a:ext cx="1328300" cy="1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850" y="3114675"/>
            <a:ext cx="1375750" cy="14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779350" y="487050"/>
            <a:ext cx="4305600" cy="4617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Open Sans"/>
                <a:ea typeface="Open Sans"/>
                <a:cs typeface="Open Sans"/>
                <a:sym typeface="Open Sans"/>
              </a:rPr>
              <a:t>日本語アクセントの機能（Functions）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613700" y="1470950"/>
            <a:ext cx="56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Open Sans"/>
                <a:ea typeface="Open Sans"/>
                <a:cs typeface="Open Sans"/>
                <a:sym typeface="Open Sans"/>
              </a:rPr>
              <a:t>①　弁別機能（Discriminate functions）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2131800" y="2317800"/>
            <a:ext cx="488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latin typeface="Open Sans"/>
                <a:ea typeface="Open Sans"/>
                <a:cs typeface="Open Sans"/>
                <a:sym typeface="Open Sans"/>
              </a:rPr>
              <a:t>あめ　　　　　雨　　　　　　　飴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2131800" y="3123525"/>
            <a:ext cx="528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latin typeface="Open Sans"/>
                <a:ea typeface="Open Sans"/>
                <a:cs typeface="Open Sans"/>
                <a:sym typeface="Open Sans"/>
              </a:rPr>
              <a:t>もも　　　　　腿　　　　　　　桃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2131800" y="3997450"/>
            <a:ext cx="585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latin typeface="Open Sans"/>
                <a:ea typeface="Open Sans"/>
                <a:cs typeface="Open Sans"/>
                <a:sym typeface="Open Sans"/>
              </a:rPr>
              <a:t>はし　　　　　箸　　　　　　　橋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4714750" y="2273000"/>
            <a:ext cx="3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①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6700475" y="2495225"/>
            <a:ext cx="4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①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6700475" y="4165350"/>
            <a:ext cx="3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7464150" y="2089375"/>
            <a:ext cx="36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②</a:t>
            </a:r>
            <a:endParaRPr/>
          </a:p>
        </p:txBody>
      </p:sp>
      <p:sp>
        <p:nvSpPr>
          <p:cNvPr id="183" name="Google Shape;183;p32"/>
          <p:cNvSpPr txBox="1"/>
          <p:nvPr/>
        </p:nvSpPr>
        <p:spPr>
          <a:xfrm>
            <a:off x="7460700" y="3013550"/>
            <a:ext cx="3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2"/>
          <p:cNvSpPr txBox="1"/>
          <p:nvPr/>
        </p:nvSpPr>
        <p:spPr>
          <a:xfrm>
            <a:off x="5519300" y="2571750"/>
            <a:ext cx="3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Open Sans"/>
                <a:ea typeface="Open Sans"/>
                <a:cs typeface="Open Sans"/>
                <a:sym typeface="Open Sans"/>
              </a:rPr>
              <a:t>②</a:t>
            </a:r>
            <a:endParaRPr/>
          </a:p>
        </p:txBody>
      </p:sp>
      <p:cxnSp>
        <p:nvCxnSpPr>
          <p:cNvPr id="185" name="Google Shape;185;p32"/>
          <p:cNvCxnSpPr>
            <a:stCxn id="179" idx="3"/>
            <a:endCxn id="184" idx="1"/>
          </p:cNvCxnSpPr>
          <p:nvPr/>
        </p:nvCxnSpPr>
        <p:spPr>
          <a:xfrm>
            <a:off x="5084950" y="2473100"/>
            <a:ext cx="434400" cy="29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00" y="3019039"/>
            <a:ext cx="1220908" cy="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700" y="3899788"/>
            <a:ext cx="1220897" cy="931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32"/>
          <p:cNvCxnSpPr/>
          <p:nvPr/>
        </p:nvCxnSpPr>
        <p:spPr>
          <a:xfrm flipH="1" rot="10800000">
            <a:off x="7081800" y="2347400"/>
            <a:ext cx="3633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9" name="Google Shape;1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5575" y="2920900"/>
            <a:ext cx="1398824" cy="11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7025" y="3769538"/>
            <a:ext cx="1454950" cy="11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360450" y="448100"/>
            <a:ext cx="4471200" cy="461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Open Sans"/>
                <a:ea typeface="Open Sans"/>
                <a:cs typeface="Open Sans"/>
                <a:sym typeface="Open Sans"/>
              </a:rPr>
              <a:t>日本語アクセントの機能（Functions）</a:t>
            </a: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1061800" y="1644200"/>
            <a:ext cx="56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Open Sans"/>
                <a:ea typeface="Open Sans"/>
                <a:cs typeface="Open Sans"/>
                <a:sym typeface="Open Sans"/>
              </a:rPr>
              <a:t>②　統語機能（Syntax functions）</a:t>
            </a:r>
            <a:endParaRPr/>
          </a:p>
        </p:txBody>
      </p:sp>
      <p:sp>
        <p:nvSpPr>
          <p:cNvPr id="197" name="Google Shape;197;p33"/>
          <p:cNvSpPr txBox="1"/>
          <p:nvPr/>
        </p:nvSpPr>
        <p:spPr>
          <a:xfrm>
            <a:off x="2591225" y="2386650"/>
            <a:ext cx="4909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にわとり（鶏）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Open Sans"/>
                <a:ea typeface="Open Sans"/>
                <a:cs typeface="Open Sans"/>
                <a:sym typeface="Open Sans"/>
              </a:rPr>
              <a:t>にわ　とり（二羽、鳥）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8" name="Google Shape;198;p33"/>
          <p:cNvCxnSpPr/>
          <p:nvPr/>
        </p:nvCxnSpPr>
        <p:spPr>
          <a:xfrm>
            <a:off x="2708125" y="2840300"/>
            <a:ext cx="243600" cy="8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3"/>
          <p:cNvCxnSpPr/>
          <p:nvPr/>
        </p:nvCxnSpPr>
        <p:spPr>
          <a:xfrm>
            <a:off x="2951675" y="2376900"/>
            <a:ext cx="633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3"/>
          <p:cNvCxnSpPr/>
          <p:nvPr/>
        </p:nvCxnSpPr>
        <p:spPr>
          <a:xfrm>
            <a:off x="2708125" y="3253650"/>
            <a:ext cx="253200" cy="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873725" y="3623825"/>
            <a:ext cx="253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3331625" y="3616625"/>
            <a:ext cx="302100" cy="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3633725" y="3253650"/>
            <a:ext cx="253200" cy="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175" y="1555700"/>
            <a:ext cx="1293000" cy="12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7850" y="2840300"/>
            <a:ext cx="1561376" cy="17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