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Amatic SC"/>
      <p:regular r:id="rId19"/>
      <p:bold r:id="rId20"/>
    </p:embeddedFont>
    <p:embeddedFont>
      <p:font typeface="Source Code Pr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maticSC-bold.fntdata"/><Relationship Id="rId11" Type="http://schemas.openxmlformats.org/officeDocument/2006/relationships/slide" Target="slides/slide6.xml"/><Relationship Id="rId22" Type="http://schemas.openxmlformats.org/officeDocument/2006/relationships/font" Target="fonts/SourceCodePro-bold.fntdata"/><Relationship Id="rId10" Type="http://schemas.openxmlformats.org/officeDocument/2006/relationships/slide" Target="slides/slide5.xml"/><Relationship Id="rId21" Type="http://schemas.openxmlformats.org/officeDocument/2006/relationships/font" Target="fonts/SourceCodePro-regular.fntdata"/><Relationship Id="rId13" Type="http://schemas.openxmlformats.org/officeDocument/2006/relationships/slide" Target="slides/slide8.xml"/><Relationship Id="rId24" Type="http://schemas.openxmlformats.org/officeDocument/2006/relationships/font" Target="fonts/SourceCodePro-boldItalic.fntdata"/><Relationship Id="rId12" Type="http://schemas.openxmlformats.org/officeDocument/2006/relationships/slide" Target="slides/slide7.xml"/><Relationship Id="rId23" Type="http://schemas.openxmlformats.org/officeDocument/2006/relationships/font" Target="fonts/SourceCodePr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AmaticSC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788ad79794_0_2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788ad79794_0_2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788ad79794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788ad79794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788ad79794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788ad79794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788ad79794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788ad79794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788ad79794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788ad79794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788ad7979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788ad797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788ad79794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788ad79794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788ad79794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788ad79794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788ad79794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788ad79794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788ad79794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788ad79794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788ad79794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788ad79794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788ad79794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788ad79794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953250"/>
            <a:ext cx="8520600" cy="252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6500"/>
              <a:t>All about Computer Programming</a:t>
            </a:r>
            <a:endParaRPr sz="6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Programming </a:t>
            </a:r>
            <a:r>
              <a:rPr lang="en"/>
              <a:t>Syntax - Flow control logic</a:t>
            </a:r>
            <a:endParaRPr/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414675" y="1093850"/>
            <a:ext cx="37419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400">
                <a:solidFill>
                  <a:srgbClr val="0000FF"/>
                </a:solidFill>
              </a:rPr>
              <a:t>Loops - for, while, do-while:</a:t>
            </a:r>
            <a:endParaRPr sz="1400">
              <a:solidFill>
                <a:srgbClr val="0000FF"/>
              </a:solidFill>
            </a:endParaRPr>
          </a:p>
        </p:txBody>
      </p:sp>
      <p:pic>
        <p:nvPicPr>
          <p:cNvPr id="160" name="Google Shape;16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671" y="1485225"/>
            <a:ext cx="5052605" cy="204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9275" y="1485225"/>
            <a:ext cx="3076917" cy="204717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2"/>
          <p:cNvSpPr txBox="1"/>
          <p:nvPr>
            <p:ph idx="1" type="body"/>
          </p:nvPr>
        </p:nvSpPr>
        <p:spPr>
          <a:xfrm>
            <a:off x="5623125" y="3532400"/>
            <a:ext cx="30768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b="1" lang="en" sz="1400">
                <a:solidFill>
                  <a:srgbClr val="FF00FF"/>
                </a:solidFill>
              </a:rPr>
              <a:t>Q) Why isn’t 5 printed?</a:t>
            </a:r>
            <a:endParaRPr b="1" sz="1400">
              <a:solidFill>
                <a:srgbClr val="FF00FF"/>
              </a:solidFill>
            </a:endParaRPr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414675" y="3551525"/>
            <a:ext cx="50526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400">
                <a:solidFill>
                  <a:srgbClr val="0000FF"/>
                </a:solidFill>
              </a:rPr>
              <a:t>The </a:t>
            </a:r>
            <a:r>
              <a:rPr lang="en" sz="1400">
                <a:solidFill>
                  <a:srgbClr val="0000FF"/>
                </a:solidFill>
              </a:rPr>
              <a:t>for-loop is </a:t>
            </a:r>
            <a:r>
              <a:rPr lang="en" sz="1400">
                <a:solidFill>
                  <a:srgbClr val="0000FF"/>
                </a:solidFill>
              </a:rPr>
              <a:t>most common loop used</a:t>
            </a:r>
            <a:endParaRPr sz="14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your understanding!</a:t>
            </a:r>
            <a:endParaRPr/>
          </a:p>
        </p:txBody>
      </p:sp>
      <p:sp>
        <p:nvSpPr>
          <p:cNvPr id="169" name="Google Shape;169;p23"/>
          <p:cNvSpPr txBox="1"/>
          <p:nvPr>
            <p:ph idx="1" type="body"/>
          </p:nvPr>
        </p:nvSpPr>
        <p:spPr>
          <a:xfrm>
            <a:off x="311700" y="1228675"/>
            <a:ext cx="8520600" cy="199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Open the </a:t>
            </a:r>
            <a:r>
              <a:rPr b="1" lang="en" sz="1600"/>
              <a:t>Visual Studio Code</a:t>
            </a:r>
            <a:r>
              <a:rPr lang="en" sz="1600"/>
              <a:t>, create a new file, and save it as </a:t>
            </a:r>
            <a:r>
              <a:rPr i="1" lang="en" sz="1600"/>
              <a:t>lesson_01.js</a:t>
            </a:r>
            <a:endParaRPr i="1"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Declare a global read-only String variable, ERROR_MSG, and set its value to “Incorrect value provided”</a:t>
            </a:r>
            <a:br>
              <a:rPr lang="en" sz="1600"/>
            </a:b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Solve the 2 functions:</a:t>
            </a:r>
            <a:endParaRPr sz="1600"/>
          </a:p>
        </p:txBody>
      </p:sp>
      <p:pic>
        <p:nvPicPr>
          <p:cNvPr id="170" name="Google Shape;17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66150" y="2779801"/>
            <a:ext cx="4990749" cy="22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Computer Programming - Types</a:t>
            </a:r>
            <a:endParaRPr sz="3800"/>
          </a:p>
        </p:txBody>
      </p:sp>
      <p:sp>
        <p:nvSpPr>
          <p:cNvPr id="176" name="Google Shape;176;p2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Procedural Programming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800"/>
              <a:buAutoNum type="arabicPeriod"/>
            </a:pPr>
            <a:r>
              <a:rPr lang="en">
                <a:solidFill>
                  <a:srgbClr val="FF00FF"/>
                </a:solidFill>
              </a:rPr>
              <a:t>Functional Programming</a:t>
            </a:r>
            <a:endParaRPr>
              <a:solidFill>
                <a:srgbClr val="FF00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800"/>
              <a:buAutoNum type="arabicPeriod"/>
            </a:pPr>
            <a:r>
              <a:rPr lang="en">
                <a:solidFill>
                  <a:srgbClr val="FF00FF"/>
                </a:solidFill>
              </a:rPr>
              <a:t>Object-oriented Programming (OOP)</a:t>
            </a:r>
            <a:endParaRPr>
              <a:solidFill>
                <a:srgbClr val="FF00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Scripting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Logic Programming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Summary</a:t>
            </a:r>
            <a:endParaRPr sz="3800"/>
          </a:p>
        </p:txBody>
      </p:sp>
      <p:sp>
        <p:nvSpPr>
          <p:cNvPr id="182" name="Google Shape;182;p2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Computer programming is </a:t>
            </a:r>
            <a:r>
              <a:rPr lang="en" u="sng"/>
              <a:t>a sequence of instructions</a:t>
            </a:r>
            <a:r>
              <a:rPr lang="en"/>
              <a:t> </a:t>
            </a:r>
            <a:r>
              <a:rPr lang="en"/>
              <a:t>for a computer to perform tasks</a:t>
            </a:r>
            <a:br>
              <a:rPr lang="en"/>
            </a:b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Tasks Vs. Instructions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</a:t>
            </a:r>
            <a:r>
              <a:rPr lang="en" u="sng"/>
              <a:t>set of instructions</a:t>
            </a:r>
            <a:r>
              <a:rPr lang="en"/>
              <a:t> forms a </a:t>
            </a:r>
            <a:r>
              <a:rPr b="1" lang="en"/>
              <a:t>task</a:t>
            </a:r>
            <a:r>
              <a:rPr lang="en"/>
              <a:t>!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Instructions are made up of variable(s) &amp; logic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variable has a data type, can be global/local &amp; read-only or editable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will learn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computer programming is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Computer programming - Task Vs. Instruction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Programming Syntax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Types of Computer Programming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Computer Programming - what’s that?</a:t>
            </a:r>
            <a:endParaRPr sz="3800"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</a:t>
            </a:r>
            <a:r>
              <a:rPr lang="en" u="sng">
                <a:solidFill>
                  <a:srgbClr val="FF0000"/>
                </a:solidFill>
              </a:rPr>
              <a:t>sequence of instructions</a:t>
            </a:r>
            <a:r>
              <a:rPr lang="en"/>
              <a:t> </a:t>
            </a:r>
            <a:r>
              <a:rPr lang="en"/>
              <a:t>that a computer can understand to perform </a:t>
            </a:r>
            <a:r>
              <a:rPr i="1" lang="en">
                <a:solidFill>
                  <a:srgbClr val="FF0000"/>
                </a:solidFill>
              </a:rPr>
              <a:t>tasks</a:t>
            </a:r>
            <a:endParaRPr i="1"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calculator is considered a computer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Example: Pressing “2 + 3” on a calculator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instruction will look like </a:t>
            </a:r>
            <a:r>
              <a:rPr lang="en" u="sng"/>
              <a:t>either</a:t>
            </a:r>
            <a:r>
              <a:rPr lang="en"/>
              <a:t> of the following:</a:t>
            </a:r>
            <a:br>
              <a:rPr lang="en"/>
            </a:br>
            <a:r>
              <a:rPr lang="en">
                <a:solidFill>
                  <a:srgbClr val="0000FF"/>
                </a:solidFill>
              </a:rPr>
              <a:t>result = add(2,3);</a:t>
            </a:r>
            <a:br>
              <a:rPr lang="en">
                <a:solidFill>
                  <a:srgbClr val="0000FF"/>
                </a:solidFill>
              </a:rPr>
            </a:br>
            <a:r>
              <a:rPr lang="en">
                <a:solidFill>
                  <a:srgbClr val="FF00FF"/>
                </a:solidFill>
              </a:rPr>
              <a:t>result = add(3,2);</a:t>
            </a:r>
            <a:endParaRPr>
              <a:solidFill>
                <a:srgbClr val="FF00FF"/>
              </a:solidFill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31175" y="3891375"/>
            <a:ext cx="1100500" cy="110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Computer Programming - </a:t>
            </a:r>
            <a:r>
              <a:rPr lang="en"/>
              <a:t>Tasks Vs. instructions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4868700" cy="365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computer has to execute many tasks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Example: A calculator can perform many tasks like +, -, *, /, etc.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>
                <a:solidFill>
                  <a:srgbClr val="FF00FF"/>
                </a:solidFill>
              </a:rPr>
              <a:t>Each task is also known as function/methods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function may contain &gt;1 instruction(s)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Example: Division of 2 numbers</a:t>
            </a:r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5678550" y="3295900"/>
            <a:ext cx="2774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Each function with its own set of instructions</a:t>
            </a:r>
            <a:endParaRPr b="1" sz="1200">
              <a:solidFill>
                <a:srgbClr val="00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7874" y="1228684"/>
            <a:ext cx="3685549" cy="21217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your understanding!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228675"/>
            <a:ext cx="8520600" cy="33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Share an example of a task and instructions in your day-to-day life!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/>
        </p:nvSpPr>
        <p:spPr>
          <a:xfrm>
            <a:off x="852101" y="3068450"/>
            <a:ext cx="969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Flow control logic</a:t>
            </a:r>
            <a:endParaRPr sz="1200">
              <a:solidFill>
                <a:srgbClr val="00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5000" y="2289550"/>
            <a:ext cx="5467625" cy="2000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Programming </a:t>
            </a:r>
            <a:r>
              <a:rPr lang="en"/>
              <a:t>Syntax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228675"/>
            <a:ext cx="8520600" cy="107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 instruction may be made up of the following: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Variable(s)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Flow control logic</a:t>
            </a:r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1644875" y="3137475"/>
            <a:ext cx="196500" cy="557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3" name="Google Shape;93;p18"/>
          <p:cNvSpPr/>
          <p:nvPr/>
        </p:nvSpPr>
        <p:spPr>
          <a:xfrm>
            <a:off x="2737475" y="3812625"/>
            <a:ext cx="846900" cy="294600"/>
          </a:xfrm>
          <a:prstGeom prst="ellipse">
            <a:avLst/>
          </a:prstGeom>
          <a:noFill/>
          <a:ln cap="flat" cmpd="sng" w="952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3786000" y="3763575"/>
            <a:ext cx="1062900" cy="294600"/>
          </a:xfrm>
          <a:prstGeom prst="ellipse">
            <a:avLst/>
          </a:prstGeom>
          <a:noFill/>
          <a:ln cap="flat" cmpd="sng" w="952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172274" y="4467325"/>
            <a:ext cx="1497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Variables</a:t>
            </a:r>
            <a:endParaRPr sz="1200">
              <a:solidFill>
                <a:srgbClr val="FF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6" name="Google Shape;96;p18"/>
          <p:cNvSpPr/>
          <p:nvPr/>
        </p:nvSpPr>
        <p:spPr>
          <a:xfrm rot="-5400000">
            <a:off x="3786952" y="3318263"/>
            <a:ext cx="196500" cy="21972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Programming </a:t>
            </a:r>
            <a:r>
              <a:rPr lang="en"/>
              <a:t>Syntax - Variable</a:t>
            </a:r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-5625" y="4569600"/>
            <a:ext cx="3209700" cy="5739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Fortunately, we </a:t>
            </a:r>
            <a:r>
              <a:rPr b="1" lang="en" sz="1100">
                <a:solidFill>
                  <a:srgbClr val="FF0000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don’t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have to declare the data type in Javascript!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3510825" y="2332375"/>
            <a:ext cx="1706400" cy="748800"/>
          </a:xfrm>
          <a:prstGeom prst="roundRect">
            <a:avLst>
              <a:gd fmla="val 50000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Variable</a:t>
            </a:r>
            <a:endParaRPr b="1">
              <a:solidFill>
                <a:schemeClr val="l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5724788" y="2272100"/>
            <a:ext cx="1419000" cy="8313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Can be </a:t>
            </a:r>
            <a:r>
              <a:rPr b="1" lang="en">
                <a:solidFill>
                  <a:srgbClr val="FF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global or local</a:t>
            </a:r>
            <a:endParaRPr b="1">
              <a:solidFill>
                <a:srgbClr val="FF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3654525" y="1093850"/>
            <a:ext cx="1419000" cy="8313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Can be </a:t>
            </a:r>
            <a:r>
              <a:rPr b="1"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read-only or</a:t>
            </a: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r>
              <a:rPr b="1"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editable</a:t>
            </a:r>
            <a:endParaRPr b="1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1711425" y="2398975"/>
            <a:ext cx="1419000" cy="615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Has a </a:t>
            </a:r>
            <a:r>
              <a:rPr b="1"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data type</a:t>
            </a:r>
            <a:endParaRPr b="1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07" name="Google Shape;107;p19"/>
          <p:cNvCxnSpPr>
            <a:stCxn id="103" idx="3"/>
            <a:endCxn id="104" idx="1"/>
          </p:cNvCxnSpPr>
          <p:nvPr/>
        </p:nvCxnSpPr>
        <p:spPr>
          <a:xfrm flipH="1" rot="10800000">
            <a:off x="5217225" y="2687875"/>
            <a:ext cx="507600" cy="1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" name="Google Shape;108;p19"/>
          <p:cNvCxnSpPr>
            <a:stCxn id="103" idx="1"/>
            <a:endCxn id="106" idx="3"/>
          </p:cNvCxnSpPr>
          <p:nvPr/>
        </p:nvCxnSpPr>
        <p:spPr>
          <a:xfrm rot="10800000">
            <a:off x="3130425" y="2706775"/>
            <a:ext cx="380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" name="Google Shape;109;p19"/>
          <p:cNvCxnSpPr>
            <a:stCxn id="103" idx="0"/>
            <a:endCxn id="105" idx="2"/>
          </p:cNvCxnSpPr>
          <p:nvPr/>
        </p:nvCxnSpPr>
        <p:spPr>
          <a:xfrm rot="10800000">
            <a:off x="4364025" y="1925275"/>
            <a:ext cx="0" cy="407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0" name="Google Shape;110;p19"/>
          <p:cNvSpPr txBox="1"/>
          <p:nvPr/>
        </p:nvSpPr>
        <p:spPr>
          <a:xfrm>
            <a:off x="7579100" y="2835650"/>
            <a:ext cx="16386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Local:</a:t>
            </a:r>
            <a:r>
              <a:rPr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br>
              <a:rPr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</a:br>
            <a:r>
              <a:rPr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Can only be accessed to a function</a:t>
            </a:r>
            <a:endParaRPr sz="1200"/>
          </a:p>
        </p:txBody>
      </p:sp>
      <p:sp>
        <p:nvSpPr>
          <p:cNvPr id="111" name="Google Shape;111;p19"/>
          <p:cNvSpPr txBox="1"/>
          <p:nvPr/>
        </p:nvSpPr>
        <p:spPr>
          <a:xfrm>
            <a:off x="7579100" y="1716775"/>
            <a:ext cx="1566000" cy="7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Global: </a:t>
            </a:r>
            <a:br>
              <a:rPr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</a:br>
            <a:r>
              <a:rPr lang="en" sz="12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Can be accessed by anywhere</a:t>
            </a:r>
            <a:endParaRPr sz="1200"/>
          </a:p>
        </p:txBody>
      </p:sp>
      <p:cxnSp>
        <p:nvCxnSpPr>
          <p:cNvPr id="112" name="Google Shape;112;p19"/>
          <p:cNvCxnSpPr>
            <a:stCxn id="104" idx="3"/>
            <a:endCxn id="111" idx="1"/>
          </p:cNvCxnSpPr>
          <p:nvPr/>
        </p:nvCxnSpPr>
        <p:spPr>
          <a:xfrm flipH="1" rot="10800000">
            <a:off x="7143788" y="2113850"/>
            <a:ext cx="435300" cy="57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3" name="Google Shape;113;p19"/>
          <p:cNvCxnSpPr>
            <a:stCxn id="104" idx="3"/>
            <a:endCxn id="110" idx="1"/>
          </p:cNvCxnSpPr>
          <p:nvPr/>
        </p:nvCxnSpPr>
        <p:spPr>
          <a:xfrm>
            <a:off x="7143788" y="2687750"/>
            <a:ext cx="435300" cy="65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4" name="Google Shape;114;p19"/>
          <p:cNvSpPr txBox="1"/>
          <p:nvPr/>
        </p:nvSpPr>
        <p:spPr>
          <a:xfrm>
            <a:off x="1711425" y="1093850"/>
            <a:ext cx="99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String</a:t>
            </a:r>
            <a:endParaRPr sz="1200">
              <a:solidFill>
                <a:srgbClr val="0000FF"/>
              </a:solidFill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2780325" y="1561750"/>
            <a:ext cx="730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Char</a:t>
            </a:r>
            <a:endParaRPr sz="1200">
              <a:solidFill>
                <a:srgbClr val="0000FF"/>
              </a:solidFill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476600" y="2415925"/>
            <a:ext cx="7929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Class/Object</a:t>
            </a:r>
            <a:endParaRPr sz="1200">
              <a:solidFill>
                <a:srgbClr val="0000FF"/>
              </a:solidFill>
            </a:endParaRPr>
          </a:p>
        </p:txBody>
      </p:sp>
      <p:sp>
        <p:nvSpPr>
          <p:cNvPr id="117" name="Google Shape;117;p19"/>
          <p:cNvSpPr txBox="1"/>
          <p:nvPr/>
        </p:nvSpPr>
        <p:spPr>
          <a:xfrm>
            <a:off x="1637925" y="3600175"/>
            <a:ext cx="1566000" cy="7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Data structure (e.g. array, dictionary)</a:t>
            </a:r>
            <a:endParaRPr sz="1200">
              <a:solidFill>
                <a:srgbClr val="0000FF"/>
              </a:solidFill>
            </a:endParaRPr>
          </a:p>
        </p:txBody>
      </p:sp>
      <p:cxnSp>
        <p:nvCxnSpPr>
          <p:cNvPr id="118" name="Google Shape;118;p19"/>
          <p:cNvCxnSpPr>
            <a:stCxn id="106" idx="0"/>
            <a:endCxn id="115" idx="2"/>
          </p:cNvCxnSpPr>
          <p:nvPr/>
        </p:nvCxnSpPr>
        <p:spPr>
          <a:xfrm flipH="1" rot="10800000">
            <a:off x="2420925" y="1930975"/>
            <a:ext cx="724800" cy="46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19"/>
          <p:cNvCxnSpPr>
            <a:stCxn id="106" idx="0"/>
            <a:endCxn id="114" idx="2"/>
          </p:cNvCxnSpPr>
          <p:nvPr/>
        </p:nvCxnSpPr>
        <p:spPr>
          <a:xfrm rot="10800000">
            <a:off x="2208525" y="1463275"/>
            <a:ext cx="212400" cy="93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19"/>
          <p:cNvCxnSpPr>
            <a:stCxn id="106" idx="2"/>
            <a:endCxn id="117" idx="0"/>
          </p:cNvCxnSpPr>
          <p:nvPr/>
        </p:nvCxnSpPr>
        <p:spPr>
          <a:xfrm>
            <a:off x="2420925" y="3014575"/>
            <a:ext cx="0" cy="5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1" name="Google Shape;121;p19"/>
          <p:cNvCxnSpPr>
            <a:stCxn id="106" idx="1"/>
            <a:endCxn id="116" idx="3"/>
          </p:cNvCxnSpPr>
          <p:nvPr/>
        </p:nvCxnSpPr>
        <p:spPr>
          <a:xfrm rot="10800000">
            <a:off x="1269525" y="2706775"/>
            <a:ext cx="441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2" name="Google Shape;122;p19"/>
          <p:cNvSpPr txBox="1"/>
          <p:nvPr/>
        </p:nvSpPr>
        <p:spPr>
          <a:xfrm>
            <a:off x="280250" y="1093850"/>
            <a:ext cx="1419000" cy="7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Boolean </a:t>
            </a:r>
            <a:b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</a:b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(e.g. 1/0 or true/false)</a:t>
            </a:r>
            <a:endParaRPr sz="1200">
              <a:solidFill>
                <a:srgbClr val="0000FF"/>
              </a:solidFill>
            </a:endParaRPr>
          </a:p>
        </p:txBody>
      </p:sp>
      <p:cxnSp>
        <p:nvCxnSpPr>
          <p:cNvPr id="123" name="Google Shape;123;p19"/>
          <p:cNvCxnSpPr>
            <a:stCxn id="106" idx="0"/>
            <a:endCxn id="122" idx="2"/>
          </p:cNvCxnSpPr>
          <p:nvPr/>
        </p:nvCxnSpPr>
        <p:spPr>
          <a:xfrm rot="10800000">
            <a:off x="989625" y="1888075"/>
            <a:ext cx="1431300" cy="510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4" name="Google Shape;124;p19"/>
          <p:cNvSpPr txBox="1"/>
          <p:nvPr/>
        </p:nvSpPr>
        <p:spPr>
          <a:xfrm>
            <a:off x="492650" y="3525600"/>
            <a:ext cx="99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Numeric</a:t>
            </a:r>
            <a:endParaRPr sz="1200">
              <a:solidFill>
                <a:srgbClr val="0000FF"/>
              </a:solidFill>
            </a:endParaRPr>
          </a:p>
        </p:txBody>
      </p:sp>
      <p:cxnSp>
        <p:nvCxnSpPr>
          <p:cNvPr id="125" name="Google Shape;125;p19"/>
          <p:cNvCxnSpPr>
            <a:stCxn id="106" idx="2"/>
            <a:endCxn id="124" idx="0"/>
          </p:cNvCxnSpPr>
          <p:nvPr/>
        </p:nvCxnSpPr>
        <p:spPr>
          <a:xfrm flipH="1">
            <a:off x="989625" y="3014575"/>
            <a:ext cx="1431300" cy="510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Programming </a:t>
            </a:r>
            <a:r>
              <a:rPr lang="en"/>
              <a:t>Syntax - Variable Example</a:t>
            </a:r>
            <a:endParaRPr/>
          </a:p>
        </p:txBody>
      </p:sp>
      <p:pic>
        <p:nvPicPr>
          <p:cNvPr id="131" name="Google Shape;13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6125" y="1463575"/>
            <a:ext cx="3616100" cy="1871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/>
          <p:nvPr/>
        </p:nvSpPr>
        <p:spPr>
          <a:xfrm>
            <a:off x="429825" y="2029988"/>
            <a:ext cx="209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DEFAULT_RETURN_VALUE is a global read-only variable</a:t>
            </a:r>
            <a:endParaRPr sz="1200">
              <a:solidFill>
                <a:srgbClr val="FF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33" name="Google Shape;133;p20"/>
          <p:cNvCxnSpPr>
            <a:stCxn id="132" idx="0"/>
          </p:cNvCxnSpPr>
          <p:nvPr/>
        </p:nvCxnSpPr>
        <p:spPr>
          <a:xfrm flipH="1" rot="10800000">
            <a:off x="1476975" y="1693988"/>
            <a:ext cx="1182300" cy="336000"/>
          </a:xfrm>
          <a:prstGeom prst="straightConnector1">
            <a:avLst/>
          </a:prstGeom>
          <a:noFill/>
          <a:ln cap="flat" cmpd="sng" w="9525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4" name="Google Shape;134;p20"/>
          <p:cNvSpPr txBox="1"/>
          <p:nvPr/>
        </p:nvSpPr>
        <p:spPr>
          <a:xfrm>
            <a:off x="6708050" y="2239125"/>
            <a:ext cx="1892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rgbClr val="FF0000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finalResult</a:t>
            </a:r>
            <a:r>
              <a:rPr lang="en" sz="1200">
                <a:solidFill>
                  <a:srgbClr val="FF0000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is a local editable variable</a:t>
            </a:r>
            <a:endParaRPr sz="1200">
              <a:solidFill>
                <a:srgbClr val="FF0000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35" name="Google Shape;135;p20"/>
          <p:cNvCxnSpPr>
            <a:stCxn id="134" idx="1"/>
          </p:cNvCxnSpPr>
          <p:nvPr/>
        </p:nvCxnSpPr>
        <p:spPr>
          <a:xfrm flipH="1">
            <a:off x="5595650" y="2608575"/>
            <a:ext cx="1112400" cy="60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6" name="Google Shape;136;p20"/>
          <p:cNvSpPr txBox="1"/>
          <p:nvPr/>
        </p:nvSpPr>
        <p:spPr>
          <a:xfrm>
            <a:off x="3753450" y="3630913"/>
            <a:ext cx="2094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lhs and rhs are numeric data types</a:t>
            </a:r>
            <a:endParaRPr sz="1200">
              <a:solidFill>
                <a:srgbClr val="0000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37" name="Google Shape;137;p20"/>
          <p:cNvCxnSpPr>
            <a:stCxn id="136" idx="0"/>
          </p:cNvCxnSpPr>
          <p:nvPr/>
        </p:nvCxnSpPr>
        <p:spPr>
          <a:xfrm rot="10800000">
            <a:off x="4782900" y="2798713"/>
            <a:ext cx="17700" cy="832200"/>
          </a:xfrm>
          <a:prstGeom prst="straightConnector1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8" name="Google Shape;138;p20"/>
          <p:cNvCxnSpPr>
            <a:stCxn id="136" idx="0"/>
          </p:cNvCxnSpPr>
          <p:nvPr/>
        </p:nvCxnSpPr>
        <p:spPr>
          <a:xfrm flipH="1" rot="10800000">
            <a:off x="4800600" y="2762113"/>
            <a:ext cx="448800" cy="868800"/>
          </a:xfrm>
          <a:prstGeom prst="straightConnector1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Programming </a:t>
            </a:r>
            <a:r>
              <a:rPr lang="en"/>
              <a:t>Syntax - Flow control logic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471175" y="938600"/>
            <a:ext cx="20577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400">
                <a:solidFill>
                  <a:srgbClr val="0000FF"/>
                </a:solidFill>
              </a:rPr>
              <a:t>if/else block:</a:t>
            </a:r>
            <a:endParaRPr sz="1400">
              <a:solidFill>
                <a:srgbClr val="0000FF"/>
              </a:solidFill>
            </a:endParaRPr>
          </a:p>
        </p:txBody>
      </p:sp>
      <p:pic>
        <p:nvPicPr>
          <p:cNvPr id="145" name="Google Shape;14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175" y="1329975"/>
            <a:ext cx="3015099" cy="1365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1"/>
          <p:cNvPicPr preferRelativeResize="0"/>
          <p:nvPr/>
        </p:nvPicPr>
        <p:blipFill rotWithShape="1">
          <a:blip r:embed="rId4">
            <a:alphaModFix/>
          </a:blip>
          <a:srcRect b="0" l="0" r="5722" t="0"/>
          <a:stretch/>
        </p:blipFill>
        <p:spPr>
          <a:xfrm>
            <a:off x="471175" y="2803050"/>
            <a:ext cx="3015100" cy="2199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1"/>
          <p:cNvSpPr txBox="1"/>
          <p:nvPr/>
        </p:nvSpPr>
        <p:spPr>
          <a:xfrm>
            <a:off x="5333675" y="2895125"/>
            <a:ext cx="3345000" cy="18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</a:pP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Only 1 block will get executed at any point of time</a:t>
            </a:r>
            <a:b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</a:br>
            <a:endParaRPr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</a:pPr>
            <a:r>
              <a:rPr lang="en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Which block will get executed depends on which condition is met</a:t>
            </a:r>
            <a:endParaRPr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48" name="Google Shape;148;p21"/>
          <p:cNvSpPr/>
          <p:nvPr/>
        </p:nvSpPr>
        <p:spPr>
          <a:xfrm flipH="1">
            <a:off x="3596825" y="2928775"/>
            <a:ext cx="245400" cy="557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49" name="Google Shape;149;p21"/>
          <p:cNvSpPr/>
          <p:nvPr/>
        </p:nvSpPr>
        <p:spPr>
          <a:xfrm flipH="1">
            <a:off x="3596825" y="3559925"/>
            <a:ext cx="245400" cy="557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50" name="Google Shape;150;p21"/>
          <p:cNvSpPr/>
          <p:nvPr/>
        </p:nvSpPr>
        <p:spPr>
          <a:xfrm flipH="1">
            <a:off x="3596825" y="4191075"/>
            <a:ext cx="245400" cy="7191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3952775" y="2928775"/>
            <a:ext cx="10680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200">
                <a:solidFill>
                  <a:srgbClr val="0000FF"/>
                </a:solidFill>
              </a:rPr>
              <a:t>if-block</a:t>
            </a:r>
            <a:endParaRPr sz="1200">
              <a:solidFill>
                <a:srgbClr val="0000FF"/>
              </a:solidFill>
            </a:endParaRPr>
          </a:p>
        </p:txBody>
      </p:sp>
      <p:sp>
        <p:nvSpPr>
          <p:cNvPr id="152" name="Google Shape;152;p21"/>
          <p:cNvSpPr txBox="1"/>
          <p:nvPr>
            <p:ph idx="1" type="body"/>
          </p:nvPr>
        </p:nvSpPr>
        <p:spPr>
          <a:xfrm>
            <a:off x="3952775" y="4330275"/>
            <a:ext cx="14853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200">
                <a:solidFill>
                  <a:srgbClr val="202124"/>
                </a:solidFill>
              </a:rPr>
              <a:t>else</a:t>
            </a:r>
            <a:r>
              <a:rPr lang="en" sz="1200">
                <a:solidFill>
                  <a:srgbClr val="202124"/>
                </a:solidFill>
              </a:rPr>
              <a:t>-block</a:t>
            </a:r>
            <a:endParaRPr sz="1200">
              <a:solidFill>
                <a:srgbClr val="202124"/>
              </a:solidFill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3952775" y="3629525"/>
            <a:ext cx="1380900" cy="4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200">
                <a:solidFill>
                  <a:srgbClr val="FF00FF"/>
                </a:solidFill>
              </a:rPr>
              <a:t>e</a:t>
            </a:r>
            <a:r>
              <a:rPr lang="en" sz="1200">
                <a:solidFill>
                  <a:srgbClr val="FF00FF"/>
                </a:solidFill>
              </a:rPr>
              <a:t>lse if-block</a:t>
            </a:r>
            <a:endParaRPr sz="12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