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9" r:id="rId2"/>
    <p:sldId id="259" r:id="rId3"/>
    <p:sldId id="257" r:id="rId4"/>
    <p:sldId id="282" r:id="rId5"/>
    <p:sldId id="262" r:id="rId6"/>
    <p:sldId id="280" r:id="rId7"/>
    <p:sldId id="277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99CC00"/>
    <a:srgbClr val="FF9933"/>
    <a:srgbClr val="CCCC00"/>
    <a:srgbClr val="CC9900"/>
    <a:srgbClr val="CC6600"/>
    <a:srgbClr val="FF660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4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EAAC529-A4AB-89F6-B338-43EA27F88E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38DF33-025B-1412-9563-1A94949BC43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006165C9-78C1-4676-84E9-879AE2335993}" type="datetimeFigureOut">
              <a:rPr lang="en-PH"/>
              <a:pPr>
                <a:defRPr/>
              </a:pPr>
              <a:t>13/03/2022</a:t>
            </a:fld>
            <a:endParaRPr lang="en-PH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8F7DAE3-1388-8520-1B9A-EBF16D4D51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PH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07FBD7D-AA04-BE25-31B0-563F26448F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PH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C91A3B-D533-9EE1-0DE6-6E658BCD75C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5C2B6A-5CC4-8DEE-D748-1C1A633A71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47D8DF4-75A8-4F5A-9184-9DAB02A5F861}" type="slidenum">
              <a:rPr lang="en-PH" altLang="en-US"/>
              <a:pPr/>
              <a:t>‹#›</a:t>
            </a:fld>
            <a:endParaRPr lang="en-PH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C548ABB7-5C6D-5AB2-7748-7534C9907E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D50889DB-D693-EC33-09A1-D64256814E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PH" altLang="en-US"/>
              <a:t>Obviously, if the phrase lacks either a subject or verb, it can’t have a subjectverb combination, or a subject “doing” a verb</a:t>
            </a: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2315386C-C6B6-0C78-C425-91C794EAF9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4AD49F-A3A1-4483-83D0-4098F559B7FF}" type="slidenum">
              <a:rPr lang="en-PH" altLang="en-US"/>
              <a:pPr eaLnBrk="1" hangingPunct="1"/>
              <a:t>2</a:t>
            </a:fld>
            <a:endParaRPr lang="en-PH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4F04253C-F8B5-68EF-F502-8AA83D00F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C9D0A86F-07A8-85DF-96CD-5F8543CB30C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PH" altLang="en-US"/>
              <a:t>P</a:t>
            </a:r>
          </a:p>
          <a:p>
            <a:pPr>
              <a:spcBef>
                <a:spcPct val="0"/>
              </a:spcBef>
            </a:pPr>
            <a:r>
              <a:rPr lang="en-PH" altLang="en-US"/>
              <a:t>Ic</a:t>
            </a:r>
          </a:p>
          <a:p>
            <a:pPr>
              <a:spcBef>
                <a:spcPct val="0"/>
              </a:spcBef>
            </a:pPr>
            <a:r>
              <a:rPr lang="en-PH" altLang="en-US"/>
              <a:t>Dc</a:t>
            </a:r>
          </a:p>
          <a:p>
            <a:pPr>
              <a:spcBef>
                <a:spcPct val="0"/>
              </a:spcBef>
            </a:pPr>
            <a:r>
              <a:rPr lang="en-PH" altLang="en-US"/>
              <a:t>phr</a:t>
            </a:r>
          </a:p>
          <a:p>
            <a:pPr>
              <a:spcBef>
                <a:spcPct val="0"/>
              </a:spcBef>
            </a:pPr>
            <a:r>
              <a:rPr lang="en-PH" altLang="en-US"/>
              <a:t>clause</a:t>
            </a: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C6477A7A-9CE0-BDA1-6F35-1E5E016093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72AB5D5-DC2C-442C-9739-6F2EF75FFD20}" type="slidenum">
              <a:rPr lang="en-PH" altLang="en-US"/>
              <a:pPr eaLnBrk="1" hangingPunct="1"/>
              <a:t>7</a:t>
            </a:fld>
            <a:endParaRPr lang="en-PH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P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AB8381-F2AC-73D3-B850-29D019D530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F0C7BD4-A7E1-D443-85BC-D3440DD0AD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86263E-0EB2-4D81-1CE8-A02E11311E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573891-D7C6-4F23-8027-4108022A7B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363351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59A5A0-98D3-315E-EA6C-6D1EE63B8D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B39D22-AFB5-4AA9-C9D7-931CD31FC3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871BAE-DBFB-497B-CE32-72800A2C30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B125E8-1395-4591-A44C-31A87837C0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826643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C8992D-20FA-0FC6-90F8-3C40F27D6A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4B0B79-8D66-3770-941B-562D78000F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145956-6389-8A19-9661-73FA978430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9851DC-01F1-4A62-86EE-46F9900128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138919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17B75E-2289-B38F-28D4-8702A8184C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092AC8-3765-5A2A-02CF-D1F7084270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864568-1142-FDE7-2AD2-E0E954AC9A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B3DE3E-DB6C-4C87-BEE8-4A34DFF18F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416289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96C938-1B65-D4A4-0053-147EBAC715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84FA893-D222-608D-56AD-F0B548AA8C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6A0C1C-D7DF-FDEE-B1DC-B3CD66EBE5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714AAA-1B15-400D-9FC0-93545E3158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662035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4B75A9-ED59-9A4D-D23C-15C58EF3C4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DDB457-860A-4F49-F157-6936F75857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B76CAC0-9E85-D5C3-F292-B6295D0EDB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64A082-4009-434D-BDB0-552E56F02C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82306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C87DC9-9561-26F9-CCEE-12A95D1B14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64929D-3F3F-6A25-9EFA-56AEC04A46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648C73-92E5-FCF9-4C66-EE7CDD8777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362A3C-5583-4E32-9389-1DAA3B7CE7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863396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7A6EF57-6B40-4657-8FBB-31DAE5B523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DAD6987-532F-0BFE-FFD1-7F2B3A1F3A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313717B-4D3F-294C-A27C-D530035132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977E27-CAE0-4932-BCF2-BC1BE5D680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733990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E86A34D-4929-1F6E-B01B-8EBDEF4188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45927CF-F178-B5EC-7750-364E21E8EC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D1C5653-E67D-F840-4D00-8B89DB1730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D4A430-3705-44E4-B12A-290543F12D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3915391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4B847E3-8627-029A-EA41-AB01E71EFC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693E01E-614F-CA52-C31C-26A18BB97F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201376C-734F-E35C-7BF5-9355F45026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344AE4-EB33-4C9C-8DB8-36F22068A3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4263252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8E9769-653C-1039-43E3-89842C0AA6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81E9DF-849A-610E-DCBF-AD77072A8C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AFD0BF-ABFF-C751-AD3E-E9C291DFBA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5074C1-F41D-4B4C-9119-D849E42F08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251277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P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E94BFC-7EB1-2A82-5AE3-F2A3BC09C9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F477B2-4DFC-3431-28DB-C177AE99E8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3D291C-21B8-6AC0-420E-89F10D8FE0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8ED789-81DB-49F2-A307-CB1A36CDF4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0037496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FEC02C1-FD05-9580-2918-86612478F9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9CFE9F5-3A9E-2D6C-2026-57B93259C2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8B7719E-0089-514A-7FA9-D2B0A7C8996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19305E6-F156-D50A-0A51-C0D761DB1C6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9E2B4DF-2C01-8DF9-B5A6-0E75B5D522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0F133BA-4608-4297-A00B-6DE0DD04B45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ownload premium vector of Blank white note paper with paperclip vector |  Note paper, Powerpoint background design, Graphic design background  templates">
            <a:extLst>
              <a:ext uri="{FF2B5EF4-FFF2-40B4-BE49-F238E27FC236}">
                <a16:creationId xmlns:a16="http://schemas.microsoft.com/office/drawing/2014/main" id="{F48EF97B-9048-4B4F-AA86-0F6070270D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60" r="13286"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1">
            <a:extLst>
              <a:ext uri="{FF2B5EF4-FFF2-40B4-BE49-F238E27FC236}">
                <a16:creationId xmlns:a16="http://schemas.microsoft.com/office/drawing/2014/main" id="{C4B2ADC8-1978-0122-77FF-4D4AEED68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124200"/>
            <a:ext cx="8229600" cy="1143000"/>
          </a:xfrm>
        </p:spPr>
        <p:txBody>
          <a:bodyPr/>
          <a:lstStyle/>
          <a:p>
            <a:pPr eaLnBrk="1" hangingPunct="1"/>
            <a:r>
              <a:rPr lang="en-PH" altLang="en-US" sz="8800">
                <a:solidFill>
                  <a:srgbClr val="00B0F0"/>
                </a:solidFill>
              </a:rPr>
              <a:t>PHRASES</a:t>
            </a:r>
            <a:r>
              <a:rPr lang="en-PH" altLang="en-US" sz="8800"/>
              <a:t> </a:t>
            </a:r>
            <a:br>
              <a:rPr lang="en-PH" altLang="en-US" sz="8800"/>
            </a:br>
            <a:r>
              <a:rPr lang="en-PH" altLang="en-US" sz="8800"/>
              <a:t>AND </a:t>
            </a:r>
            <a:br>
              <a:rPr lang="en-PH" altLang="en-US" sz="8800"/>
            </a:br>
            <a:r>
              <a:rPr lang="en-PH" altLang="en-US" sz="8800">
                <a:solidFill>
                  <a:srgbClr val="FF9933"/>
                </a:solidFill>
              </a:rPr>
              <a:t>CLAUSES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Download premium vector of Blank yellow note paper vector 553845 | Note  paper, Powerpoint background design, Sticky notes">
            <a:extLst>
              <a:ext uri="{FF2B5EF4-FFF2-40B4-BE49-F238E27FC236}">
                <a16:creationId xmlns:a16="http://schemas.microsoft.com/office/drawing/2014/main" id="{560EDC82-26D5-7445-739D-742A6DB8B1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1" t="17035" r="16499" b="15611"/>
          <a:stretch>
            <a:fillRect/>
          </a:stretch>
        </p:blipFill>
        <p:spPr bwMode="auto">
          <a:xfrm>
            <a:off x="0" y="0"/>
            <a:ext cx="9144000" cy="689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>
            <a:extLst>
              <a:ext uri="{FF2B5EF4-FFF2-40B4-BE49-F238E27FC236}">
                <a16:creationId xmlns:a16="http://schemas.microsoft.com/office/drawing/2014/main" id="{4FE6E21E-DAC1-904F-93E5-CD5379960F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28600" y="990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b="1"/>
              <a:t>What is a </a:t>
            </a:r>
            <a:r>
              <a:rPr lang="en-US" altLang="en-US" sz="4000" b="1">
                <a:solidFill>
                  <a:srgbClr val="009999"/>
                </a:solidFill>
              </a:rPr>
              <a:t>phrase</a:t>
            </a:r>
            <a:r>
              <a:rPr lang="en-US" altLang="en-US" sz="4000" b="1"/>
              <a:t>?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A12EE44-B284-4816-58CD-4758A485F0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944688"/>
            <a:ext cx="7772400" cy="3001962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PH" dirty="0"/>
              <a:t>is a collection of words that may have nouns or </a:t>
            </a:r>
            <a:r>
              <a:rPr lang="en-PH" dirty="0" err="1"/>
              <a:t>verbals</a:t>
            </a:r>
            <a:r>
              <a:rPr lang="en-PH" dirty="0"/>
              <a:t>, but it does not have a subject doing a verb.</a:t>
            </a:r>
          </a:p>
          <a:p>
            <a:pPr eaLnBrk="1" hangingPunct="1">
              <a:defRPr/>
            </a:pPr>
            <a:r>
              <a:rPr lang="en-PH" sz="2400" dirty="0"/>
              <a:t> in the east </a:t>
            </a:r>
            <a:r>
              <a:rPr lang="en-PH" sz="2400" i="1" dirty="0"/>
              <a:t>(no verb at all)</a:t>
            </a:r>
          </a:p>
          <a:p>
            <a:pPr eaLnBrk="1" hangingPunct="1">
              <a:defRPr/>
            </a:pPr>
            <a:r>
              <a:rPr lang="en-PH" sz="2400" dirty="0"/>
              <a:t>on a wall </a:t>
            </a:r>
            <a:r>
              <a:rPr lang="en-PH" sz="2400" i="1" dirty="0"/>
              <a:t>(no verb at all)</a:t>
            </a:r>
          </a:p>
          <a:p>
            <a:pPr eaLnBrk="1" hangingPunct="1">
              <a:defRPr/>
            </a:pPr>
            <a:r>
              <a:rPr lang="en-PH" sz="2400" dirty="0"/>
              <a:t>running breathlessly back and forth </a:t>
            </a:r>
            <a:r>
              <a:rPr lang="en-PH" sz="2400" i="1" dirty="0"/>
              <a:t>(no subject –   </a:t>
            </a:r>
          </a:p>
          <a:p>
            <a:pPr marL="0" indent="0" eaLnBrk="1" hangingPunct="1">
              <a:buFontTx/>
              <a:buNone/>
              <a:defRPr/>
            </a:pPr>
            <a:r>
              <a:rPr lang="en-PH" sz="2400" i="1" dirty="0"/>
              <a:t>                                                              what is running?)</a:t>
            </a:r>
          </a:p>
          <a:p>
            <a:pPr eaLnBrk="1" hangingPunct="1">
              <a:defRPr/>
            </a:pPr>
            <a:r>
              <a:rPr lang="en-PH" sz="2400" dirty="0"/>
              <a:t> grinning sheepishly </a:t>
            </a:r>
            <a:r>
              <a:rPr lang="en-PH" sz="2400" i="1" dirty="0"/>
              <a:t>(no subject – who/what is       </a:t>
            </a:r>
          </a:p>
          <a:p>
            <a:pPr marL="0" indent="0" eaLnBrk="1" hangingPunct="1">
              <a:buFontTx/>
              <a:buNone/>
              <a:defRPr/>
            </a:pPr>
            <a:r>
              <a:rPr lang="en-PH" sz="2400" i="1" dirty="0"/>
              <a:t>                                         grinning?)</a:t>
            </a:r>
          </a:p>
          <a:p>
            <a:pPr eaLnBrk="1" hangingPunct="1">
              <a:buFontTx/>
              <a:buNone/>
              <a:defRPr/>
            </a:pPr>
            <a:endParaRPr lang="en-US" b="1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ownload premium vector of Blank yellow note paper vector 553845 | Note  paper, Powerpoint background design, Sticky notes">
            <a:extLst>
              <a:ext uri="{FF2B5EF4-FFF2-40B4-BE49-F238E27FC236}">
                <a16:creationId xmlns:a16="http://schemas.microsoft.com/office/drawing/2014/main" id="{E4317B82-1312-EA7A-BAF6-9C949C0696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1" t="17035" r="16499" b="15611"/>
          <a:stretch>
            <a:fillRect/>
          </a:stretch>
        </p:blipFill>
        <p:spPr bwMode="auto">
          <a:xfrm>
            <a:off x="0" y="0"/>
            <a:ext cx="9144000" cy="689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>
            <a:extLst>
              <a:ext uri="{FF2B5EF4-FFF2-40B4-BE49-F238E27FC236}">
                <a16:creationId xmlns:a16="http://schemas.microsoft.com/office/drawing/2014/main" id="{F587F880-8924-2DB7-E626-1F11254352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304800" y="990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600" b="1"/>
              <a:t>What is a </a:t>
            </a:r>
            <a:r>
              <a:rPr lang="en-US" altLang="en-US" sz="3600" b="1">
                <a:solidFill>
                  <a:srgbClr val="FF0000"/>
                </a:solidFill>
              </a:rPr>
              <a:t>Clause</a:t>
            </a:r>
            <a:r>
              <a:rPr lang="en-US" altLang="en-US" sz="3600" b="1"/>
              <a:t>?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B6E5F74-2F34-3EBA-30F3-A9B367A20A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365375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PH" altLang="en-US" sz="3600" b="1"/>
              <a:t>a clause is a group of words that contains a subject and a verb. There are two types.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Download premium vector of Blank yellow note paper vector 553845 | Note  paper, Powerpoint background design, Sticky notes">
            <a:extLst>
              <a:ext uri="{FF2B5EF4-FFF2-40B4-BE49-F238E27FC236}">
                <a16:creationId xmlns:a16="http://schemas.microsoft.com/office/drawing/2014/main" id="{2A4326E6-B13C-5D1E-347D-5B311BD3E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1" t="17035" r="16499" b="15611"/>
          <a:stretch>
            <a:fillRect/>
          </a:stretch>
        </p:blipFill>
        <p:spPr bwMode="auto">
          <a:xfrm>
            <a:off x="0" y="0"/>
            <a:ext cx="9144000" cy="689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itle 1">
            <a:extLst>
              <a:ext uri="{FF2B5EF4-FFF2-40B4-BE49-F238E27FC236}">
                <a16:creationId xmlns:a16="http://schemas.microsoft.com/office/drawing/2014/main" id="{613C531E-2317-1101-F199-C922BE4A6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81000" y="1066800"/>
            <a:ext cx="8229600" cy="1143000"/>
          </a:xfrm>
        </p:spPr>
        <p:txBody>
          <a:bodyPr/>
          <a:lstStyle/>
          <a:p>
            <a:pPr eaLnBrk="1" hangingPunct="1"/>
            <a:r>
              <a:rPr lang="en-PH" altLang="en-US" sz="4000" b="1">
                <a:solidFill>
                  <a:srgbClr val="FF0000"/>
                </a:solidFill>
              </a:rPr>
              <a:t>1. Independent Clause </a:t>
            </a:r>
            <a:endParaRPr lang="en-PH" altLang="en-US" sz="4000">
              <a:solidFill>
                <a:srgbClr val="FF0000"/>
              </a:solidFill>
            </a:endParaRPr>
          </a:p>
        </p:txBody>
      </p:sp>
      <p:sp>
        <p:nvSpPr>
          <p:cNvPr id="7172" name="Content Placeholder 2">
            <a:extLst>
              <a:ext uri="{FF2B5EF4-FFF2-40B4-BE49-F238E27FC236}">
                <a16:creationId xmlns:a16="http://schemas.microsoft.com/office/drawing/2014/main" id="{684DED65-0AE7-70B2-52D0-D8418BF32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7620000" cy="4525963"/>
          </a:xfrm>
        </p:spPr>
        <p:txBody>
          <a:bodyPr/>
          <a:lstStyle/>
          <a:p>
            <a:pPr eaLnBrk="1" hangingPunct="1"/>
            <a:r>
              <a:rPr lang="en-PH" altLang="en-US" sz="2400"/>
              <a:t>expresses a complete thought and has a subject and verb. </a:t>
            </a:r>
          </a:p>
          <a:p>
            <a:pPr eaLnBrk="1" hangingPunct="1"/>
            <a:r>
              <a:rPr lang="en-PH" altLang="en-US" sz="2400"/>
              <a:t>It is the main thought of a sentence and can be used alone as a simple sentence.</a:t>
            </a:r>
          </a:p>
          <a:p>
            <a:pPr eaLnBrk="1" hangingPunct="1">
              <a:buFontTx/>
              <a:buNone/>
            </a:pPr>
            <a:r>
              <a:rPr lang="en-PH" altLang="en-US" sz="2400"/>
              <a:t>Examples: </a:t>
            </a:r>
          </a:p>
          <a:p>
            <a:pPr eaLnBrk="1" hangingPunct="1">
              <a:buFontTx/>
              <a:buNone/>
            </a:pPr>
            <a:r>
              <a:rPr lang="en-PH" altLang="en-US" sz="2400">
                <a:solidFill>
                  <a:srgbClr val="00B050"/>
                </a:solidFill>
              </a:rPr>
              <a:t>Angel</a:t>
            </a:r>
            <a:r>
              <a:rPr lang="en-PH" altLang="en-US" sz="2400"/>
              <a:t> </a:t>
            </a:r>
            <a:r>
              <a:rPr lang="en-PH" altLang="en-US" sz="2400">
                <a:solidFill>
                  <a:srgbClr val="0070C0"/>
                </a:solidFill>
              </a:rPr>
              <a:t>wept. </a:t>
            </a:r>
          </a:p>
          <a:p>
            <a:pPr eaLnBrk="1" hangingPunct="1">
              <a:buFontTx/>
              <a:buNone/>
            </a:pPr>
            <a:r>
              <a:rPr lang="en-PH" altLang="en-US" sz="2400">
                <a:solidFill>
                  <a:srgbClr val="00B050"/>
                </a:solidFill>
              </a:rPr>
              <a:t>Craig</a:t>
            </a:r>
            <a:r>
              <a:rPr lang="en-PH" altLang="en-US" sz="2400"/>
              <a:t> </a:t>
            </a:r>
            <a:r>
              <a:rPr lang="en-PH" altLang="en-US" sz="2400">
                <a:solidFill>
                  <a:srgbClr val="0070C0"/>
                </a:solidFill>
              </a:rPr>
              <a:t>passed out. </a:t>
            </a:r>
          </a:p>
          <a:p>
            <a:pPr eaLnBrk="1" hangingPunct="1">
              <a:buFontTx/>
              <a:buNone/>
            </a:pPr>
            <a:r>
              <a:rPr lang="en-PH" altLang="en-US" sz="2400">
                <a:solidFill>
                  <a:srgbClr val="00B050"/>
                </a:solidFill>
              </a:rPr>
              <a:t>Chris</a:t>
            </a:r>
            <a:r>
              <a:rPr lang="en-PH" altLang="en-US" sz="2400"/>
              <a:t> </a:t>
            </a:r>
            <a:r>
              <a:rPr lang="en-PH" altLang="en-US" sz="2400">
                <a:solidFill>
                  <a:srgbClr val="0070C0"/>
                </a:solidFill>
              </a:rPr>
              <a:t>worked</a:t>
            </a:r>
            <a:r>
              <a:rPr lang="en-PH" altLang="en-US" sz="2400"/>
              <a:t> all semester long on his research project.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 descr="Download premium vector of Blank yellow note paper vector 553845 | Note  paper, Powerpoint background design, Sticky notes">
            <a:extLst>
              <a:ext uri="{FF2B5EF4-FFF2-40B4-BE49-F238E27FC236}">
                <a16:creationId xmlns:a16="http://schemas.microsoft.com/office/drawing/2014/main" id="{89591F88-AA9C-6279-DC8E-B8BCAB725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1" t="17035" r="16499" b="15611"/>
          <a:stretch>
            <a:fillRect/>
          </a:stretch>
        </p:blipFill>
        <p:spPr bwMode="auto">
          <a:xfrm>
            <a:off x="0" y="0"/>
            <a:ext cx="9144000" cy="689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2">
            <a:extLst>
              <a:ext uri="{FF2B5EF4-FFF2-40B4-BE49-F238E27FC236}">
                <a16:creationId xmlns:a16="http://schemas.microsoft.com/office/drawing/2014/main" id="{C9F8E1FA-0C14-D111-5B57-FE09560E4D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381000" y="990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2. Dependent Clauses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BC51D899-EF04-A8FB-57C7-05975D5A9A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7467600" cy="4525963"/>
          </a:xfrm>
        </p:spPr>
        <p:txBody>
          <a:bodyPr/>
          <a:lstStyle/>
          <a:p>
            <a:pPr eaLnBrk="1" hangingPunct="1"/>
            <a:r>
              <a:rPr lang="en-PH" altLang="en-US" sz="2600" b="1"/>
              <a:t>has a subject and verb but cannot be used as a simple sentence. </a:t>
            </a:r>
          </a:p>
          <a:p>
            <a:pPr eaLnBrk="1" hangingPunct="1"/>
            <a:r>
              <a:rPr lang="en-PH" altLang="en-US" sz="2600" b="1"/>
              <a:t>A dependent clause is introduced by a dependent word.</a:t>
            </a:r>
          </a:p>
          <a:p>
            <a:pPr eaLnBrk="1" hangingPunct="1">
              <a:buFontTx/>
              <a:buNone/>
            </a:pPr>
            <a:r>
              <a:rPr lang="en-US" altLang="en-US" sz="2600" b="1"/>
              <a:t>Examples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600"/>
              <a:t>Unless you want to go.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600"/>
              <a:t>Because I care.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600"/>
              <a:t>Before you lose your cool.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ownload premium vector of Blank white note paper with paperclip vector |  Note paper, Powerpoint background design, Graphic design background  templates">
            <a:extLst>
              <a:ext uri="{FF2B5EF4-FFF2-40B4-BE49-F238E27FC236}">
                <a16:creationId xmlns:a16="http://schemas.microsoft.com/office/drawing/2014/main" id="{A8CF465C-5E36-5C24-B159-6996394031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60" r="1328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itle 1">
            <a:extLst>
              <a:ext uri="{FF2B5EF4-FFF2-40B4-BE49-F238E27FC236}">
                <a16:creationId xmlns:a16="http://schemas.microsoft.com/office/drawing/2014/main" id="{DB511912-622D-53EA-ACAF-643603360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715000"/>
            <a:ext cx="8229600" cy="1143000"/>
          </a:xfrm>
        </p:spPr>
        <p:txBody>
          <a:bodyPr/>
          <a:lstStyle/>
          <a:p>
            <a:pPr eaLnBrk="1" hangingPunct="1"/>
            <a:r>
              <a:rPr lang="en-PH" altLang="en-US" sz="3600" b="1">
                <a:solidFill>
                  <a:srgbClr val="FF0000"/>
                </a:solidFill>
              </a:rPr>
              <a:t>DEPENDENT OR INDEPENDENT</a:t>
            </a:r>
          </a:p>
        </p:txBody>
      </p:sp>
      <p:sp>
        <p:nvSpPr>
          <p:cNvPr id="11268" name="Content Placeholder 2">
            <a:extLst>
              <a:ext uri="{FF2B5EF4-FFF2-40B4-BE49-F238E27FC236}">
                <a16:creationId xmlns:a16="http://schemas.microsoft.com/office/drawing/2014/main" id="{1671834A-905F-1F7B-9F84-CF5E73A23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828800"/>
            <a:ext cx="8229600" cy="4525963"/>
          </a:xfrm>
        </p:spPr>
        <p:txBody>
          <a:bodyPr/>
          <a:lstStyle/>
          <a:p>
            <a:pPr eaLnBrk="1" hangingPunct="1"/>
            <a:r>
              <a:rPr lang="en-PH" altLang="en-US"/>
              <a:t>I like young people.</a:t>
            </a:r>
          </a:p>
          <a:p>
            <a:pPr eaLnBrk="1" hangingPunct="1"/>
            <a:r>
              <a:rPr lang="en-PH" altLang="en-US"/>
              <a:t>because she smiled at him </a:t>
            </a:r>
          </a:p>
          <a:p>
            <a:pPr eaLnBrk="1" hangingPunct="1"/>
            <a:r>
              <a:rPr lang="en-PH" altLang="en-US"/>
              <a:t>The lunch was too big for me. </a:t>
            </a:r>
          </a:p>
          <a:p>
            <a:pPr eaLnBrk="1" hangingPunct="1"/>
            <a:r>
              <a:rPr lang="en-PH" altLang="en-US"/>
              <a:t>when everybody left the room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ownload premium vector of Blank white note paper with paperclip vector |  Note paper, Powerpoint background design, Graphic design background  templates">
            <a:extLst>
              <a:ext uri="{FF2B5EF4-FFF2-40B4-BE49-F238E27FC236}">
                <a16:creationId xmlns:a16="http://schemas.microsoft.com/office/drawing/2014/main" id="{258B03FD-F3A4-2DB3-4562-284AED3C48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14" r="2028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itle 1">
            <a:extLst>
              <a:ext uri="{FF2B5EF4-FFF2-40B4-BE49-F238E27FC236}">
                <a16:creationId xmlns:a16="http://schemas.microsoft.com/office/drawing/2014/main" id="{5DFA8394-B8C4-BBF2-9340-7D27A7963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2057400"/>
            <a:ext cx="6705600" cy="1143000"/>
          </a:xfrm>
        </p:spPr>
        <p:txBody>
          <a:bodyPr/>
          <a:lstStyle/>
          <a:p>
            <a:pPr eaLnBrk="1" hangingPunct="1"/>
            <a:r>
              <a:rPr lang="en-PH" altLang="en-US" b="1">
                <a:solidFill>
                  <a:srgbClr val="FF0000"/>
                </a:solidFill>
              </a:rPr>
              <a:t>Let’s identify!</a:t>
            </a:r>
            <a:br>
              <a:rPr lang="en-PH" altLang="en-US" b="1">
                <a:solidFill>
                  <a:srgbClr val="FF0000"/>
                </a:solidFill>
              </a:rPr>
            </a:br>
            <a:endParaRPr lang="en-PH" altLang="en-US" b="1">
              <a:solidFill>
                <a:srgbClr val="FF0000"/>
              </a:solidFill>
            </a:endParaRPr>
          </a:p>
        </p:txBody>
      </p:sp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1E237474-9EC8-EC18-08EE-9069CD663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514600"/>
            <a:ext cx="8229600" cy="2392363"/>
          </a:xfrm>
        </p:spPr>
        <p:txBody>
          <a:bodyPr/>
          <a:lstStyle/>
          <a:p>
            <a:pPr marL="457200" indent="-457200" eaLnBrk="1" hangingPunct="1">
              <a:lnSpc>
                <a:spcPct val="150000"/>
              </a:lnSpc>
              <a:buFontTx/>
              <a:buAutoNum type="arabicPeriod"/>
            </a:pPr>
            <a:r>
              <a:rPr lang="en-PH" altLang="en-US" sz="2000"/>
              <a:t>It is the only solution</a:t>
            </a:r>
          </a:p>
          <a:p>
            <a:pPr marL="457200" indent="-457200" eaLnBrk="1" hangingPunct="1">
              <a:lnSpc>
                <a:spcPct val="150000"/>
              </a:lnSpc>
              <a:buFontTx/>
              <a:buAutoNum type="arabicPeriod"/>
            </a:pPr>
            <a:r>
              <a:rPr lang="en-PH" altLang="en-US" sz="2000"/>
              <a:t>With their friends</a:t>
            </a:r>
          </a:p>
          <a:p>
            <a:pPr marL="457200" indent="-457200" eaLnBrk="1" hangingPunct="1">
              <a:lnSpc>
                <a:spcPct val="150000"/>
              </a:lnSpc>
              <a:buFontTx/>
              <a:buAutoNum type="arabicPeriod"/>
            </a:pPr>
            <a:r>
              <a:rPr lang="en-PH" altLang="en-US" sz="2000"/>
              <a:t>Unless they could borrow the car</a:t>
            </a:r>
          </a:p>
          <a:p>
            <a:pPr marL="457200" indent="-457200" eaLnBrk="1" hangingPunct="1">
              <a:lnSpc>
                <a:spcPct val="150000"/>
              </a:lnSpc>
              <a:buFontTx/>
              <a:buAutoNum type="arabicPeriod"/>
            </a:pPr>
            <a:r>
              <a:rPr lang="en-PH" altLang="en-US" sz="2000"/>
              <a:t>from the stairs</a:t>
            </a:r>
          </a:p>
          <a:p>
            <a:pPr marL="457200" indent="-457200" eaLnBrk="1" hangingPunct="1">
              <a:lnSpc>
                <a:spcPct val="150000"/>
              </a:lnSpc>
              <a:buFontTx/>
              <a:buAutoNum type="arabicPeriod"/>
            </a:pPr>
            <a:r>
              <a:rPr lang="en-PH" altLang="en-US" sz="2000"/>
              <a:t>Before taking any medicine, I always speak to my doctor</a:t>
            </a:r>
            <a:r>
              <a:rPr lang="en-PH" altLang="en-US" sz="2000" b="1"/>
              <a:t>.</a:t>
            </a:r>
            <a:endParaRPr lang="en-PH" altLang="en-US" sz="200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</TotalTime>
  <Words>749</Words>
  <Application>Microsoft Office PowerPoint</Application>
  <PresentationFormat>On-screen Show (4:3)</PresentationFormat>
  <Paragraphs>68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PHRASES  AND  CLAUSES</vt:lpstr>
      <vt:lpstr>What is a phrase?</vt:lpstr>
      <vt:lpstr>What is a Clause?</vt:lpstr>
      <vt:lpstr>1. Independent Clause </vt:lpstr>
      <vt:lpstr>2. Dependent Clauses</vt:lpstr>
      <vt:lpstr>DEPENDENT OR INDEPENDENT</vt:lpstr>
      <vt:lpstr>Let’s identify!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Clauses</dc:title>
  <dc:creator>D</dc:creator>
  <cp:lastModifiedBy>kctongol03@gmail.com</cp:lastModifiedBy>
  <cp:revision>17</cp:revision>
  <dcterms:created xsi:type="dcterms:W3CDTF">2011-03-23T01:34:47Z</dcterms:created>
  <dcterms:modified xsi:type="dcterms:W3CDTF">2022-03-13T17:00:24Z</dcterms:modified>
</cp:coreProperties>
</file>