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96A60-4E31-E347-86EF-48E519AC3FC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6628F48-AB75-084F-92E8-214EA6A320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0DC7959-6F9C-704C-86D6-A9BE7878726D}"/>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5" name="Footer Placeholder 4">
            <a:extLst>
              <a:ext uri="{FF2B5EF4-FFF2-40B4-BE49-F238E27FC236}">
                <a16:creationId xmlns:a16="http://schemas.microsoft.com/office/drawing/2014/main" id="{5C3AD57D-E400-CA40-8D54-F2ED83A790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6C7B06-5DD7-1446-B989-97F509CB8001}"/>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2974174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1973C-871A-5B4E-808B-224128B2BF8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26F8BB-9B1F-E040-BE0A-5253D328FE8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B4C9EA1-3F77-4943-8E10-5AC0A69819CB}"/>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5" name="Footer Placeholder 4">
            <a:extLst>
              <a:ext uri="{FF2B5EF4-FFF2-40B4-BE49-F238E27FC236}">
                <a16:creationId xmlns:a16="http://schemas.microsoft.com/office/drawing/2014/main" id="{C5503CA3-3237-B64A-B67E-1FD51576AB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F13485-F4B5-B342-815F-517EBC5B5F11}"/>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262931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BE5B62-AB97-FE4B-868B-1F4AC133F06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B567FB6-7322-534A-9C4D-5245D5C1859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411C3D8-7390-C04D-9A3D-F8FEFAB992E3}"/>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5" name="Footer Placeholder 4">
            <a:extLst>
              <a:ext uri="{FF2B5EF4-FFF2-40B4-BE49-F238E27FC236}">
                <a16:creationId xmlns:a16="http://schemas.microsoft.com/office/drawing/2014/main" id="{EF830752-BFB3-664D-B7A3-D7721BD0C5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97E38D-5567-B348-BD49-E27AA1D61C10}"/>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2698928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6063B-115F-114F-9101-1FDD7AF4798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080F585-1D58-5B45-9B76-E3C945A42E9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74ADFB5-702F-A94A-AC77-B90E05BD1425}"/>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5" name="Footer Placeholder 4">
            <a:extLst>
              <a:ext uri="{FF2B5EF4-FFF2-40B4-BE49-F238E27FC236}">
                <a16:creationId xmlns:a16="http://schemas.microsoft.com/office/drawing/2014/main" id="{6A88951A-7453-4440-AC4D-0A982F8B16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11A2-9EB0-3147-82BE-74B4EC7D192D}"/>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642270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47DB-C622-F849-8E53-8D1DC2033DC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F25D6D1-5A2E-0247-B06D-84DD67C88A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666385D-FB56-A449-A50C-B60E86D105F9}"/>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5" name="Footer Placeholder 4">
            <a:extLst>
              <a:ext uri="{FF2B5EF4-FFF2-40B4-BE49-F238E27FC236}">
                <a16:creationId xmlns:a16="http://schemas.microsoft.com/office/drawing/2014/main" id="{B720E95C-5F69-4548-8A6D-1519DF67E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658E40-530B-0446-B7FE-77F9718E9E34}"/>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329250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E4943-9146-604B-8927-2DC7A53B9C1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3B25B3E-FF43-5C40-8AE3-1C5ED927220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92EE6C1-473D-8145-A460-3C3C072AC84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4C8C8ED-C77C-5743-B49F-75C7EABCB803}"/>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6" name="Footer Placeholder 5">
            <a:extLst>
              <a:ext uri="{FF2B5EF4-FFF2-40B4-BE49-F238E27FC236}">
                <a16:creationId xmlns:a16="http://schemas.microsoft.com/office/drawing/2014/main" id="{2A88D08D-8842-684F-A0A3-A052E69C93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9E5BFA-EEA7-3E4F-A506-A582C9A914E1}"/>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3698326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745D3-3BE9-0149-B0F9-E402DDA183A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ED646DA-5959-AC49-9102-3C85F517F9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67AEEB2-41B3-7F44-BFA9-85137BAE600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1F2A12D-DF53-394D-A15A-55BE14A7F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EA26348-A2EE-DF41-B0B7-2003A59ACFC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E9FE4AA-5CCB-3F49-8F7E-E3DC65CA6080}"/>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8" name="Footer Placeholder 7">
            <a:extLst>
              <a:ext uri="{FF2B5EF4-FFF2-40B4-BE49-F238E27FC236}">
                <a16:creationId xmlns:a16="http://schemas.microsoft.com/office/drawing/2014/main" id="{252FAECD-C0C1-CE4E-B253-6FEA5D8A72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AEABC4-BC33-994D-9C70-1A17183BCD81}"/>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230968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1C22C-A4E5-2144-89FD-7020F9708D7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6B547E5-2629-9E4E-9048-DB4852ECE6FF}"/>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4" name="Footer Placeholder 3">
            <a:extLst>
              <a:ext uri="{FF2B5EF4-FFF2-40B4-BE49-F238E27FC236}">
                <a16:creationId xmlns:a16="http://schemas.microsoft.com/office/drawing/2014/main" id="{F8A281D7-DE4D-1F4A-ADE5-4B61F36EAD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585779-0094-0849-8AE0-E757FA3D4B65}"/>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40009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6580E4-AED8-0045-B703-EA3A2D0DE7D9}"/>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3" name="Footer Placeholder 2">
            <a:extLst>
              <a:ext uri="{FF2B5EF4-FFF2-40B4-BE49-F238E27FC236}">
                <a16:creationId xmlns:a16="http://schemas.microsoft.com/office/drawing/2014/main" id="{845B278D-E2FF-1742-AB5D-CAE810E145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C046EE-C804-7E47-BB5D-AF5AB9DFB32F}"/>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4189716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74E49-71F9-C741-AEBC-61F69CF0B5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007E07E-672B-0840-9D3D-223817C089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EE81BC2-C085-6249-9B87-78C37F81E0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4CE939-1BEF-F549-843A-87B567E8FD1F}"/>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6" name="Footer Placeholder 5">
            <a:extLst>
              <a:ext uri="{FF2B5EF4-FFF2-40B4-BE49-F238E27FC236}">
                <a16:creationId xmlns:a16="http://schemas.microsoft.com/office/drawing/2014/main" id="{E4D4E56F-917C-0049-BE57-4B27F07CC8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CB54DF-53EB-E247-82E8-5D4141F75674}"/>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2681714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6C7F-009B-0747-A65B-2C64BDF71DD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138B79D-C1C5-F34E-9672-791B13878F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18A5B21-8511-0F4A-8975-71C68E5F3B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CA5ECB-4B95-BB48-842F-11635A5141C3}"/>
              </a:ext>
            </a:extLst>
          </p:cNvPr>
          <p:cNvSpPr>
            <a:spLocks noGrp="1"/>
          </p:cNvSpPr>
          <p:nvPr>
            <p:ph type="dt" sz="half" idx="10"/>
          </p:nvPr>
        </p:nvSpPr>
        <p:spPr/>
        <p:txBody>
          <a:bodyPr/>
          <a:lstStyle/>
          <a:p>
            <a:fld id="{9182EECA-1645-7C45-AAE1-853EE6A17648}" type="datetimeFigureOut">
              <a:rPr lang="en-US" smtClean="0"/>
              <a:t>9/24/2021</a:t>
            </a:fld>
            <a:endParaRPr lang="en-US"/>
          </a:p>
        </p:txBody>
      </p:sp>
      <p:sp>
        <p:nvSpPr>
          <p:cNvPr id="6" name="Footer Placeholder 5">
            <a:extLst>
              <a:ext uri="{FF2B5EF4-FFF2-40B4-BE49-F238E27FC236}">
                <a16:creationId xmlns:a16="http://schemas.microsoft.com/office/drawing/2014/main" id="{36B9B2C5-48B4-7146-BF4E-D1C129D229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49353D-6F22-A148-86B0-DA5719D66DB6}"/>
              </a:ext>
            </a:extLst>
          </p:cNvPr>
          <p:cNvSpPr>
            <a:spLocks noGrp="1"/>
          </p:cNvSpPr>
          <p:nvPr>
            <p:ph type="sldNum" sz="quarter" idx="12"/>
          </p:nvPr>
        </p:nvSpPr>
        <p:spPr/>
        <p:txBody>
          <a:bodyPr/>
          <a:lstStyle/>
          <a:p>
            <a:fld id="{E712DCA1-B0EA-464A-9811-04ABDD28DB71}" type="slidenum">
              <a:rPr lang="en-US" smtClean="0"/>
              <a:t>‹#›</a:t>
            </a:fld>
            <a:endParaRPr lang="en-US"/>
          </a:p>
        </p:txBody>
      </p:sp>
    </p:spTree>
    <p:extLst>
      <p:ext uri="{BB962C8B-B14F-4D97-AF65-F5344CB8AC3E}">
        <p14:creationId xmlns:p14="http://schemas.microsoft.com/office/powerpoint/2010/main" val="169847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EB660E-9F9C-6043-A6CC-FF7C1B40A4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C692FF2-9954-804B-9BBE-99BC70E38F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EEC2FC0-B02B-CF42-B1AF-D6573D5C00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2EECA-1645-7C45-AAE1-853EE6A17648}" type="datetimeFigureOut">
              <a:rPr lang="en-US" smtClean="0"/>
              <a:t>9/24/2021</a:t>
            </a:fld>
            <a:endParaRPr lang="en-US"/>
          </a:p>
        </p:txBody>
      </p:sp>
      <p:sp>
        <p:nvSpPr>
          <p:cNvPr id="5" name="Footer Placeholder 4">
            <a:extLst>
              <a:ext uri="{FF2B5EF4-FFF2-40B4-BE49-F238E27FC236}">
                <a16:creationId xmlns:a16="http://schemas.microsoft.com/office/drawing/2014/main" id="{2DD9174F-C8F0-1B42-9A2D-CAA77A6FD5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B634E1-6EAB-4048-A1B2-8205550F8B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12DCA1-B0EA-464A-9811-04ABDD28DB71}" type="slidenum">
              <a:rPr lang="en-US" smtClean="0"/>
              <a:t>‹#›</a:t>
            </a:fld>
            <a:endParaRPr lang="en-US"/>
          </a:p>
        </p:txBody>
      </p:sp>
    </p:spTree>
    <p:extLst>
      <p:ext uri="{BB962C8B-B14F-4D97-AF65-F5344CB8AC3E}">
        <p14:creationId xmlns:p14="http://schemas.microsoft.com/office/powerpoint/2010/main" val="585414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264BC28D-C08B-EE45-91BC-DDB2ADC7F9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6195" y="174159"/>
            <a:ext cx="2438747" cy="2370624"/>
          </a:xfrm>
          <a:prstGeom prst="rect">
            <a:avLst/>
          </a:prstGeom>
        </p:spPr>
      </p:pic>
      <p:sp>
        <p:nvSpPr>
          <p:cNvPr id="5" name="TextBox 4">
            <a:extLst>
              <a:ext uri="{FF2B5EF4-FFF2-40B4-BE49-F238E27FC236}">
                <a16:creationId xmlns:a16="http://schemas.microsoft.com/office/drawing/2014/main" id="{266155F8-1E20-A048-B41D-619ECD91B2C5}"/>
              </a:ext>
            </a:extLst>
          </p:cNvPr>
          <p:cNvSpPr txBox="1"/>
          <p:nvPr/>
        </p:nvSpPr>
        <p:spPr>
          <a:xfrm>
            <a:off x="1373716" y="2678042"/>
            <a:ext cx="9444566" cy="923330"/>
          </a:xfrm>
          <a:prstGeom prst="rect">
            <a:avLst/>
          </a:prstGeom>
          <a:noFill/>
        </p:spPr>
        <p:txBody>
          <a:bodyPr wrap="square" rtlCol="0">
            <a:spAutoFit/>
          </a:bodyPr>
          <a:lstStyle/>
          <a:p>
            <a:pPr algn="ctr"/>
            <a:r>
              <a:rPr lang="en-GB" sz="5400" b="1" dirty="0"/>
              <a:t>Miss Liz’s Creative Writing Tips!</a:t>
            </a:r>
            <a:endParaRPr lang="en-US" sz="5400" b="1" dirty="0"/>
          </a:p>
        </p:txBody>
      </p:sp>
      <p:pic>
        <p:nvPicPr>
          <p:cNvPr id="6" name="Picture 6">
            <a:extLst>
              <a:ext uri="{FF2B5EF4-FFF2-40B4-BE49-F238E27FC236}">
                <a16:creationId xmlns:a16="http://schemas.microsoft.com/office/drawing/2014/main" id="{AD07D9C0-450B-C649-8879-FF90E49D9321}"/>
              </a:ext>
            </a:extLst>
          </p:cNvPr>
          <p:cNvPicPr>
            <a:picLocks noChangeAspect="1"/>
          </p:cNvPicPr>
          <p:nvPr/>
        </p:nvPicPr>
        <p:blipFill rotWithShape="1">
          <a:blip r:embed="rId3">
            <a:extLst>
              <a:ext uri="{28A0092B-C50C-407E-A947-70E740481C1C}">
                <a14:useLocalDpi xmlns:a14="http://schemas.microsoft.com/office/drawing/2010/main" val="0"/>
              </a:ext>
            </a:extLst>
          </a:blip>
          <a:srcRect r="110" b="8398"/>
          <a:stretch/>
        </p:blipFill>
        <p:spPr>
          <a:xfrm>
            <a:off x="5233696" y="4060500"/>
            <a:ext cx="2182664" cy="2152203"/>
          </a:xfrm>
          <a:prstGeom prst="rect">
            <a:avLst/>
          </a:prstGeom>
        </p:spPr>
      </p:pic>
    </p:spTree>
    <p:extLst>
      <p:ext uri="{BB962C8B-B14F-4D97-AF65-F5344CB8AC3E}">
        <p14:creationId xmlns:p14="http://schemas.microsoft.com/office/powerpoint/2010/main" val="1619799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3">
            <a:extLst>
              <a:ext uri="{FF2B5EF4-FFF2-40B4-BE49-F238E27FC236}">
                <a16:creationId xmlns:a16="http://schemas.microsoft.com/office/drawing/2014/main" id="{007C7636-267D-5949-A8C1-534C6034E125}"/>
              </a:ext>
            </a:extLst>
          </p:cNvPr>
          <p:cNvSpPr/>
          <p:nvPr/>
        </p:nvSpPr>
        <p:spPr>
          <a:xfrm>
            <a:off x="2289894" y="727730"/>
            <a:ext cx="7111112" cy="613027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1334CC0-8071-2448-8FFA-1C3F2D3E20D8}"/>
              </a:ext>
            </a:extLst>
          </p:cNvPr>
          <p:cNvSpPr txBox="1"/>
          <p:nvPr/>
        </p:nvSpPr>
        <p:spPr>
          <a:xfrm>
            <a:off x="5181600" y="2519891"/>
            <a:ext cx="1828800" cy="1828800"/>
          </a:xfrm>
          <a:prstGeom prst="rect">
            <a:avLst/>
          </a:prstGeom>
          <a:noFill/>
        </p:spPr>
        <p:txBody>
          <a:bodyPr wrap="square" rtlCol="0">
            <a:spAutoFit/>
          </a:bodyPr>
          <a:lstStyle/>
          <a:p>
            <a:pPr algn="l"/>
            <a:endParaRPr lang="en-US" dirty="0"/>
          </a:p>
        </p:txBody>
      </p:sp>
      <p:sp>
        <p:nvSpPr>
          <p:cNvPr id="7" name="TextBox 6">
            <a:extLst>
              <a:ext uri="{FF2B5EF4-FFF2-40B4-BE49-F238E27FC236}">
                <a16:creationId xmlns:a16="http://schemas.microsoft.com/office/drawing/2014/main" id="{CA8CD017-4C98-744F-B739-0A9FD9FE067E}"/>
              </a:ext>
            </a:extLst>
          </p:cNvPr>
          <p:cNvSpPr txBox="1"/>
          <p:nvPr/>
        </p:nvSpPr>
        <p:spPr>
          <a:xfrm>
            <a:off x="5181600" y="2519891"/>
            <a:ext cx="1828800" cy="1828800"/>
          </a:xfrm>
          <a:prstGeom prst="rect">
            <a:avLst/>
          </a:prstGeom>
          <a:noFill/>
        </p:spPr>
        <p:txBody>
          <a:bodyPr wrap="square" rtlCol="0">
            <a:spAutoFit/>
          </a:bodyPr>
          <a:lstStyle/>
          <a:p>
            <a:pPr algn="l"/>
            <a:endParaRPr lang="en-US" dirty="0"/>
          </a:p>
        </p:txBody>
      </p:sp>
      <p:sp>
        <p:nvSpPr>
          <p:cNvPr id="8" name="TextBox 7">
            <a:extLst>
              <a:ext uri="{FF2B5EF4-FFF2-40B4-BE49-F238E27FC236}">
                <a16:creationId xmlns:a16="http://schemas.microsoft.com/office/drawing/2014/main" id="{127321DF-EC36-034C-908F-3CDF7D6BEFAB}"/>
              </a:ext>
            </a:extLst>
          </p:cNvPr>
          <p:cNvSpPr txBox="1"/>
          <p:nvPr/>
        </p:nvSpPr>
        <p:spPr>
          <a:xfrm>
            <a:off x="323849" y="382058"/>
            <a:ext cx="3380317" cy="1077218"/>
          </a:xfrm>
          <a:prstGeom prst="rect">
            <a:avLst/>
          </a:prstGeom>
          <a:noFill/>
        </p:spPr>
        <p:txBody>
          <a:bodyPr wrap="square" rtlCol="0">
            <a:spAutoFit/>
          </a:bodyPr>
          <a:lstStyle/>
          <a:p>
            <a:pPr algn="l"/>
            <a:r>
              <a:rPr lang="en-GB" sz="3200" b="1" u="sng" dirty="0">
                <a:solidFill>
                  <a:srgbClr val="FF0000"/>
                </a:solidFill>
              </a:rPr>
              <a:t>What are the main parts of a story?</a:t>
            </a:r>
            <a:endParaRPr lang="en-US" sz="3200" b="1" u="sng" dirty="0">
              <a:solidFill>
                <a:srgbClr val="FF0000"/>
              </a:solidFill>
            </a:endParaRPr>
          </a:p>
        </p:txBody>
      </p:sp>
      <p:sp>
        <p:nvSpPr>
          <p:cNvPr id="9" name="TextBox 8">
            <a:extLst>
              <a:ext uri="{FF2B5EF4-FFF2-40B4-BE49-F238E27FC236}">
                <a16:creationId xmlns:a16="http://schemas.microsoft.com/office/drawing/2014/main" id="{AE81F161-B0A5-E341-A401-75E23D43D5ED}"/>
              </a:ext>
            </a:extLst>
          </p:cNvPr>
          <p:cNvSpPr txBox="1"/>
          <p:nvPr/>
        </p:nvSpPr>
        <p:spPr>
          <a:xfrm>
            <a:off x="323849" y="6180667"/>
            <a:ext cx="1496484" cy="559858"/>
          </a:xfrm>
          <a:prstGeom prst="rect">
            <a:avLst/>
          </a:prstGeom>
          <a:noFill/>
        </p:spPr>
        <p:txBody>
          <a:bodyPr wrap="square" rtlCol="0">
            <a:spAutoFit/>
          </a:bodyPr>
          <a:lstStyle/>
          <a:p>
            <a:pPr algn="l"/>
            <a:endParaRPr lang="en-US" dirty="0"/>
          </a:p>
        </p:txBody>
      </p:sp>
      <p:sp>
        <p:nvSpPr>
          <p:cNvPr id="11" name="TextBox 10">
            <a:extLst>
              <a:ext uri="{FF2B5EF4-FFF2-40B4-BE49-F238E27FC236}">
                <a16:creationId xmlns:a16="http://schemas.microsoft.com/office/drawing/2014/main" id="{D4F61516-570C-2D4F-A92B-4EDF81C047F4}"/>
              </a:ext>
            </a:extLst>
          </p:cNvPr>
          <p:cNvSpPr txBox="1"/>
          <p:nvPr/>
        </p:nvSpPr>
        <p:spPr>
          <a:xfrm>
            <a:off x="476249" y="6333067"/>
            <a:ext cx="1496484" cy="559858"/>
          </a:xfrm>
          <a:prstGeom prst="rect">
            <a:avLst/>
          </a:prstGeom>
          <a:noFill/>
        </p:spPr>
        <p:txBody>
          <a:bodyPr wrap="square" rtlCol="0">
            <a:spAutoFit/>
          </a:bodyPr>
          <a:lstStyle/>
          <a:p>
            <a:pPr algn="l"/>
            <a:endParaRPr lang="en-US" dirty="0"/>
          </a:p>
        </p:txBody>
      </p:sp>
      <p:sp>
        <p:nvSpPr>
          <p:cNvPr id="13" name="TextBox 12">
            <a:extLst>
              <a:ext uri="{FF2B5EF4-FFF2-40B4-BE49-F238E27FC236}">
                <a16:creationId xmlns:a16="http://schemas.microsoft.com/office/drawing/2014/main" id="{2F329E38-9CB4-CA42-8C1E-9F1C8B84BD80}"/>
              </a:ext>
            </a:extLst>
          </p:cNvPr>
          <p:cNvSpPr txBox="1"/>
          <p:nvPr/>
        </p:nvSpPr>
        <p:spPr>
          <a:xfrm>
            <a:off x="517523" y="6053138"/>
            <a:ext cx="1496484" cy="559858"/>
          </a:xfrm>
          <a:prstGeom prst="rect">
            <a:avLst/>
          </a:prstGeom>
          <a:noFill/>
        </p:spPr>
        <p:txBody>
          <a:bodyPr wrap="square" rtlCol="0">
            <a:spAutoFit/>
          </a:bodyPr>
          <a:lstStyle/>
          <a:p>
            <a:pPr algn="l"/>
            <a:endParaRPr lang="en-US" dirty="0"/>
          </a:p>
        </p:txBody>
      </p:sp>
      <p:sp>
        <p:nvSpPr>
          <p:cNvPr id="16" name="TextBox 15">
            <a:extLst>
              <a:ext uri="{FF2B5EF4-FFF2-40B4-BE49-F238E27FC236}">
                <a16:creationId xmlns:a16="http://schemas.microsoft.com/office/drawing/2014/main" id="{C11BDD83-4222-0C4B-B4AA-6DCBAF54F8EF}"/>
              </a:ext>
            </a:extLst>
          </p:cNvPr>
          <p:cNvSpPr txBox="1"/>
          <p:nvPr/>
        </p:nvSpPr>
        <p:spPr>
          <a:xfrm>
            <a:off x="476249" y="6028267"/>
            <a:ext cx="1619971" cy="712258"/>
          </a:xfrm>
          <a:prstGeom prst="rect">
            <a:avLst/>
          </a:prstGeom>
          <a:noFill/>
        </p:spPr>
        <p:txBody>
          <a:bodyPr wrap="square" rtlCol="0">
            <a:spAutoFit/>
          </a:bodyPr>
          <a:lstStyle/>
          <a:p>
            <a:pPr algn="l"/>
            <a:endParaRPr lang="en-US" dirty="0"/>
          </a:p>
        </p:txBody>
      </p:sp>
      <p:sp>
        <p:nvSpPr>
          <p:cNvPr id="17" name="TextBox 16">
            <a:extLst>
              <a:ext uri="{FF2B5EF4-FFF2-40B4-BE49-F238E27FC236}">
                <a16:creationId xmlns:a16="http://schemas.microsoft.com/office/drawing/2014/main" id="{126BB451-BE38-A548-9F3F-DA7C72BC05A0}"/>
              </a:ext>
            </a:extLst>
          </p:cNvPr>
          <p:cNvSpPr txBox="1"/>
          <p:nvPr/>
        </p:nvSpPr>
        <p:spPr>
          <a:xfrm>
            <a:off x="323849" y="5900738"/>
            <a:ext cx="1302810" cy="712259"/>
          </a:xfrm>
          <a:prstGeom prst="rect">
            <a:avLst/>
          </a:prstGeom>
          <a:noFill/>
        </p:spPr>
        <p:txBody>
          <a:bodyPr wrap="square" rtlCol="0">
            <a:spAutoFit/>
          </a:bodyPr>
          <a:lstStyle/>
          <a:p>
            <a:pPr algn="l"/>
            <a:endParaRPr lang="en-US" dirty="0"/>
          </a:p>
        </p:txBody>
      </p:sp>
      <p:sp>
        <p:nvSpPr>
          <p:cNvPr id="20" name="Rectangle 19">
            <a:extLst>
              <a:ext uri="{FF2B5EF4-FFF2-40B4-BE49-F238E27FC236}">
                <a16:creationId xmlns:a16="http://schemas.microsoft.com/office/drawing/2014/main" id="{8F2DC858-88A8-1945-9C52-41EE778B2F57}"/>
              </a:ext>
            </a:extLst>
          </p:cNvPr>
          <p:cNvSpPr/>
          <p:nvPr/>
        </p:nvSpPr>
        <p:spPr>
          <a:xfrm>
            <a:off x="463380" y="6031443"/>
            <a:ext cx="1591733" cy="709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DC84FA2-1FFB-D644-BE40-CA5CE6F258D9}"/>
              </a:ext>
            </a:extLst>
          </p:cNvPr>
          <p:cNvSpPr/>
          <p:nvPr/>
        </p:nvSpPr>
        <p:spPr>
          <a:xfrm>
            <a:off x="1832863" y="3075244"/>
            <a:ext cx="1619971" cy="879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D88EACC-56F5-4A45-8F14-F69CE487D2F2}"/>
              </a:ext>
            </a:extLst>
          </p:cNvPr>
          <p:cNvSpPr/>
          <p:nvPr/>
        </p:nvSpPr>
        <p:spPr>
          <a:xfrm flipV="1">
            <a:off x="4521953" y="60531"/>
            <a:ext cx="2646994" cy="5520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72950FB4-1E8F-454E-8936-8EF0D77CF79D}"/>
              </a:ext>
            </a:extLst>
          </p:cNvPr>
          <p:cNvSpPr/>
          <p:nvPr/>
        </p:nvSpPr>
        <p:spPr>
          <a:xfrm>
            <a:off x="8832680" y="3238227"/>
            <a:ext cx="1619971" cy="879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FF603BF-97A0-C94B-9E39-EF7EB4E546F1}"/>
              </a:ext>
            </a:extLst>
          </p:cNvPr>
          <p:cNvSpPr/>
          <p:nvPr/>
        </p:nvSpPr>
        <p:spPr>
          <a:xfrm>
            <a:off x="9933346" y="5905227"/>
            <a:ext cx="1619971" cy="879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4">
            <a:extLst>
              <a:ext uri="{FF2B5EF4-FFF2-40B4-BE49-F238E27FC236}">
                <a16:creationId xmlns:a16="http://schemas.microsoft.com/office/drawing/2014/main" id="{D7AACB03-8C43-474F-82DE-F4C122667E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7080" y="60531"/>
            <a:ext cx="2096315" cy="2037757"/>
          </a:xfrm>
          <a:prstGeom prst="rect">
            <a:avLst/>
          </a:prstGeom>
        </p:spPr>
      </p:pic>
    </p:spTree>
    <p:extLst>
      <p:ext uri="{BB962C8B-B14F-4D97-AF65-F5344CB8AC3E}">
        <p14:creationId xmlns:p14="http://schemas.microsoft.com/office/powerpoint/2010/main" val="128635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7FDD45B-4D2A-E54C-992D-8A5BA7D77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8222" y="62661"/>
            <a:ext cx="2483028" cy="2413668"/>
          </a:xfrm>
          <a:prstGeom prst="rect">
            <a:avLst/>
          </a:prstGeom>
        </p:spPr>
      </p:pic>
      <p:sp>
        <p:nvSpPr>
          <p:cNvPr id="6" name="TextBox 5">
            <a:extLst>
              <a:ext uri="{FF2B5EF4-FFF2-40B4-BE49-F238E27FC236}">
                <a16:creationId xmlns:a16="http://schemas.microsoft.com/office/drawing/2014/main" id="{46660F98-BAEC-8A4C-A280-8E9CB89AA8D9}"/>
              </a:ext>
            </a:extLst>
          </p:cNvPr>
          <p:cNvSpPr txBox="1"/>
          <p:nvPr/>
        </p:nvSpPr>
        <p:spPr>
          <a:xfrm>
            <a:off x="917805" y="2360083"/>
            <a:ext cx="10723861" cy="3170099"/>
          </a:xfrm>
          <a:prstGeom prst="rect">
            <a:avLst/>
          </a:prstGeom>
          <a:noFill/>
        </p:spPr>
        <p:txBody>
          <a:bodyPr wrap="square" rtlCol="0">
            <a:spAutoFit/>
          </a:bodyPr>
          <a:lstStyle/>
          <a:p>
            <a:pPr algn="l"/>
            <a:r>
              <a:rPr lang="en-GB" sz="2000" b="1" u="sng" dirty="0">
                <a:solidFill>
                  <a:srgbClr val="FF0000"/>
                </a:solidFill>
              </a:rPr>
              <a:t>What is ‘Show don’t tell’?</a:t>
            </a:r>
          </a:p>
          <a:p>
            <a:pPr algn="l"/>
            <a:endParaRPr lang="en-GB" sz="2000" b="1" dirty="0">
              <a:solidFill>
                <a:srgbClr val="FF0000"/>
              </a:solidFill>
            </a:endParaRPr>
          </a:p>
          <a:p>
            <a:pPr algn="l"/>
            <a:r>
              <a:rPr lang="en-GB" sz="2000" b="1" dirty="0">
                <a:solidFill>
                  <a:srgbClr val="FF0000"/>
                </a:solidFill>
              </a:rPr>
              <a:t>‘Show don’t tell’ is when an emotion or feeling is presented through an action. The author does not say what is going on but the reader can infer how the character is feeling. This method can also be used for settings – the author will give you all the clues to work out where the story is set.</a:t>
            </a:r>
          </a:p>
          <a:p>
            <a:pPr algn="l"/>
            <a:endParaRPr lang="en-GB" sz="2000" b="1" dirty="0">
              <a:solidFill>
                <a:srgbClr val="FF0000"/>
              </a:solidFill>
            </a:endParaRPr>
          </a:p>
          <a:p>
            <a:pPr algn="l"/>
            <a:r>
              <a:rPr lang="en-GB" sz="2000" b="1" dirty="0">
                <a:solidFill>
                  <a:srgbClr val="FF0000"/>
                </a:solidFill>
              </a:rPr>
              <a:t>For example:</a:t>
            </a:r>
          </a:p>
          <a:p>
            <a:pPr algn="l"/>
            <a:r>
              <a:rPr lang="en-GB" sz="2000" b="1" dirty="0">
                <a:solidFill>
                  <a:srgbClr val="FF0000"/>
                </a:solidFill>
              </a:rPr>
              <a:t>Liz sat wrapped up in her warm, fluffy blanket whilst the gentle snowflakes danced as the wind sang a soft song. Liz was not warm enough, so she decided to sit in front of the fireplace and listen to the crackling fire, while the burnt orange flames hugged her from afar.</a:t>
            </a:r>
            <a:endParaRPr lang="en-US" sz="2000" b="1" dirty="0">
              <a:solidFill>
                <a:srgbClr val="FF0000"/>
              </a:solidFill>
            </a:endParaRPr>
          </a:p>
        </p:txBody>
      </p:sp>
      <p:sp>
        <p:nvSpPr>
          <p:cNvPr id="7" name="TextBox 6">
            <a:extLst>
              <a:ext uri="{FF2B5EF4-FFF2-40B4-BE49-F238E27FC236}">
                <a16:creationId xmlns:a16="http://schemas.microsoft.com/office/drawing/2014/main" id="{54144C8C-B07A-5145-A3F5-C1973EDE4F16}"/>
              </a:ext>
            </a:extLst>
          </p:cNvPr>
          <p:cNvSpPr txBox="1"/>
          <p:nvPr/>
        </p:nvSpPr>
        <p:spPr>
          <a:xfrm>
            <a:off x="5181600" y="2514600"/>
            <a:ext cx="1828800" cy="1828800"/>
          </a:xfrm>
          <a:prstGeom prst="rect">
            <a:avLst/>
          </a:prstGeom>
          <a:noFill/>
        </p:spPr>
        <p:txBody>
          <a:bodyPr wrap="square" rtlCol="0">
            <a:spAutoFit/>
          </a:bodyPr>
          <a:lstStyle/>
          <a:p>
            <a:pPr algn="l"/>
            <a:endParaRPr lang="en-US" dirty="0"/>
          </a:p>
        </p:txBody>
      </p:sp>
      <p:sp>
        <p:nvSpPr>
          <p:cNvPr id="8" name="TextBox 7">
            <a:extLst>
              <a:ext uri="{FF2B5EF4-FFF2-40B4-BE49-F238E27FC236}">
                <a16:creationId xmlns:a16="http://schemas.microsoft.com/office/drawing/2014/main" id="{D4C9735D-69C5-9B40-B100-C89B0AFEBD46}"/>
              </a:ext>
            </a:extLst>
          </p:cNvPr>
          <p:cNvSpPr txBox="1"/>
          <p:nvPr/>
        </p:nvSpPr>
        <p:spPr>
          <a:xfrm>
            <a:off x="917805" y="5550488"/>
            <a:ext cx="3337983" cy="707886"/>
          </a:xfrm>
          <a:prstGeom prst="rect">
            <a:avLst/>
          </a:prstGeom>
          <a:noFill/>
        </p:spPr>
        <p:txBody>
          <a:bodyPr wrap="square" rtlCol="0">
            <a:spAutoFit/>
          </a:bodyPr>
          <a:lstStyle/>
          <a:p>
            <a:pPr algn="l"/>
            <a:r>
              <a:rPr lang="en-GB" sz="2000" b="1" u="sng" dirty="0">
                <a:solidFill>
                  <a:srgbClr val="00B050"/>
                </a:solidFill>
              </a:rPr>
              <a:t>What is Liz’s body temperature?</a:t>
            </a:r>
            <a:endParaRPr lang="en-US" sz="2000" b="1" u="sng" dirty="0">
              <a:solidFill>
                <a:srgbClr val="00B050"/>
              </a:solidFill>
            </a:endParaRPr>
          </a:p>
        </p:txBody>
      </p:sp>
    </p:spTree>
    <p:extLst>
      <p:ext uri="{BB962C8B-B14F-4D97-AF65-F5344CB8AC3E}">
        <p14:creationId xmlns:p14="http://schemas.microsoft.com/office/powerpoint/2010/main" val="927535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AD84C0-CE91-3644-916A-98951A4DF0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3776" y="0"/>
            <a:ext cx="2084443" cy="2026217"/>
          </a:xfrm>
          <a:prstGeom prst="rect">
            <a:avLst/>
          </a:prstGeom>
        </p:spPr>
      </p:pic>
      <p:sp>
        <p:nvSpPr>
          <p:cNvPr id="6" name="TextBox 5">
            <a:extLst>
              <a:ext uri="{FF2B5EF4-FFF2-40B4-BE49-F238E27FC236}">
                <a16:creationId xmlns:a16="http://schemas.microsoft.com/office/drawing/2014/main" id="{A1058449-5592-374F-8DD4-77FD8030D0CB}"/>
              </a:ext>
            </a:extLst>
          </p:cNvPr>
          <p:cNvSpPr txBox="1"/>
          <p:nvPr/>
        </p:nvSpPr>
        <p:spPr>
          <a:xfrm>
            <a:off x="2419552" y="2026217"/>
            <a:ext cx="7352893" cy="4524315"/>
          </a:xfrm>
          <a:prstGeom prst="rect">
            <a:avLst/>
          </a:prstGeom>
          <a:noFill/>
        </p:spPr>
        <p:txBody>
          <a:bodyPr wrap="square" rtlCol="0">
            <a:spAutoFit/>
          </a:bodyPr>
          <a:lstStyle/>
          <a:p>
            <a:pPr algn="l"/>
            <a:endParaRPr lang="en-GB" sz="1600" b="1" i="0" u="none" strike="noStrike" dirty="0">
              <a:solidFill>
                <a:srgbClr val="FF0000"/>
              </a:solidFill>
              <a:effectLst/>
              <a:latin typeface="Lato"/>
            </a:endParaRPr>
          </a:p>
          <a:p>
            <a:pPr algn="l"/>
            <a:r>
              <a:rPr lang="en-GB" sz="1600" b="1" i="0" u="none" strike="noStrike" dirty="0">
                <a:solidFill>
                  <a:srgbClr val="FF0000"/>
                </a:solidFill>
                <a:effectLst/>
                <a:latin typeface="Lato"/>
              </a:rPr>
              <a:t>Ladies and gentlemen,” he said loudly, waving for quiet. “What an extraordinary moment this is! The perfect moment for me to make a little announcement I’ve been sitting on for some time!“When young Harry here stepped into Flourish and </a:t>
            </a:r>
            <a:r>
              <a:rPr lang="en-GB" sz="1600" b="1" i="0" u="none" strike="noStrike" dirty="0" err="1">
                <a:solidFill>
                  <a:srgbClr val="FF0000"/>
                </a:solidFill>
                <a:effectLst/>
                <a:latin typeface="Lato"/>
              </a:rPr>
              <a:t>Blotts</a:t>
            </a:r>
            <a:r>
              <a:rPr lang="en-GB" sz="1600" b="1" i="0" u="none" strike="noStrike" dirty="0">
                <a:solidFill>
                  <a:srgbClr val="FF0000"/>
                </a:solidFill>
                <a:effectLst/>
                <a:latin typeface="Lato"/>
              </a:rPr>
              <a:t> today, he only wanted to buy my autobiography — which I shall be happy to present him now, free of charge —” The crowd applauded again. “He had no idea,” Lockhart continued, giving Harry a little shake that made his glasses slip to the end of his nose, “that he would shortly be getting much, much more than my book, Magical Me. He and his schoolmates will, in fact, be getting the real magical me. Yes, ladies and gentlemen, I have great pleasure and pride in announcing that this September, I will be taking up the post of </a:t>
            </a:r>
            <a:r>
              <a:rPr lang="en-GB" sz="1600" b="1" i="0" u="none" strike="noStrike" dirty="0" err="1">
                <a:solidFill>
                  <a:srgbClr val="FF0000"/>
                </a:solidFill>
                <a:effectLst/>
                <a:latin typeface="Lato"/>
              </a:rPr>
              <a:t>Defense</a:t>
            </a:r>
            <a:r>
              <a:rPr lang="en-GB" sz="1600" b="1" i="0" u="none" strike="noStrike" dirty="0">
                <a:solidFill>
                  <a:srgbClr val="FF0000"/>
                </a:solidFill>
                <a:effectLst/>
                <a:latin typeface="Lato"/>
              </a:rPr>
              <a:t> Against the Dark Arts teacher at Hogwarts School of Witchcraft and Wizardry!”</a:t>
            </a:r>
          </a:p>
          <a:p>
            <a:pPr algn="l"/>
            <a:endParaRPr lang="en-GB" sz="1600" b="1" dirty="0">
              <a:solidFill>
                <a:srgbClr val="FF0000"/>
              </a:solidFill>
              <a:latin typeface="Lato"/>
            </a:endParaRPr>
          </a:p>
          <a:p>
            <a:pPr algn="l"/>
            <a:r>
              <a:rPr lang="en-GB" sz="1600" b="1" i="0" u="none" strike="noStrike" dirty="0">
                <a:solidFill>
                  <a:srgbClr val="FF0000"/>
                </a:solidFill>
                <a:effectLst/>
                <a:latin typeface="Lato"/>
              </a:rPr>
              <a:t>Excerpt from Harry Potter and the Chamber of Secrets</a:t>
            </a:r>
          </a:p>
          <a:p>
            <a:pPr algn="l"/>
            <a:endParaRPr lang="en-GB" sz="1600" b="1" dirty="0">
              <a:solidFill>
                <a:srgbClr val="00B050"/>
              </a:solidFill>
              <a:latin typeface="Lato"/>
            </a:endParaRPr>
          </a:p>
          <a:p>
            <a:pPr algn="l"/>
            <a:r>
              <a:rPr lang="en-GB" sz="1600" b="1" u="sng" dirty="0">
                <a:solidFill>
                  <a:srgbClr val="00B050"/>
                </a:solidFill>
                <a:latin typeface="Lato"/>
              </a:rPr>
              <a:t>What emotion or feeling is being conveyed?</a:t>
            </a:r>
            <a:endParaRPr lang="en-US" sz="1600" b="1" u="sng" dirty="0">
              <a:solidFill>
                <a:srgbClr val="00B050"/>
              </a:solidFill>
            </a:endParaRPr>
          </a:p>
        </p:txBody>
      </p:sp>
    </p:spTree>
    <p:extLst>
      <p:ext uri="{BB962C8B-B14F-4D97-AF65-F5344CB8AC3E}">
        <p14:creationId xmlns:p14="http://schemas.microsoft.com/office/powerpoint/2010/main" val="345178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3B17BC0-5D68-9840-974D-668D968B2D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3195" y="51348"/>
            <a:ext cx="2105610" cy="2046793"/>
          </a:xfrm>
          <a:prstGeom prst="rect">
            <a:avLst/>
          </a:prstGeom>
        </p:spPr>
      </p:pic>
      <p:sp>
        <p:nvSpPr>
          <p:cNvPr id="4" name="TextBox 3">
            <a:extLst>
              <a:ext uri="{FF2B5EF4-FFF2-40B4-BE49-F238E27FC236}">
                <a16:creationId xmlns:a16="http://schemas.microsoft.com/office/drawing/2014/main" id="{3C6B82D9-2B14-2F4F-B107-DC98D74FEC7A}"/>
              </a:ext>
            </a:extLst>
          </p:cNvPr>
          <p:cNvSpPr txBox="1"/>
          <p:nvPr/>
        </p:nvSpPr>
        <p:spPr>
          <a:xfrm>
            <a:off x="2969682" y="2021417"/>
            <a:ext cx="6809317" cy="3970318"/>
          </a:xfrm>
          <a:prstGeom prst="rect">
            <a:avLst/>
          </a:prstGeom>
          <a:noFill/>
        </p:spPr>
        <p:txBody>
          <a:bodyPr wrap="square" rtlCol="0">
            <a:spAutoFit/>
          </a:bodyPr>
          <a:lstStyle/>
          <a:p>
            <a:r>
              <a:rPr lang="en-GB" sz="1800" b="1" dirty="0">
                <a:solidFill>
                  <a:srgbClr val="FF0000"/>
                </a:solidFill>
                <a:effectLst/>
                <a:latin typeface="Calibri" panose="020F0502020204030204" pitchFamily="34" charset="0"/>
                <a:ea typeface="Times New Roman" panose="020F0502020204030204" pitchFamily="34" charset="0"/>
              </a:rPr>
              <a:t> </a:t>
            </a:r>
            <a:endParaRPr lang="en-GB" sz="1800" b="1" dirty="0">
              <a:solidFill>
                <a:srgbClr val="FF0000"/>
              </a:solidFill>
              <a:effectLst/>
              <a:latin typeface="Times New Roman" panose="020F0502020204030204" pitchFamily="34" charset="0"/>
              <a:ea typeface="Times New Roman" panose="020F0502020204030204" pitchFamily="34" charset="0"/>
            </a:endParaRPr>
          </a:p>
          <a:p>
            <a:r>
              <a:rPr lang="en-GB" sz="1800" b="1" dirty="0">
                <a:solidFill>
                  <a:srgbClr val="FF0000"/>
                </a:solidFill>
                <a:effectLst/>
                <a:latin typeface="Calibri" panose="020F0502020204030204" pitchFamily="34" charset="0"/>
                <a:ea typeface="Times New Roman" panose="020F0502020204030204" pitchFamily="34" charset="0"/>
              </a:rPr>
              <a:t>It was quite a small room, with heavy black beams in the ceiling. By daylight it was amazingly dirty. The stones of the floor were stained and greasy, ash was piled within the fender, and the cobwebs hung in dusty droops from the beams. There was a layer of dust on the skull. Sophie absently wiped it off as she went to peer into the sink beside the workbench. She shuddered at the pink and grey slime in it and the white slime dripping from the pump above it. Howl obviously did not care what squalor his servants lived in.</a:t>
            </a:r>
            <a:endParaRPr lang="en-GB" sz="1800" b="1" dirty="0">
              <a:solidFill>
                <a:srgbClr val="FF0000"/>
              </a:solidFill>
              <a:effectLst/>
              <a:latin typeface="Times New Roman" panose="020F0502020204030204" pitchFamily="34" charset="0"/>
              <a:ea typeface="Times New Roman" panose="020F0502020204030204" pitchFamily="34" charset="0"/>
            </a:endParaRPr>
          </a:p>
          <a:p>
            <a:r>
              <a:rPr lang="en-GB" sz="1800" b="1" dirty="0">
                <a:solidFill>
                  <a:srgbClr val="FF0000"/>
                </a:solidFill>
                <a:effectLst/>
                <a:latin typeface="Calibri" panose="020F0502020204030204" pitchFamily="34" charset="0"/>
                <a:ea typeface="Times New Roman" panose="020F0502020204030204" pitchFamily="34" charset="0"/>
              </a:rPr>
              <a:t> </a:t>
            </a:r>
            <a:endParaRPr lang="en-GB" sz="1800" b="1" dirty="0">
              <a:solidFill>
                <a:srgbClr val="FF0000"/>
              </a:solidFill>
              <a:effectLst/>
              <a:latin typeface="Times New Roman" panose="020F0502020204030204" pitchFamily="34" charset="0"/>
              <a:ea typeface="Times New Roman" panose="020F0502020204030204" pitchFamily="34" charset="0"/>
            </a:endParaRPr>
          </a:p>
          <a:p>
            <a:r>
              <a:rPr lang="en-GB" sz="1800" b="1" dirty="0">
                <a:solidFill>
                  <a:srgbClr val="FF0000"/>
                </a:solidFill>
                <a:effectLst/>
                <a:latin typeface="Calibri" panose="020F0502020204030204" pitchFamily="34" charset="0"/>
                <a:ea typeface="Times New Roman" panose="020F0502020204030204" pitchFamily="34" charset="0"/>
              </a:rPr>
              <a:t>Excerpt from Howl’s Moving Castle by Diana </a:t>
            </a:r>
            <a:r>
              <a:rPr lang="en-GB" sz="1800" b="1" dirty="0" err="1">
                <a:solidFill>
                  <a:srgbClr val="FF0000"/>
                </a:solidFill>
                <a:effectLst/>
                <a:latin typeface="Calibri" panose="020F0502020204030204" pitchFamily="34" charset="0"/>
                <a:ea typeface="Times New Roman" panose="020F0502020204030204" pitchFamily="34" charset="0"/>
              </a:rPr>
              <a:t>Wynne</a:t>
            </a:r>
            <a:r>
              <a:rPr lang="en-GB" sz="1800" b="1" dirty="0">
                <a:solidFill>
                  <a:srgbClr val="FF0000"/>
                </a:solidFill>
                <a:effectLst/>
                <a:latin typeface="Calibri" panose="020F0502020204030204" pitchFamily="34" charset="0"/>
                <a:ea typeface="Times New Roman" panose="020F0502020204030204" pitchFamily="34" charset="0"/>
              </a:rPr>
              <a:t> Jones</a:t>
            </a:r>
          </a:p>
          <a:p>
            <a:endParaRPr lang="en-GB" dirty="0">
              <a:latin typeface="Calibri" panose="020F0502020204030204" pitchFamily="34" charset="0"/>
              <a:ea typeface="Times New Roman" panose="020F0502020204030204" pitchFamily="34" charset="0"/>
            </a:endParaRPr>
          </a:p>
          <a:p>
            <a:r>
              <a:rPr lang="en-GB" sz="1800" b="1" u="sng" dirty="0">
                <a:solidFill>
                  <a:srgbClr val="00B050"/>
                </a:solidFill>
                <a:effectLst/>
                <a:latin typeface="Calibri" panose="020F0502020204030204" pitchFamily="34" charset="0"/>
                <a:ea typeface="Times New Roman" panose="020F0502020204030204" pitchFamily="34" charset="0"/>
              </a:rPr>
              <a:t>How is the setting presented?</a:t>
            </a:r>
            <a:endParaRPr lang="en-GB" sz="1800" b="1" u="sng" dirty="0">
              <a:solidFill>
                <a:srgbClr val="00B050"/>
              </a:solidFill>
              <a:effectLst/>
              <a:latin typeface="Times New Roman" panose="020F0502020204030204" pitchFamily="34" charset="0"/>
              <a:ea typeface="Times New Roman" panose="020F0502020204030204" pitchFamily="34" charset="0"/>
            </a:endParaRPr>
          </a:p>
          <a:p>
            <a:pPr algn="l"/>
            <a:endParaRPr lang="en-US" dirty="0"/>
          </a:p>
        </p:txBody>
      </p:sp>
    </p:spTree>
    <p:extLst>
      <p:ext uri="{BB962C8B-B14F-4D97-AF65-F5344CB8AC3E}">
        <p14:creationId xmlns:p14="http://schemas.microsoft.com/office/powerpoint/2010/main" val="146456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DE60F-FFBC-5F4B-A09D-C0F551EEE8BE}"/>
              </a:ext>
            </a:extLst>
          </p:cNvPr>
          <p:cNvSpPr>
            <a:spLocks noGrp="1"/>
          </p:cNvSpPr>
          <p:nvPr>
            <p:ph type="title"/>
          </p:nvPr>
        </p:nvSpPr>
        <p:spPr>
          <a:xfrm>
            <a:off x="706967" y="1464203"/>
            <a:ext cx="10515600" cy="1325563"/>
          </a:xfrm>
        </p:spPr>
        <p:txBody>
          <a:bodyPr>
            <a:normAutofit/>
          </a:bodyPr>
          <a:lstStyle/>
          <a:p>
            <a:r>
              <a:rPr lang="en-GB" sz="4000" b="1" dirty="0">
                <a:solidFill>
                  <a:srgbClr val="FF0000"/>
                </a:solidFill>
                <a:latin typeface="+mn-lt"/>
              </a:rPr>
              <a:t>USE </a:t>
            </a:r>
            <a:r>
              <a:rPr lang="en-GB" sz="4000" b="1" i="1" dirty="0">
                <a:solidFill>
                  <a:srgbClr val="FF0000"/>
                </a:solidFill>
                <a:latin typeface="+mn-lt"/>
              </a:rPr>
              <a:t>FADE</a:t>
            </a:r>
            <a:r>
              <a:rPr lang="en-GB" sz="4000" b="1" dirty="0">
                <a:solidFill>
                  <a:srgbClr val="FF0000"/>
                </a:solidFill>
                <a:latin typeface="+mn-lt"/>
              </a:rPr>
              <a:t> TO HELP YOU SHOW AND NOT TELL!</a:t>
            </a:r>
            <a:endParaRPr lang="en-US" sz="4000" b="1" dirty="0">
              <a:solidFill>
                <a:srgbClr val="FF0000"/>
              </a:solidFill>
              <a:latin typeface="+mn-lt"/>
            </a:endParaRPr>
          </a:p>
        </p:txBody>
      </p:sp>
      <p:sp>
        <p:nvSpPr>
          <p:cNvPr id="4" name="Rectangle 3">
            <a:extLst>
              <a:ext uri="{FF2B5EF4-FFF2-40B4-BE49-F238E27FC236}">
                <a16:creationId xmlns:a16="http://schemas.microsoft.com/office/drawing/2014/main" id="{CB493957-7743-7A49-A9AF-FFACC6C34C5B}"/>
              </a:ext>
            </a:extLst>
          </p:cNvPr>
          <p:cNvSpPr/>
          <p:nvPr/>
        </p:nvSpPr>
        <p:spPr>
          <a:xfrm>
            <a:off x="937683" y="2377017"/>
            <a:ext cx="7814733" cy="409998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a:solidFill>
                  <a:srgbClr val="00B0F0"/>
                </a:solidFill>
              </a:rPr>
              <a:t>F</a:t>
            </a:r>
          </a:p>
          <a:p>
            <a:endParaRPr lang="en-GB" sz="3200" b="1" dirty="0">
              <a:solidFill>
                <a:srgbClr val="00B0F0"/>
              </a:solidFill>
            </a:endParaRPr>
          </a:p>
          <a:p>
            <a:r>
              <a:rPr lang="en-GB" sz="3200" b="1" dirty="0">
                <a:solidFill>
                  <a:srgbClr val="00B0F0"/>
                </a:solidFill>
              </a:rPr>
              <a:t>A</a:t>
            </a:r>
          </a:p>
          <a:p>
            <a:endParaRPr lang="en-GB" sz="3200" b="1" dirty="0">
              <a:solidFill>
                <a:srgbClr val="00B0F0"/>
              </a:solidFill>
            </a:endParaRPr>
          </a:p>
          <a:p>
            <a:r>
              <a:rPr lang="en-GB" sz="3200" b="1" dirty="0">
                <a:solidFill>
                  <a:srgbClr val="00B0F0"/>
                </a:solidFill>
              </a:rPr>
              <a:t>D</a:t>
            </a:r>
          </a:p>
          <a:p>
            <a:endParaRPr lang="en-GB" sz="3200" b="1" dirty="0">
              <a:solidFill>
                <a:srgbClr val="00B0F0"/>
              </a:solidFill>
            </a:endParaRPr>
          </a:p>
          <a:p>
            <a:r>
              <a:rPr lang="en-GB" sz="3200" b="1" dirty="0">
                <a:solidFill>
                  <a:srgbClr val="00B0F0"/>
                </a:solidFill>
              </a:rPr>
              <a:t>E</a:t>
            </a:r>
            <a:endParaRPr lang="en-US" sz="3200" b="1" dirty="0">
              <a:solidFill>
                <a:srgbClr val="00B0F0"/>
              </a:solidFill>
            </a:endParaRPr>
          </a:p>
        </p:txBody>
      </p:sp>
      <p:pic>
        <p:nvPicPr>
          <p:cNvPr id="6" name="Picture 5">
            <a:extLst>
              <a:ext uri="{FF2B5EF4-FFF2-40B4-BE49-F238E27FC236}">
                <a16:creationId xmlns:a16="http://schemas.microsoft.com/office/drawing/2014/main" id="{E0B9A915-EC88-AA4E-8568-A2F86DB460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7731" y="0"/>
            <a:ext cx="1836561" cy="1785260"/>
          </a:xfrm>
          <a:prstGeom prst="rect">
            <a:avLst/>
          </a:prstGeom>
        </p:spPr>
      </p:pic>
    </p:spTree>
    <p:extLst>
      <p:ext uri="{BB962C8B-B14F-4D97-AF65-F5344CB8AC3E}">
        <p14:creationId xmlns:p14="http://schemas.microsoft.com/office/powerpoint/2010/main" val="3607612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F8D75C-0E1C-CA48-87EF-061D43BEFB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7636" y="37659"/>
            <a:ext cx="1830443" cy="1779312"/>
          </a:xfrm>
          <a:prstGeom prst="rect">
            <a:avLst/>
          </a:prstGeom>
        </p:spPr>
      </p:pic>
      <p:sp>
        <p:nvSpPr>
          <p:cNvPr id="6" name="TextBox 5">
            <a:extLst>
              <a:ext uri="{FF2B5EF4-FFF2-40B4-BE49-F238E27FC236}">
                <a16:creationId xmlns:a16="http://schemas.microsoft.com/office/drawing/2014/main" id="{2A7A23A3-2398-2A4E-8138-9F82786A6066}"/>
              </a:ext>
            </a:extLst>
          </p:cNvPr>
          <p:cNvSpPr txBox="1"/>
          <p:nvPr/>
        </p:nvSpPr>
        <p:spPr>
          <a:xfrm>
            <a:off x="5181600" y="2514600"/>
            <a:ext cx="1828800" cy="1828800"/>
          </a:xfrm>
          <a:prstGeom prst="rect">
            <a:avLst/>
          </a:prstGeom>
          <a:noFill/>
        </p:spPr>
        <p:txBody>
          <a:bodyPr wrap="square" rtlCol="0">
            <a:spAutoFit/>
          </a:bodyPr>
          <a:lstStyle/>
          <a:p>
            <a:pPr algn="l"/>
            <a:endParaRPr lang="en-US" dirty="0"/>
          </a:p>
        </p:txBody>
      </p:sp>
      <p:pic>
        <p:nvPicPr>
          <p:cNvPr id="9" name="Picture 8">
            <a:extLst>
              <a:ext uri="{FF2B5EF4-FFF2-40B4-BE49-F238E27FC236}">
                <a16:creationId xmlns:a16="http://schemas.microsoft.com/office/drawing/2014/main" id="{93724C37-4F04-FF42-8712-868388D75C3C}"/>
              </a:ext>
            </a:extLst>
          </p:cNvPr>
          <p:cNvPicPr>
            <a:picLocks noChangeAspect="1"/>
          </p:cNvPicPr>
          <p:nvPr/>
        </p:nvPicPr>
        <p:blipFill>
          <a:blip r:embed="rId3"/>
          <a:stretch>
            <a:fillRect/>
          </a:stretch>
        </p:blipFill>
        <p:spPr>
          <a:xfrm>
            <a:off x="755354" y="2701814"/>
            <a:ext cx="2420519" cy="2420519"/>
          </a:xfrm>
          <a:prstGeom prst="rect">
            <a:avLst/>
          </a:prstGeom>
        </p:spPr>
      </p:pic>
      <p:pic>
        <p:nvPicPr>
          <p:cNvPr id="12" name="Picture 11">
            <a:extLst>
              <a:ext uri="{FF2B5EF4-FFF2-40B4-BE49-F238E27FC236}">
                <a16:creationId xmlns:a16="http://schemas.microsoft.com/office/drawing/2014/main" id="{E9897491-31EE-2141-B638-A1268F32D443}"/>
              </a:ext>
            </a:extLst>
          </p:cNvPr>
          <p:cNvPicPr>
            <a:picLocks noChangeAspect="1"/>
          </p:cNvPicPr>
          <p:nvPr/>
        </p:nvPicPr>
        <p:blipFill>
          <a:blip r:embed="rId4"/>
          <a:stretch>
            <a:fillRect/>
          </a:stretch>
        </p:blipFill>
        <p:spPr>
          <a:xfrm>
            <a:off x="3553298" y="2701814"/>
            <a:ext cx="2420519" cy="2420519"/>
          </a:xfrm>
          <a:prstGeom prst="rect">
            <a:avLst/>
          </a:prstGeom>
        </p:spPr>
      </p:pic>
      <p:pic>
        <p:nvPicPr>
          <p:cNvPr id="15" name="Picture 14">
            <a:extLst>
              <a:ext uri="{FF2B5EF4-FFF2-40B4-BE49-F238E27FC236}">
                <a16:creationId xmlns:a16="http://schemas.microsoft.com/office/drawing/2014/main" id="{D0212168-038E-854F-B69B-582D55F39F16}"/>
              </a:ext>
            </a:extLst>
          </p:cNvPr>
          <p:cNvPicPr>
            <a:picLocks noChangeAspect="1"/>
          </p:cNvPicPr>
          <p:nvPr/>
        </p:nvPicPr>
        <p:blipFill>
          <a:blip r:embed="rId5"/>
          <a:stretch>
            <a:fillRect/>
          </a:stretch>
        </p:blipFill>
        <p:spPr>
          <a:xfrm>
            <a:off x="6478698" y="2829399"/>
            <a:ext cx="2246842" cy="2246842"/>
          </a:xfrm>
          <a:prstGeom prst="rect">
            <a:avLst/>
          </a:prstGeom>
        </p:spPr>
      </p:pic>
      <p:pic>
        <p:nvPicPr>
          <p:cNvPr id="18" name="Picture 17">
            <a:extLst>
              <a:ext uri="{FF2B5EF4-FFF2-40B4-BE49-F238E27FC236}">
                <a16:creationId xmlns:a16="http://schemas.microsoft.com/office/drawing/2014/main" id="{EAFBB3C9-DC83-654A-826D-7B811BA692E0}"/>
              </a:ext>
            </a:extLst>
          </p:cNvPr>
          <p:cNvPicPr>
            <a:picLocks noChangeAspect="1"/>
          </p:cNvPicPr>
          <p:nvPr/>
        </p:nvPicPr>
        <p:blipFill>
          <a:blip r:embed="rId6"/>
          <a:stretch>
            <a:fillRect/>
          </a:stretch>
        </p:blipFill>
        <p:spPr>
          <a:xfrm>
            <a:off x="9230421" y="2666306"/>
            <a:ext cx="2420518" cy="2420518"/>
          </a:xfrm>
          <a:prstGeom prst="rect">
            <a:avLst/>
          </a:prstGeom>
        </p:spPr>
      </p:pic>
      <p:sp>
        <p:nvSpPr>
          <p:cNvPr id="19" name="TextBox 18">
            <a:extLst>
              <a:ext uri="{FF2B5EF4-FFF2-40B4-BE49-F238E27FC236}">
                <a16:creationId xmlns:a16="http://schemas.microsoft.com/office/drawing/2014/main" id="{9FA41C35-38E8-D445-9D1F-58A8253D8C95}"/>
              </a:ext>
            </a:extLst>
          </p:cNvPr>
          <p:cNvSpPr txBox="1"/>
          <p:nvPr/>
        </p:nvSpPr>
        <p:spPr>
          <a:xfrm>
            <a:off x="5181600" y="2514600"/>
            <a:ext cx="1828800" cy="1828800"/>
          </a:xfrm>
          <a:prstGeom prst="rect">
            <a:avLst/>
          </a:prstGeom>
          <a:noFill/>
        </p:spPr>
        <p:txBody>
          <a:bodyPr wrap="square" rtlCol="0">
            <a:spAutoFit/>
          </a:bodyPr>
          <a:lstStyle/>
          <a:p>
            <a:pPr algn="l"/>
            <a:endParaRPr lang="en-US" dirty="0"/>
          </a:p>
        </p:txBody>
      </p:sp>
      <p:sp>
        <p:nvSpPr>
          <p:cNvPr id="20" name="TextBox 19">
            <a:extLst>
              <a:ext uri="{FF2B5EF4-FFF2-40B4-BE49-F238E27FC236}">
                <a16:creationId xmlns:a16="http://schemas.microsoft.com/office/drawing/2014/main" id="{0DF7AACC-E3B4-FF42-8CF2-EB6C18448AC2}"/>
              </a:ext>
            </a:extLst>
          </p:cNvPr>
          <p:cNvSpPr txBox="1"/>
          <p:nvPr/>
        </p:nvSpPr>
        <p:spPr>
          <a:xfrm>
            <a:off x="3223902" y="1868269"/>
            <a:ext cx="6260864" cy="646331"/>
          </a:xfrm>
          <a:prstGeom prst="rect">
            <a:avLst/>
          </a:prstGeom>
          <a:noFill/>
        </p:spPr>
        <p:txBody>
          <a:bodyPr wrap="square" rtlCol="0">
            <a:spAutoFit/>
          </a:bodyPr>
          <a:lstStyle/>
          <a:p>
            <a:pPr algn="ctr"/>
            <a:r>
              <a:rPr lang="en-GB" sz="3600" b="1" u="sng" dirty="0">
                <a:solidFill>
                  <a:srgbClr val="FF0000"/>
                </a:solidFill>
              </a:rPr>
              <a:t>What do the emojis show?</a:t>
            </a:r>
            <a:endParaRPr lang="en-US" sz="3600" b="1" u="sng" dirty="0">
              <a:solidFill>
                <a:srgbClr val="FF0000"/>
              </a:solidFill>
            </a:endParaRPr>
          </a:p>
        </p:txBody>
      </p:sp>
    </p:spTree>
    <p:extLst>
      <p:ext uri="{BB962C8B-B14F-4D97-AF65-F5344CB8AC3E}">
        <p14:creationId xmlns:p14="http://schemas.microsoft.com/office/powerpoint/2010/main" val="2428218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C4C38F-21D3-7744-8C06-76A986BF9D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2767" y="0"/>
            <a:ext cx="1830443" cy="1779312"/>
          </a:xfrm>
          <a:prstGeom prst="rect">
            <a:avLst/>
          </a:prstGeom>
        </p:spPr>
      </p:pic>
      <p:sp>
        <p:nvSpPr>
          <p:cNvPr id="6" name="TextBox 5">
            <a:extLst>
              <a:ext uri="{FF2B5EF4-FFF2-40B4-BE49-F238E27FC236}">
                <a16:creationId xmlns:a16="http://schemas.microsoft.com/office/drawing/2014/main" id="{124F9138-3C65-B441-901B-C47647A1FF1A}"/>
              </a:ext>
            </a:extLst>
          </p:cNvPr>
          <p:cNvSpPr txBox="1"/>
          <p:nvPr/>
        </p:nvSpPr>
        <p:spPr>
          <a:xfrm>
            <a:off x="5181600" y="2514600"/>
            <a:ext cx="1828800" cy="1828800"/>
          </a:xfrm>
          <a:prstGeom prst="rect">
            <a:avLst/>
          </a:prstGeom>
          <a:noFill/>
        </p:spPr>
        <p:txBody>
          <a:bodyPr wrap="square" rtlCol="0">
            <a:spAutoFit/>
          </a:bodyPr>
          <a:lstStyle/>
          <a:p>
            <a:pPr algn="l"/>
            <a:endParaRPr lang="en-US" dirty="0"/>
          </a:p>
        </p:txBody>
      </p:sp>
      <p:sp>
        <p:nvSpPr>
          <p:cNvPr id="7" name="TextBox 6">
            <a:extLst>
              <a:ext uri="{FF2B5EF4-FFF2-40B4-BE49-F238E27FC236}">
                <a16:creationId xmlns:a16="http://schemas.microsoft.com/office/drawing/2014/main" id="{439F16AC-F1D1-2448-ADB4-096B0A46E5E6}"/>
              </a:ext>
            </a:extLst>
          </p:cNvPr>
          <p:cNvSpPr txBox="1"/>
          <p:nvPr/>
        </p:nvSpPr>
        <p:spPr>
          <a:xfrm>
            <a:off x="2691342" y="1915005"/>
            <a:ext cx="7246408" cy="4401205"/>
          </a:xfrm>
          <a:prstGeom prst="rect">
            <a:avLst/>
          </a:prstGeom>
          <a:noFill/>
        </p:spPr>
        <p:txBody>
          <a:bodyPr wrap="square" rtlCol="0">
            <a:spAutoFit/>
          </a:bodyPr>
          <a:lstStyle/>
          <a:p>
            <a:pPr algn="l"/>
            <a:r>
              <a:rPr lang="en-GB" sz="2800" b="1" dirty="0">
                <a:solidFill>
                  <a:srgbClr val="FF0000"/>
                </a:solidFill>
              </a:rPr>
              <a:t>We can learn about a character through their actions. </a:t>
            </a:r>
          </a:p>
          <a:p>
            <a:pPr algn="l"/>
            <a:endParaRPr lang="en-GB" sz="2800" b="1" dirty="0">
              <a:solidFill>
                <a:srgbClr val="FF0000"/>
              </a:solidFill>
            </a:endParaRPr>
          </a:p>
          <a:p>
            <a:pPr algn="l"/>
            <a:r>
              <a:rPr lang="en-GB" sz="2800" b="1" dirty="0">
                <a:solidFill>
                  <a:srgbClr val="FF0000"/>
                </a:solidFill>
              </a:rPr>
              <a:t>For example: </a:t>
            </a:r>
          </a:p>
          <a:p>
            <a:pPr algn="l"/>
            <a:r>
              <a:rPr lang="en-GB" sz="2800" b="1" dirty="0">
                <a:solidFill>
                  <a:srgbClr val="FF0000"/>
                </a:solidFill>
              </a:rPr>
              <a:t>The young girl sat on the bench shouting at anyone who came near her. When someone did, she would stand up, raise her voice and stomp towards the person telling them to leave immediately. She was a bull ready to attack at any moment.</a:t>
            </a:r>
            <a:endParaRPr lang="en-US" sz="2800" b="1" dirty="0">
              <a:solidFill>
                <a:srgbClr val="FF0000"/>
              </a:solidFill>
            </a:endParaRPr>
          </a:p>
        </p:txBody>
      </p:sp>
    </p:spTree>
    <p:extLst>
      <p:ext uri="{BB962C8B-B14F-4D97-AF65-F5344CB8AC3E}">
        <p14:creationId xmlns:p14="http://schemas.microsoft.com/office/powerpoint/2010/main" val="3131960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2F575-3709-DC4C-8671-6BDD28D5BB08}"/>
              </a:ext>
            </a:extLst>
          </p:cNvPr>
          <p:cNvSpPr>
            <a:spLocks noGrp="1"/>
          </p:cNvSpPr>
          <p:nvPr>
            <p:ph type="title"/>
          </p:nvPr>
        </p:nvSpPr>
        <p:spPr>
          <a:xfrm>
            <a:off x="211667" y="1851817"/>
            <a:ext cx="10676467" cy="1325563"/>
          </a:xfrm>
        </p:spPr>
        <p:txBody>
          <a:bodyPr>
            <a:normAutofit/>
          </a:bodyPr>
          <a:lstStyle/>
          <a:p>
            <a:r>
              <a:rPr lang="en-GB" sz="3200" b="1" dirty="0">
                <a:solidFill>
                  <a:srgbClr val="FF0000"/>
                </a:solidFill>
                <a:latin typeface="+mn-lt"/>
              </a:rPr>
              <a:t>Now it is your turn…</a:t>
            </a:r>
            <a:endParaRPr lang="en-US" sz="3200" b="1" dirty="0">
              <a:solidFill>
                <a:srgbClr val="FF0000"/>
              </a:solidFill>
              <a:latin typeface="+mn-lt"/>
            </a:endParaRPr>
          </a:p>
        </p:txBody>
      </p:sp>
      <p:sp>
        <p:nvSpPr>
          <p:cNvPr id="7" name="TextBox 6">
            <a:extLst>
              <a:ext uri="{FF2B5EF4-FFF2-40B4-BE49-F238E27FC236}">
                <a16:creationId xmlns:a16="http://schemas.microsoft.com/office/drawing/2014/main" id="{121FBFA1-827B-6D4D-9090-FEA6C3A7E8B2}"/>
              </a:ext>
            </a:extLst>
          </p:cNvPr>
          <p:cNvSpPr txBox="1"/>
          <p:nvPr/>
        </p:nvSpPr>
        <p:spPr>
          <a:xfrm>
            <a:off x="211667" y="2822706"/>
            <a:ext cx="7004987" cy="1200329"/>
          </a:xfrm>
          <a:prstGeom prst="rect">
            <a:avLst/>
          </a:prstGeom>
          <a:noFill/>
        </p:spPr>
        <p:txBody>
          <a:bodyPr wrap="square" rtlCol="0">
            <a:spAutoFit/>
          </a:bodyPr>
          <a:lstStyle/>
          <a:p>
            <a:r>
              <a:rPr lang="en-GB" sz="2400" b="1" dirty="0">
                <a:solidFill>
                  <a:srgbClr val="FF0000"/>
                </a:solidFill>
              </a:rPr>
              <a:t>Describe a character or an emotion </a:t>
            </a:r>
          </a:p>
          <a:p>
            <a:endParaRPr lang="en-GB" sz="2400" b="1" dirty="0">
              <a:solidFill>
                <a:srgbClr val="FF0000"/>
              </a:solidFill>
            </a:endParaRPr>
          </a:p>
          <a:p>
            <a:r>
              <a:rPr lang="en-GB" sz="2400" b="1" dirty="0">
                <a:solidFill>
                  <a:srgbClr val="FF0000"/>
                </a:solidFill>
              </a:rPr>
              <a:t>Use FADE and MAPSO to help </a:t>
            </a:r>
            <a:r>
              <a:rPr lang="en-GB" sz="2400" b="1" dirty="0">
                <a:solidFill>
                  <a:srgbClr val="FF0000"/>
                </a:solidFill>
                <a:sym typeface="Wingdings" pitchFamily="2" charset="2"/>
              </a:rPr>
              <a:t> </a:t>
            </a:r>
            <a:endParaRPr lang="en-US" sz="2400" b="1" dirty="0">
              <a:solidFill>
                <a:srgbClr val="FF0000"/>
              </a:solidFill>
            </a:endParaRPr>
          </a:p>
        </p:txBody>
      </p:sp>
      <p:pic>
        <p:nvPicPr>
          <p:cNvPr id="9" name="Picture 8">
            <a:extLst>
              <a:ext uri="{FF2B5EF4-FFF2-40B4-BE49-F238E27FC236}">
                <a16:creationId xmlns:a16="http://schemas.microsoft.com/office/drawing/2014/main" id="{69A5A6D9-9281-9E4C-A19F-BFF4DA34FF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3388" y="11720"/>
            <a:ext cx="2185221" cy="2124180"/>
          </a:xfrm>
          <a:prstGeom prst="rect">
            <a:avLst/>
          </a:prstGeom>
        </p:spPr>
      </p:pic>
      <p:sp>
        <p:nvSpPr>
          <p:cNvPr id="10" name="TextBox 9">
            <a:extLst>
              <a:ext uri="{FF2B5EF4-FFF2-40B4-BE49-F238E27FC236}">
                <a16:creationId xmlns:a16="http://schemas.microsoft.com/office/drawing/2014/main" id="{76DB365E-05B9-934B-A8B3-F9EAC1016B62}"/>
              </a:ext>
            </a:extLst>
          </p:cNvPr>
          <p:cNvSpPr txBox="1"/>
          <p:nvPr/>
        </p:nvSpPr>
        <p:spPr>
          <a:xfrm>
            <a:off x="5181600" y="2514600"/>
            <a:ext cx="1828800" cy="1828800"/>
          </a:xfrm>
          <a:prstGeom prst="rect">
            <a:avLst/>
          </a:prstGeom>
          <a:noFill/>
        </p:spPr>
        <p:txBody>
          <a:bodyPr wrap="square" rtlCol="0">
            <a:spAutoFit/>
          </a:bodyPr>
          <a:lstStyle/>
          <a:p>
            <a:pPr algn="l"/>
            <a:endParaRPr lang="en-US" dirty="0"/>
          </a:p>
        </p:txBody>
      </p:sp>
      <p:sp>
        <p:nvSpPr>
          <p:cNvPr id="11" name="TextBox 10">
            <a:extLst>
              <a:ext uri="{FF2B5EF4-FFF2-40B4-BE49-F238E27FC236}">
                <a16:creationId xmlns:a16="http://schemas.microsoft.com/office/drawing/2014/main" id="{F3537178-9545-D449-9BC5-E8BD76AA3155}"/>
              </a:ext>
            </a:extLst>
          </p:cNvPr>
          <p:cNvSpPr txBox="1"/>
          <p:nvPr/>
        </p:nvSpPr>
        <p:spPr>
          <a:xfrm>
            <a:off x="6095999" y="2268630"/>
            <a:ext cx="2931583" cy="3970318"/>
          </a:xfrm>
          <a:prstGeom prst="rect">
            <a:avLst/>
          </a:prstGeom>
          <a:noFill/>
        </p:spPr>
        <p:txBody>
          <a:bodyPr wrap="square" rtlCol="0">
            <a:spAutoFit/>
          </a:bodyPr>
          <a:lstStyle/>
          <a:p>
            <a:pPr algn="l"/>
            <a:r>
              <a:rPr lang="en-GB" sz="2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M</a:t>
            </a:r>
            <a:r>
              <a:rPr lang="en-GB" sz="2800" b="1" dirty="0">
                <a:solidFill>
                  <a:srgbClr val="00B050"/>
                </a:solidFill>
              </a:rPr>
              <a:t>etaphors</a:t>
            </a:r>
          </a:p>
          <a:p>
            <a:pPr algn="l"/>
            <a:endParaRPr lang="en-GB" sz="2800" b="1" dirty="0">
              <a:solidFill>
                <a:srgbClr val="00B050"/>
              </a:solidFill>
            </a:endParaRPr>
          </a:p>
          <a:p>
            <a:pPr algn="l"/>
            <a:r>
              <a:rPr lang="en-GB" sz="2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a:t>
            </a:r>
            <a:r>
              <a:rPr lang="en-GB" sz="2800" b="1" dirty="0">
                <a:solidFill>
                  <a:srgbClr val="00B050"/>
                </a:solidFill>
              </a:rPr>
              <a:t>lliteration</a:t>
            </a:r>
          </a:p>
          <a:p>
            <a:pPr algn="l"/>
            <a:endParaRPr lang="en-GB" sz="2800" b="1" dirty="0">
              <a:solidFill>
                <a:srgbClr val="00B050"/>
              </a:solidFill>
            </a:endParaRPr>
          </a:p>
          <a:p>
            <a:pPr algn="l"/>
            <a:r>
              <a:rPr lang="en-GB" sz="2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P</a:t>
            </a:r>
            <a:r>
              <a:rPr lang="en-GB" sz="2800" b="1" dirty="0">
                <a:solidFill>
                  <a:srgbClr val="00B050"/>
                </a:solidFill>
              </a:rPr>
              <a:t>ersonification</a:t>
            </a:r>
          </a:p>
          <a:p>
            <a:pPr algn="l"/>
            <a:endParaRPr lang="en-GB" sz="2800" b="1" dirty="0">
              <a:solidFill>
                <a:srgbClr val="00B050"/>
              </a:solidFill>
            </a:endParaRPr>
          </a:p>
          <a:p>
            <a:pPr algn="l"/>
            <a:r>
              <a:rPr lang="en-GB" sz="2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S</a:t>
            </a:r>
            <a:r>
              <a:rPr lang="en-GB" sz="2800" b="1" dirty="0">
                <a:solidFill>
                  <a:srgbClr val="00B050"/>
                </a:solidFill>
              </a:rPr>
              <a:t>imiles</a:t>
            </a:r>
          </a:p>
          <a:p>
            <a:pPr algn="l"/>
            <a:endParaRPr lang="en-GB" sz="2800" b="1" dirty="0">
              <a:solidFill>
                <a:srgbClr val="00B050"/>
              </a:solidFill>
            </a:endParaRPr>
          </a:p>
          <a:p>
            <a:pPr algn="l"/>
            <a:r>
              <a:rPr lang="en-GB" sz="2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O</a:t>
            </a:r>
            <a:r>
              <a:rPr lang="en-GB" sz="2800" b="1" dirty="0">
                <a:solidFill>
                  <a:srgbClr val="00B050"/>
                </a:solidFill>
              </a:rPr>
              <a:t>nomatopoeia </a:t>
            </a:r>
            <a:endParaRPr lang="en-US" sz="2800" b="1" dirty="0">
              <a:solidFill>
                <a:srgbClr val="00B050"/>
              </a:solidFill>
            </a:endParaRPr>
          </a:p>
        </p:txBody>
      </p:sp>
      <p:sp>
        <p:nvSpPr>
          <p:cNvPr id="12" name="TextBox 11">
            <a:extLst>
              <a:ext uri="{FF2B5EF4-FFF2-40B4-BE49-F238E27FC236}">
                <a16:creationId xmlns:a16="http://schemas.microsoft.com/office/drawing/2014/main" id="{D448C792-5EF3-FA46-ACC1-27A913D97F68}"/>
              </a:ext>
            </a:extLst>
          </p:cNvPr>
          <p:cNvSpPr txBox="1"/>
          <p:nvPr/>
        </p:nvSpPr>
        <p:spPr>
          <a:xfrm>
            <a:off x="9526060" y="2319212"/>
            <a:ext cx="1828800" cy="3108543"/>
          </a:xfrm>
          <a:prstGeom prst="rect">
            <a:avLst/>
          </a:prstGeom>
          <a:noFill/>
        </p:spPr>
        <p:txBody>
          <a:bodyPr wrap="square" rtlCol="0">
            <a:spAutoFit/>
          </a:bodyPr>
          <a:lstStyle/>
          <a:p>
            <a:pPr algn="l"/>
            <a:r>
              <a:rPr lang="en-GB" sz="2800" b="1" dirty="0">
                <a:ln w="22225">
                  <a:solidFill>
                    <a:schemeClr val="accent2"/>
                  </a:solidFill>
                  <a:prstDash val="solid"/>
                </a:ln>
                <a:solidFill>
                  <a:schemeClr val="accent2">
                    <a:lumMod val="40000"/>
                    <a:lumOff val="60000"/>
                  </a:schemeClr>
                </a:solidFill>
              </a:rPr>
              <a:t>F</a:t>
            </a:r>
            <a:r>
              <a:rPr lang="en-GB" sz="2800" b="1" dirty="0">
                <a:solidFill>
                  <a:srgbClr val="00B050"/>
                </a:solidFill>
              </a:rPr>
              <a:t>eelings</a:t>
            </a:r>
          </a:p>
          <a:p>
            <a:pPr algn="l"/>
            <a:endParaRPr lang="en-GB" sz="2800" b="1" dirty="0">
              <a:solidFill>
                <a:srgbClr val="00B050"/>
              </a:solidFill>
            </a:endParaRPr>
          </a:p>
          <a:p>
            <a:pPr algn="l"/>
            <a:r>
              <a:rPr lang="en-GB" sz="2800" b="1" dirty="0">
                <a:ln w="22225">
                  <a:solidFill>
                    <a:schemeClr val="accent2"/>
                  </a:solidFill>
                  <a:prstDash val="solid"/>
                </a:ln>
                <a:solidFill>
                  <a:schemeClr val="accent2">
                    <a:lumMod val="40000"/>
                    <a:lumOff val="60000"/>
                  </a:schemeClr>
                </a:solidFill>
              </a:rPr>
              <a:t>A</a:t>
            </a:r>
            <a:r>
              <a:rPr lang="en-GB" sz="2800" b="1" dirty="0">
                <a:solidFill>
                  <a:srgbClr val="00B050"/>
                </a:solidFill>
              </a:rPr>
              <a:t>ctions</a:t>
            </a:r>
          </a:p>
          <a:p>
            <a:pPr algn="l"/>
            <a:endParaRPr lang="en-GB" sz="2800" b="1" dirty="0">
              <a:solidFill>
                <a:srgbClr val="00B050"/>
              </a:solidFill>
            </a:endParaRPr>
          </a:p>
          <a:p>
            <a:pPr algn="l"/>
            <a:r>
              <a:rPr lang="en-GB" sz="2800" b="1" dirty="0">
                <a:ln w="22225">
                  <a:solidFill>
                    <a:schemeClr val="accent2"/>
                  </a:solidFill>
                  <a:prstDash val="solid"/>
                </a:ln>
                <a:solidFill>
                  <a:schemeClr val="accent2">
                    <a:lumMod val="40000"/>
                    <a:lumOff val="60000"/>
                  </a:schemeClr>
                </a:solidFill>
              </a:rPr>
              <a:t>D</a:t>
            </a:r>
            <a:r>
              <a:rPr lang="en-GB" sz="2800" b="1" dirty="0">
                <a:solidFill>
                  <a:srgbClr val="00B050"/>
                </a:solidFill>
              </a:rPr>
              <a:t>ialogue</a:t>
            </a:r>
          </a:p>
          <a:p>
            <a:pPr algn="l"/>
            <a:endParaRPr lang="en-GB" sz="2800" b="1" dirty="0">
              <a:solidFill>
                <a:srgbClr val="00B050"/>
              </a:solidFill>
            </a:endParaRPr>
          </a:p>
          <a:p>
            <a:pPr algn="l"/>
            <a:r>
              <a:rPr lang="en-GB" sz="2800" b="1" dirty="0">
                <a:ln w="22225">
                  <a:solidFill>
                    <a:schemeClr val="accent2"/>
                  </a:solidFill>
                  <a:prstDash val="solid"/>
                </a:ln>
                <a:solidFill>
                  <a:schemeClr val="accent2">
                    <a:lumMod val="40000"/>
                    <a:lumOff val="60000"/>
                  </a:schemeClr>
                </a:solidFill>
              </a:rPr>
              <a:t>E</a:t>
            </a:r>
            <a:r>
              <a:rPr lang="en-GB" sz="2800" b="1" dirty="0">
                <a:solidFill>
                  <a:srgbClr val="00B050"/>
                </a:solidFill>
              </a:rPr>
              <a:t>motion</a:t>
            </a:r>
          </a:p>
        </p:txBody>
      </p:sp>
      <p:pic>
        <p:nvPicPr>
          <p:cNvPr id="14" name="Picture 6">
            <a:extLst>
              <a:ext uri="{FF2B5EF4-FFF2-40B4-BE49-F238E27FC236}">
                <a16:creationId xmlns:a16="http://schemas.microsoft.com/office/drawing/2014/main" id="{A97A1F7F-36BD-B346-92B4-31B70D42A51A}"/>
              </a:ext>
            </a:extLst>
          </p:cNvPr>
          <p:cNvPicPr>
            <a:picLocks noChangeAspect="1"/>
          </p:cNvPicPr>
          <p:nvPr/>
        </p:nvPicPr>
        <p:blipFill rotWithShape="1">
          <a:blip r:embed="rId3">
            <a:extLst>
              <a:ext uri="{28A0092B-C50C-407E-A947-70E740481C1C}">
                <a14:useLocalDpi xmlns:a14="http://schemas.microsoft.com/office/drawing/2010/main" val="0"/>
              </a:ext>
            </a:extLst>
          </a:blip>
          <a:srcRect r="110" b="8398"/>
          <a:stretch/>
        </p:blipFill>
        <p:spPr>
          <a:xfrm>
            <a:off x="1235549" y="4146019"/>
            <a:ext cx="2359609" cy="2326679"/>
          </a:xfrm>
          <a:prstGeom prst="rect">
            <a:avLst/>
          </a:prstGeom>
        </p:spPr>
      </p:pic>
    </p:spTree>
    <p:extLst>
      <p:ext uri="{BB962C8B-B14F-4D97-AF65-F5344CB8AC3E}">
        <p14:creationId xmlns:p14="http://schemas.microsoft.com/office/powerpoint/2010/main" val="4167348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580</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Lato</vt:lpstr>
      <vt:lpstr>Times New Roman</vt:lpstr>
      <vt:lpstr>Office Theme</vt:lpstr>
      <vt:lpstr>PowerPoint Presentation</vt:lpstr>
      <vt:lpstr>PowerPoint Presentation</vt:lpstr>
      <vt:lpstr>PowerPoint Presentation</vt:lpstr>
      <vt:lpstr>PowerPoint Presentation</vt:lpstr>
      <vt:lpstr>PowerPoint Presentation</vt:lpstr>
      <vt:lpstr>USE FADE TO HELP YOU SHOW AND NOT TELL!</vt:lpstr>
      <vt:lpstr>PowerPoint Presentation</vt:lpstr>
      <vt:lpstr>PowerPoint Presentation</vt:lpstr>
      <vt:lpstr>Now it is 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Aliza Fatemah Hussain</dc:creator>
  <cp:lastModifiedBy>Naheed Hussain</cp:lastModifiedBy>
  <cp:revision>3</cp:revision>
  <dcterms:created xsi:type="dcterms:W3CDTF">2021-08-03T12:26:04Z</dcterms:created>
  <dcterms:modified xsi:type="dcterms:W3CDTF">2021-09-24T12:34:20Z</dcterms:modified>
</cp:coreProperties>
</file>