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1" r:id="rId15"/>
    <p:sldId id="272" r:id="rId16"/>
    <p:sldId id="274" r:id="rId17"/>
    <p:sldId id="275" r:id="rId18"/>
    <p:sldId id="276" r:id="rId19"/>
    <p:sldId id="277" r:id="rId20"/>
    <p:sldId id="279" r:id="rId21"/>
    <p:sldId id="281" r:id="rId22"/>
    <p:sldId id="282" r:id="rId23"/>
    <p:sldId id="283" r:id="rId24"/>
    <p:sldId id="284" r:id="rId25"/>
    <p:sldId id="285" r:id="rId26"/>
    <p:sldId id="286" r:id="rId27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Thursday, August 13,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76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Thursday, August 13,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454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Thursday, August 13,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121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Thursday, August 13,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830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Thursday, August 13,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21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Thursday, August 13,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35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Thursday, August 13,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276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Thursday, August 13,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116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Thursday, August 13,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62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Thursday, August 13,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25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Thursday, August 13,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49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Thursday, August 13,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889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85" r:id="rId5"/>
    <p:sldLayoutId id="2147483679" r:id="rId6"/>
    <p:sldLayoutId id="2147483680" r:id="rId7"/>
    <p:sldLayoutId id="2147483681" r:id="rId8"/>
    <p:sldLayoutId id="2147483684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D128206-5B44-431B-AC4F-F562307222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一張含有 騎馬, 食物, 粉紅色, 水 的圖片&#10;&#10;自動產生的描述">
            <a:extLst>
              <a:ext uri="{FF2B5EF4-FFF2-40B4-BE49-F238E27FC236}">
                <a16:creationId xmlns:a16="http://schemas.microsoft.com/office/drawing/2014/main" id="{857225A8-DBD8-47BE-9B23-D5B0C734EE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835" b="9895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25EF408A-EA6D-4426-AA3C-8E5FBF562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67958" y="0"/>
            <a:ext cx="6824042" cy="6858000"/>
          </a:xfrm>
          <a:custGeom>
            <a:avLst/>
            <a:gdLst>
              <a:gd name="connsiteX0" fmla="*/ 1867233 w 6824042"/>
              <a:gd name="connsiteY0" fmla="*/ 0 h 6858000"/>
              <a:gd name="connsiteX1" fmla="*/ 5459257 w 6824042"/>
              <a:gd name="connsiteY1" fmla="*/ 0 h 6858000"/>
              <a:gd name="connsiteX2" fmla="*/ 5612482 w 6824042"/>
              <a:gd name="connsiteY2" fmla="*/ 69660 h 6858000"/>
              <a:gd name="connsiteX3" fmla="*/ 6505064 w 6824042"/>
              <a:gd name="connsiteY3" fmla="*/ 716540 h 6858000"/>
              <a:gd name="connsiteX4" fmla="*/ 6800287 w 6824042"/>
              <a:gd name="connsiteY4" fmla="*/ 1174346 h 6858000"/>
              <a:gd name="connsiteX5" fmla="*/ 6824042 w 6824042"/>
              <a:gd name="connsiteY5" fmla="*/ 1217021 h 6858000"/>
              <a:gd name="connsiteX6" fmla="*/ 6824042 w 6824042"/>
              <a:gd name="connsiteY6" fmla="*/ 5287937 h 6858000"/>
              <a:gd name="connsiteX7" fmla="*/ 6822818 w 6824042"/>
              <a:gd name="connsiteY7" fmla="*/ 5290151 h 6858000"/>
              <a:gd name="connsiteX8" fmla="*/ 6674663 w 6824042"/>
              <a:gd name="connsiteY8" fmla="*/ 5523208 h 6858000"/>
              <a:gd name="connsiteX9" fmla="*/ 5070316 w 6824042"/>
              <a:gd name="connsiteY9" fmla="*/ 6701530 h 6858000"/>
              <a:gd name="connsiteX10" fmla="*/ 4867077 w 6824042"/>
              <a:gd name="connsiteY10" fmla="*/ 6791320 h 6858000"/>
              <a:gd name="connsiteX11" fmla="*/ 4707141 w 6824042"/>
              <a:gd name="connsiteY11" fmla="*/ 6858000 h 6858000"/>
              <a:gd name="connsiteX12" fmla="*/ 2866633 w 6824042"/>
              <a:gd name="connsiteY12" fmla="*/ 6858000 h 6858000"/>
              <a:gd name="connsiteX13" fmla="*/ 2733070 w 6824042"/>
              <a:gd name="connsiteY13" fmla="*/ 6813004 h 6858000"/>
              <a:gd name="connsiteX14" fmla="*/ 838418 w 6824042"/>
              <a:gd name="connsiteY14" fmla="*/ 5737823 h 6858000"/>
              <a:gd name="connsiteX15" fmla="*/ 9288 w 6824042"/>
              <a:gd name="connsiteY15" fmla="*/ 3587942 h 6858000"/>
              <a:gd name="connsiteX16" fmla="*/ 423663 w 6824042"/>
              <a:gd name="connsiteY16" fmla="*/ 1514812 h 6858000"/>
              <a:gd name="connsiteX17" fmla="*/ 1219538 w 6824042"/>
              <a:gd name="connsiteY17" fmla="*/ 461634 h 6858000"/>
              <a:gd name="connsiteX18" fmla="*/ 1685459 w 6824042"/>
              <a:gd name="connsiteY18" fmla="*/ 1159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824042" h="6858000">
                <a:moveTo>
                  <a:pt x="1867233" y="0"/>
                </a:moveTo>
                <a:lnTo>
                  <a:pt x="5459257" y="0"/>
                </a:lnTo>
                <a:lnTo>
                  <a:pt x="5612482" y="69660"/>
                </a:lnTo>
                <a:cubicBezTo>
                  <a:pt x="5936881" y="232843"/>
                  <a:pt x="6236426" y="447902"/>
                  <a:pt x="6505064" y="716540"/>
                </a:cubicBezTo>
                <a:cubicBezTo>
                  <a:pt x="6543455" y="754931"/>
                  <a:pt x="6659817" y="928315"/>
                  <a:pt x="6800287" y="1174346"/>
                </a:cubicBezTo>
                <a:lnTo>
                  <a:pt x="6824042" y="1217021"/>
                </a:lnTo>
                <a:lnTo>
                  <a:pt x="6824042" y="5287937"/>
                </a:lnTo>
                <a:lnTo>
                  <a:pt x="6822818" y="5290151"/>
                </a:lnTo>
                <a:cubicBezTo>
                  <a:pt x="6774083" y="5372380"/>
                  <a:pt x="6724488" y="5450315"/>
                  <a:pt x="6674663" y="5523208"/>
                </a:cubicBezTo>
                <a:cubicBezTo>
                  <a:pt x="6566752" y="5692281"/>
                  <a:pt x="5623182" y="6455528"/>
                  <a:pt x="5070316" y="6701530"/>
                </a:cubicBezTo>
                <a:cubicBezTo>
                  <a:pt x="5001275" y="6732213"/>
                  <a:pt x="4933755" y="6762363"/>
                  <a:pt x="4867077" y="6791320"/>
                </a:cubicBezTo>
                <a:lnTo>
                  <a:pt x="4707141" y="6858000"/>
                </a:lnTo>
                <a:lnTo>
                  <a:pt x="2866633" y="6858000"/>
                </a:lnTo>
                <a:lnTo>
                  <a:pt x="2733070" y="6813004"/>
                </a:lnTo>
                <a:cubicBezTo>
                  <a:pt x="2037395" y="6569450"/>
                  <a:pt x="1196208" y="6164593"/>
                  <a:pt x="838418" y="5737823"/>
                </a:cubicBezTo>
                <a:cubicBezTo>
                  <a:pt x="362418" y="5169851"/>
                  <a:pt x="9618" y="4448098"/>
                  <a:pt x="9288" y="3587942"/>
                </a:cubicBezTo>
                <a:cubicBezTo>
                  <a:pt x="-36697" y="2651117"/>
                  <a:pt x="86021" y="2036995"/>
                  <a:pt x="423663" y="1514812"/>
                </a:cubicBezTo>
                <a:cubicBezTo>
                  <a:pt x="688952" y="1164107"/>
                  <a:pt x="879378" y="737469"/>
                  <a:pt x="1219538" y="461634"/>
                </a:cubicBezTo>
                <a:cubicBezTo>
                  <a:pt x="1347098" y="358197"/>
                  <a:pt x="1505776" y="236097"/>
                  <a:pt x="1685459" y="115904"/>
                </a:cubicBezTo>
                <a:close/>
              </a:path>
            </a:pathLst>
          </a:cu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7AF8D27E-BA9E-444C-895B-D95F7CEBAF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0" y="1449388"/>
            <a:ext cx="5015638" cy="2075012"/>
          </a:xfrm>
        </p:spPr>
        <p:txBody>
          <a:bodyPr>
            <a:normAutofit/>
          </a:bodyPr>
          <a:lstStyle/>
          <a:p>
            <a:r>
              <a:rPr kumimoji="0" lang="en-US" altLang="zh-TW" sz="6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1. </a:t>
            </a:r>
            <a:r>
              <a:rPr kumimoji="0" lang="zh-TW" altLang="en-US" sz="6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因式分解</a:t>
            </a:r>
            <a:endParaRPr lang="zh-HK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AC7B7D1-36DC-4D07-916B-3C41A62FCC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0" y="3830398"/>
            <a:ext cx="5015638" cy="1219439"/>
          </a:xfrm>
        </p:spPr>
        <p:txBody>
          <a:bodyPr>
            <a:normAutofit/>
          </a:bodyPr>
          <a:lstStyle/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603708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9C3A04A-8D50-444A-BF15-7E18C711B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92765"/>
          </a:xfrm>
        </p:spPr>
        <p:txBody>
          <a:bodyPr/>
          <a:lstStyle/>
          <a:p>
            <a: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完全平方的恆等式</a:t>
            </a:r>
            <a:endParaRPr lang="zh-HK" alt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C763A8C-5361-4B2C-8452-D27389072499}"/>
              </a:ext>
            </a:extLst>
          </p:cNvPr>
          <p:cNvSpPr txBox="1"/>
          <p:nvPr/>
        </p:nvSpPr>
        <p:spPr>
          <a:xfrm>
            <a:off x="720000" y="1311965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例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4. 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因式分解下列各式。</a:t>
            </a:r>
            <a:endParaRPr lang="en-US" altLang="zh-TW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(a)	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kumimoji="0" lang="en-US" altLang="zh-TW" sz="2400" i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+ 12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+ 36	</a:t>
            </a:r>
          </a:p>
          <a:p>
            <a:pPr>
              <a:buFont typeface="Arial" panose="020B0604020202020204" pitchFamily="34" charset="0"/>
              <a:buNone/>
            </a:pP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(b)	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49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zh-TW" sz="2400" i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56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mn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+ 16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zh-TW" sz="2400" i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lang="zh-HK" altLang="en-US" sz="2400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9D10E8D1-7868-4E1C-878B-94FF423CA1B0}"/>
              </a:ext>
            </a:extLst>
          </p:cNvPr>
          <p:cNvSpPr txBox="1"/>
          <p:nvPr/>
        </p:nvSpPr>
        <p:spPr>
          <a:xfrm>
            <a:off x="720000" y="2743394"/>
            <a:ext cx="1184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2">
                    <a:lumMod val="75000"/>
                  </a:schemeClr>
                </a:solidFill>
              </a:rPr>
              <a:t>解答：</a:t>
            </a:r>
            <a:r>
              <a:rPr lang="zh-CN" altLang="en-US" sz="2400" dirty="0"/>
              <a:t> </a:t>
            </a:r>
            <a:endParaRPr lang="zh-HK" altLang="en-US" sz="2400" dirty="0"/>
          </a:p>
        </p:txBody>
      </p:sp>
      <p:sp>
        <p:nvSpPr>
          <p:cNvPr id="8" name="文字方塊 23">
            <a:extLst>
              <a:ext uri="{FF2B5EF4-FFF2-40B4-BE49-F238E27FC236}">
                <a16:creationId xmlns:a16="http://schemas.microsoft.com/office/drawing/2014/main" id="{9B533DE2-E8AD-4853-9122-9A56CD316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0" y="3242848"/>
            <a:ext cx="56927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(a)	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a</a:t>
            </a:r>
            <a:r>
              <a:rPr kumimoji="0" lang="en-US" altLang="zh-TW" sz="2200" i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+ 12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+ 36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=	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+ 2(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)(6) + 6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lang="en-US" altLang="zh-HK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=	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 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+ 6)</a:t>
            </a:r>
            <a:r>
              <a:rPr kumimoji="0" lang="en-US" altLang="zh-TW" sz="2200" u="sng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lang="en-US" altLang="zh-HK" sz="2200" u="sng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字方塊 23">
            <a:extLst>
              <a:ext uri="{FF2B5EF4-FFF2-40B4-BE49-F238E27FC236}">
                <a16:creationId xmlns:a16="http://schemas.microsoft.com/office/drawing/2014/main" id="{91453FFC-F88C-4EFE-964B-3BC72BF7D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0" y="4393295"/>
            <a:ext cx="66167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695575" algn="r"/>
                <a:tab pos="3051175" algn="ctr"/>
                <a:tab pos="3406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2695575" algn="r"/>
                <a:tab pos="3051175" algn="ctr"/>
                <a:tab pos="3406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2695575" algn="r"/>
                <a:tab pos="3051175" algn="ctr"/>
                <a:tab pos="3406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2695575" algn="r"/>
                <a:tab pos="3051175" algn="ctr"/>
                <a:tab pos="3406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2695575" algn="r"/>
                <a:tab pos="3051175" algn="ctr"/>
                <a:tab pos="3406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5575" algn="r"/>
                <a:tab pos="3051175" algn="ctr"/>
                <a:tab pos="3406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5575" algn="r"/>
                <a:tab pos="3051175" algn="ctr"/>
                <a:tab pos="3406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5575" algn="r"/>
                <a:tab pos="3051175" algn="ctr"/>
                <a:tab pos="3406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5575" algn="r"/>
                <a:tab pos="3051175" algn="ctr"/>
                <a:tab pos="3406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(b)	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49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zh-TW" sz="2200" i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56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mn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+ 16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zh-TW" sz="2200" i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=	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(7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2(7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)(4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 + (4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kumimoji="0" lang="en-US" altLang="zh-TW" sz="22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=	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(7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4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kumimoji="0" lang="en-US" altLang="zh-TW" sz="2200" u="sng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lang="en-US" altLang="zh-HK" sz="2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521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5CAC3F-59B5-44AF-8A09-337CDEEE0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92765"/>
          </a:xfrm>
        </p:spPr>
        <p:txBody>
          <a:bodyPr>
            <a:normAutofit fontScale="90000"/>
          </a:bodyPr>
          <a:lstStyle/>
          <a:p>
            <a: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立方差和立方和的恆等式</a:t>
            </a:r>
            <a:br>
              <a:rPr kumimoji="0" lang="en-US" altLang="zh-TW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endParaRPr lang="zh-HK" altLang="en-US" dirty="0"/>
          </a:p>
        </p:txBody>
      </p:sp>
      <p:sp>
        <p:nvSpPr>
          <p:cNvPr id="4" name="Round Same Side Corner Rectangle 10">
            <a:extLst>
              <a:ext uri="{FF2B5EF4-FFF2-40B4-BE49-F238E27FC236}">
                <a16:creationId xmlns:a16="http://schemas.microsoft.com/office/drawing/2014/main" id="{250650DF-CDA8-42D1-9EB8-42CF3E4B7204}"/>
              </a:ext>
            </a:extLst>
          </p:cNvPr>
          <p:cNvSpPr>
            <a:spLocks/>
          </p:cNvSpPr>
          <p:nvPr/>
        </p:nvSpPr>
        <p:spPr bwMode="auto">
          <a:xfrm>
            <a:off x="2503350" y="4816889"/>
            <a:ext cx="1374775" cy="579438"/>
          </a:xfrm>
          <a:custGeom>
            <a:avLst/>
            <a:gdLst>
              <a:gd name="T0" fmla="*/ 96575 w 5826125"/>
              <a:gd name="T1" fmla="*/ 0 h 579438"/>
              <a:gd name="T2" fmla="*/ 5729550 w 5826125"/>
              <a:gd name="T3" fmla="*/ 0 h 579438"/>
              <a:gd name="T4" fmla="*/ 5826125 w 5826125"/>
              <a:gd name="T5" fmla="*/ 96575 h 579438"/>
              <a:gd name="T6" fmla="*/ 5826125 w 5826125"/>
              <a:gd name="T7" fmla="*/ 579438 h 579438"/>
              <a:gd name="T8" fmla="*/ 5826125 w 5826125"/>
              <a:gd name="T9" fmla="*/ 579438 h 579438"/>
              <a:gd name="T10" fmla="*/ 0 w 5826125"/>
              <a:gd name="T11" fmla="*/ 579438 h 579438"/>
              <a:gd name="T12" fmla="*/ 0 w 5826125"/>
              <a:gd name="T13" fmla="*/ 579438 h 579438"/>
              <a:gd name="T14" fmla="*/ 0 w 5826125"/>
              <a:gd name="T15" fmla="*/ 96575 h 579438"/>
              <a:gd name="T16" fmla="*/ 96575 w 5826125"/>
              <a:gd name="T17" fmla="*/ 0 h 57943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6125"/>
              <a:gd name="T28" fmla="*/ 0 h 579438"/>
              <a:gd name="T29" fmla="*/ 5826125 w 5826125"/>
              <a:gd name="T30" fmla="*/ 579438 h 57943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6125" h="579438">
                <a:moveTo>
                  <a:pt x="96575" y="0"/>
                </a:moveTo>
                <a:lnTo>
                  <a:pt x="5729550" y="0"/>
                </a:lnTo>
                <a:cubicBezTo>
                  <a:pt x="5782887" y="0"/>
                  <a:pt x="5826125" y="43238"/>
                  <a:pt x="5826125" y="96575"/>
                </a:cubicBezTo>
                <a:lnTo>
                  <a:pt x="5826125" y="579438"/>
                </a:lnTo>
                <a:lnTo>
                  <a:pt x="0" y="579438"/>
                </a:lnTo>
                <a:lnTo>
                  <a:pt x="0" y="96575"/>
                </a:lnTo>
                <a:cubicBezTo>
                  <a:pt x="0" y="43238"/>
                  <a:pt x="43238" y="0"/>
                  <a:pt x="96575" y="0"/>
                </a:cubicBezTo>
                <a:close/>
              </a:path>
            </a:pathLst>
          </a:custGeom>
          <a:solidFill>
            <a:schemeClr val="bg2"/>
          </a:solidFill>
          <a:ln w="9525">
            <a:solidFill>
              <a:srgbClr val="632523"/>
            </a:solidFill>
            <a:prstDash val="dash"/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sz="2000" dirty="0">
                <a:solidFill>
                  <a:schemeClr val="accent4"/>
                </a:solidFill>
                <a:cs typeface="Arial" pitchFamily="34" charset="0"/>
              </a:rPr>
              <a:t>展開</a:t>
            </a:r>
          </a:p>
        </p:txBody>
      </p:sp>
      <p:sp>
        <p:nvSpPr>
          <p:cNvPr id="5" name="Rounded Rectangle 25">
            <a:extLst>
              <a:ext uri="{FF2B5EF4-FFF2-40B4-BE49-F238E27FC236}">
                <a16:creationId xmlns:a16="http://schemas.microsoft.com/office/drawing/2014/main" id="{36906D7E-F2FC-48C5-837D-128E8201B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0987" y="3221452"/>
            <a:ext cx="1042988" cy="566737"/>
          </a:xfrm>
          <a:prstGeom prst="roundRect">
            <a:avLst>
              <a:gd name="adj" fmla="val 16667"/>
            </a:avLst>
          </a:prstGeom>
          <a:solidFill>
            <a:srgbClr val="FDEADA"/>
          </a:solidFill>
          <a:ln w="9525">
            <a:solidFill>
              <a:srgbClr val="FCD5B5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a</a:t>
            </a:r>
            <a:r>
              <a:rPr lang="en-US" sz="2000" baseline="30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3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 – </a:t>
            </a: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b</a:t>
            </a:r>
            <a:r>
              <a:rPr lang="en-US" sz="2000" baseline="30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3</a:t>
            </a:r>
            <a:endParaRPr lang="en-US" sz="2000" dirty="0">
              <a:solidFill>
                <a:schemeClr val="accent4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6" name="Rounded Rectangle 25">
            <a:extLst>
              <a:ext uri="{FF2B5EF4-FFF2-40B4-BE49-F238E27FC236}">
                <a16:creationId xmlns:a16="http://schemas.microsoft.com/office/drawing/2014/main" id="{7A1A1AFD-78A5-468F-83DA-5F52AF42A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0887" y="3259552"/>
            <a:ext cx="2487613" cy="566737"/>
          </a:xfrm>
          <a:prstGeom prst="roundRect">
            <a:avLst>
              <a:gd name="adj" fmla="val 16667"/>
            </a:avLst>
          </a:prstGeom>
          <a:solidFill>
            <a:srgbClr val="FDEADA"/>
          </a:solidFill>
          <a:ln w="9525">
            <a:solidFill>
              <a:srgbClr val="FCD5B5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zh-HK" sz="2000" dirty="0">
                <a:solidFill>
                  <a:schemeClr val="accent4"/>
                </a:solidFill>
                <a:latin typeface="Arial"/>
                <a:cs typeface="Arial"/>
              </a:rPr>
              <a:t>(</a:t>
            </a:r>
            <a:r>
              <a:rPr lang="en-US" altLang="zh-HK" sz="2000" i="1" dirty="0">
                <a:solidFill>
                  <a:schemeClr val="accent4"/>
                </a:solidFill>
                <a:latin typeface="Arial"/>
                <a:cs typeface="Arial"/>
              </a:rPr>
              <a:t>a</a:t>
            </a:r>
            <a:r>
              <a:rPr lang="en-US" altLang="zh-HK" sz="2000" dirty="0">
                <a:solidFill>
                  <a:schemeClr val="accent4"/>
                </a:solidFill>
                <a:latin typeface="Arial"/>
                <a:cs typeface="Arial"/>
              </a:rPr>
              <a:t> – </a:t>
            </a:r>
            <a:r>
              <a:rPr lang="en-US" altLang="zh-HK" sz="2000" i="1" dirty="0">
                <a:solidFill>
                  <a:schemeClr val="accent4"/>
                </a:solidFill>
                <a:latin typeface="Arial"/>
                <a:cs typeface="Arial"/>
              </a:rPr>
              <a:t>b</a:t>
            </a:r>
            <a:r>
              <a:rPr lang="en-US" altLang="zh-HK" sz="2000" dirty="0">
                <a:solidFill>
                  <a:schemeClr val="accent4"/>
                </a:solidFill>
                <a:latin typeface="Arial"/>
                <a:cs typeface="Arial"/>
              </a:rPr>
              <a:t>)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(</a:t>
            </a: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a</a:t>
            </a:r>
            <a:r>
              <a:rPr lang="en-US" altLang="zh-HK" sz="2000" baseline="30000" dirty="0">
                <a:solidFill>
                  <a:schemeClr val="accent4"/>
                </a:solidFill>
                <a:latin typeface="Arial"/>
                <a:cs typeface="Arial"/>
              </a:rPr>
              <a:t>2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 + </a:t>
            </a: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ab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 + </a:t>
            </a: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b</a:t>
            </a:r>
            <a:r>
              <a:rPr lang="en-US" altLang="zh-HK" sz="2000" baseline="30000" dirty="0">
                <a:solidFill>
                  <a:schemeClr val="accent4"/>
                </a:solidFill>
                <a:latin typeface="Arial"/>
                <a:cs typeface="Arial"/>
              </a:rPr>
              <a:t>2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)</a:t>
            </a:r>
            <a:endParaRPr lang="en-US" sz="2000" baseline="30000" dirty="0">
              <a:solidFill>
                <a:schemeClr val="accent4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7" name="Round Same Side Corner Rectangle 10">
            <a:extLst>
              <a:ext uri="{FF2B5EF4-FFF2-40B4-BE49-F238E27FC236}">
                <a16:creationId xmlns:a16="http://schemas.microsoft.com/office/drawing/2014/main" id="{29B81D8D-CBC8-4B87-B787-40FF80932991}"/>
              </a:ext>
            </a:extLst>
          </p:cNvPr>
          <p:cNvSpPr>
            <a:spLocks/>
          </p:cNvSpPr>
          <p:nvPr/>
        </p:nvSpPr>
        <p:spPr bwMode="auto">
          <a:xfrm>
            <a:off x="2309675" y="1737139"/>
            <a:ext cx="1695450" cy="579438"/>
          </a:xfrm>
          <a:custGeom>
            <a:avLst/>
            <a:gdLst>
              <a:gd name="T0" fmla="*/ 96575 w 5826125"/>
              <a:gd name="T1" fmla="*/ 0 h 579438"/>
              <a:gd name="T2" fmla="*/ 5729550 w 5826125"/>
              <a:gd name="T3" fmla="*/ 0 h 579438"/>
              <a:gd name="T4" fmla="*/ 5826125 w 5826125"/>
              <a:gd name="T5" fmla="*/ 96575 h 579438"/>
              <a:gd name="T6" fmla="*/ 5826125 w 5826125"/>
              <a:gd name="T7" fmla="*/ 579438 h 579438"/>
              <a:gd name="T8" fmla="*/ 5826125 w 5826125"/>
              <a:gd name="T9" fmla="*/ 579438 h 579438"/>
              <a:gd name="T10" fmla="*/ 0 w 5826125"/>
              <a:gd name="T11" fmla="*/ 579438 h 579438"/>
              <a:gd name="T12" fmla="*/ 0 w 5826125"/>
              <a:gd name="T13" fmla="*/ 579438 h 579438"/>
              <a:gd name="T14" fmla="*/ 0 w 5826125"/>
              <a:gd name="T15" fmla="*/ 96575 h 579438"/>
              <a:gd name="T16" fmla="*/ 96575 w 5826125"/>
              <a:gd name="T17" fmla="*/ 0 h 57943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6125"/>
              <a:gd name="T28" fmla="*/ 0 h 579438"/>
              <a:gd name="T29" fmla="*/ 5826125 w 5826125"/>
              <a:gd name="T30" fmla="*/ 579438 h 57943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6125" h="579438">
                <a:moveTo>
                  <a:pt x="96575" y="0"/>
                </a:moveTo>
                <a:lnTo>
                  <a:pt x="5729550" y="0"/>
                </a:lnTo>
                <a:cubicBezTo>
                  <a:pt x="5782887" y="0"/>
                  <a:pt x="5826125" y="43238"/>
                  <a:pt x="5826125" y="96575"/>
                </a:cubicBezTo>
                <a:lnTo>
                  <a:pt x="5826125" y="579438"/>
                </a:lnTo>
                <a:lnTo>
                  <a:pt x="0" y="579438"/>
                </a:lnTo>
                <a:lnTo>
                  <a:pt x="0" y="96575"/>
                </a:lnTo>
                <a:cubicBezTo>
                  <a:pt x="0" y="43238"/>
                  <a:pt x="43238" y="0"/>
                  <a:pt x="96575" y="0"/>
                </a:cubicBezTo>
                <a:close/>
              </a:path>
            </a:pathLst>
          </a:custGeom>
          <a:solidFill>
            <a:schemeClr val="bg2"/>
          </a:solidFill>
          <a:ln w="9525">
            <a:solidFill>
              <a:srgbClr val="632523"/>
            </a:solidFill>
            <a:prstDash val="dash"/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sz="2000" dirty="0">
                <a:solidFill>
                  <a:schemeClr val="accent4"/>
                </a:solidFill>
                <a:cs typeface="Arial" pitchFamily="34" charset="0"/>
              </a:rPr>
              <a:t>因式分解</a:t>
            </a:r>
          </a:p>
        </p:txBody>
      </p:sp>
      <p:sp>
        <p:nvSpPr>
          <p:cNvPr id="8" name="弧形箭號 (下彎) 19">
            <a:extLst>
              <a:ext uri="{FF2B5EF4-FFF2-40B4-BE49-F238E27FC236}">
                <a16:creationId xmlns:a16="http://schemas.microsoft.com/office/drawing/2014/main" id="{5CE71D32-2B8B-4892-BBE0-4D4FF6023C36}"/>
              </a:ext>
            </a:extLst>
          </p:cNvPr>
          <p:cNvSpPr/>
          <p:nvPr/>
        </p:nvSpPr>
        <p:spPr>
          <a:xfrm>
            <a:off x="1839775" y="2408652"/>
            <a:ext cx="2700337" cy="720725"/>
          </a:xfrm>
          <a:prstGeom prst="curved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>
              <a:solidFill>
                <a:schemeClr val="tx1"/>
              </a:solidFill>
            </a:endParaRPr>
          </a:p>
        </p:txBody>
      </p:sp>
      <p:sp>
        <p:nvSpPr>
          <p:cNvPr id="9" name="弧形箭號 (下彎) 20">
            <a:extLst>
              <a:ext uri="{FF2B5EF4-FFF2-40B4-BE49-F238E27FC236}">
                <a16:creationId xmlns:a16="http://schemas.microsoft.com/office/drawing/2014/main" id="{8D8F3192-CDC2-416E-92CA-4BDA5E362267}"/>
              </a:ext>
            </a:extLst>
          </p:cNvPr>
          <p:cNvSpPr/>
          <p:nvPr/>
        </p:nvSpPr>
        <p:spPr>
          <a:xfrm rot="10800000">
            <a:off x="1806437" y="3923127"/>
            <a:ext cx="2700338" cy="719137"/>
          </a:xfrm>
          <a:prstGeom prst="curved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 dirty="0">
              <a:solidFill>
                <a:schemeClr val="tx1"/>
              </a:solidFill>
            </a:endParaRPr>
          </a:p>
        </p:txBody>
      </p:sp>
      <p:sp>
        <p:nvSpPr>
          <p:cNvPr id="10" name="Round Same Side Corner Rectangle 10">
            <a:extLst>
              <a:ext uri="{FF2B5EF4-FFF2-40B4-BE49-F238E27FC236}">
                <a16:creationId xmlns:a16="http://schemas.microsoft.com/office/drawing/2014/main" id="{6C3D42CA-0711-4574-B36A-A7868FE4284E}"/>
              </a:ext>
            </a:extLst>
          </p:cNvPr>
          <p:cNvSpPr>
            <a:spLocks/>
          </p:cNvSpPr>
          <p:nvPr/>
        </p:nvSpPr>
        <p:spPr bwMode="auto">
          <a:xfrm>
            <a:off x="6864212" y="4847052"/>
            <a:ext cx="1374775" cy="579437"/>
          </a:xfrm>
          <a:custGeom>
            <a:avLst/>
            <a:gdLst>
              <a:gd name="T0" fmla="*/ 96575 w 5826125"/>
              <a:gd name="T1" fmla="*/ 0 h 579438"/>
              <a:gd name="T2" fmla="*/ 5729550 w 5826125"/>
              <a:gd name="T3" fmla="*/ 0 h 579438"/>
              <a:gd name="T4" fmla="*/ 5826125 w 5826125"/>
              <a:gd name="T5" fmla="*/ 96575 h 579438"/>
              <a:gd name="T6" fmla="*/ 5826125 w 5826125"/>
              <a:gd name="T7" fmla="*/ 579438 h 579438"/>
              <a:gd name="T8" fmla="*/ 5826125 w 5826125"/>
              <a:gd name="T9" fmla="*/ 579438 h 579438"/>
              <a:gd name="T10" fmla="*/ 0 w 5826125"/>
              <a:gd name="T11" fmla="*/ 579438 h 579438"/>
              <a:gd name="T12" fmla="*/ 0 w 5826125"/>
              <a:gd name="T13" fmla="*/ 579438 h 579438"/>
              <a:gd name="T14" fmla="*/ 0 w 5826125"/>
              <a:gd name="T15" fmla="*/ 96575 h 579438"/>
              <a:gd name="T16" fmla="*/ 96575 w 5826125"/>
              <a:gd name="T17" fmla="*/ 0 h 57943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6125"/>
              <a:gd name="T28" fmla="*/ 0 h 579438"/>
              <a:gd name="T29" fmla="*/ 5826125 w 5826125"/>
              <a:gd name="T30" fmla="*/ 579438 h 57943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6125" h="579438">
                <a:moveTo>
                  <a:pt x="96575" y="0"/>
                </a:moveTo>
                <a:lnTo>
                  <a:pt x="5729550" y="0"/>
                </a:lnTo>
                <a:cubicBezTo>
                  <a:pt x="5782887" y="0"/>
                  <a:pt x="5826125" y="43238"/>
                  <a:pt x="5826125" y="96575"/>
                </a:cubicBezTo>
                <a:lnTo>
                  <a:pt x="5826125" y="579438"/>
                </a:lnTo>
                <a:lnTo>
                  <a:pt x="0" y="579438"/>
                </a:lnTo>
                <a:lnTo>
                  <a:pt x="0" y="96575"/>
                </a:lnTo>
                <a:cubicBezTo>
                  <a:pt x="0" y="43238"/>
                  <a:pt x="43238" y="0"/>
                  <a:pt x="96575" y="0"/>
                </a:cubicBezTo>
                <a:close/>
              </a:path>
            </a:pathLst>
          </a:custGeom>
          <a:solidFill>
            <a:schemeClr val="bg2"/>
          </a:solidFill>
          <a:ln w="9525">
            <a:solidFill>
              <a:srgbClr val="632523"/>
            </a:solidFill>
            <a:prstDash val="dash"/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sz="2000" dirty="0">
                <a:solidFill>
                  <a:schemeClr val="accent4"/>
                </a:solidFill>
                <a:cs typeface="Arial" pitchFamily="34" charset="0"/>
              </a:rPr>
              <a:t>展開</a:t>
            </a:r>
          </a:p>
        </p:txBody>
      </p:sp>
      <p:sp>
        <p:nvSpPr>
          <p:cNvPr id="11" name="Round Same Side Corner Rectangle 10">
            <a:extLst>
              <a:ext uri="{FF2B5EF4-FFF2-40B4-BE49-F238E27FC236}">
                <a16:creationId xmlns:a16="http://schemas.microsoft.com/office/drawing/2014/main" id="{00F122B9-20D5-415A-A95C-59D6793CC0C4}"/>
              </a:ext>
            </a:extLst>
          </p:cNvPr>
          <p:cNvSpPr>
            <a:spLocks/>
          </p:cNvSpPr>
          <p:nvPr/>
        </p:nvSpPr>
        <p:spPr bwMode="auto">
          <a:xfrm>
            <a:off x="6670537" y="1762539"/>
            <a:ext cx="1695450" cy="579438"/>
          </a:xfrm>
          <a:custGeom>
            <a:avLst/>
            <a:gdLst>
              <a:gd name="T0" fmla="*/ 96575 w 5826125"/>
              <a:gd name="T1" fmla="*/ 0 h 579438"/>
              <a:gd name="T2" fmla="*/ 5729550 w 5826125"/>
              <a:gd name="T3" fmla="*/ 0 h 579438"/>
              <a:gd name="T4" fmla="*/ 5826125 w 5826125"/>
              <a:gd name="T5" fmla="*/ 96575 h 579438"/>
              <a:gd name="T6" fmla="*/ 5826125 w 5826125"/>
              <a:gd name="T7" fmla="*/ 579438 h 579438"/>
              <a:gd name="T8" fmla="*/ 5826125 w 5826125"/>
              <a:gd name="T9" fmla="*/ 579438 h 579438"/>
              <a:gd name="T10" fmla="*/ 0 w 5826125"/>
              <a:gd name="T11" fmla="*/ 579438 h 579438"/>
              <a:gd name="T12" fmla="*/ 0 w 5826125"/>
              <a:gd name="T13" fmla="*/ 579438 h 579438"/>
              <a:gd name="T14" fmla="*/ 0 w 5826125"/>
              <a:gd name="T15" fmla="*/ 96575 h 579438"/>
              <a:gd name="T16" fmla="*/ 96575 w 5826125"/>
              <a:gd name="T17" fmla="*/ 0 h 57943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6125"/>
              <a:gd name="T28" fmla="*/ 0 h 579438"/>
              <a:gd name="T29" fmla="*/ 5826125 w 5826125"/>
              <a:gd name="T30" fmla="*/ 579438 h 57943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6125" h="579438">
                <a:moveTo>
                  <a:pt x="96575" y="0"/>
                </a:moveTo>
                <a:lnTo>
                  <a:pt x="5729550" y="0"/>
                </a:lnTo>
                <a:cubicBezTo>
                  <a:pt x="5782887" y="0"/>
                  <a:pt x="5826125" y="43238"/>
                  <a:pt x="5826125" y="96575"/>
                </a:cubicBezTo>
                <a:lnTo>
                  <a:pt x="5826125" y="579438"/>
                </a:lnTo>
                <a:lnTo>
                  <a:pt x="0" y="579438"/>
                </a:lnTo>
                <a:lnTo>
                  <a:pt x="0" y="96575"/>
                </a:lnTo>
                <a:cubicBezTo>
                  <a:pt x="0" y="43238"/>
                  <a:pt x="43238" y="0"/>
                  <a:pt x="96575" y="0"/>
                </a:cubicBezTo>
                <a:close/>
              </a:path>
            </a:pathLst>
          </a:custGeom>
          <a:solidFill>
            <a:schemeClr val="bg2"/>
          </a:solidFill>
          <a:ln w="9525">
            <a:solidFill>
              <a:srgbClr val="632523"/>
            </a:solidFill>
            <a:prstDash val="dash"/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sz="2000" dirty="0">
                <a:solidFill>
                  <a:schemeClr val="accent4"/>
                </a:solidFill>
                <a:cs typeface="Arial" pitchFamily="34" charset="0"/>
              </a:rPr>
              <a:t>因式分解</a:t>
            </a:r>
          </a:p>
        </p:txBody>
      </p:sp>
      <p:sp>
        <p:nvSpPr>
          <p:cNvPr id="12" name="弧形箭號 (下彎) 25">
            <a:extLst>
              <a:ext uri="{FF2B5EF4-FFF2-40B4-BE49-F238E27FC236}">
                <a16:creationId xmlns:a16="http://schemas.microsoft.com/office/drawing/2014/main" id="{6874D09A-3F75-472F-961F-A63BBD42056C}"/>
              </a:ext>
            </a:extLst>
          </p:cNvPr>
          <p:cNvSpPr/>
          <p:nvPr/>
        </p:nvSpPr>
        <p:spPr>
          <a:xfrm>
            <a:off x="6202225" y="2434052"/>
            <a:ext cx="2700337" cy="720725"/>
          </a:xfrm>
          <a:prstGeom prst="curved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>
              <a:solidFill>
                <a:schemeClr val="tx1"/>
              </a:solidFill>
            </a:endParaRPr>
          </a:p>
        </p:txBody>
      </p:sp>
      <p:sp>
        <p:nvSpPr>
          <p:cNvPr id="13" name="弧形箭號 (下彎) 27">
            <a:extLst>
              <a:ext uri="{FF2B5EF4-FFF2-40B4-BE49-F238E27FC236}">
                <a16:creationId xmlns:a16="http://schemas.microsoft.com/office/drawing/2014/main" id="{5686244B-371D-4D90-95A1-3EC4DAFF15D0}"/>
              </a:ext>
            </a:extLst>
          </p:cNvPr>
          <p:cNvSpPr/>
          <p:nvPr/>
        </p:nvSpPr>
        <p:spPr>
          <a:xfrm rot="10800000">
            <a:off x="6168887" y="3975514"/>
            <a:ext cx="2700338" cy="719138"/>
          </a:xfrm>
          <a:prstGeom prst="curved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 dirty="0">
              <a:solidFill>
                <a:schemeClr val="tx1"/>
              </a:solidFill>
            </a:endParaRPr>
          </a:p>
        </p:txBody>
      </p:sp>
      <p:sp>
        <p:nvSpPr>
          <p:cNvPr id="14" name="Rounded Rectangle 25">
            <a:extLst>
              <a:ext uri="{FF2B5EF4-FFF2-40B4-BE49-F238E27FC236}">
                <a16:creationId xmlns:a16="http://schemas.microsoft.com/office/drawing/2014/main" id="{4B62130F-5C23-4E05-ADC9-D5745F9D54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2650" y="3270664"/>
            <a:ext cx="1042987" cy="566738"/>
          </a:xfrm>
          <a:prstGeom prst="roundRect">
            <a:avLst>
              <a:gd name="adj" fmla="val 16667"/>
            </a:avLst>
          </a:prstGeom>
          <a:solidFill>
            <a:srgbClr val="FDEADA"/>
          </a:solidFill>
          <a:ln w="9525">
            <a:solidFill>
              <a:srgbClr val="FCD5B5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a</a:t>
            </a:r>
            <a:r>
              <a:rPr lang="en-US" sz="2000" baseline="30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3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 + </a:t>
            </a: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b</a:t>
            </a:r>
            <a:r>
              <a:rPr lang="en-US" sz="2000" baseline="30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3</a:t>
            </a:r>
            <a:endParaRPr lang="en-US" sz="2000" dirty="0">
              <a:solidFill>
                <a:schemeClr val="accent4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15" name="Rounded Rectangle 25">
            <a:extLst>
              <a:ext uri="{FF2B5EF4-FFF2-40B4-BE49-F238E27FC236}">
                <a16:creationId xmlns:a16="http://schemas.microsoft.com/office/drawing/2014/main" id="{03A54AD8-F47D-4EB9-901B-AD88156A4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6037" y="3280189"/>
            <a:ext cx="2486025" cy="566738"/>
          </a:xfrm>
          <a:prstGeom prst="roundRect">
            <a:avLst>
              <a:gd name="adj" fmla="val 16667"/>
            </a:avLst>
          </a:prstGeom>
          <a:solidFill>
            <a:srgbClr val="FDEADA"/>
          </a:solidFill>
          <a:ln w="9525">
            <a:solidFill>
              <a:srgbClr val="FCD5B5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zh-HK" sz="2000" dirty="0">
                <a:solidFill>
                  <a:schemeClr val="accent4"/>
                </a:solidFill>
                <a:latin typeface="Arial"/>
                <a:cs typeface="Arial"/>
              </a:rPr>
              <a:t>(</a:t>
            </a:r>
            <a:r>
              <a:rPr lang="en-US" altLang="zh-HK" sz="2000" i="1" dirty="0">
                <a:solidFill>
                  <a:schemeClr val="accent4"/>
                </a:solidFill>
                <a:latin typeface="Arial"/>
                <a:cs typeface="Arial"/>
              </a:rPr>
              <a:t>a</a:t>
            </a:r>
            <a:r>
              <a:rPr lang="en-US" altLang="zh-HK" sz="2000" dirty="0">
                <a:solidFill>
                  <a:schemeClr val="accent4"/>
                </a:solidFill>
                <a:latin typeface="Arial"/>
                <a:cs typeface="Arial"/>
              </a:rPr>
              <a:t> + </a:t>
            </a:r>
            <a:r>
              <a:rPr lang="en-US" altLang="zh-HK" sz="2000" i="1" dirty="0">
                <a:solidFill>
                  <a:schemeClr val="accent4"/>
                </a:solidFill>
                <a:latin typeface="Arial"/>
                <a:cs typeface="Arial"/>
              </a:rPr>
              <a:t>b</a:t>
            </a:r>
            <a:r>
              <a:rPr lang="en-US" altLang="zh-HK" sz="2000" dirty="0">
                <a:solidFill>
                  <a:schemeClr val="accent4"/>
                </a:solidFill>
                <a:latin typeface="Arial"/>
                <a:cs typeface="Arial"/>
              </a:rPr>
              <a:t>)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(</a:t>
            </a: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a</a:t>
            </a:r>
            <a:r>
              <a:rPr lang="en-US" altLang="zh-HK" sz="2000" baseline="30000" dirty="0">
                <a:solidFill>
                  <a:schemeClr val="accent4"/>
                </a:solidFill>
                <a:latin typeface="Arial"/>
                <a:cs typeface="Arial"/>
              </a:rPr>
              <a:t>2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altLang="zh-HK" sz="2000" dirty="0">
                <a:solidFill>
                  <a:schemeClr val="accent4"/>
                </a:solidFill>
                <a:latin typeface="Arial"/>
                <a:cs typeface="Arial"/>
              </a:rPr>
              <a:t>–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ab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 + </a:t>
            </a: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b</a:t>
            </a:r>
            <a:r>
              <a:rPr lang="en-US" altLang="zh-HK" sz="2000" baseline="30000" dirty="0">
                <a:solidFill>
                  <a:schemeClr val="accent4"/>
                </a:solidFill>
                <a:latin typeface="Arial"/>
                <a:cs typeface="Arial"/>
              </a:rPr>
              <a:t>2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)</a:t>
            </a:r>
            <a:endParaRPr lang="en-US" sz="2000" baseline="30000" dirty="0">
              <a:solidFill>
                <a:schemeClr val="accent4"/>
              </a:solidFill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14741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006BFC-643E-4868-B791-851526D1C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39757"/>
          </a:xfrm>
        </p:spPr>
        <p:txBody>
          <a:bodyPr/>
          <a:lstStyle/>
          <a:p>
            <a: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立方差和立方和的恆等式</a:t>
            </a:r>
            <a:endParaRPr lang="zh-HK" alt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89DD502-C8CD-4163-888C-74E89BFDE070}"/>
              </a:ext>
            </a:extLst>
          </p:cNvPr>
          <p:cNvSpPr txBox="1"/>
          <p:nvPr/>
        </p:nvSpPr>
        <p:spPr>
          <a:xfrm>
            <a:off x="720000" y="1399617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例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5. 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因式分解下列各式。</a:t>
            </a:r>
            <a:endParaRPr lang="en-US" altLang="zh-TW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(a)	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y</a:t>
            </a:r>
            <a:r>
              <a:rPr kumimoji="0" lang="en-US" altLang="zh-TW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+ 27 	</a:t>
            </a:r>
          </a:p>
          <a:p>
            <a:pPr>
              <a:buFont typeface="Arial" panose="020B0604020202020204" pitchFamily="34" charset="0"/>
              <a:buNone/>
            </a:pP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(b)	 27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kumimoji="0" lang="en-US" altLang="zh-TW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343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kumimoji="0" lang="en-US" altLang="zh-TW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endParaRPr lang="zh-HK" altLang="en-US" sz="2400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50E6A439-C35A-4691-ACC8-566EB2391DAA}"/>
              </a:ext>
            </a:extLst>
          </p:cNvPr>
          <p:cNvSpPr txBox="1"/>
          <p:nvPr/>
        </p:nvSpPr>
        <p:spPr>
          <a:xfrm>
            <a:off x="720000" y="2743394"/>
            <a:ext cx="1184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2">
                    <a:lumMod val="75000"/>
                  </a:schemeClr>
                </a:solidFill>
              </a:rPr>
              <a:t>解答：</a:t>
            </a:r>
            <a:r>
              <a:rPr lang="zh-CN" altLang="en-US" sz="2400" dirty="0"/>
              <a:t> </a:t>
            </a:r>
            <a:endParaRPr lang="zh-HK" altLang="en-US" sz="2400" dirty="0"/>
          </a:p>
        </p:txBody>
      </p:sp>
      <p:sp>
        <p:nvSpPr>
          <p:cNvPr id="8" name="文字方塊 23">
            <a:extLst>
              <a:ext uri="{FF2B5EF4-FFF2-40B4-BE49-F238E27FC236}">
                <a16:creationId xmlns:a16="http://schemas.microsoft.com/office/drawing/2014/main" id="{529FB475-A99E-43CF-A8AA-D5A319B6F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0" y="3429000"/>
            <a:ext cx="5205413" cy="124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(a)	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y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+ 27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=	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+ 3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endParaRPr kumimoji="0" lang="en-US" altLang="zh-TW" sz="22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=	(</a:t>
            </a:r>
            <a:r>
              <a:rPr lang="en-US" altLang="zh-HK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+ 3)[</a:t>
            </a:r>
            <a:r>
              <a:rPr lang="en-US" altLang="zh-HK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HK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(</a:t>
            </a:r>
            <a:r>
              <a:rPr lang="en-US" altLang="zh-HK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)(3) + 3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=	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+ 3)(</a:t>
            </a:r>
            <a:r>
              <a:rPr lang="en-US" altLang="zh-HK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HK" sz="2200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HK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– </a:t>
            </a:r>
            <a:r>
              <a:rPr lang="en-US" altLang="zh-HK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HK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HK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+ 9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altLang="zh-HK" sz="2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字方塊 23">
            <a:extLst>
              <a:ext uri="{FF2B5EF4-FFF2-40B4-BE49-F238E27FC236}">
                <a16:creationId xmlns:a16="http://schemas.microsoft.com/office/drawing/2014/main" id="{53D9B29F-4692-40D6-8CD0-7AA93BD28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0" y="4878766"/>
            <a:ext cx="6727825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617663" algn="r"/>
                <a:tab pos="1973263" algn="ctr"/>
                <a:tab pos="23288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1617663" algn="r"/>
                <a:tab pos="1973263" algn="ctr"/>
                <a:tab pos="23288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1617663" algn="r"/>
                <a:tab pos="1973263" algn="ctr"/>
                <a:tab pos="23288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1617663" algn="r"/>
                <a:tab pos="1973263" algn="ctr"/>
                <a:tab pos="23288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1617663" algn="r"/>
                <a:tab pos="1973263" algn="ctr"/>
                <a:tab pos="23288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17663" algn="r"/>
                <a:tab pos="1973263" algn="ctr"/>
                <a:tab pos="23288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17663" algn="r"/>
                <a:tab pos="1973263" algn="ctr"/>
                <a:tab pos="23288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17663" algn="r"/>
                <a:tab pos="1973263" algn="ctr"/>
                <a:tab pos="23288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17663" algn="r"/>
                <a:tab pos="1973263" algn="ctr"/>
                <a:tab pos="23288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(b)	27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343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=	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(3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(7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=	(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)[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(3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en-US" altLang="zh-HK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(3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)(7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(7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=	</a:t>
            </a:r>
            <a:r>
              <a:rPr lang="en-US" altLang="zh-HK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HK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HK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(9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HK" sz="2200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HK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21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ab</a:t>
            </a:r>
            <a:r>
              <a:rPr lang="en-US" altLang="zh-HK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49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kumimoji="0" lang="en-US" altLang="zh-TW" sz="2200" u="sng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altLang="zh-HK" sz="2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234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57B54E-4B28-499C-B5B2-5DB27FF7E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66261"/>
          </a:xfrm>
        </p:spPr>
        <p:txBody>
          <a:bodyPr/>
          <a:lstStyle/>
          <a:p>
            <a: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Times New Roman" pitchFamily="18" charset="0"/>
              </a:rPr>
              <a:t>利用十字相乘法</a:t>
            </a:r>
            <a: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進行因式分解</a:t>
            </a:r>
            <a:endParaRPr lang="zh-HK" alt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F0E3233-18AB-45E5-B579-40A81EB5E8C1}"/>
              </a:ext>
            </a:extLst>
          </p:cNvPr>
          <p:cNvSpPr txBox="1"/>
          <p:nvPr/>
        </p:nvSpPr>
        <p:spPr>
          <a:xfrm>
            <a:off x="720000" y="1285461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例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6. 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因式分解下列各式。</a:t>
            </a:r>
            <a:endParaRPr lang="en-US" altLang="zh-TW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(a)	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+ 7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+ 10	</a:t>
            </a:r>
          </a:p>
          <a:p>
            <a:pPr>
              <a:buFont typeface="Arial" panose="020B0604020202020204" pitchFamily="34" charset="0"/>
              <a:buNone/>
            </a:pP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(b)	 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12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28</a:t>
            </a:r>
            <a:endParaRPr lang="zh-HK" altLang="en-US" sz="2400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164BD40A-E9F5-4F39-9832-D28D66FA3D97}"/>
              </a:ext>
            </a:extLst>
          </p:cNvPr>
          <p:cNvSpPr txBox="1"/>
          <p:nvPr/>
        </p:nvSpPr>
        <p:spPr>
          <a:xfrm>
            <a:off x="720000" y="2743394"/>
            <a:ext cx="1184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2">
                    <a:lumMod val="75000"/>
                  </a:schemeClr>
                </a:solidFill>
              </a:rPr>
              <a:t>解答：</a:t>
            </a:r>
            <a:r>
              <a:rPr lang="zh-CN" altLang="en-US" sz="2400" dirty="0"/>
              <a:t> </a:t>
            </a:r>
            <a:endParaRPr lang="zh-HK" altLang="en-US" sz="2400" dirty="0"/>
          </a:p>
        </p:txBody>
      </p:sp>
      <p:sp>
        <p:nvSpPr>
          <p:cNvPr id="9" name="文字方塊 23">
            <a:extLst>
              <a:ext uri="{FF2B5EF4-FFF2-40B4-BE49-F238E27FC236}">
                <a16:creationId xmlns:a16="http://schemas.microsoft.com/office/drawing/2014/main" id="{18FE273C-9A61-41F6-B56F-A58584B26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0" y="3176588"/>
            <a:ext cx="7561262" cy="2586038"/>
          </a:xfrm>
          <a:prstGeom prst="rect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358775" algn="l"/>
              </a:tabLst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358775" algn="l"/>
              </a:tabLst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3587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358775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358775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358775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358775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358775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358775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algn="just">
              <a:spcBef>
                <a:spcPts val="0"/>
              </a:spcBef>
              <a:buFont typeface="Arial" charset="0"/>
              <a:buNone/>
              <a:tabLst>
                <a:tab pos="360000" algn="l"/>
                <a:tab pos="2160000" algn="ctr"/>
                <a:tab pos="3960000" algn="ctr"/>
              </a:tabLst>
              <a:defRPr/>
            </a:pPr>
            <a:r>
              <a:rPr kumimoji="0" lang="zh-TW" altLang="en-US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altLang="zh-TW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(a) </a:t>
            </a:r>
          </a:p>
          <a:p>
            <a:pPr algn="just">
              <a:spcBef>
                <a:spcPts val="0"/>
              </a:spcBef>
              <a:buFont typeface="Arial" charset="0"/>
              <a:buNone/>
              <a:tabLst>
                <a:tab pos="360000" algn="l"/>
                <a:tab pos="2160000" algn="ctr"/>
                <a:tab pos="3960000" algn="ctr"/>
              </a:tabLst>
              <a:defRPr/>
            </a:pPr>
            <a:r>
              <a:rPr kumimoji="0"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T Extra" pitchFamily="18" charset="2"/>
              </a:rPr>
              <a:t>	</a:t>
            </a:r>
            <a:r>
              <a:rPr kumimoji="0" lang="zh-TW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T Extra" pitchFamily="18" charset="2"/>
              </a:rPr>
              <a:t>常數項和</a:t>
            </a:r>
            <a:r>
              <a:rPr kumimoji="0"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T Extra" pitchFamily="18" charset="2"/>
              </a:rPr>
              <a:t> </a:t>
            </a:r>
            <a:r>
              <a:rPr kumimoji="0" lang="en-US" altLang="zh-TW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T Extra" pitchFamily="18" charset="2"/>
              </a:rPr>
              <a:t>x</a:t>
            </a:r>
            <a:r>
              <a:rPr kumimoji="0"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T Extra" pitchFamily="18" charset="2"/>
              </a:rPr>
              <a:t> </a:t>
            </a:r>
            <a:r>
              <a:rPr kumimoji="0" lang="zh-TW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T Extra" pitchFamily="18" charset="2"/>
              </a:rPr>
              <a:t>的係數都是正數。</a:t>
            </a:r>
            <a:endParaRPr kumimoji="0" lang="en-US" altLang="zh-TW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MT Extra" pitchFamily="18" charset="2"/>
            </a:endParaRPr>
          </a:p>
          <a:p>
            <a:pPr algn="just">
              <a:spcBef>
                <a:spcPts val="0"/>
              </a:spcBef>
              <a:buFont typeface="Arial" charset="0"/>
              <a:buNone/>
              <a:tabLst>
                <a:tab pos="360000" algn="l"/>
                <a:tab pos="2160000" algn="ctr"/>
                <a:tab pos="3960000" algn="ctr"/>
              </a:tabLst>
              <a:defRPr/>
            </a:pPr>
            <a:r>
              <a:rPr kumimoji="0"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	</a:t>
            </a:r>
            <a:r>
              <a:rPr kumimoji="0" lang="zh-TW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我們視常數項為</a:t>
            </a:r>
            <a:r>
              <a:rPr kumimoji="0"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(+</a:t>
            </a:r>
            <a:r>
              <a:rPr kumimoji="0" lang="en-US" altLang="zh-TW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m</a:t>
            </a:r>
            <a:r>
              <a:rPr kumimoji="0"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)(+</a:t>
            </a:r>
            <a:r>
              <a:rPr kumimoji="0" lang="en-US" altLang="zh-TW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n</a:t>
            </a:r>
            <a:r>
              <a:rPr kumimoji="0"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)</a:t>
            </a:r>
            <a:r>
              <a:rPr kumimoji="0" lang="zh-TW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，其中</a:t>
            </a:r>
            <a:r>
              <a:rPr kumimoji="0"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kumimoji="0" lang="en-US" altLang="zh-TW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m</a:t>
            </a:r>
            <a:r>
              <a:rPr kumimoji="0"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&gt; 0 </a:t>
            </a:r>
            <a:r>
              <a:rPr kumimoji="0" lang="zh-TW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和</a:t>
            </a:r>
            <a:r>
              <a:rPr kumimoji="0"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kumimoji="0" lang="en-US" altLang="zh-TW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n</a:t>
            </a:r>
            <a:r>
              <a:rPr kumimoji="0"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&gt; 0</a:t>
            </a:r>
            <a:r>
              <a:rPr kumimoji="0" lang="zh-TW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。</a:t>
            </a:r>
            <a:endParaRPr kumimoji="0" lang="en-US" altLang="zh-TW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 algn="just" eaLnBrk="1" hangingPunct="1">
              <a:spcBef>
                <a:spcPts val="0"/>
              </a:spcBef>
              <a:buFont typeface="Arial" charset="0"/>
              <a:buNone/>
              <a:tabLst>
                <a:tab pos="360000" algn="l"/>
                <a:tab pos="2160000" algn="ctr"/>
                <a:tab pos="3960000" algn="ctr"/>
              </a:tabLst>
              <a:defRPr/>
            </a:pPr>
            <a:r>
              <a:rPr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+10 </a:t>
            </a:r>
            <a:r>
              <a:rPr lang="zh-TW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可寫成</a:t>
            </a:r>
            <a:r>
              <a:rPr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(+1)(+10) </a:t>
            </a:r>
            <a:r>
              <a:rPr lang="zh-TW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或</a:t>
            </a:r>
            <a:r>
              <a:rPr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(+2)(+5)</a:t>
            </a:r>
            <a:r>
              <a:rPr lang="zh-TW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  <a:buFont typeface="Arial" charset="0"/>
              <a:buNone/>
              <a:tabLst>
                <a:tab pos="360000" algn="l"/>
                <a:tab pos="2160000" algn="ctr"/>
                <a:tab pos="3960000" algn="ctr"/>
              </a:tabLst>
              <a:defRPr/>
            </a:pP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  <a:buFont typeface="Arial" charset="0"/>
              <a:buNone/>
              <a:tabLst>
                <a:tab pos="360000" algn="l"/>
                <a:tab pos="2160000" algn="ctr"/>
                <a:tab pos="3960000" algn="ctr"/>
              </a:tabLst>
              <a:defRPr/>
            </a:pP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x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+1	+2</a:t>
            </a:r>
          </a:p>
          <a:p>
            <a:pPr algn="just" eaLnBrk="1" hangingPunct="1">
              <a:spcBef>
                <a:spcPts val="0"/>
              </a:spcBef>
              <a:buFont typeface="Arial" charset="0"/>
              <a:buNone/>
              <a:tabLst>
                <a:tab pos="360000" algn="l"/>
                <a:tab pos="2160000" algn="ctr"/>
                <a:tab pos="3960000" algn="ctr"/>
              </a:tabLst>
              <a:defRPr/>
            </a:pPr>
            <a:r>
              <a:rPr lang="en-US" altLang="zh-TW" sz="2000" u="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zh-TW" sz="2000" i="1" u="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TW" sz="2000" u="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	+10	+5	</a:t>
            </a:r>
          </a:p>
          <a:p>
            <a:pPr algn="just" eaLnBrk="1" hangingPunct="1">
              <a:spcBef>
                <a:spcPts val="0"/>
              </a:spcBef>
              <a:buFont typeface="Arial" charset="0"/>
              <a:buNone/>
              <a:tabLst>
                <a:tab pos="360000" algn="l"/>
                <a:tab pos="2160000" algn="ctr"/>
                <a:tab pos="3960000" algn="ctr"/>
              </a:tabLst>
              <a:defRPr/>
            </a:pP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x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+ 10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11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	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+ 5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7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TW" sz="2200" u="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zh-TW" sz="2200" dirty="0"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</p:txBody>
      </p:sp>
      <p:sp>
        <p:nvSpPr>
          <p:cNvPr id="10" name="圓角矩形 1">
            <a:extLst>
              <a:ext uri="{FF2B5EF4-FFF2-40B4-BE49-F238E27FC236}">
                <a16:creationId xmlns:a16="http://schemas.microsoft.com/office/drawing/2014/main" id="{F6AE6EAC-9104-4991-B741-D335FBE5F185}"/>
              </a:ext>
            </a:extLst>
          </p:cNvPr>
          <p:cNvSpPr/>
          <p:nvPr/>
        </p:nvSpPr>
        <p:spPr>
          <a:xfrm>
            <a:off x="4069623" y="4754564"/>
            <a:ext cx="1439863" cy="1008062"/>
          </a:xfrm>
          <a:prstGeom prst="roundRect">
            <a:avLst/>
          </a:prstGeom>
          <a:solidFill>
            <a:schemeClr val="bg2">
              <a:alpha val="50000"/>
            </a:schemeClr>
          </a:solidFill>
          <a:ln w="95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/>
          </a:p>
        </p:txBody>
      </p:sp>
      <p:grpSp>
        <p:nvGrpSpPr>
          <p:cNvPr id="11" name="群組 13">
            <a:extLst>
              <a:ext uri="{FF2B5EF4-FFF2-40B4-BE49-F238E27FC236}">
                <a16:creationId xmlns:a16="http://schemas.microsoft.com/office/drawing/2014/main" id="{9DD2BCC4-FA00-4A6F-A4EE-DC3493D9B902}"/>
              </a:ext>
            </a:extLst>
          </p:cNvPr>
          <p:cNvGrpSpPr>
            <a:grpSpLocks/>
          </p:cNvGrpSpPr>
          <p:nvPr/>
        </p:nvGrpSpPr>
        <p:grpSpPr bwMode="auto">
          <a:xfrm>
            <a:off x="1369287" y="4901476"/>
            <a:ext cx="1368425" cy="288925"/>
            <a:chOff x="1284049" y="4445539"/>
            <a:chExt cx="1022219" cy="288000"/>
          </a:xfrm>
        </p:grpSpPr>
        <p:cxnSp>
          <p:nvCxnSpPr>
            <p:cNvPr id="12" name="直線接點 11">
              <a:extLst>
                <a:ext uri="{FF2B5EF4-FFF2-40B4-BE49-F238E27FC236}">
                  <a16:creationId xmlns:a16="http://schemas.microsoft.com/office/drawing/2014/main" id="{D57C7544-5926-42F9-B50A-67DB8335FE3B}"/>
                </a:ext>
              </a:extLst>
            </p:cNvPr>
            <p:cNvCxnSpPr/>
            <p:nvPr/>
          </p:nvCxnSpPr>
          <p:spPr>
            <a:xfrm>
              <a:off x="1298279" y="4445539"/>
              <a:ext cx="1007989" cy="288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接點 12">
              <a:extLst>
                <a:ext uri="{FF2B5EF4-FFF2-40B4-BE49-F238E27FC236}">
                  <a16:creationId xmlns:a16="http://schemas.microsoft.com/office/drawing/2014/main" id="{E8CB4BA5-C145-476E-89A9-53D2DA8FF668}"/>
                </a:ext>
              </a:extLst>
            </p:cNvPr>
            <p:cNvCxnSpPr/>
            <p:nvPr/>
          </p:nvCxnSpPr>
          <p:spPr>
            <a:xfrm flipV="1">
              <a:off x="1284049" y="4445539"/>
              <a:ext cx="1007989" cy="288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文字方塊 23">
            <a:extLst>
              <a:ext uri="{FF2B5EF4-FFF2-40B4-BE49-F238E27FC236}">
                <a16:creationId xmlns:a16="http://schemas.microsoft.com/office/drawing/2014/main" id="{C945D13D-CF1F-4FE6-8DD1-FBACD8FFA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0" y="5980714"/>
            <a:ext cx="503078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(a)	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x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+ 7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+ 10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=	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+ 2)(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+ 5)</a:t>
            </a:r>
            <a:endParaRPr lang="en-US" altLang="zh-HK" sz="2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148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57B54E-4B28-499C-B5B2-5DB27FF7E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66261"/>
          </a:xfrm>
        </p:spPr>
        <p:txBody>
          <a:bodyPr/>
          <a:lstStyle/>
          <a:p>
            <a: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Times New Roman" pitchFamily="18" charset="0"/>
              </a:rPr>
              <a:t>利用十字相乘法</a:t>
            </a:r>
            <a: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進行因式分解</a:t>
            </a:r>
            <a:endParaRPr lang="zh-HK" alt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F0E3233-18AB-45E5-B579-40A81EB5E8C1}"/>
              </a:ext>
            </a:extLst>
          </p:cNvPr>
          <p:cNvSpPr txBox="1"/>
          <p:nvPr/>
        </p:nvSpPr>
        <p:spPr>
          <a:xfrm>
            <a:off x="720000" y="1285461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例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6. 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因式分解下列各式。</a:t>
            </a:r>
            <a:endParaRPr lang="en-US" altLang="zh-TW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(a)	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+ 7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+ 10	</a:t>
            </a:r>
          </a:p>
          <a:p>
            <a:pPr>
              <a:buFont typeface="Arial" panose="020B0604020202020204" pitchFamily="34" charset="0"/>
              <a:buNone/>
            </a:pP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(b)	 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12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28</a:t>
            </a:r>
            <a:endParaRPr lang="zh-HK" altLang="en-US" sz="2400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164BD40A-E9F5-4F39-9832-D28D66FA3D97}"/>
              </a:ext>
            </a:extLst>
          </p:cNvPr>
          <p:cNvSpPr txBox="1"/>
          <p:nvPr/>
        </p:nvSpPr>
        <p:spPr>
          <a:xfrm>
            <a:off x="720000" y="2743394"/>
            <a:ext cx="1184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2">
                    <a:lumMod val="75000"/>
                  </a:schemeClr>
                </a:solidFill>
              </a:rPr>
              <a:t>解答：</a:t>
            </a:r>
            <a:r>
              <a:rPr lang="zh-CN" altLang="en-US" sz="2400" dirty="0"/>
              <a:t> </a:t>
            </a:r>
            <a:endParaRPr lang="zh-HK" altLang="en-US" sz="2400" dirty="0"/>
          </a:p>
        </p:txBody>
      </p:sp>
      <p:sp>
        <p:nvSpPr>
          <p:cNvPr id="14" name="文字方塊 23">
            <a:extLst>
              <a:ext uri="{FF2B5EF4-FFF2-40B4-BE49-F238E27FC236}">
                <a16:creationId xmlns:a16="http://schemas.microsoft.com/office/drawing/2014/main" id="{C945D13D-CF1F-4FE6-8DD1-FBACD8FFA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0" y="5980714"/>
            <a:ext cx="5030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98638" algn="r"/>
                <a:tab pos="2159000" algn="ctr"/>
                <a:tab pos="2519363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(b)	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x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12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28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=	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zh-TW" sz="24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–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14)(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+ 2)</a:t>
            </a:r>
            <a:endParaRPr lang="en-US" altLang="zh-HK" sz="2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字方塊 23">
            <a:extLst>
              <a:ext uri="{FF2B5EF4-FFF2-40B4-BE49-F238E27FC236}">
                <a16:creationId xmlns:a16="http://schemas.microsoft.com/office/drawing/2014/main" id="{D7A6FBAF-79F5-432F-8C64-CB88A0D90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0" y="3284786"/>
            <a:ext cx="7561262" cy="2616200"/>
          </a:xfrm>
          <a:prstGeom prst="rect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358775" algn="l"/>
              </a:tabLst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358775" algn="l"/>
              </a:tabLst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3587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358775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358775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358775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358775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358775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358775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algn="just">
              <a:spcBef>
                <a:spcPts val="0"/>
              </a:spcBef>
              <a:buFont typeface="Arial" charset="0"/>
              <a:buNone/>
              <a:tabLst>
                <a:tab pos="360000" algn="l"/>
                <a:tab pos="1800000" algn="ctr"/>
                <a:tab pos="3960000" algn="ctr"/>
                <a:tab pos="6120000" algn="ctr"/>
              </a:tabLst>
              <a:defRPr/>
            </a:pPr>
            <a:r>
              <a:rPr kumimoji="0" lang="en-US" altLang="zh-TW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(b)</a:t>
            </a:r>
            <a:endParaRPr kumimoji="0" lang="en-US" altLang="zh-TW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MT Extra" pitchFamily="18" charset="2"/>
            </a:endParaRPr>
          </a:p>
          <a:p>
            <a:pPr algn="just">
              <a:spcBef>
                <a:spcPts val="0"/>
              </a:spcBef>
              <a:buFont typeface="Arial" charset="0"/>
              <a:buNone/>
              <a:tabLst>
                <a:tab pos="360000" algn="l"/>
                <a:tab pos="1800000" algn="ctr"/>
                <a:tab pos="3960000" algn="ctr"/>
                <a:tab pos="6120000" algn="ctr"/>
              </a:tabLst>
              <a:defRPr/>
            </a:pPr>
            <a:r>
              <a:rPr kumimoji="0"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T Extra" pitchFamily="18" charset="2"/>
              </a:rPr>
              <a:t>	</a:t>
            </a:r>
            <a:r>
              <a:rPr kumimoji="0" lang="zh-TW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T Extra" pitchFamily="18" charset="2"/>
              </a:rPr>
              <a:t>常數項和</a:t>
            </a:r>
            <a:r>
              <a:rPr kumimoji="0"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T Extra" pitchFamily="18" charset="2"/>
              </a:rPr>
              <a:t> </a:t>
            </a:r>
            <a:r>
              <a:rPr kumimoji="0" lang="en-US" altLang="zh-TW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T Extra" pitchFamily="18" charset="2"/>
              </a:rPr>
              <a:t>x</a:t>
            </a:r>
            <a:r>
              <a:rPr kumimoji="0"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T Extra" pitchFamily="18" charset="2"/>
              </a:rPr>
              <a:t> </a:t>
            </a:r>
            <a:r>
              <a:rPr kumimoji="0" lang="zh-TW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T Extra" pitchFamily="18" charset="2"/>
              </a:rPr>
              <a:t>的係數都是負數。</a:t>
            </a:r>
            <a:endParaRPr kumimoji="0" lang="en-US" altLang="zh-TW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MT Extra" pitchFamily="18" charset="2"/>
            </a:endParaRPr>
          </a:p>
          <a:p>
            <a:pPr algn="just">
              <a:spcBef>
                <a:spcPts val="0"/>
              </a:spcBef>
              <a:buFont typeface="Arial" charset="0"/>
              <a:buNone/>
              <a:tabLst>
                <a:tab pos="360000" algn="l"/>
                <a:tab pos="1800000" algn="ctr"/>
                <a:tab pos="3960000" algn="ctr"/>
                <a:tab pos="6120000" algn="ctr"/>
              </a:tabLst>
              <a:defRPr/>
            </a:pPr>
            <a:r>
              <a:rPr kumimoji="0"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	</a:t>
            </a:r>
            <a:r>
              <a:rPr kumimoji="0" lang="zh-TW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我們視常數項為</a:t>
            </a:r>
            <a:r>
              <a:rPr kumimoji="0"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(–</a:t>
            </a:r>
            <a:r>
              <a:rPr kumimoji="0" lang="en-US" altLang="zh-TW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m</a:t>
            </a:r>
            <a:r>
              <a:rPr kumimoji="0"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)(+</a:t>
            </a:r>
            <a:r>
              <a:rPr kumimoji="0" lang="en-US" altLang="zh-TW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n</a:t>
            </a:r>
            <a:r>
              <a:rPr kumimoji="0"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)</a:t>
            </a:r>
            <a:r>
              <a:rPr kumimoji="0" lang="zh-TW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，其中 </a:t>
            </a:r>
            <a:r>
              <a:rPr kumimoji="0" lang="en-US" altLang="zh-TW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m</a:t>
            </a:r>
            <a:r>
              <a:rPr kumimoji="0"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&gt; </a:t>
            </a:r>
            <a:r>
              <a:rPr kumimoji="0" lang="en-US" altLang="zh-TW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n</a:t>
            </a:r>
            <a:r>
              <a:rPr kumimoji="0"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&gt; 0</a:t>
            </a:r>
            <a:r>
              <a:rPr kumimoji="0" lang="zh-TW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。</a:t>
            </a:r>
            <a:endParaRPr kumimoji="0" lang="en-US" altLang="zh-TW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 algn="just" eaLnBrk="1" hangingPunct="1">
              <a:spcBef>
                <a:spcPts val="0"/>
              </a:spcBef>
              <a:buFont typeface="Arial" charset="0"/>
              <a:buNone/>
              <a:tabLst>
                <a:tab pos="360000" algn="l"/>
                <a:tab pos="1800000" algn="ctr"/>
                <a:tab pos="3960000" algn="ctr"/>
                <a:tab pos="6120000" algn="ctr"/>
              </a:tabLst>
              <a:defRPr/>
            </a:pPr>
            <a:r>
              <a:rPr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zh-TW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–28</a:t>
            </a:r>
            <a:r>
              <a:rPr lang="zh-TW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可寫成 </a:t>
            </a:r>
            <a:r>
              <a:rPr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zh-TW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–28</a:t>
            </a:r>
            <a:r>
              <a:rPr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)(+1)</a:t>
            </a:r>
            <a:r>
              <a:rPr lang="zh-TW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zh-TW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–14)(+2)</a:t>
            </a:r>
            <a:r>
              <a:rPr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或</a:t>
            </a:r>
            <a:r>
              <a:rPr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altLang="zh-TW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</a:t>
            </a:r>
            <a:r>
              <a:rPr lang="en-US" altLang="zh-TW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7)(+4)</a:t>
            </a:r>
            <a:r>
              <a:rPr lang="zh-TW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  <a:buFont typeface="Arial" charset="0"/>
              <a:buNone/>
              <a:tabLst>
                <a:tab pos="360000" algn="l"/>
                <a:tab pos="1800000" algn="ctr"/>
                <a:tab pos="3960000" algn="ctr"/>
                <a:tab pos="6120000" algn="ctr"/>
              </a:tabLst>
              <a:defRPr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spcBef>
                <a:spcPts val="0"/>
              </a:spcBef>
              <a:buFont typeface="Arial" charset="0"/>
              <a:buNone/>
              <a:tabLst>
                <a:tab pos="360000" algn="l"/>
                <a:tab pos="1800000" algn="ctr"/>
                <a:tab pos="3960000" algn="ctr"/>
                <a:tab pos="6120000" algn="ctr"/>
              </a:tabLst>
              <a:defRPr/>
            </a:pP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x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zh-TW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–28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zh-TW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–14	–7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  <a:buFont typeface="Arial" charset="0"/>
              <a:buNone/>
              <a:tabLst>
                <a:tab pos="360000" algn="l"/>
                <a:tab pos="1800000" algn="ctr"/>
                <a:tab pos="3960000" algn="ctr"/>
                <a:tab pos="6120000" algn="ctr"/>
              </a:tabLst>
              <a:defRPr/>
            </a:pPr>
            <a:r>
              <a:rPr lang="en-US" altLang="zh-TW" sz="2000" u="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zh-TW" sz="2000" i="1" u="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TW" sz="2000" u="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	+1	+2	+4	</a:t>
            </a:r>
          </a:p>
          <a:p>
            <a:pPr algn="just" eaLnBrk="1" hangingPunct="1">
              <a:spcBef>
                <a:spcPts val="0"/>
              </a:spcBef>
              <a:buFont typeface="Arial" charset="0"/>
              <a:buNone/>
              <a:tabLst>
                <a:tab pos="360000" algn="l"/>
                <a:tab pos="1800000" algn="ctr"/>
                <a:tab pos="3960000" algn="ctr"/>
                <a:tab pos="6120000" algn="ctr"/>
              </a:tabLst>
              <a:defRPr/>
            </a:pP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zh-TW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–28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+ 1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kumimoji="0" lang="en-US" altLang="zh-TW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–27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	 </a:t>
            </a:r>
            <a:r>
              <a:rPr kumimoji="0" lang="en-US" altLang="zh-TW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–14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+ 2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kumimoji="0" lang="en-US" altLang="zh-TW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–12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	</a:t>
            </a:r>
            <a:r>
              <a:rPr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zh-TW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–7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+ 4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kumimoji="0" lang="en-US" altLang="zh-TW" sz="2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–3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kumimoji="0"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</p:txBody>
      </p:sp>
      <p:sp>
        <p:nvSpPr>
          <p:cNvPr id="21" name="圓角矩形 1">
            <a:extLst>
              <a:ext uri="{FF2B5EF4-FFF2-40B4-BE49-F238E27FC236}">
                <a16:creationId xmlns:a16="http://schemas.microsoft.com/office/drawing/2014/main" id="{959C0FD8-A980-4D2F-83CC-1A510AB86DBB}"/>
              </a:ext>
            </a:extLst>
          </p:cNvPr>
          <p:cNvSpPr/>
          <p:nvPr/>
        </p:nvSpPr>
        <p:spPr>
          <a:xfrm>
            <a:off x="3866425" y="4827836"/>
            <a:ext cx="1943100" cy="1008063"/>
          </a:xfrm>
          <a:prstGeom prst="roundRect">
            <a:avLst/>
          </a:prstGeom>
          <a:solidFill>
            <a:schemeClr val="bg2">
              <a:alpha val="50000"/>
            </a:schemeClr>
          </a:solidFill>
          <a:ln w="95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/>
          </a:p>
        </p:txBody>
      </p:sp>
      <p:grpSp>
        <p:nvGrpSpPr>
          <p:cNvPr id="22" name="群組 11">
            <a:extLst>
              <a:ext uri="{FF2B5EF4-FFF2-40B4-BE49-F238E27FC236}">
                <a16:creationId xmlns:a16="http://schemas.microsoft.com/office/drawing/2014/main" id="{21E05506-917C-496B-AB80-F1C37153D85F}"/>
              </a:ext>
            </a:extLst>
          </p:cNvPr>
          <p:cNvGrpSpPr>
            <a:grpSpLocks/>
          </p:cNvGrpSpPr>
          <p:nvPr/>
        </p:nvGrpSpPr>
        <p:grpSpPr bwMode="auto">
          <a:xfrm>
            <a:off x="1355000" y="5034211"/>
            <a:ext cx="1022350" cy="288925"/>
            <a:chOff x="1284049" y="4445539"/>
            <a:chExt cx="1022219" cy="288000"/>
          </a:xfrm>
        </p:grpSpPr>
        <p:cxnSp>
          <p:nvCxnSpPr>
            <p:cNvPr id="23" name="直線接點 22">
              <a:extLst>
                <a:ext uri="{FF2B5EF4-FFF2-40B4-BE49-F238E27FC236}">
                  <a16:creationId xmlns:a16="http://schemas.microsoft.com/office/drawing/2014/main" id="{FBAAC122-36F2-4753-AD44-0F8ED7043186}"/>
                </a:ext>
              </a:extLst>
            </p:cNvPr>
            <p:cNvCxnSpPr/>
            <p:nvPr/>
          </p:nvCxnSpPr>
          <p:spPr>
            <a:xfrm>
              <a:off x="1298334" y="4445539"/>
              <a:ext cx="1007934" cy="288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>
              <a:extLst>
                <a:ext uri="{FF2B5EF4-FFF2-40B4-BE49-F238E27FC236}">
                  <a16:creationId xmlns:a16="http://schemas.microsoft.com/office/drawing/2014/main" id="{DC7C17D9-ECEB-46A4-8768-58EF9173370D}"/>
                </a:ext>
              </a:extLst>
            </p:cNvPr>
            <p:cNvCxnSpPr/>
            <p:nvPr/>
          </p:nvCxnSpPr>
          <p:spPr>
            <a:xfrm flipV="1">
              <a:off x="1284049" y="4445539"/>
              <a:ext cx="1007933" cy="288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7948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 animBg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5B2179-FE45-401E-9ADF-1A11B9448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66261"/>
          </a:xfrm>
        </p:spPr>
        <p:txBody>
          <a:bodyPr/>
          <a:lstStyle/>
          <a:p>
            <a:r>
              <a:rPr lang="en-US" altLang="zh-HK" dirty="0">
                <a:solidFill>
                  <a:schemeClr val="accent2"/>
                </a:solidFill>
              </a:rPr>
              <a:t>DSE</a:t>
            </a:r>
            <a:r>
              <a:rPr lang="zh-CN" altLang="en-US" dirty="0">
                <a:solidFill>
                  <a:schemeClr val="accent2"/>
                </a:solidFill>
              </a:rPr>
              <a:t>練習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44C6D44-7BCE-44EA-971E-092B0F9D95BA}"/>
              </a:ext>
            </a:extLst>
          </p:cNvPr>
          <p:cNvSpPr txBox="1"/>
          <p:nvPr/>
        </p:nvSpPr>
        <p:spPr>
          <a:xfrm>
            <a:off x="720000" y="1285461"/>
            <a:ext cx="6096000" cy="1264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  <a:tabLst>
                <a:tab pos="270510" algn="l"/>
              </a:tabLst>
            </a:pP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1. 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因式分解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</a:tabLst>
            </a:pPr>
            <a:r>
              <a:rPr lang="en-US" altLang="zh-HK" sz="2400" b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	(a)	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6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fr-FR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– 4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mn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2</a:t>
            </a:r>
            <a:r>
              <a:rPr lang="zh-HK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endParaRPr lang="en-US" altLang="zh-HK" sz="2400" kern="100" dirty="0">
              <a:solidFill>
                <a:schemeClr val="accent3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</a:tabLst>
            </a:pPr>
            <a:r>
              <a:rPr lang="en-US" altLang="zh-HK" sz="2400" b="1" kern="1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  <a:r>
              <a:rPr lang="en-US" altLang="zh-HK" sz="2400" b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(b)	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6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m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n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– 4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mn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CN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15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m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+ </a:t>
            </a:r>
            <a:r>
              <a:rPr lang="en-US" altLang="zh-CN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10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n</a:t>
            </a:r>
            <a:r>
              <a:rPr lang="zh-TW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  <a:endParaRPr lang="zh-HK" altLang="en-US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371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5B2179-FE45-401E-9ADF-1A11B9448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66261"/>
          </a:xfrm>
        </p:spPr>
        <p:txBody>
          <a:bodyPr/>
          <a:lstStyle/>
          <a:p>
            <a:r>
              <a:rPr lang="en-US" altLang="zh-HK" dirty="0">
                <a:solidFill>
                  <a:schemeClr val="accent2"/>
                </a:solidFill>
              </a:rPr>
              <a:t>DSE</a:t>
            </a:r>
            <a:r>
              <a:rPr lang="zh-CN" altLang="en-US" dirty="0">
                <a:solidFill>
                  <a:schemeClr val="accent2"/>
                </a:solidFill>
              </a:rPr>
              <a:t>練習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44C6D44-7BCE-44EA-971E-092B0F9D95BA}"/>
              </a:ext>
            </a:extLst>
          </p:cNvPr>
          <p:cNvSpPr txBox="1"/>
          <p:nvPr/>
        </p:nvSpPr>
        <p:spPr>
          <a:xfrm>
            <a:off x="720000" y="1285461"/>
            <a:ext cx="6096000" cy="1264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  <a:tabLst>
                <a:tab pos="270510" algn="l"/>
              </a:tabLst>
            </a:pP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2. 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因式分解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</a:tabLst>
            </a:pPr>
            <a:r>
              <a:rPr lang="en-US" altLang="zh-HK" sz="2400" b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	(a)	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16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m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– 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9 </a:t>
            </a:r>
            <a:r>
              <a:rPr lang="zh-HK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endParaRPr lang="en-US" altLang="zh-HK" sz="2400" kern="100" dirty="0">
              <a:solidFill>
                <a:schemeClr val="accent3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</a:tabLst>
            </a:pPr>
            <a:r>
              <a:rPr lang="en-US" altLang="zh-HK" sz="2400" b="1" kern="1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  <a:r>
              <a:rPr lang="en-US" altLang="zh-HK" sz="2400" b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(b)	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–</a:t>
            </a:r>
            <a:r>
              <a:rPr lang="en-US" altLang="zh-CN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8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mn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+ </a:t>
            </a:r>
            <a:r>
              <a:rPr lang="en-US" altLang="zh-CN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6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n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+ 16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m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– 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9 </a:t>
            </a:r>
            <a:r>
              <a:rPr lang="zh-TW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  <a:endParaRPr lang="zh-HK" altLang="en-US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829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5B2179-FE45-401E-9ADF-1A11B9448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66261"/>
          </a:xfrm>
        </p:spPr>
        <p:txBody>
          <a:bodyPr/>
          <a:lstStyle/>
          <a:p>
            <a:r>
              <a:rPr lang="en-US" altLang="zh-HK" dirty="0">
                <a:solidFill>
                  <a:schemeClr val="accent2"/>
                </a:solidFill>
              </a:rPr>
              <a:t>DSE</a:t>
            </a:r>
            <a:r>
              <a:rPr lang="zh-CN" altLang="en-US" dirty="0">
                <a:solidFill>
                  <a:schemeClr val="accent2"/>
                </a:solidFill>
              </a:rPr>
              <a:t>練習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44C6D44-7BCE-44EA-971E-092B0F9D95BA}"/>
              </a:ext>
            </a:extLst>
          </p:cNvPr>
          <p:cNvSpPr txBox="1"/>
          <p:nvPr/>
        </p:nvSpPr>
        <p:spPr>
          <a:xfrm>
            <a:off x="720000" y="1285461"/>
            <a:ext cx="6096000" cy="1264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  <a:tabLst>
                <a:tab pos="270510" algn="l"/>
              </a:tabLst>
            </a:pP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3. 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因式分解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</a:tabLst>
            </a:pPr>
            <a:r>
              <a:rPr lang="en-US" altLang="zh-HK" sz="2400" b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	(a)	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2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m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– 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m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3 </a:t>
            </a:r>
            <a:r>
              <a:rPr lang="zh-HK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endParaRPr lang="en-US" altLang="zh-HK" sz="2400" kern="100" dirty="0">
              <a:solidFill>
                <a:schemeClr val="accent3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</a:tabLst>
            </a:pPr>
            <a:r>
              <a:rPr lang="en-US" altLang="zh-HK" sz="2400" b="1" kern="1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  <a:r>
              <a:rPr lang="en-US" altLang="zh-HK" sz="2400" b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(b)	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CN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5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mn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+ </a:t>
            </a:r>
            <a:r>
              <a:rPr lang="en-US" altLang="zh-CN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5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n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+ 2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m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– 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m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3 </a:t>
            </a:r>
            <a:r>
              <a:rPr lang="zh-TW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  <a:endParaRPr lang="zh-HK" altLang="en-US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3345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5B2179-FE45-401E-9ADF-1A11B9448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66261"/>
          </a:xfrm>
        </p:spPr>
        <p:txBody>
          <a:bodyPr/>
          <a:lstStyle/>
          <a:p>
            <a:r>
              <a:rPr lang="en-US" altLang="zh-HK" dirty="0">
                <a:solidFill>
                  <a:schemeClr val="accent2"/>
                </a:solidFill>
              </a:rPr>
              <a:t>DSE</a:t>
            </a:r>
            <a:r>
              <a:rPr lang="zh-CN" altLang="en-US" dirty="0">
                <a:solidFill>
                  <a:schemeClr val="accent2"/>
                </a:solidFill>
              </a:rPr>
              <a:t>練習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44C6D44-7BCE-44EA-971E-092B0F9D95BA}"/>
              </a:ext>
            </a:extLst>
          </p:cNvPr>
          <p:cNvSpPr txBox="1"/>
          <p:nvPr/>
        </p:nvSpPr>
        <p:spPr>
          <a:xfrm>
            <a:off x="720000" y="1285461"/>
            <a:ext cx="6096000" cy="1264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  <a:tabLst>
                <a:tab pos="270510" algn="l"/>
              </a:tabLst>
            </a:pP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4. 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因式分解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</a:tabLst>
            </a:pPr>
            <a:r>
              <a:rPr lang="en-US" altLang="zh-HK" sz="2400" b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	(a)	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p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+ 14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pq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+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49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q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zh-HK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endParaRPr lang="en-US" altLang="zh-HK" sz="2400" kern="100" dirty="0">
              <a:solidFill>
                <a:schemeClr val="accent3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</a:tabLst>
            </a:pPr>
            <a:r>
              <a:rPr lang="en-US" altLang="zh-HK" sz="2400" b="1" kern="1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  <a:r>
              <a:rPr lang="en-US" altLang="zh-HK" sz="2400" b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(b)	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p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+ 14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pq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+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49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q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– </a:t>
            </a:r>
            <a:r>
              <a:rPr lang="en-US" altLang="zh-CN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9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r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 </a:t>
            </a:r>
            <a:r>
              <a:rPr lang="zh-TW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  <a:endParaRPr lang="zh-HK" altLang="en-US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149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5B2179-FE45-401E-9ADF-1A11B9448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66261"/>
          </a:xfrm>
        </p:spPr>
        <p:txBody>
          <a:bodyPr/>
          <a:lstStyle/>
          <a:p>
            <a:r>
              <a:rPr lang="en-US" altLang="zh-HK" dirty="0">
                <a:solidFill>
                  <a:schemeClr val="accent2"/>
                </a:solidFill>
              </a:rPr>
              <a:t>DSE</a:t>
            </a:r>
            <a:r>
              <a:rPr lang="zh-CN" altLang="en-US" dirty="0">
                <a:solidFill>
                  <a:schemeClr val="accent2"/>
                </a:solidFill>
              </a:rPr>
              <a:t>練習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44C6D44-7BCE-44EA-971E-092B0F9D95BA}"/>
              </a:ext>
            </a:extLst>
          </p:cNvPr>
          <p:cNvSpPr txBox="1"/>
          <p:nvPr/>
        </p:nvSpPr>
        <p:spPr>
          <a:xfrm>
            <a:off x="720000" y="1285461"/>
            <a:ext cx="6096000" cy="1264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  <a:tabLst>
                <a:tab pos="270510" algn="l"/>
              </a:tabLst>
            </a:pP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5. 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因式分解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</a:tabLst>
            </a:pPr>
            <a:r>
              <a:rPr lang="en-US" altLang="zh-HK" sz="2400" b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	(a)	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a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– </a:t>
            </a:r>
            <a:r>
              <a:rPr lang="en-US" altLang="zh-CN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6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ab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+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CN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9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b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 </a:t>
            </a:r>
            <a:r>
              <a:rPr lang="zh-HK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endParaRPr lang="en-US" altLang="zh-HK" sz="2400" kern="100" dirty="0">
              <a:solidFill>
                <a:schemeClr val="accent3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</a:tabLst>
            </a:pPr>
            <a:r>
              <a:rPr lang="en-US" altLang="zh-HK" sz="2400" b="1" kern="1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  <a:r>
              <a:rPr lang="en-US" altLang="zh-HK" sz="2400" b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(b)	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a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– </a:t>
            </a:r>
            <a:r>
              <a:rPr lang="en-US" altLang="zh-CN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6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ab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+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CN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9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b</a:t>
            </a:r>
            <a:r>
              <a:rPr lang="en-US" altLang="zh-HK" sz="24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+ 5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a</a:t>
            </a:r>
            <a:r>
              <a:rPr lang="en-US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– </a:t>
            </a:r>
            <a:r>
              <a:rPr lang="en-US" altLang="zh-CN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15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b </a:t>
            </a:r>
            <a:r>
              <a:rPr lang="zh-TW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  <a:endParaRPr lang="zh-HK" altLang="en-US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49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7E4562-4255-4DE2-B945-DCB2F9D07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759026"/>
          </a:xfrm>
        </p:spPr>
        <p:txBody>
          <a:bodyPr/>
          <a:lstStyle/>
          <a:p>
            <a:r>
              <a:rPr lang="zh-CN" altLang="en-US" dirty="0"/>
              <a:t>教學大綱</a:t>
            </a:r>
            <a:endParaRPr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0DDE3E-BD7B-4E1B-9D69-1BC6972DF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378226"/>
            <a:ext cx="10728325" cy="4390749"/>
          </a:xfrm>
        </p:spPr>
        <p:txBody>
          <a:bodyPr/>
          <a:lstStyle/>
          <a:p>
            <a:r>
              <a:rPr kumimoji="0" lang="zh-TW" altLang="en-US" sz="20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利用提取公因式進行因式分解</a:t>
            </a:r>
          </a:p>
          <a:p>
            <a:r>
              <a:rPr kumimoji="0" lang="zh-TW" altLang="en-US" sz="20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利用併項法進行因式分解</a:t>
            </a:r>
          </a:p>
          <a:p>
            <a:r>
              <a:rPr kumimoji="0" lang="zh-TW" altLang="en-US" sz="20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平方差的恆等式</a:t>
            </a:r>
          </a:p>
          <a:p>
            <a:r>
              <a:rPr kumimoji="0" lang="zh-TW" altLang="en-US" sz="20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完全平方的恆等式</a:t>
            </a:r>
          </a:p>
          <a:p>
            <a:r>
              <a:rPr kumimoji="0" lang="zh-TW" altLang="en-US" sz="20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立方差和立方和的恆等式</a:t>
            </a:r>
            <a:endParaRPr kumimoji="0" lang="en-US" altLang="zh-TW" sz="2000" b="1" dirty="0">
              <a:solidFill>
                <a:schemeClr val="accent2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kumimoji="0" lang="zh-TW" altLang="en-US" sz="20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Times New Roman" pitchFamily="18" charset="0"/>
              </a:rPr>
              <a:t>利用十字相乘法</a:t>
            </a:r>
            <a:r>
              <a:rPr kumimoji="0" lang="zh-TW" altLang="en-US" sz="20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進行因式分解</a:t>
            </a: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2945766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5B2179-FE45-401E-9ADF-1A11B9448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66261"/>
          </a:xfrm>
        </p:spPr>
        <p:txBody>
          <a:bodyPr/>
          <a:lstStyle/>
          <a:p>
            <a:r>
              <a:rPr lang="en-US" altLang="zh-HK" dirty="0">
                <a:solidFill>
                  <a:schemeClr val="accent2"/>
                </a:solidFill>
              </a:rPr>
              <a:t>DSE</a:t>
            </a:r>
            <a:r>
              <a:rPr lang="zh-CN" altLang="en-US" dirty="0">
                <a:solidFill>
                  <a:schemeClr val="accent2"/>
                </a:solidFill>
              </a:rPr>
              <a:t>練習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44C6D44-7BCE-44EA-971E-092B0F9D95BA}"/>
              </a:ext>
            </a:extLst>
          </p:cNvPr>
          <p:cNvSpPr txBox="1"/>
          <p:nvPr/>
        </p:nvSpPr>
        <p:spPr>
          <a:xfrm>
            <a:off x="720000" y="1285461"/>
            <a:ext cx="6096000" cy="1264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  <a:tabLst>
                <a:tab pos="270510" algn="l"/>
              </a:tabLst>
            </a:pP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6. 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因式分解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</a:tabLst>
            </a:pPr>
            <a:r>
              <a:rPr lang="en-US" altLang="zh-HK" sz="2400" b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	(a)	</a:t>
            </a:r>
            <a:r>
              <a:rPr lang="en-US" altLang="zh-HK" sz="24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4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x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3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fr-FR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20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x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y </a:t>
            </a:r>
            <a:r>
              <a:rPr lang="zh-HK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endParaRPr lang="en-US" altLang="zh-HK" sz="2400" kern="100" dirty="0">
              <a:solidFill>
                <a:schemeClr val="accent3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</a:tabLst>
            </a:pPr>
            <a:r>
              <a:rPr lang="en-US" altLang="zh-HK" sz="2400" b="1" kern="1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  <a:r>
              <a:rPr lang="en-US" altLang="zh-HK" sz="2400" b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(b)	</a:t>
            </a:r>
            <a:r>
              <a:rPr lang="fr-FR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4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x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3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fr-FR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20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x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fr-FR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–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xy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2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fr-FR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+ 5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y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</a:rPr>
              <a:t>3 </a:t>
            </a:r>
            <a:r>
              <a:rPr lang="zh-TW" altLang="zh-HK" sz="24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  <a:endParaRPr lang="zh-HK" altLang="en-US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4673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5B2179-FE45-401E-9ADF-1A11B9448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66261"/>
          </a:xfrm>
        </p:spPr>
        <p:txBody>
          <a:bodyPr/>
          <a:lstStyle/>
          <a:p>
            <a:r>
              <a:rPr lang="en-US" altLang="zh-HK" dirty="0">
                <a:solidFill>
                  <a:schemeClr val="accent2"/>
                </a:solidFill>
              </a:rPr>
              <a:t>DSE</a:t>
            </a:r>
            <a:r>
              <a:rPr lang="zh-CN" altLang="en-US" dirty="0">
                <a:solidFill>
                  <a:schemeClr val="accent2"/>
                </a:solidFill>
              </a:rPr>
              <a:t>練習</a:t>
            </a:r>
            <a:r>
              <a:rPr lang="en-US" altLang="zh-CN" dirty="0">
                <a:solidFill>
                  <a:schemeClr val="accent2"/>
                </a:solidFill>
              </a:rPr>
              <a:t>MC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44C6D44-7BCE-44EA-971E-092B0F9D95BA}"/>
              </a:ext>
            </a:extLst>
          </p:cNvPr>
          <p:cNvSpPr txBox="1"/>
          <p:nvPr/>
        </p:nvSpPr>
        <p:spPr>
          <a:xfrm>
            <a:off x="720000" y="1285461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270510" algn="l"/>
                <a:tab pos="540385" algn="l"/>
              </a:tabLst>
            </a:pP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1. </a:t>
            </a:r>
            <a:r>
              <a:rPr lang="en-US" altLang="zh-HK" sz="2400" i="1" kern="100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pr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– </a:t>
            </a:r>
            <a:r>
              <a:rPr lang="en-US" altLang="zh-HK" sz="2400" i="1" kern="100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qr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– </a:t>
            </a:r>
            <a:r>
              <a:rPr lang="en-US" altLang="zh-HK" sz="2400" i="1" kern="100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ps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+ </a:t>
            </a:r>
            <a:r>
              <a:rPr lang="en-US" altLang="zh-HK" sz="2400" i="1" kern="100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qs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HK" sz="2400" kern="100" dirty="0">
                <a:solidFill>
                  <a:schemeClr val="accent3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– </a:t>
            </a:r>
            <a:r>
              <a:rPr lang="en-US" altLang="zh-HK" sz="2400" i="1" kern="100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pt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HK" sz="2400" kern="100" dirty="0">
                <a:solidFill>
                  <a:schemeClr val="accent3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+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qt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=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		A.	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p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–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q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)(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r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+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+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		B.	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p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–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q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)(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r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+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–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		C.	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p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+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q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)(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r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–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–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		D.	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p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+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q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)(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r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+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–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234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5B2179-FE45-401E-9ADF-1A11B9448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66261"/>
          </a:xfrm>
        </p:spPr>
        <p:txBody>
          <a:bodyPr/>
          <a:lstStyle/>
          <a:p>
            <a:r>
              <a:rPr lang="en-US" altLang="zh-HK" dirty="0">
                <a:solidFill>
                  <a:schemeClr val="accent2"/>
                </a:solidFill>
              </a:rPr>
              <a:t>DSE</a:t>
            </a:r>
            <a:r>
              <a:rPr lang="zh-CN" altLang="en-US" dirty="0">
                <a:solidFill>
                  <a:schemeClr val="accent2"/>
                </a:solidFill>
              </a:rPr>
              <a:t>練習</a:t>
            </a:r>
            <a:r>
              <a:rPr lang="en-US" altLang="zh-CN" dirty="0">
                <a:solidFill>
                  <a:schemeClr val="accent2"/>
                </a:solidFill>
              </a:rPr>
              <a:t>MC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44C6D44-7BCE-44EA-971E-092B0F9D95BA}"/>
              </a:ext>
            </a:extLst>
          </p:cNvPr>
          <p:cNvSpPr txBox="1"/>
          <p:nvPr/>
        </p:nvSpPr>
        <p:spPr>
          <a:xfrm>
            <a:off x="720000" y="1285461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2. 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+ 4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xz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yz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= 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19685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A.	(2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)(3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z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B.	(2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)(3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z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C.	(2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)(3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z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400" kern="100" dirty="0">
              <a:solidFill>
                <a:schemeClr val="accent3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		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D.	(2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x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 +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)(3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 + 2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z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7179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5B2179-FE45-401E-9ADF-1A11B9448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66261"/>
          </a:xfrm>
        </p:spPr>
        <p:txBody>
          <a:bodyPr/>
          <a:lstStyle/>
          <a:p>
            <a:r>
              <a:rPr lang="en-US" altLang="zh-HK" dirty="0">
                <a:solidFill>
                  <a:schemeClr val="accent2"/>
                </a:solidFill>
              </a:rPr>
              <a:t>DSE</a:t>
            </a:r>
            <a:r>
              <a:rPr lang="zh-CN" altLang="en-US" dirty="0">
                <a:solidFill>
                  <a:schemeClr val="accent2"/>
                </a:solidFill>
              </a:rPr>
              <a:t>練習</a:t>
            </a:r>
            <a:r>
              <a:rPr lang="en-US" altLang="zh-CN" dirty="0">
                <a:solidFill>
                  <a:schemeClr val="accent2"/>
                </a:solidFill>
              </a:rPr>
              <a:t>MC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44C6D44-7BCE-44EA-971E-092B0F9D95BA}"/>
              </a:ext>
            </a:extLst>
          </p:cNvPr>
          <p:cNvSpPr txBox="1"/>
          <p:nvPr/>
        </p:nvSpPr>
        <p:spPr>
          <a:xfrm>
            <a:off x="720000" y="1285461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3. 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4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+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6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+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4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=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A.	(3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)(3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2)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B.	(3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)(3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+ 2)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C.	(3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)(3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+ 2)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400" kern="100" dirty="0">
              <a:solidFill>
                <a:schemeClr val="accent3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		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D.	(3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 + 2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)(3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 –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 – 2)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9313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5B2179-FE45-401E-9ADF-1A11B9448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66261"/>
          </a:xfrm>
        </p:spPr>
        <p:txBody>
          <a:bodyPr/>
          <a:lstStyle/>
          <a:p>
            <a:r>
              <a:rPr lang="en-US" altLang="zh-HK" dirty="0">
                <a:solidFill>
                  <a:schemeClr val="accent2"/>
                </a:solidFill>
              </a:rPr>
              <a:t>DSE</a:t>
            </a:r>
            <a:r>
              <a:rPr lang="zh-CN" altLang="en-US" dirty="0">
                <a:solidFill>
                  <a:schemeClr val="accent2"/>
                </a:solidFill>
              </a:rPr>
              <a:t>練習</a:t>
            </a:r>
            <a:r>
              <a:rPr lang="en-US" altLang="zh-CN" dirty="0">
                <a:solidFill>
                  <a:schemeClr val="accent2"/>
                </a:solidFill>
              </a:rPr>
              <a:t>MC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44C6D44-7BCE-44EA-971E-092B0F9D95BA}"/>
              </a:ext>
            </a:extLst>
          </p:cNvPr>
          <p:cNvSpPr txBox="1"/>
          <p:nvPr/>
        </p:nvSpPr>
        <p:spPr>
          <a:xfrm>
            <a:off x="720000" y="1285461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270510" algn="l"/>
              </a:tabLst>
            </a:pP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4.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9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6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1 =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A.	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+ 1)(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1)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B.	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+ 1)(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1)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C.	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+ 1)(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+ 1)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D.	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+ 1)(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1)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5100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5B2179-FE45-401E-9ADF-1A11B9448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66261"/>
          </a:xfrm>
        </p:spPr>
        <p:txBody>
          <a:bodyPr/>
          <a:lstStyle/>
          <a:p>
            <a:r>
              <a:rPr lang="en-US" altLang="zh-HK" dirty="0">
                <a:solidFill>
                  <a:schemeClr val="accent2"/>
                </a:solidFill>
              </a:rPr>
              <a:t>DSE</a:t>
            </a:r>
            <a:r>
              <a:rPr lang="zh-CN" altLang="en-US" dirty="0">
                <a:solidFill>
                  <a:schemeClr val="accent2"/>
                </a:solidFill>
              </a:rPr>
              <a:t>練習</a:t>
            </a:r>
            <a:r>
              <a:rPr lang="en-US" altLang="zh-CN" dirty="0">
                <a:solidFill>
                  <a:schemeClr val="accent2"/>
                </a:solidFill>
              </a:rPr>
              <a:t>MC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44C6D44-7BCE-44EA-971E-092B0F9D95BA}"/>
              </a:ext>
            </a:extLst>
          </p:cNvPr>
          <p:cNvSpPr txBox="1"/>
          <p:nvPr/>
        </p:nvSpPr>
        <p:spPr>
          <a:xfrm>
            <a:off x="720000" y="1285461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270510" algn="l"/>
              </a:tabLst>
            </a:pP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5.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3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10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25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=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A.	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5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B.	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5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C.	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+ 5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400" kern="100" dirty="0">
              <a:solidFill>
                <a:schemeClr val="accent3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		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D.	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x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 + 5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)(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x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y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5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6361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5B2179-FE45-401E-9ADF-1A11B9448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66261"/>
          </a:xfrm>
        </p:spPr>
        <p:txBody>
          <a:bodyPr/>
          <a:lstStyle/>
          <a:p>
            <a:r>
              <a:rPr lang="en-US" altLang="zh-HK" dirty="0">
                <a:solidFill>
                  <a:schemeClr val="accent2"/>
                </a:solidFill>
              </a:rPr>
              <a:t>DSE</a:t>
            </a:r>
            <a:r>
              <a:rPr lang="zh-CN" altLang="en-US" dirty="0">
                <a:solidFill>
                  <a:schemeClr val="accent2"/>
                </a:solidFill>
              </a:rPr>
              <a:t>練習</a:t>
            </a:r>
            <a:r>
              <a:rPr lang="en-US" altLang="zh-CN" dirty="0">
                <a:solidFill>
                  <a:schemeClr val="accent2"/>
                </a:solidFill>
              </a:rPr>
              <a:t>MC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44C6D44-7BCE-44EA-971E-092B0F9D95BA}"/>
              </a:ext>
            </a:extLst>
          </p:cNvPr>
          <p:cNvSpPr txBox="1"/>
          <p:nvPr/>
        </p:nvSpPr>
        <p:spPr>
          <a:xfrm>
            <a:off x="720000" y="1285461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6. 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2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 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16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baseline="300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=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A.	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+ 2)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B.	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+ 2)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C.	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2)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270510" algn="l"/>
                <a:tab pos="540385" algn="l"/>
                <a:tab pos="810260" algn="l"/>
              </a:tabLst>
            </a:pP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	D.	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)(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+ </a:t>
            </a:r>
            <a:r>
              <a:rPr lang="en-US" altLang="zh-CN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en-US" altLang="zh-HK" sz="2400" i="1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2)</a:t>
            </a:r>
            <a:r>
              <a:rPr lang="zh-TW" altLang="zh-HK" sz="2400" kern="1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HK" sz="2400" kern="100" dirty="0">
              <a:solidFill>
                <a:schemeClr val="accent3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640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E233AB-E31D-40FD-8F49-5F7B6708A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利用提取公因式進行因式分解</a:t>
            </a:r>
            <a:b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endParaRPr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6E374D-F37E-4AB3-98E5-AED91DDB9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考慮多項式</a:t>
            </a:r>
            <a:r>
              <a:rPr lang="en-US" altLang="zh-TW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20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ab</a:t>
            </a:r>
            <a:r>
              <a:rPr lang="en-US" altLang="zh-TW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– </a:t>
            </a:r>
            <a:r>
              <a:rPr lang="en-US" altLang="zh-TW" sz="20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</a:t>
            </a:r>
            <a:r>
              <a:rPr lang="zh-TW" altLang="en-US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</a:p>
          <a:p>
            <a:pPr>
              <a:tabLst>
                <a:tab pos="720000" algn="l"/>
                <a:tab pos="1800000" algn="ctr"/>
                <a:tab pos="2160000" algn="l"/>
              </a:tabLst>
              <a:defRPr/>
            </a:pPr>
            <a:r>
              <a:rPr kumimoji="0" lang="en-US" altLang="zh-TW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MT Extra"/>
              </a:rPr>
              <a:t>	</a:t>
            </a:r>
            <a:r>
              <a:rPr lang="en-US" altLang="zh-HK" sz="20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</a:t>
            </a:r>
            <a:r>
              <a:rPr lang="en-US" altLang="zh-HK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是 </a:t>
            </a:r>
            <a:r>
              <a:rPr lang="en-US" altLang="zh-HK" sz="20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ab</a:t>
            </a:r>
            <a:r>
              <a:rPr lang="en-US" altLang="zh-HK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項和</a:t>
            </a:r>
            <a:r>
              <a:rPr lang="en-US" altLang="zh-HK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HK" sz="20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</a:t>
            </a:r>
            <a:r>
              <a:rPr lang="zh-TW" altLang="en-US" sz="20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項的公因式。</a:t>
            </a:r>
            <a:endParaRPr lang="en-US" altLang="zh-HK" sz="20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720000" algn="l"/>
                <a:tab pos="1800000" algn="ctr"/>
                <a:tab pos="2160000" algn="l"/>
              </a:tabLst>
              <a:defRPr/>
            </a:pPr>
            <a:r>
              <a:rPr lang="en-US" altLang="zh-TW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	</a:t>
            </a:r>
            <a:r>
              <a:rPr lang="en-US" altLang="zh-TW" sz="20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ab</a:t>
            </a:r>
            <a:r>
              <a:rPr lang="en-US" altLang="zh-TW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 – </a:t>
            </a:r>
            <a:r>
              <a:rPr lang="en-US" altLang="zh-TW" sz="20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ac</a:t>
            </a:r>
            <a:r>
              <a:rPr lang="en-US" altLang="zh-TW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	=	</a:t>
            </a:r>
            <a:r>
              <a:rPr lang="en-US" altLang="zh-TW" sz="20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a</a:t>
            </a:r>
            <a:r>
              <a:rPr lang="en-US" altLang="zh-TW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(</a:t>
            </a:r>
            <a:r>
              <a:rPr lang="en-US" altLang="zh-TW" sz="20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b</a:t>
            </a:r>
            <a:r>
              <a:rPr lang="en-US" altLang="zh-TW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) – </a:t>
            </a:r>
            <a:r>
              <a:rPr lang="en-US" altLang="zh-TW" sz="20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a</a:t>
            </a:r>
            <a:r>
              <a:rPr lang="en-US" altLang="zh-TW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(</a:t>
            </a:r>
            <a:r>
              <a:rPr lang="en-US" altLang="zh-TW" sz="20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c</a:t>
            </a:r>
            <a:r>
              <a:rPr lang="en-US" altLang="zh-TW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)</a:t>
            </a:r>
          </a:p>
          <a:p>
            <a:pPr>
              <a:tabLst>
                <a:tab pos="720000" algn="l"/>
                <a:tab pos="1800000" algn="ctr"/>
                <a:tab pos="2160000" algn="l"/>
              </a:tabLst>
              <a:defRPr/>
            </a:pPr>
            <a:r>
              <a:rPr lang="en-US" altLang="zh-HK" sz="20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		=	</a:t>
            </a:r>
            <a:r>
              <a:rPr lang="en-US" altLang="zh-TW" sz="2000" i="1" u="sng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a</a:t>
            </a:r>
            <a:r>
              <a:rPr lang="en-US" altLang="zh-TW" sz="2000" u="sng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(</a:t>
            </a:r>
            <a:r>
              <a:rPr lang="en-US" altLang="zh-TW" sz="2000" i="1" u="sng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b</a:t>
            </a:r>
            <a:r>
              <a:rPr lang="en-US" altLang="zh-TW" sz="2000" u="sng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 – </a:t>
            </a:r>
            <a:r>
              <a:rPr lang="en-US" altLang="zh-TW" sz="2000" i="1" u="sng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c</a:t>
            </a:r>
            <a:r>
              <a:rPr lang="en-US" altLang="zh-TW" sz="2000" u="sng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  <a:sym typeface="Symbol"/>
              </a:rPr>
              <a:t>)</a:t>
            </a:r>
            <a:endParaRPr lang="en-US" altLang="zh-HK" sz="2000" i="1" u="sng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82321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ADC701-4949-4E2D-A7A2-C2D9D2E4D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39757"/>
          </a:xfrm>
        </p:spPr>
        <p:txBody>
          <a:bodyPr/>
          <a:lstStyle/>
          <a:p>
            <a: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利用提取公因式進行因式分解</a:t>
            </a:r>
            <a:endParaRPr lang="zh-HK" alt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90DE9D1-876A-437D-A540-89D805A962DE}"/>
              </a:ext>
            </a:extLst>
          </p:cNvPr>
          <p:cNvSpPr txBox="1"/>
          <p:nvPr/>
        </p:nvSpPr>
        <p:spPr>
          <a:xfrm>
            <a:off x="697878" y="1357864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例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1. </a:t>
            </a:r>
            <a:r>
              <a:rPr kumimoji="0"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因式分解下列各式。</a:t>
            </a:r>
            <a:endParaRPr kumimoji="0" lang="en-US" altLang="zh-TW" sz="24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(a)	–4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4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xy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endParaRPr kumimoji="0" lang="en-US" altLang="zh-TW" sz="2400" i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(b)	3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zh-TW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2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mn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8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endParaRPr lang="zh-HK" altLang="en-US" sz="2400" dirty="0"/>
          </a:p>
        </p:txBody>
      </p:sp>
      <p:sp>
        <p:nvSpPr>
          <p:cNvPr id="6" name="文字方塊 23">
            <a:extLst>
              <a:ext uri="{FF2B5EF4-FFF2-40B4-BE49-F238E27FC236}">
                <a16:creationId xmlns:a16="http://schemas.microsoft.com/office/drawing/2014/main" id="{D31D624F-75AE-4790-94C7-177A7DF70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877" y="3184608"/>
            <a:ext cx="5159583" cy="837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1433513" algn="r"/>
                <a:tab pos="1790700" algn="ctr"/>
                <a:tab pos="2155825" algn="l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1433513" algn="r"/>
                <a:tab pos="1790700" algn="ctr"/>
                <a:tab pos="2155825" algn="l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1433513" algn="r"/>
                <a:tab pos="1790700" algn="ctr"/>
                <a:tab pos="2155825" algn="l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1433513" algn="r"/>
                <a:tab pos="1790700" algn="ctr"/>
                <a:tab pos="2155825" algn="l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1433513" algn="r"/>
                <a:tab pos="1790700" algn="ctr"/>
                <a:tab pos="2155825" algn="l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3513" algn="r"/>
                <a:tab pos="1790700" algn="ctr"/>
                <a:tab pos="2155825" algn="l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3513" algn="r"/>
                <a:tab pos="1790700" algn="ctr"/>
                <a:tab pos="2155825" algn="l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3513" algn="r"/>
                <a:tab pos="1790700" algn="ctr"/>
                <a:tab pos="2155825" algn="l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3513" algn="r"/>
                <a:tab pos="1790700" algn="ctr"/>
                <a:tab pos="2155825" algn="l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(a)	–4</a:t>
            </a:r>
            <a:r>
              <a:rPr kumimoji="0"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4</a:t>
            </a:r>
            <a:r>
              <a:rPr kumimoji="0"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xy </a:t>
            </a:r>
            <a:r>
              <a:rPr lang="en-US" altLang="zh-HK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=	</a:t>
            </a: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(–4</a:t>
            </a:r>
            <a:r>
              <a:rPr kumimoji="0"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)(1) + (–4</a:t>
            </a:r>
            <a:r>
              <a:rPr kumimoji="0"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)(</a:t>
            </a:r>
            <a:r>
              <a:rPr kumimoji="0"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altLang="zh-HK" sz="2200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HK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=	</a:t>
            </a: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zh-TW" sz="2200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–4</a:t>
            </a:r>
            <a:r>
              <a:rPr kumimoji="0" lang="en-US" altLang="zh-TW" sz="2200" i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200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(1 + </a:t>
            </a:r>
            <a:r>
              <a:rPr kumimoji="0" lang="en-US" altLang="zh-TW" sz="2200" i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kumimoji="0" lang="en-US" altLang="zh-TW" sz="2200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altLang="zh-HK" sz="2200" u="sng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996B283F-D0EA-452B-BC26-8440765F7F5D}"/>
              </a:ext>
            </a:extLst>
          </p:cNvPr>
          <p:cNvSpPr txBox="1"/>
          <p:nvPr/>
        </p:nvSpPr>
        <p:spPr>
          <a:xfrm>
            <a:off x="720000" y="2640568"/>
            <a:ext cx="1184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2">
                    <a:lumMod val="75000"/>
                  </a:schemeClr>
                </a:solidFill>
              </a:rPr>
              <a:t>解答：</a:t>
            </a:r>
            <a:r>
              <a:rPr lang="zh-CN" altLang="en-US" sz="2400" dirty="0"/>
              <a:t> </a:t>
            </a:r>
            <a:endParaRPr lang="zh-HK" altLang="en-US" sz="2400" dirty="0"/>
          </a:p>
        </p:txBody>
      </p:sp>
      <p:sp>
        <p:nvSpPr>
          <p:cNvPr id="8" name="文字方塊 23">
            <a:extLst>
              <a:ext uri="{FF2B5EF4-FFF2-40B4-BE49-F238E27FC236}">
                <a16:creationId xmlns:a16="http://schemas.microsoft.com/office/drawing/2014/main" id="{4786BD72-67CC-4812-B5C6-41A3D4FA2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877" y="4299808"/>
            <a:ext cx="5692775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0" algn="r"/>
                <a:tab pos="2519363" algn="ctr"/>
                <a:tab pos="28797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(b)	</a:t>
            </a:r>
            <a:r>
              <a:rPr kumimoji="0"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kumimoji="0"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zh-TW" sz="2200" baseline="300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2</a:t>
            </a:r>
            <a:r>
              <a:rPr kumimoji="0"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mn</a:t>
            </a: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8</a:t>
            </a:r>
            <a:r>
              <a:rPr kumimoji="0"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 </a:t>
            </a:r>
            <a:r>
              <a:rPr lang="en-US" altLang="zh-HK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=	</a:t>
            </a: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(3</a:t>
            </a:r>
            <a:r>
              <a:rPr kumimoji="0"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 – </a:t>
            </a:r>
            <a:r>
              <a:rPr kumimoji="0"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(2</a:t>
            </a:r>
            <a:r>
              <a:rPr kumimoji="0"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 – </a:t>
            </a:r>
            <a:r>
              <a:rPr kumimoji="0"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(8)</a:t>
            </a:r>
            <a:endParaRPr lang="en-US" altLang="zh-HK" sz="2200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HK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=	</a:t>
            </a:r>
            <a:r>
              <a:rPr kumimoji="0"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zh-TW" sz="2200" i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zh-TW" sz="2200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(3</a:t>
            </a:r>
            <a:r>
              <a:rPr kumimoji="0" lang="en-US" altLang="zh-TW" sz="2200" i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zh-TW" sz="2200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2</a:t>
            </a:r>
            <a:r>
              <a:rPr kumimoji="0" lang="en-US" altLang="zh-TW" sz="2200" i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zh-TW" sz="2200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–8)</a:t>
            </a:r>
            <a:endParaRPr lang="en-US" altLang="zh-HK" sz="2200" u="sng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098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BC78DF-9762-473A-8332-FA58470AD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66261"/>
          </a:xfrm>
        </p:spPr>
        <p:txBody>
          <a:bodyPr>
            <a:normAutofit fontScale="90000"/>
          </a:bodyPr>
          <a:lstStyle/>
          <a:p>
            <a: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利用併項法進行因式分解</a:t>
            </a:r>
            <a:b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endParaRPr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8C3B5B8-2D2F-4B0C-BE58-E0C4D07E7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97" y="1875339"/>
            <a:ext cx="10728325" cy="453391"/>
          </a:xfrm>
        </p:spPr>
        <p:txBody>
          <a:bodyPr/>
          <a:lstStyle/>
          <a:p>
            <a:r>
              <a:rPr lang="zh-TW" altLang="en-US" sz="2000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考慮多項式</a:t>
            </a:r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 5</a:t>
            </a:r>
            <a:r>
              <a:rPr lang="en-US" altLang="zh-HK" sz="2000" i="1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x</a:t>
            </a:r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 + 5</a:t>
            </a:r>
            <a:r>
              <a:rPr lang="en-US" altLang="zh-HK" sz="2000" i="1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y</a:t>
            </a:r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 + </a:t>
            </a:r>
            <a:r>
              <a:rPr lang="en-US" altLang="zh-HK" sz="2000" i="1" dirty="0" err="1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xz</a:t>
            </a:r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 + </a:t>
            </a:r>
            <a:r>
              <a:rPr lang="en-US" altLang="zh-HK" sz="2000" i="1" dirty="0" err="1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yz</a:t>
            </a:r>
            <a:r>
              <a:rPr lang="zh-TW" altLang="en-US" sz="2000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。</a:t>
            </a:r>
            <a:endParaRPr lang="en-US" altLang="zh-TW" sz="2000" dirty="0">
              <a:solidFill>
                <a:schemeClr val="accent3">
                  <a:lumMod val="75000"/>
                </a:schemeClr>
              </a:solidFill>
              <a:latin typeface="Arial"/>
              <a:ea typeface="+mn-ea"/>
              <a:cs typeface="Arial"/>
            </a:endParaRPr>
          </a:p>
          <a:p>
            <a:endParaRPr lang="zh-HK" altLang="en-US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4BC4B739-B59A-47C0-B683-58357F5E28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888508"/>
              </p:ext>
            </p:extLst>
          </p:nvPr>
        </p:nvGraphicFramePr>
        <p:xfrm>
          <a:off x="719997" y="2594320"/>
          <a:ext cx="7734300" cy="3538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3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1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7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步驟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0" marR="91430" marT="45747" marB="45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例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0" marR="91430" marT="45747" marB="4574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4565">
                <a:tc>
                  <a:txBody>
                    <a:bodyPr/>
                    <a:lstStyle/>
                    <a:p>
                      <a:pPr>
                        <a:tabLst>
                          <a:tab pos="1440000" algn="r"/>
                          <a:tab pos="1800000" algn="ctr"/>
                          <a:tab pos="2160000" algn="l"/>
                        </a:tabLst>
                      </a:pPr>
                      <a:endParaRPr lang="en-US" altLang="zh-HK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tabLst>
                          <a:tab pos="1440000" algn="r"/>
                          <a:tab pos="1800000" algn="ctr"/>
                          <a:tab pos="2160000" algn="l"/>
                        </a:tabLst>
                      </a:pPr>
                      <a:endParaRPr lang="en-US" altLang="zh-HK" sz="20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tabLst>
                          <a:tab pos="1440000" algn="r"/>
                          <a:tab pos="1800000" algn="ctr"/>
                          <a:tab pos="2160000" algn="l"/>
                        </a:tabLst>
                      </a:pPr>
                      <a:endParaRPr lang="en-US" altLang="zh-HK" sz="20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tabLst>
                          <a:tab pos="1440000" algn="r"/>
                          <a:tab pos="1800000" algn="ctr"/>
                          <a:tab pos="2160000" algn="l"/>
                        </a:tabLst>
                      </a:pPr>
                      <a:endParaRPr lang="en-US" altLang="zh-HK" sz="2000" u="sng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tabLst>
                          <a:tab pos="1440000" algn="r"/>
                          <a:tab pos="1800000" algn="ctr"/>
                          <a:tab pos="2160000" algn="l"/>
                        </a:tabLst>
                      </a:pPr>
                      <a:endParaRPr lang="en-US" altLang="zh-HK" sz="200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tabLst>
                          <a:tab pos="1440000" algn="r"/>
                          <a:tab pos="1800000" algn="ctr"/>
                          <a:tab pos="2160000" algn="l"/>
                        </a:tabLst>
                      </a:pPr>
                      <a:endParaRPr lang="en-US" altLang="zh-HK" sz="20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tabLst>
                          <a:tab pos="1440000" algn="r"/>
                          <a:tab pos="1800000" algn="ctr"/>
                          <a:tab pos="2160000" algn="l"/>
                        </a:tabLst>
                      </a:pPr>
                      <a:endParaRPr lang="en-US" altLang="zh-HK" sz="20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tabLst>
                          <a:tab pos="1440000" algn="r"/>
                          <a:tab pos="1800000" algn="ctr"/>
                          <a:tab pos="2160000" algn="l"/>
                        </a:tabLst>
                      </a:pPr>
                      <a:endParaRPr lang="en-US" altLang="zh-HK" sz="20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tabLst>
                          <a:tab pos="1440000" algn="r"/>
                          <a:tab pos="1800000" algn="ctr"/>
                          <a:tab pos="2160000" algn="l"/>
                        </a:tabLst>
                      </a:pPr>
                      <a:endParaRPr lang="en-US" altLang="zh-HK" sz="2000" u="sng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0" marR="91430" marT="45747" marB="45747"/>
                </a:tc>
                <a:tc>
                  <a:txBody>
                    <a:bodyPr/>
                    <a:lstStyle/>
                    <a:p>
                      <a:endParaRPr lang="en-US" altLang="zh-HK" sz="200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altLang="zh-HK" sz="200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altLang="zh-HK" sz="200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altLang="zh-HK" sz="200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0" marR="91430" marT="45747" marB="4574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978C37EF-07CB-472A-A686-DD506F1D2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997" y="3216827"/>
            <a:ext cx="40655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/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</a:rPr>
              <a:t>1)	</a:t>
            </a:r>
            <a:r>
              <a:rPr lang="zh-TW" altLang="en-US" sz="2000" dirty="0">
                <a:solidFill>
                  <a:schemeClr val="accent3">
                    <a:lumMod val="75000"/>
                  </a:schemeClr>
                </a:solidFill>
              </a:rPr>
              <a:t>把有相同公因式的項合併在一</a:t>
            </a:r>
            <a:r>
              <a:rPr lang="en-US" altLang="zh-TW" sz="2000" dirty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zh-TW" altLang="en-US" sz="2000" dirty="0">
                <a:solidFill>
                  <a:schemeClr val="accent3">
                    <a:lumMod val="75000"/>
                  </a:schemeClr>
                </a:solidFill>
              </a:rPr>
              <a:t>組。</a:t>
            </a:r>
            <a:endParaRPr lang="en-US" altLang="zh-HK" sz="2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6EE9355F-6E6D-448C-BB7D-BA27EB31D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85" y="3213652"/>
            <a:ext cx="28146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HK" sz="2000" dirty="0">
                <a:cs typeface="Arial" panose="020B0604020202020204" pitchFamily="34" charset="0"/>
              </a:rPr>
              <a:t>	</a:t>
            </a:r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5</a:t>
            </a:r>
            <a:r>
              <a:rPr lang="en-US" altLang="zh-HK" sz="2000" i="1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x</a:t>
            </a:r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 + 5</a:t>
            </a:r>
            <a:r>
              <a:rPr lang="en-US" altLang="zh-HK" sz="2000" i="1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y</a:t>
            </a:r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    +   </a:t>
            </a:r>
            <a:r>
              <a:rPr lang="en-US" altLang="zh-HK" sz="2000" i="1" dirty="0" err="1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xz</a:t>
            </a:r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 + </a:t>
            </a:r>
            <a:r>
              <a:rPr lang="en-US" altLang="zh-HK" sz="2000" i="1" dirty="0" err="1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yz</a:t>
            </a:r>
            <a:r>
              <a:rPr lang="en-US" altLang="zh-HK" sz="2000" i="1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endParaRPr lang="en-US" altLang="zh-HK" sz="2000" dirty="0">
              <a:solidFill>
                <a:schemeClr val="accent3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262A90E7-AC9A-426E-9419-CD021CC75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85" y="4155040"/>
            <a:ext cx="30813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=	 5(</a:t>
            </a:r>
            <a:r>
              <a:rPr lang="en-US" altLang="zh-HK" sz="2000" i="1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x</a:t>
            </a:r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 + </a:t>
            </a:r>
            <a:r>
              <a:rPr lang="en-US" altLang="zh-HK" sz="2000" i="1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y</a:t>
            </a:r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) + </a:t>
            </a:r>
            <a:r>
              <a:rPr lang="en-US" altLang="zh-HK" sz="2000" i="1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z</a:t>
            </a:r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(</a:t>
            </a:r>
            <a:r>
              <a:rPr lang="en-US" altLang="zh-HK" sz="2000" i="1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x</a:t>
            </a:r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 + </a:t>
            </a:r>
            <a:r>
              <a:rPr lang="en-US" altLang="zh-HK" sz="2000" i="1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y</a:t>
            </a:r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)</a:t>
            </a:r>
            <a:endParaRPr lang="en-US" altLang="zh-HK" sz="2000" i="1" dirty="0">
              <a:solidFill>
                <a:schemeClr val="accent3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C569D145-5F4C-4709-AAB8-87D25626D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997" y="4097890"/>
            <a:ext cx="3676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/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</a:rPr>
              <a:t>2)	</a:t>
            </a:r>
            <a:r>
              <a:rPr lang="zh-TW" altLang="en-US" sz="2000" dirty="0">
                <a:solidFill>
                  <a:schemeClr val="accent3">
                    <a:lumMod val="75000"/>
                  </a:schemeClr>
                </a:solidFill>
              </a:rPr>
              <a:t>提取各組的公因式。</a:t>
            </a:r>
            <a:endParaRPr lang="en-US" altLang="zh-HK" sz="2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421C3B1C-160E-4031-9FE9-B25BEE39C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997" y="5048802"/>
            <a:ext cx="36766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/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</a:rPr>
              <a:t>3)	</a:t>
            </a:r>
            <a:r>
              <a:rPr lang="zh-TW" altLang="en-US" sz="2000" dirty="0">
                <a:solidFill>
                  <a:schemeClr val="accent3">
                    <a:lumMod val="75000"/>
                  </a:schemeClr>
                </a:solidFill>
              </a:rPr>
              <a:t>提取所有組的公因式。（若</a:t>
            </a:r>
            <a:r>
              <a:rPr lang="en-US" altLang="zh-TW" sz="2000" dirty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zh-TW" altLang="en-US" sz="2000" dirty="0">
                <a:solidFill>
                  <a:schemeClr val="accent3">
                    <a:lumMod val="75000"/>
                  </a:schemeClr>
                </a:solidFill>
              </a:rPr>
              <a:t>有的話）</a:t>
            </a:r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5FBD4188-D84D-4E72-9EF9-4E9E49976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85" y="5048802"/>
            <a:ext cx="2363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HK" sz="20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=	</a:t>
            </a:r>
            <a:r>
              <a:rPr lang="en-US" altLang="zh-HK" sz="2000" u="sng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 (</a:t>
            </a:r>
            <a:r>
              <a:rPr lang="en-US" altLang="zh-HK" sz="2000" i="1" u="sng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x</a:t>
            </a:r>
            <a:r>
              <a:rPr lang="en-US" altLang="zh-HK" sz="2000" u="sng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 + </a:t>
            </a:r>
            <a:r>
              <a:rPr lang="en-US" altLang="zh-HK" sz="2000" i="1" u="sng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y</a:t>
            </a:r>
            <a:r>
              <a:rPr lang="en-US" altLang="zh-HK" sz="2000" u="sng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)(5 + </a:t>
            </a:r>
            <a:r>
              <a:rPr lang="en-US" altLang="zh-HK" sz="2000" i="1" u="sng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z</a:t>
            </a:r>
            <a:r>
              <a:rPr lang="en-US" altLang="zh-HK" sz="2000" u="sng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)</a:t>
            </a:r>
            <a:endParaRPr lang="en-US" altLang="zh-HK" sz="2000" i="1" u="sng" dirty="0">
              <a:solidFill>
                <a:schemeClr val="accent3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2" name="左大括弧 11">
            <a:extLst>
              <a:ext uri="{FF2B5EF4-FFF2-40B4-BE49-F238E27FC236}">
                <a16:creationId xmlns:a16="http://schemas.microsoft.com/office/drawing/2014/main" id="{A8C4AEB5-A46A-4C15-A07D-5EBA557D3E69}"/>
              </a:ext>
            </a:extLst>
          </p:cNvPr>
          <p:cNvSpPr/>
          <p:nvPr/>
        </p:nvSpPr>
        <p:spPr>
          <a:xfrm rot="16200000">
            <a:off x="5561079" y="3125546"/>
            <a:ext cx="179387" cy="936625"/>
          </a:xfrm>
          <a:prstGeom prst="leftBrac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HK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31AD1A7D-EEE0-490F-A36A-095821F51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7185" y="3620052"/>
            <a:ext cx="15255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4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公因式是 </a:t>
            </a:r>
            <a:r>
              <a:rPr lang="en-US" altLang="zh-HK" sz="14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5 </a:t>
            </a:r>
            <a:r>
              <a:rPr lang="zh-TW" altLang="en-US" sz="14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的項</a:t>
            </a:r>
            <a:endParaRPr lang="en-US" altLang="zh-HK" sz="1400" dirty="0">
              <a:solidFill>
                <a:schemeClr val="accent3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1A960F7B-6D25-4109-846E-92FCAE34F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6422" y="3610527"/>
            <a:ext cx="15271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4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公因式是 </a:t>
            </a:r>
            <a:r>
              <a:rPr lang="en-US" altLang="zh-HK" sz="1400" i="1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z</a:t>
            </a:r>
            <a:r>
              <a:rPr lang="en-US" altLang="zh-HK" sz="14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zh-TW" altLang="en-US" sz="14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的項</a:t>
            </a:r>
            <a:endParaRPr lang="en-US" altLang="zh-HK" sz="1400" i="1" dirty="0">
              <a:solidFill>
                <a:schemeClr val="accent3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grpSp>
        <p:nvGrpSpPr>
          <p:cNvPr id="15" name="群組 14">
            <a:extLst>
              <a:ext uri="{FF2B5EF4-FFF2-40B4-BE49-F238E27FC236}">
                <a16:creationId xmlns:a16="http://schemas.microsoft.com/office/drawing/2014/main" id="{AA5968DF-8BD1-45AE-A129-A9CB4C8B166C}"/>
              </a:ext>
            </a:extLst>
          </p:cNvPr>
          <p:cNvGrpSpPr>
            <a:grpSpLocks/>
          </p:cNvGrpSpPr>
          <p:nvPr/>
        </p:nvGrpSpPr>
        <p:grpSpPr bwMode="auto">
          <a:xfrm>
            <a:off x="6973160" y="5086902"/>
            <a:ext cx="1557337" cy="307975"/>
            <a:chOff x="6992938" y="5378450"/>
            <a:chExt cx="1557337" cy="307975"/>
          </a:xfrm>
        </p:grpSpPr>
        <p:sp>
          <p:nvSpPr>
            <p:cNvPr id="16" name="文字方塊 32">
              <a:extLst>
                <a:ext uri="{FF2B5EF4-FFF2-40B4-BE49-F238E27FC236}">
                  <a16:creationId xmlns:a16="http://schemas.microsoft.com/office/drawing/2014/main" id="{D5CF28A3-5658-4207-AFA3-71990A96B8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4688" y="5378450"/>
              <a:ext cx="15255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HK" sz="1400" dirty="0">
                  <a:solidFill>
                    <a:schemeClr val="accent3">
                      <a:lumMod val="75000"/>
                    </a:schemeClr>
                  </a:solidFill>
                  <a:cs typeface="Arial" panose="020B0604020202020204" pitchFamily="34" charset="0"/>
                </a:rPr>
                <a:t>(</a:t>
              </a:r>
              <a:r>
                <a:rPr lang="en-US" altLang="zh-HK" sz="1400" i="1" dirty="0">
                  <a:solidFill>
                    <a:schemeClr val="accent3">
                      <a:lumMod val="75000"/>
                    </a:schemeClr>
                  </a:solidFill>
                  <a:cs typeface="Arial" panose="020B0604020202020204" pitchFamily="34" charset="0"/>
                </a:rPr>
                <a:t>x</a:t>
              </a:r>
              <a:r>
                <a:rPr lang="en-US" altLang="zh-HK" sz="1400" dirty="0">
                  <a:solidFill>
                    <a:schemeClr val="accent3">
                      <a:lumMod val="75000"/>
                    </a:schemeClr>
                  </a:solidFill>
                  <a:cs typeface="Arial" panose="020B0604020202020204" pitchFamily="34" charset="0"/>
                </a:rPr>
                <a:t> + </a:t>
              </a:r>
              <a:r>
                <a:rPr lang="en-US" altLang="zh-HK" sz="1400" i="1" dirty="0">
                  <a:solidFill>
                    <a:schemeClr val="accent3">
                      <a:lumMod val="75000"/>
                    </a:schemeClr>
                  </a:solidFill>
                  <a:cs typeface="Arial" panose="020B0604020202020204" pitchFamily="34" charset="0"/>
                </a:rPr>
                <a:t>y</a:t>
              </a:r>
              <a:r>
                <a:rPr lang="en-US" altLang="zh-HK" sz="1400" dirty="0">
                  <a:solidFill>
                    <a:schemeClr val="accent3">
                      <a:lumMod val="75000"/>
                    </a:schemeClr>
                  </a:solidFill>
                  <a:cs typeface="Arial" panose="020B0604020202020204" pitchFamily="34" charset="0"/>
                </a:rPr>
                <a:t>) </a:t>
              </a:r>
              <a:r>
                <a:rPr lang="zh-TW" altLang="en-US" sz="1400" dirty="0">
                  <a:solidFill>
                    <a:schemeClr val="accent3">
                      <a:lumMod val="75000"/>
                    </a:schemeClr>
                  </a:solidFill>
                  <a:cs typeface="Arial" panose="020B0604020202020204" pitchFamily="34" charset="0"/>
                </a:rPr>
                <a:t>是公因式</a:t>
              </a:r>
              <a:endParaRPr lang="en-US" altLang="zh-HK" sz="1400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7" name="＞形箭號 4">
              <a:extLst>
                <a:ext uri="{FF2B5EF4-FFF2-40B4-BE49-F238E27FC236}">
                  <a16:creationId xmlns:a16="http://schemas.microsoft.com/office/drawing/2014/main" id="{C3F35975-5B62-4CAC-92B6-988DF4E8F212}"/>
                </a:ext>
              </a:extLst>
            </p:cNvPr>
            <p:cNvSpPr/>
            <p:nvPr/>
          </p:nvSpPr>
          <p:spPr>
            <a:xfrm flipH="1">
              <a:off x="6992938" y="5462588"/>
              <a:ext cx="120650" cy="155575"/>
            </a:xfrm>
            <a:prstGeom prst="chevron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zh-HK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8" name="左大括弧 17">
            <a:extLst>
              <a:ext uri="{FF2B5EF4-FFF2-40B4-BE49-F238E27FC236}">
                <a16:creationId xmlns:a16="http://schemas.microsoft.com/office/drawing/2014/main" id="{8163CA7A-BD4B-4A29-8000-7C1BE8BB4FA5}"/>
              </a:ext>
            </a:extLst>
          </p:cNvPr>
          <p:cNvSpPr/>
          <p:nvPr/>
        </p:nvSpPr>
        <p:spPr>
          <a:xfrm rot="16200000">
            <a:off x="7002529" y="3150603"/>
            <a:ext cx="179387" cy="935037"/>
          </a:xfrm>
          <a:prstGeom prst="leftBrac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HK" altLang="en-US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203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/>
      <p:bldP spid="14" grpId="0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3B9AB5-7216-4FAE-BB82-683B9A2BD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00000"/>
          </a:xfrm>
        </p:spPr>
        <p:txBody>
          <a:bodyPr/>
          <a:lstStyle/>
          <a:p>
            <a: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利用併項法進行因式分解</a:t>
            </a:r>
            <a:endParaRPr lang="zh-HK" altLang="en-US" dirty="0"/>
          </a:p>
        </p:txBody>
      </p:sp>
      <p:sp>
        <p:nvSpPr>
          <p:cNvPr id="4" name="文字方塊 23">
            <a:extLst>
              <a:ext uri="{FF2B5EF4-FFF2-40B4-BE49-F238E27FC236}">
                <a16:creationId xmlns:a16="http://schemas.microsoft.com/office/drawing/2014/main" id="{68DC81BA-BC2F-43A6-874B-3A1D1B936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288" y="1222375"/>
            <a:ext cx="7591425" cy="581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>
              <a:lnSpc>
                <a:spcPct val="150000"/>
              </a:lnSpc>
            </a:pPr>
            <a:r>
              <a:rPr kumimoji="0"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例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2. 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因式分解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TW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zh-TW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+ 2</a:t>
            </a:r>
            <a:r>
              <a:rPr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kumimoji="0" lang="en-US" altLang="zh-TW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0386D994-C2F6-416F-A070-59B7E43982A2}"/>
              </a:ext>
            </a:extLst>
          </p:cNvPr>
          <p:cNvSpPr txBox="1"/>
          <p:nvPr/>
        </p:nvSpPr>
        <p:spPr>
          <a:xfrm>
            <a:off x="649288" y="2163490"/>
            <a:ext cx="1184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2">
                    <a:lumMod val="75000"/>
                  </a:schemeClr>
                </a:solidFill>
              </a:rPr>
              <a:t>解答：</a:t>
            </a:r>
            <a:r>
              <a:rPr lang="zh-CN" altLang="en-US" sz="2400" dirty="0"/>
              <a:t> </a:t>
            </a:r>
            <a:endParaRPr lang="zh-HK" altLang="en-US" sz="2400" dirty="0"/>
          </a:p>
        </p:txBody>
      </p:sp>
      <p:sp>
        <p:nvSpPr>
          <p:cNvPr id="7" name="文字方塊 23">
            <a:extLst>
              <a:ext uri="{FF2B5EF4-FFF2-40B4-BE49-F238E27FC236}">
                <a16:creationId xmlns:a16="http://schemas.microsoft.com/office/drawing/2014/main" id="{472167BD-3AF6-4668-8215-EA71F06FF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215" y="2806700"/>
            <a:ext cx="66167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2519363" algn="r"/>
                <a:tab pos="2879725" algn="ctr"/>
                <a:tab pos="32385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2519363" algn="r"/>
                <a:tab pos="2879725" algn="ctr"/>
                <a:tab pos="32385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2519363" algn="r"/>
                <a:tab pos="2879725" algn="ctr"/>
                <a:tab pos="32385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2519363" algn="r"/>
                <a:tab pos="2879725" algn="ctr"/>
                <a:tab pos="32385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2519363" algn="r"/>
                <a:tab pos="2879725" algn="ctr"/>
                <a:tab pos="32385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r"/>
                <a:tab pos="2879725" algn="ctr"/>
                <a:tab pos="32385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r"/>
                <a:tab pos="2879725" algn="ctr"/>
                <a:tab pos="32385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r"/>
                <a:tab pos="2879725" algn="ctr"/>
                <a:tab pos="32385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519363" algn="r"/>
                <a:tab pos="2879725" algn="ctr"/>
                <a:tab pos="32385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r>
              <a:rPr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TW" sz="2200" baseline="300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zh-TW" sz="2200" i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</a:t>
            </a:r>
            <a:r>
              <a:rPr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HK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=	</a:t>
            </a:r>
            <a:r>
              <a:rPr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TW" sz="2200" baseline="300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 </a:t>
            </a:r>
            <a:r>
              <a:rPr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</a:t>
            </a:r>
            <a:r>
              <a:rPr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zh-TW" sz="2200" i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endParaRPr lang="en-US" altLang="zh-TW" sz="2200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HK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=	3</a:t>
            </a:r>
            <a:r>
              <a:rPr lang="en-US" altLang="zh-HK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HK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zh-TW" sz="22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TW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HK" sz="2200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HK" sz="22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=	</a:t>
            </a:r>
            <a:r>
              <a:rPr kumimoji="0" lang="en-US" altLang="zh-TW" sz="2200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TW" sz="2200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TW" sz="2200" i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TW" sz="2200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zh-TW" sz="2200" i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altLang="zh-TW" sz="2200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)(</a:t>
            </a:r>
            <a:r>
              <a:rPr lang="en-US" altLang="zh-HK" sz="2200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HK" sz="2200" i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zh-TW" sz="2200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</a:t>
            </a:r>
            <a:r>
              <a:rPr lang="en-US" altLang="zh-TW" sz="2200" i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en-US" altLang="zh-TW" sz="2200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altLang="zh-HK" sz="2200" u="sng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613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83041C-5F72-4DB0-A874-ECAFD78FC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39757"/>
          </a:xfrm>
        </p:spPr>
        <p:txBody>
          <a:bodyPr>
            <a:normAutofit fontScale="90000"/>
          </a:bodyPr>
          <a:lstStyle/>
          <a:p>
            <a: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平方差的恆等式</a:t>
            </a:r>
            <a:b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endParaRPr lang="zh-HK" altLang="en-US" dirty="0"/>
          </a:p>
        </p:txBody>
      </p:sp>
      <p:sp>
        <p:nvSpPr>
          <p:cNvPr id="4" name="Round Same Side Corner Rectangle 10">
            <a:extLst>
              <a:ext uri="{FF2B5EF4-FFF2-40B4-BE49-F238E27FC236}">
                <a16:creationId xmlns:a16="http://schemas.microsoft.com/office/drawing/2014/main" id="{A6841A05-43CF-4135-86EB-1D217AAE6C52}"/>
              </a:ext>
            </a:extLst>
          </p:cNvPr>
          <p:cNvSpPr>
            <a:spLocks/>
          </p:cNvSpPr>
          <p:nvPr/>
        </p:nvSpPr>
        <p:spPr bwMode="auto">
          <a:xfrm>
            <a:off x="5134458" y="4893020"/>
            <a:ext cx="1374775" cy="579437"/>
          </a:xfrm>
          <a:custGeom>
            <a:avLst/>
            <a:gdLst>
              <a:gd name="T0" fmla="*/ 96575 w 5826125"/>
              <a:gd name="T1" fmla="*/ 0 h 579438"/>
              <a:gd name="T2" fmla="*/ 5729550 w 5826125"/>
              <a:gd name="T3" fmla="*/ 0 h 579438"/>
              <a:gd name="T4" fmla="*/ 5826125 w 5826125"/>
              <a:gd name="T5" fmla="*/ 96575 h 579438"/>
              <a:gd name="T6" fmla="*/ 5826125 w 5826125"/>
              <a:gd name="T7" fmla="*/ 579438 h 579438"/>
              <a:gd name="T8" fmla="*/ 5826125 w 5826125"/>
              <a:gd name="T9" fmla="*/ 579438 h 579438"/>
              <a:gd name="T10" fmla="*/ 0 w 5826125"/>
              <a:gd name="T11" fmla="*/ 579438 h 579438"/>
              <a:gd name="T12" fmla="*/ 0 w 5826125"/>
              <a:gd name="T13" fmla="*/ 579438 h 579438"/>
              <a:gd name="T14" fmla="*/ 0 w 5826125"/>
              <a:gd name="T15" fmla="*/ 96575 h 579438"/>
              <a:gd name="T16" fmla="*/ 96575 w 5826125"/>
              <a:gd name="T17" fmla="*/ 0 h 57943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6125"/>
              <a:gd name="T28" fmla="*/ 0 h 579438"/>
              <a:gd name="T29" fmla="*/ 5826125 w 5826125"/>
              <a:gd name="T30" fmla="*/ 579438 h 57943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6125" h="579438">
                <a:moveTo>
                  <a:pt x="96575" y="0"/>
                </a:moveTo>
                <a:lnTo>
                  <a:pt x="5729550" y="0"/>
                </a:lnTo>
                <a:cubicBezTo>
                  <a:pt x="5782887" y="0"/>
                  <a:pt x="5826125" y="43238"/>
                  <a:pt x="5826125" y="96575"/>
                </a:cubicBezTo>
                <a:lnTo>
                  <a:pt x="5826125" y="579438"/>
                </a:lnTo>
                <a:lnTo>
                  <a:pt x="0" y="579438"/>
                </a:lnTo>
                <a:lnTo>
                  <a:pt x="0" y="96575"/>
                </a:lnTo>
                <a:cubicBezTo>
                  <a:pt x="0" y="43238"/>
                  <a:pt x="43238" y="0"/>
                  <a:pt x="96575" y="0"/>
                </a:cubicBezTo>
                <a:close/>
              </a:path>
            </a:pathLst>
          </a:custGeom>
          <a:solidFill>
            <a:schemeClr val="bg2"/>
          </a:solidFill>
          <a:ln w="9525">
            <a:solidFill>
              <a:srgbClr val="632523"/>
            </a:solidFill>
            <a:prstDash val="dash"/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sz="2000" dirty="0">
                <a:solidFill>
                  <a:schemeClr val="accent4"/>
                </a:solidFill>
                <a:cs typeface="Arial" pitchFamily="34" charset="0"/>
              </a:rPr>
              <a:t>展開</a:t>
            </a:r>
          </a:p>
        </p:txBody>
      </p:sp>
      <p:sp>
        <p:nvSpPr>
          <p:cNvPr id="5" name="Rounded Rectangle 25">
            <a:extLst>
              <a:ext uri="{FF2B5EF4-FFF2-40B4-BE49-F238E27FC236}">
                <a16:creationId xmlns:a16="http://schemas.microsoft.com/office/drawing/2014/main" id="{AFC0CA01-1568-4376-B327-8A2D750E5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7520" y="3321395"/>
            <a:ext cx="1812925" cy="566737"/>
          </a:xfrm>
          <a:prstGeom prst="roundRect">
            <a:avLst>
              <a:gd name="adj" fmla="val 16667"/>
            </a:avLst>
          </a:prstGeom>
          <a:solidFill>
            <a:srgbClr val="FDEADA"/>
          </a:solidFill>
          <a:ln w="9525">
            <a:solidFill>
              <a:srgbClr val="FCD5B5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(</a:t>
            </a:r>
            <a:r>
              <a:rPr lang="en-US" sz="2000" i="1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a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 + </a:t>
            </a:r>
            <a:r>
              <a:rPr lang="en-US" sz="2000" i="1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b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)(</a:t>
            </a:r>
            <a:r>
              <a:rPr lang="en-US" sz="2000" i="1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a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 – </a:t>
            </a:r>
            <a:r>
              <a:rPr lang="en-US" sz="2000" i="1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b)</a:t>
            </a:r>
            <a:endParaRPr lang="en-US" sz="2000" dirty="0">
              <a:solidFill>
                <a:schemeClr val="accent3">
                  <a:lumMod val="75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6" name="Rounded Rectangle 25">
            <a:extLst>
              <a:ext uri="{FF2B5EF4-FFF2-40B4-BE49-F238E27FC236}">
                <a16:creationId xmlns:a16="http://schemas.microsoft.com/office/drawing/2014/main" id="{81D43F17-16F8-4491-9F92-4CB2AFA03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6458" y="3364257"/>
            <a:ext cx="1319212" cy="566738"/>
          </a:xfrm>
          <a:prstGeom prst="roundRect">
            <a:avLst>
              <a:gd name="adj" fmla="val 16667"/>
            </a:avLst>
          </a:prstGeom>
          <a:solidFill>
            <a:srgbClr val="FDEADA"/>
          </a:solidFill>
          <a:ln w="9525">
            <a:solidFill>
              <a:srgbClr val="FCD5B5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i="1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a</a:t>
            </a:r>
            <a:r>
              <a:rPr lang="en-US" sz="2000" baseline="30000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2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 – </a:t>
            </a:r>
            <a:r>
              <a:rPr lang="en-US" sz="2000" i="1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b</a:t>
            </a:r>
            <a:r>
              <a:rPr lang="en-US" sz="2000" baseline="30000" dirty="0">
                <a:solidFill>
                  <a:schemeClr val="accent3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2</a:t>
            </a:r>
          </a:p>
        </p:txBody>
      </p:sp>
      <p:sp>
        <p:nvSpPr>
          <p:cNvPr id="7" name="Round Same Side Corner Rectangle 10">
            <a:extLst>
              <a:ext uri="{FF2B5EF4-FFF2-40B4-BE49-F238E27FC236}">
                <a16:creationId xmlns:a16="http://schemas.microsoft.com/office/drawing/2014/main" id="{3558197A-CBE3-4F29-B673-4A398D30D106}"/>
              </a:ext>
            </a:extLst>
          </p:cNvPr>
          <p:cNvSpPr>
            <a:spLocks/>
          </p:cNvSpPr>
          <p:nvPr/>
        </p:nvSpPr>
        <p:spPr bwMode="auto">
          <a:xfrm>
            <a:off x="4974120" y="1798982"/>
            <a:ext cx="1695450" cy="579438"/>
          </a:xfrm>
          <a:custGeom>
            <a:avLst/>
            <a:gdLst>
              <a:gd name="T0" fmla="*/ 96575 w 5826125"/>
              <a:gd name="T1" fmla="*/ 0 h 579438"/>
              <a:gd name="T2" fmla="*/ 5729550 w 5826125"/>
              <a:gd name="T3" fmla="*/ 0 h 579438"/>
              <a:gd name="T4" fmla="*/ 5826125 w 5826125"/>
              <a:gd name="T5" fmla="*/ 96575 h 579438"/>
              <a:gd name="T6" fmla="*/ 5826125 w 5826125"/>
              <a:gd name="T7" fmla="*/ 579438 h 579438"/>
              <a:gd name="T8" fmla="*/ 5826125 w 5826125"/>
              <a:gd name="T9" fmla="*/ 579438 h 579438"/>
              <a:gd name="T10" fmla="*/ 0 w 5826125"/>
              <a:gd name="T11" fmla="*/ 579438 h 579438"/>
              <a:gd name="T12" fmla="*/ 0 w 5826125"/>
              <a:gd name="T13" fmla="*/ 579438 h 579438"/>
              <a:gd name="T14" fmla="*/ 0 w 5826125"/>
              <a:gd name="T15" fmla="*/ 96575 h 579438"/>
              <a:gd name="T16" fmla="*/ 96575 w 5826125"/>
              <a:gd name="T17" fmla="*/ 0 h 57943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6125"/>
              <a:gd name="T28" fmla="*/ 0 h 579438"/>
              <a:gd name="T29" fmla="*/ 5826125 w 5826125"/>
              <a:gd name="T30" fmla="*/ 579438 h 57943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6125" h="579438">
                <a:moveTo>
                  <a:pt x="96575" y="0"/>
                </a:moveTo>
                <a:lnTo>
                  <a:pt x="5729550" y="0"/>
                </a:lnTo>
                <a:cubicBezTo>
                  <a:pt x="5782887" y="0"/>
                  <a:pt x="5826125" y="43238"/>
                  <a:pt x="5826125" y="96575"/>
                </a:cubicBezTo>
                <a:lnTo>
                  <a:pt x="5826125" y="579438"/>
                </a:lnTo>
                <a:lnTo>
                  <a:pt x="0" y="579438"/>
                </a:lnTo>
                <a:lnTo>
                  <a:pt x="0" y="96575"/>
                </a:lnTo>
                <a:cubicBezTo>
                  <a:pt x="0" y="43238"/>
                  <a:pt x="43238" y="0"/>
                  <a:pt x="96575" y="0"/>
                </a:cubicBezTo>
                <a:close/>
              </a:path>
            </a:pathLst>
          </a:custGeom>
          <a:solidFill>
            <a:schemeClr val="bg2"/>
          </a:solidFill>
          <a:ln w="9525">
            <a:solidFill>
              <a:srgbClr val="632523"/>
            </a:solidFill>
            <a:prstDash val="dash"/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sz="2000" dirty="0">
                <a:solidFill>
                  <a:schemeClr val="accent4"/>
                </a:solidFill>
                <a:cs typeface="Arial" pitchFamily="34" charset="0"/>
              </a:rPr>
              <a:t>因式分解</a:t>
            </a:r>
          </a:p>
        </p:txBody>
      </p:sp>
      <p:sp>
        <p:nvSpPr>
          <p:cNvPr id="8" name="弧形箭號 (下彎) 1">
            <a:extLst>
              <a:ext uri="{FF2B5EF4-FFF2-40B4-BE49-F238E27FC236}">
                <a16:creationId xmlns:a16="http://schemas.microsoft.com/office/drawing/2014/main" id="{7B6D4BD5-1B46-4E2C-803A-BB82B1E2B6DF}"/>
              </a:ext>
            </a:extLst>
          </p:cNvPr>
          <p:cNvSpPr/>
          <p:nvPr/>
        </p:nvSpPr>
        <p:spPr>
          <a:xfrm>
            <a:off x="3920020" y="2470495"/>
            <a:ext cx="3959225" cy="776287"/>
          </a:xfrm>
          <a:prstGeom prst="curved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>
              <a:solidFill>
                <a:schemeClr val="tx1"/>
              </a:solidFill>
            </a:endParaRPr>
          </a:p>
        </p:txBody>
      </p:sp>
      <p:sp>
        <p:nvSpPr>
          <p:cNvPr id="9" name="弧形箭號 (下彎) 14">
            <a:extLst>
              <a:ext uri="{FF2B5EF4-FFF2-40B4-BE49-F238E27FC236}">
                <a16:creationId xmlns:a16="http://schemas.microsoft.com/office/drawing/2014/main" id="{0A47A3D9-57E0-4717-8060-F078C0BCB4C3}"/>
              </a:ext>
            </a:extLst>
          </p:cNvPr>
          <p:cNvSpPr/>
          <p:nvPr/>
        </p:nvSpPr>
        <p:spPr>
          <a:xfrm rot="10800000">
            <a:off x="3842233" y="4011957"/>
            <a:ext cx="3959225" cy="776288"/>
          </a:xfrm>
          <a:prstGeom prst="curved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79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A6F573-E3DD-4DA9-A472-3B7ACC93E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13252"/>
          </a:xfrm>
        </p:spPr>
        <p:txBody>
          <a:bodyPr/>
          <a:lstStyle/>
          <a:p>
            <a: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平方差的恆等式</a:t>
            </a:r>
            <a:endParaRPr lang="zh-HK" alt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4290288-942D-4842-A471-4DA2CAD93FFD}"/>
              </a:ext>
            </a:extLst>
          </p:cNvPr>
          <p:cNvSpPr txBox="1"/>
          <p:nvPr/>
        </p:nvSpPr>
        <p:spPr>
          <a:xfrm>
            <a:off x="720000" y="1240694"/>
            <a:ext cx="6096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例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3. 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因式分解下列各式。</a:t>
            </a:r>
            <a:endParaRPr lang="en-US" altLang="zh-TW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(a)	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81	</a:t>
            </a:r>
          </a:p>
          <a:p>
            <a:pPr>
              <a:buFont typeface="Arial" panose="020B0604020202020204" pitchFamily="34" charset="0"/>
              <a:buNone/>
            </a:pP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(b)	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TW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9</a:t>
            </a:r>
            <a:r>
              <a:rPr kumimoji="0"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kumimoji="0" lang="en-US" altLang="zh-TW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</a:p>
          <a:p>
            <a:pPr>
              <a:buFont typeface="Arial" panose="020B0604020202020204" pitchFamily="34" charset="0"/>
              <a:buNone/>
            </a:pP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(c) 	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TW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75</a:t>
            </a:r>
            <a:endParaRPr kumimoji="0" lang="en-US" altLang="zh-TW" sz="2400" i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A795C26E-1A7E-4F30-AA64-649025E4BB33}"/>
              </a:ext>
            </a:extLst>
          </p:cNvPr>
          <p:cNvSpPr txBox="1"/>
          <p:nvPr/>
        </p:nvSpPr>
        <p:spPr>
          <a:xfrm>
            <a:off x="720000" y="2818596"/>
            <a:ext cx="1184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2">
                    <a:lumMod val="75000"/>
                  </a:schemeClr>
                </a:solidFill>
              </a:rPr>
              <a:t>解答：</a:t>
            </a:r>
            <a:r>
              <a:rPr lang="zh-CN" altLang="en-US" sz="2400" dirty="0"/>
              <a:t> </a:t>
            </a:r>
            <a:endParaRPr lang="zh-HK" altLang="en-US" sz="2400" dirty="0"/>
          </a:p>
        </p:txBody>
      </p:sp>
      <p:sp>
        <p:nvSpPr>
          <p:cNvPr id="8" name="文字方塊 23">
            <a:extLst>
              <a:ext uri="{FF2B5EF4-FFF2-40B4-BE49-F238E27FC236}">
                <a16:creationId xmlns:a16="http://schemas.microsoft.com/office/drawing/2014/main" id="{542F3BD6-7836-4A80-B925-CDF0816C2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0" y="3288503"/>
            <a:ext cx="4535487" cy="83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(a)	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x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81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=	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9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kumimoji="0" lang="en-US" altLang="zh-TW" sz="22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=	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+ 9)(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9)</a:t>
            </a:r>
            <a:endParaRPr lang="en-US" altLang="zh-HK" sz="2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字方塊 23">
            <a:extLst>
              <a:ext uri="{FF2B5EF4-FFF2-40B4-BE49-F238E27FC236}">
                <a16:creationId xmlns:a16="http://schemas.microsoft.com/office/drawing/2014/main" id="{EF736A18-1D63-407B-A0F8-9AAA2A4D0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0" y="4125115"/>
            <a:ext cx="5241925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(b)	    </a:t>
            </a:r>
            <a:r>
              <a:rPr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–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9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kumimoji="0"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=	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(3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kumimoji="0" lang="en-US" altLang="zh-TW" sz="2200" i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kumimoji="0" lang="en-US" altLang="zh-TW" sz="22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=	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(5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+ 3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)(5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3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altLang="zh-HK" sz="2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字方塊 23">
            <a:extLst>
              <a:ext uri="{FF2B5EF4-FFF2-40B4-BE49-F238E27FC236}">
                <a16:creationId xmlns:a16="http://schemas.microsoft.com/office/drawing/2014/main" id="{FDC8920D-08AE-48FF-9AF7-F89D6EE97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1" y="5176833"/>
            <a:ext cx="4810918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9863" algn="r"/>
                <a:tab pos="1798638" algn="ctr"/>
                <a:tab pos="2159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(c)	    </a:t>
            </a:r>
            <a:r>
              <a:rPr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TW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75</a:t>
            </a:r>
            <a:r>
              <a:rPr kumimoji="0" lang="en-US" altLang="zh-TW" sz="22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=	3(</a:t>
            </a:r>
            <a:r>
              <a:rPr lang="en-US" altLang="zh-HK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HK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25)</a:t>
            </a:r>
            <a:endParaRPr kumimoji="0" lang="en-US" altLang="zh-TW" sz="22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kumimoji="0"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	  =	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3(</a:t>
            </a:r>
            <a:r>
              <a:rPr lang="en-US" altLang="zh-HK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HK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</a:t>
            </a:r>
            <a:r>
              <a:rPr lang="en-US" altLang="zh-HK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0" lang="en-US" altLang="zh-TW" sz="22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H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=	</a:t>
            </a:r>
            <a:r>
              <a:rPr lang="en-US" altLang="zh-HK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+ 5)(</a:t>
            </a:r>
            <a:r>
              <a:rPr kumimoji="0" lang="en-US" altLang="zh-TW" sz="2200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zh-TW" sz="2200" u="sng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5)</a:t>
            </a:r>
            <a:endParaRPr lang="en-US" altLang="zh-HK" sz="2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5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9EAB64-1003-4F67-9F9E-D0E60D311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53009"/>
          </a:xfrm>
        </p:spPr>
        <p:txBody>
          <a:bodyPr>
            <a:normAutofit fontScale="90000"/>
          </a:bodyPr>
          <a:lstStyle/>
          <a:p>
            <a: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完全平方的恆等式</a:t>
            </a:r>
            <a:br>
              <a:rPr kumimoji="0" lang="zh-TW" altLang="en-US" sz="3200" b="1" dirty="0">
                <a:solidFill>
                  <a:schemeClr val="accent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endParaRPr lang="zh-HK" altLang="en-US" dirty="0"/>
          </a:p>
        </p:txBody>
      </p:sp>
      <p:sp>
        <p:nvSpPr>
          <p:cNvPr id="4" name="Round Same Side Corner Rectangle 10">
            <a:extLst>
              <a:ext uri="{FF2B5EF4-FFF2-40B4-BE49-F238E27FC236}">
                <a16:creationId xmlns:a16="http://schemas.microsoft.com/office/drawing/2014/main" id="{B72902FA-4628-4618-B274-922A5D3627DF}"/>
              </a:ext>
            </a:extLst>
          </p:cNvPr>
          <p:cNvSpPr>
            <a:spLocks/>
          </p:cNvSpPr>
          <p:nvPr/>
        </p:nvSpPr>
        <p:spPr bwMode="auto">
          <a:xfrm>
            <a:off x="3057111" y="5023397"/>
            <a:ext cx="1374775" cy="579438"/>
          </a:xfrm>
          <a:custGeom>
            <a:avLst/>
            <a:gdLst>
              <a:gd name="T0" fmla="*/ 96575 w 5826125"/>
              <a:gd name="T1" fmla="*/ 0 h 579438"/>
              <a:gd name="T2" fmla="*/ 5729550 w 5826125"/>
              <a:gd name="T3" fmla="*/ 0 h 579438"/>
              <a:gd name="T4" fmla="*/ 5826125 w 5826125"/>
              <a:gd name="T5" fmla="*/ 96575 h 579438"/>
              <a:gd name="T6" fmla="*/ 5826125 w 5826125"/>
              <a:gd name="T7" fmla="*/ 579438 h 579438"/>
              <a:gd name="T8" fmla="*/ 5826125 w 5826125"/>
              <a:gd name="T9" fmla="*/ 579438 h 579438"/>
              <a:gd name="T10" fmla="*/ 0 w 5826125"/>
              <a:gd name="T11" fmla="*/ 579438 h 579438"/>
              <a:gd name="T12" fmla="*/ 0 w 5826125"/>
              <a:gd name="T13" fmla="*/ 579438 h 579438"/>
              <a:gd name="T14" fmla="*/ 0 w 5826125"/>
              <a:gd name="T15" fmla="*/ 96575 h 579438"/>
              <a:gd name="T16" fmla="*/ 96575 w 5826125"/>
              <a:gd name="T17" fmla="*/ 0 h 57943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6125"/>
              <a:gd name="T28" fmla="*/ 0 h 579438"/>
              <a:gd name="T29" fmla="*/ 5826125 w 5826125"/>
              <a:gd name="T30" fmla="*/ 579438 h 57943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6125" h="579438">
                <a:moveTo>
                  <a:pt x="96575" y="0"/>
                </a:moveTo>
                <a:lnTo>
                  <a:pt x="5729550" y="0"/>
                </a:lnTo>
                <a:cubicBezTo>
                  <a:pt x="5782887" y="0"/>
                  <a:pt x="5826125" y="43238"/>
                  <a:pt x="5826125" y="96575"/>
                </a:cubicBezTo>
                <a:lnTo>
                  <a:pt x="5826125" y="579438"/>
                </a:lnTo>
                <a:lnTo>
                  <a:pt x="0" y="579438"/>
                </a:lnTo>
                <a:lnTo>
                  <a:pt x="0" y="96575"/>
                </a:lnTo>
                <a:cubicBezTo>
                  <a:pt x="0" y="43238"/>
                  <a:pt x="43238" y="0"/>
                  <a:pt x="96575" y="0"/>
                </a:cubicBezTo>
                <a:close/>
              </a:path>
            </a:pathLst>
          </a:custGeom>
          <a:solidFill>
            <a:schemeClr val="bg2"/>
          </a:solidFill>
          <a:ln w="9525">
            <a:solidFill>
              <a:srgbClr val="632523"/>
            </a:solidFill>
            <a:prstDash val="dash"/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sz="2000" dirty="0">
                <a:solidFill>
                  <a:schemeClr val="accent4"/>
                </a:solidFill>
                <a:cs typeface="Arial" pitchFamily="34" charset="0"/>
              </a:rPr>
              <a:t>展開</a:t>
            </a:r>
          </a:p>
        </p:txBody>
      </p:sp>
      <p:sp>
        <p:nvSpPr>
          <p:cNvPr id="5" name="Rounded Rectangle 25">
            <a:extLst>
              <a:ext uri="{FF2B5EF4-FFF2-40B4-BE49-F238E27FC236}">
                <a16:creationId xmlns:a16="http://schemas.microsoft.com/office/drawing/2014/main" id="{7C86431F-ACDD-46F0-B90B-3703ACB14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4549" y="3466060"/>
            <a:ext cx="1812925" cy="566737"/>
          </a:xfrm>
          <a:prstGeom prst="roundRect">
            <a:avLst>
              <a:gd name="adj" fmla="val 16667"/>
            </a:avLst>
          </a:prstGeom>
          <a:solidFill>
            <a:srgbClr val="FDEADA"/>
          </a:solidFill>
          <a:ln w="9525">
            <a:solidFill>
              <a:srgbClr val="FCD5B5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a</a:t>
            </a:r>
            <a:r>
              <a:rPr lang="en-US" sz="2000" baseline="30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2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 + 2</a:t>
            </a: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ab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 + </a:t>
            </a: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b</a:t>
            </a:r>
            <a:r>
              <a:rPr lang="en-US" sz="2000" baseline="30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2</a:t>
            </a:r>
            <a:endParaRPr lang="en-US" sz="2000" dirty="0">
              <a:solidFill>
                <a:schemeClr val="accent4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6" name="Rounded Rectangle 25">
            <a:extLst>
              <a:ext uri="{FF2B5EF4-FFF2-40B4-BE49-F238E27FC236}">
                <a16:creationId xmlns:a16="http://schemas.microsoft.com/office/drawing/2014/main" id="{E799D171-ECD3-4520-8C86-282BB5432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8374" y="3466060"/>
            <a:ext cx="1319212" cy="566737"/>
          </a:xfrm>
          <a:prstGeom prst="roundRect">
            <a:avLst>
              <a:gd name="adj" fmla="val 16667"/>
            </a:avLst>
          </a:prstGeom>
          <a:solidFill>
            <a:srgbClr val="FDEADA"/>
          </a:solidFill>
          <a:ln w="9525">
            <a:solidFill>
              <a:srgbClr val="FCD5B5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(</a:t>
            </a: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a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 + </a:t>
            </a: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b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)</a:t>
            </a:r>
            <a:r>
              <a:rPr lang="en-US" sz="2000" baseline="30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2</a:t>
            </a:r>
          </a:p>
        </p:txBody>
      </p:sp>
      <p:sp>
        <p:nvSpPr>
          <p:cNvPr id="7" name="Round Same Side Corner Rectangle 10">
            <a:extLst>
              <a:ext uri="{FF2B5EF4-FFF2-40B4-BE49-F238E27FC236}">
                <a16:creationId xmlns:a16="http://schemas.microsoft.com/office/drawing/2014/main" id="{6D85908B-147B-43B7-A925-C5AF9DF10CCE}"/>
              </a:ext>
            </a:extLst>
          </p:cNvPr>
          <p:cNvSpPr>
            <a:spLocks/>
          </p:cNvSpPr>
          <p:nvPr/>
        </p:nvSpPr>
        <p:spPr bwMode="auto">
          <a:xfrm>
            <a:off x="2863436" y="1943647"/>
            <a:ext cx="1695450" cy="579438"/>
          </a:xfrm>
          <a:custGeom>
            <a:avLst/>
            <a:gdLst>
              <a:gd name="T0" fmla="*/ 96575 w 5826125"/>
              <a:gd name="T1" fmla="*/ 0 h 579438"/>
              <a:gd name="T2" fmla="*/ 5729550 w 5826125"/>
              <a:gd name="T3" fmla="*/ 0 h 579438"/>
              <a:gd name="T4" fmla="*/ 5826125 w 5826125"/>
              <a:gd name="T5" fmla="*/ 96575 h 579438"/>
              <a:gd name="T6" fmla="*/ 5826125 w 5826125"/>
              <a:gd name="T7" fmla="*/ 579438 h 579438"/>
              <a:gd name="T8" fmla="*/ 5826125 w 5826125"/>
              <a:gd name="T9" fmla="*/ 579438 h 579438"/>
              <a:gd name="T10" fmla="*/ 0 w 5826125"/>
              <a:gd name="T11" fmla="*/ 579438 h 579438"/>
              <a:gd name="T12" fmla="*/ 0 w 5826125"/>
              <a:gd name="T13" fmla="*/ 579438 h 579438"/>
              <a:gd name="T14" fmla="*/ 0 w 5826125"/>
              <a:gd name="T15" fmla="*/ 96575 h 579438"/>
              <a:gd name="T16" fmla="*/ 96575 w 5826125"/>
              <a:gd name="T17" fmla="*/ 0 h 57943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6125"/>
              <a:gd name="T28" fmla="*/ 0 h 579438"/>
              <a:gd name="T29" fmla="*/ 5826125 w 5826125"/>
              <a:gd name="T30" fmla="*/ 579438 h 57943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6125" h="579438">
                <a:moveTo>
                  <a:pt x="96575" y="0"/>
                </a:moveTo>
                <a:lnTo>
                  <a:pt x="5729550" y="0"/>
                </a:lnTo>
                <a:cubicBezTo>
                  <a:pt x="5782887" y="0"/>
                  <a:pt x="5826125" y="43238"/>
                  <a:pt x="5826125" y="96575"/>
                </a:cubicBezTo>
                <a:lnTo>
                  <a:pt x="5826125" y="579438"/>
                </a:lnTo>
                <a:lnTo>
                  <a:pt x="0" y="579438"/>
                </a:lnTo>
                <a:lnTo>
                  <a:pt x="0" y="96575"/>
                </a:lnTo>
                <a:cubicBezTo>
                  <a:pt x="0" y="43238"/>
                  <a:pt x="43238" y="0"/>
                  <a:pt x="96575" y="0"/>
                </a:cubicBezTo>
                <a:close/>
              </a:path>
            </a:pathLst>
          </a:custGeom>
          <a:solidFill>
            <a:schemeClr val="bg2"/>
          </a:solidFill>
          <a:ln w="9525">
            <a:solidFill>
              <a:srgbClr val="632523"/>
            </a:solidFill>
            <a:prstDash val="dash"/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sz="2000" dirty="0">
                <a:solidFill>
                  <a:schemeClr val="accent3"/>
                </a:solidFill>
                <a:cs typeface="Arial" pitchFamily="34" charset="0"/>
              </a:rPr>
              <a:t>因式分解</a:t>
            </a:r>
          </a:p>
        </p:txBody>
      </p:sp>
      <p:sp>
        <p:nvSpPr>
          <p:cNvPr id="8" name="弧形箭號 (下彎) 1">
            <a:extLst>
              <a:ext uri="{FF2B5EF4-FFF2-40B4-BE49-F238E27FC236}">
                <a16:creationId xmlns:a16="http://schemas.microsoft.com/office/drawing/2014/main" id="{135C24F4-0CF8-423D-8B03-FE4C52A822FA}"/>
              </a:ext>
            </a:extLst>
          </p:cNvPr>
          <p:cNvSpPr/>
          <p:nvPr/>
        </p:nvSpPr>
        <p:spPr>
          <a:xfrm>
            <a:off x="2393536" y="2615160"/>
            <a:ext cx="2700338" cy="720725"/>
          </a:xfrm>
          <a:prstGeom prst="curved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>
              <a:solidFill>
                <a:schemeClr val="tx1"/>
              </a:solidFill>
            </a:endParaRPr>
          </a:p>
        </p:txBody>
      </p:sp>
      <p:sp>
        <p:nvSpPr>
          <p:cNvPr id="9" name="弧形箭號 (下彎) 14">
            <a:extLst>
              <a:ext uri="{FF2B5EF4-FFF2-40B4-BE49-F238E27FC236}">
                <a16:creationId xmlns:a16="http://schemas.microsoft.com/office/drawing/2014/main" id="{02A3D4B3-DDB3-43C8-ACC8-4910B72D407D}"/>
              </a:ext>
            </a:extLst>
          </p:cNvPr>
          <p:cNvSpPr/>
          <p:nvPr/>
        </p:nvSpPr>
        <p:spPr>
          <a:xfrm rot="10800000">
            <a:off x="2360199" y="4129635"/>
            <a:ext cx="2700337" cy="719137"/>
          </a:xfrm>
          <a:prstGeom prst="curved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 dirty="0">
              <a:solidFill>
                <a:schemeClr val="tx1"/>
              </a:solidFill>
            </a:endParaRPr>
          </a:p>
        </p:txBody>
      </p:sp>
      <p:sp>
        <p:nvSpPr>
          <p:cNvPr id="10" name="Round Same Side Corner Rectangle 10">
            <a:extLst>
              <a:ext uri="{FF2B5EF4-FFF2-40B4-BE49-F238E27FC236}">
                <a16:creationId xmlns:a16="http://schemas.microsoft.com/office/drawing/2014/main" id="{59C2E0D7-562B-477B-BA56-7CBE5C2024CA}"/>
              </a:ext>
            </a:extLst>
          </p:cNvPr>
          <p:cNvSpPr>
            <a:spLocks/>
          </p:cNvSpPr>
          <p:nvPr/>
        </p:nvSpPr>
        <p:spPr bwMode="auto">
          <a:xfrm>
            <a:off x="7302086" y="5023397"/>
            <a:ext cx="1374775" cy="579438"/>
          </a:xfrm>
          <a:custGeom>
            <a:avLst/>
            <a:gdLst>
              <a:gd name="T0" fmla="*/ 96575 w 5826125"/>
              <a:gd name="T1" fmla="*/ 0 h 579438"/>
              <a:gd name="T2" fmla="*/ 5729550 w 5826125"/>
              <a:gd name="T3" fmla="*/ 0 h 579438"/>
              <a:gd name="T4" fmla="*/ 5826125 w 5826125"/>
              <a:gd name="T5" fmla="*/ 96575 h 579438"/>
              <a:gd name="T6" fmla="*/ 5826125 w 5826125"/>
              <a:gd name="T7" fmla="*/ 579438 h 579438"/>
              <a:gd name="T8" fmla="*/ 5826125 w 5826125"/>
              <a:gd name="T9" fmla="*/ 579438 h 579438"/>
              <a:gd name="T10" fmla="*/ 0 w 5826125"/>
              <a:gd name="T11" fmla="*/ 579438 h 579438"/>
              <a:gd name="T12" fmla="*/ 0 w 5826125"/>
              <a:gd name="T13" fmla="*/ 579438 h 579438"/>
              <a:gd name="T14" fmla="*/ 0 w 5826125"/>
              <a:gd name="T15" fmla="*/ 96575 h 579438"/>
              <a:gd name="T16" fmla="*/ 96575 w 5826125"/>
              <a:gd name="T17" fmla="*/ 0 h 57943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6125"/>
              <a:gd name="T28" fmla="*/ 0 h 579438"/>
              <a:gd name="T29" fmla="*/ 5826125 w 5826125"/>
              <a:gd name="T30" fmla="*/ 579438 h 57943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6125" h="579438">
                <a:moveTo>
                  <a:pt x="96575" y="0"/>
                </a:moveTo>
                <a:lnTo>
                  <a:pt x="5729550" y="0"/>
                </a:lnTo>
                <a:cubicBezTo>
                  <a:pt x="5782887" y="0"/>
                  <a:pt x="5826125" y="43238"/>
                  <a:pt x="5826125" y="96575"/>
                </a:cubicBezTo>
                <a:lnTo>
                  <a:pt x="5826125" y="579438"/>
                </a:lnTo>
                <a:lnTo>
                  <a:pt x="0" y="579438"/>
                </a:lnTo>
                <a:lnTo>
                  <a:pt x="0" y="96575"/>
                </a:lnTo>
                <a:cubicBezTo>
                  <a:pt x="0" y="43238"/>
                  <a:pt x="43238" y="0"/>
                  <a:pt x="96575" y="0"/>
                </a:cubicBezTo>
                <a:close/>
              </a:path>
            </a:pathLst>
          </a:custGeom>
          <a:solidFill>
            <a:schemeClr val="bg2"/>
          </a:solidFill>
          <a:ln w="9525">
            <a:solidFill>
              <a:srgbClr val="632523"/>
            </a:solidFill>
            <a:prstDash val="dash"/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sz="2000" dirty="0">
                <a:solidFill>
                  <a:schemeClr val="accent4"/>
                </a:solidFill>
                <a:cs typeface="Arial" pitchFamily="34" charset="0"/>
              </a:rPr>
              <a:t>展開</a:t>
            </a:r>
          </a:p>
        </p:txBody>
      </p:sp>
      <p:sp>
        <p:nvSpPr>
          <p:cNvPr id="11" name="Rounded Rectangle 25">
            <a:extLst>
              <a:ext uri="{FF2B5EF4-FFF2-40B4-BE49-F238E27FC236}">
                <a16:creationId xmlns:a16="http://schemas.microsoft.com/office/drawing/2014/main" id="{56799D75-59B6-411B-8BA3-54997DBB4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1111" y="3461297"/>
            <a:ext cx="1812925" cy="566738"/>
          </a:xfrm>
          <a:prstGeom prst="roundRect">
            <a:avLst>
              <a:gd name="adj" fmla="val 16667"/>
            </a:avLst>
          </a:prstGeom>
          <a:solidFill>
            <a:srgbClr val="FDEADA"/>
          </a:solidFill>
          <a:ln w="9525">
            <a:solidFill>
              <a:srgbClr val="FCD5B5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a</a:t>
            </a:r>
            <a:r>
              <a:rPr lang="en-US" sz="2000" baseline="30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2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 – 2</a:t>
            </a: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ab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 + </a:t>
            </a: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b</a:t>
            </a:r>
            <a:r>
              <a:rPr lang="en-US" sz="2000" baseline="30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2</a:t>
            </a:r>
            <a:endParaRPr lang="en-US" sz="2000" dirty="0">
              <a:solidFill>
                <a:schemeClr val="accent4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12" name="Rounded Rectangle 25">
            <a:extLst>
              <a:ext uri="{FF2B5EF4-FFF2-40B4-BE49-F238E27FC236}">
                <a16:creationId xmlns:a16="http://schemas.microsoft.com/office/drawing/2014/main" id="{B9A3322D-9804-4E6A-BCC2-A79BC11A4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3349" y="3461297"/>
            <a:ext cx="1319212" cy="566738"/>
          </a:xfrm>
          <a:prstGeom prst="roundRect">
            <a:avLst>
              <a:gd name="adj" fmla="val 16667"/>
            </a:avLst>
          </a:prstGeom>
          <a:solidFill>
            <a:srgbClr val="FDEADA"/>
          </a:solidFill>
          <a:ln w="9525">
            <a:solidFill>
              <a:srgbClr val="FCD5B5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(</a:t>
            </a: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a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 – </a:t>
            </a:r>
            <a:r>
              <a:rPr lang="en-US" sz="2000" i="1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b</a:t>
            </a:r>
            <a:r>
              <a:rPr lang="en-US" sz="2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)</a:t>
            </a:r>
            <a:r>
              <a:rPr lang="en-US" sz="2000" baseline="30000" dirty="0">
                <a:solidFill>
                  <a:schemeClr val="accent4"/>
                </a:solidFill>
                <a:latin typeface="Arial"/>
                <a:ea typeface="+mn-ea"/>
                <a:cs typeface="Arial"/>
              </a:rPr>
              <a:t>2</a:t>
            </a:r>
          </a:p>
        </p:txBody>
      </p:sp>
      <p:sp>
        <p:nvSpPr>
          <p:cNvPr id="13" name="Round Same Side Corner Rectangle 10">
            <a:extLst>
              <a:ext uri="{FF2B5EF4-FFF2-40B4-BE49-F238E27FC236}">
                <a16:creationId xmlns:a16="http://schemas.microsoft.com/office/drawing/2014/main" id="{2779CED4-4CAA-4ACE-BE95-A9D6E9760F82}"/>
              </a:ext>
            </a:extLst>
          </p:cNvPr>
          <p:cNvSpPr>
            <a:spLocks/>
          </p:cNvSpPr>
          <p:nvPr/>
        </p:nvSpPr>
        <p:spPr bwMode="auto">
          <a:xfrm>
            <a:off x="7108411" y="1938885"/>
            <a:ext cx="1695450" cy="579437"/>
          </a:xfrm>
          <a:custGeom>
            <a:avLst/>
            <a:gdLst>
              <a:gd name="T0" fmla="*/ 96575 w 5826125"/>
              <a:gd name="T1" fmla="*/ 0 h 579438"/>
              <a:gd name="T2" fmla="*/ 5729550 w 5826125"/>
              <a:gd name="T3" fmla="*/ 0 h 579438"/>
              <a:gd name="T4" fmla="*/ 5826125 w 5826125"/>
              <a:gd name="T5" fmla="*/ 96575 h 579438"/>
              <a:gd name="T6" fmla="*/ 5826125 w 5826125"/>
              <a:gd name="T7" fmla="*/ 579438 h 579438"/>
              <a:gd name="T8" fmla="*/ 5826125 w 5826125"/>
              <a:gd name="T9" fmla="*/ 579438 h 579438"/>
              <a:gd name="T10" fmla="*/ 0 w 5826125"/>
              <a:gd name="T11" fmla="*/ 579438 h 579438"/>
              <a:gd name="T12" fmla="*/ 0 w 5826125"/>
              <a:gd name="T13" fmla="*/ 579438 h 579438"/>
              <a:gd name="T14" fmla="*/ 0 w 5826125"/>
              <a:gd name="T15" fmla="*/ 96575 h 579438"/>
              <a:gd name="T16" fmla="*/ 96575 w 5826125"/>
              <a:gd name="T17" fmla="*/ 0 h 57943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6125"/>
              <a:gd name="T28" fmla="*/ 0 h 579438"/>
              <a:gd name="T29" fmla="*/ 5826125 w 5826125"/>
              <a:gd name="T30" fmla="*/ 579438 h 57943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6125" h="579438">
                <a:moveTo>
                  <a:pt x="96575" y="0"/>
                </a:moveTo>
                <a:lnTo>
                  <a:pt x="5729550" y="0"/>
                </a:lnTo>
                <a:cubicBezTo>
                  <a:pt x="5782887" y="0"/>
                  <a:pt x="5826125" y="43238"/>
                  <a:pt x="5826125" y="96575"/>
                </a:cubicBezTo>
                <a:lnTo>
                  <a:pt x="5826125" y="579438"/>
                </a:lnTo>
                <a:lnTo>
                  <a:pt x="0" y="579438"/>
                </a:lnTo>
                <a:lnTo>
                  <a:pt x="0" y="96575"/>
                </a:lnTo>
                <a:cubicBezTo>
                  <a:pt x="0" y="43238"/>
                  <a:pt x="43238" y="0"/>
                  <a:pt x="96575" y="0"/>
                </a:cubicBezTo>
                <a:close/>
              </a:path>
            </a:pathLst>
          </a:custGeom>
          <a:solidFill>
            <a:schemeClr val="bg2"/>
          </a:solidFill>
          <a:ln w="9525">
            <a:solidFill>
              <a:srgbClr val="632523"/>
            </a:solidFill>
            <a:prstDash val="dash"/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sz="2000" dirty="0">
                <a:solidFill>
                  <a:schemeClr val="accent3"/>
                </a:solidFill>
                <a:cs typeface="Arial" pitchFamily="34" charset="0"/>
              </a:rPr>
              <a:t>因式分解</a:t>
            </a:r>
          </a:p>
        </p:txBody>
      </p:sp>
      <p:sp>
        <p:nvSpPr>
          <p:cNvPr id="14" name="弧形箭號 (下彎) 20">
            <a:extLst>
              <a:ext uri="{FF2B5EF4-FFF2-40B4-BE49-F238E27FC236}">
                <a16:creationId xmlns:a16="http://schemas.microsoft.com/office/drawing/2014/main" id="{3B6683FC-57F5-444C-A9CA-84305C70980A}"/>
              </a:ext>
            </a:extLst>
          </p:cNvPr>
          <p:cNvSpPr/>
          <p:nvPr/>
        </p:nvSpPr>
        <p:spPr>
          <a:xfrm>
            <a:off x="6640099" y="2610397"/>
            <a:ext cx="2700337" cy="720725"/>
          </a:xfrm>
          <a:prstGeom prst="curved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>
              <a:solidFill>
                <a:schemeClr val="tx1"/>
              </a:solidFill>
            </a:endParaRPr>
          </a:p>
        </p:txBody>
      </p:sp>
      <p:sp>
        <p:nvSpPr>
          <p:cNvPr id="15" name="弧形箭號 (下彎) 21">
            <a:extLst>
              <a:ext uri="{FF2B5EF4-FFF2-40B4-BE49-F238E27FC236}">
                <a16:creationId xmlns:a16="http://schemas.microsoft.com/office/drawing/2014/main" id="{DC473C47-E152-4723-AC4D-3963A104AD8C}"/>
              </a:ext>
            </a:extLst>
          </p:cNvPr>
          <p:cNvSpPr/>
          <p:nvPr/>
        </p:nvSpPr>
        <p:spPr>
          <a:xfrm rot="10800000">
            <a:off x="6606761" y="4151860"/>
            <a:ext cx="2700338" cy="719137"/>
          </a:xfrm>
          <a:prstGeom prst="curved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04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BlobVTI">
  <a:themeElements>
    <a:clrScheme name="AnalogousFromLightSeedLeftStep">
      <a:dk1>
        <a:srgbClr val="000000"/>
      </a:dk1>
      <a:lt1>
        <a:srgbClr val="FFFFFF"/>
      </a:lt1>
      <a:dk2>
        <a:srgbClr val="41242B"/>
      </a:dk2>
      <a:lt2>
        <a:srgbClr val="E2E7E8"/>
      </a:lt2>
      <a:accent1>
        <a:srgbClr val="DF8E7E"/>
      </a:accent1>
      <a:accent2>
        <a:srgbClr val="D8617E"/>
      </a:accent2>
      <a:accent3>
        <a:srgbClr val="DF7EBE"/>
      </a:accent3>
      <a:accent4>
        <a:srgbClr val="CE61D8"/>
      </a:accent4>
      <a:accent5>
        <a:srgbClr val="AF7EDF"/>
      </a:accent5>
      <a:accent6>
        <a:srgbClr val="6B61D8"/>
      </a:accent6>
      <a:hlink>
        <a:srgbClr val="5A8B95"/>
      </a:hlink>
      <a:folHlink>
        <a:srgbClr val="7F7F7F"/>
      </a:folHlink>
    </a:clrScheme>
    <a:fontScheme name="Blob">
      <a:majorFont>
        <a:latin typeface="Sagona Book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1842</Words>
  <Application>Microsoft Office PowerPoint</Application>
  <PresentationFormat>寬螢幕</PresentationFormat>
  <Paragraphs>195</Paragraphs>
  <Slides>26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26</vt:i4>
      </vt:variant>
    </vt:vector>
  </HeadingPairs>
  <TitlesOfParts>
    <vt:vector size="34" baseType="lpstr">
      <vt:lpstr>新細明體</vt:lpstr>
      <vt:lpstr>Arial</vt:lpstr>
      <vt:lpstr>Avenir Next LT Pro</vt:lpstr>
      <vt:lpstr>Calibri</vt:lpstr>
      <vt:lpstr>Sagona Book</vt:lpstr>
      <vt:lpstr>The Hand Extrablack</vt:lpstr>
      <vt:lpstr>Times New Roman</vt:lpstr>
      <vt:lpstr>BlobVTI</vt:lpstr>
      <vt:lpstr>1. 因式分解</vt:lpstr>
      <vt:lpstr>教學大綱</vt:lpstr>
      <vt:lpstr>利用提取公因式進行因式分解 </vt:lpstr>
      <vt:lpstr>利用提取公因式進行因式分解</vt:lpstr>
      <vt:lpstr>利用併項法進行因式分解 </vt:lpstr>
      <vt:lpstr>利用併項法進行因式分解</vt:lpstr>
      <vt:lpstr>平方差的恆等式 </vt:lpstr>
      <vt:lpstr>平方差的恆等式</vt:lpstr>
      <vt:lpstr>完全平方的恆等式 </vt:lpstr>
      <vt:lpstr>完全平方的恆等式</vt:lpstr>
      <vt:lpstr>立方差和立方和的恆等式 </vt:lpstr>
      <vt:lpstr>立方差和立方和的恆等式</vt:lpstr>
      <vt:lpstr>利用十字相乘法進行因式分解</vt:lpstr>
      <vt:lpstr>利用十字相乘法進行因式分解</vt:lpstr>
      <vt:lpstr>DSE練習</vt:lpstr>
      <vt:lpstr>DSE練習</vt:lpstr>
      <vt:lpstr>DSE練習</vt:lpstr>
      <vt:lpstr>DSE練習</vt:lpstr>
      <vt:lpstr>DSE練習</vt:lpstr>
      <vt:lpstr>DSE練習</vt:lpstr>
      <vt:lpstr>DSE練習MC</vt:lpstr>
      <vt:lpstr>DSE練習MC</vt:lpstr>
      <vt:lpstr>DSE練習MC</vt:lpstr>
      <vt:lpstr>DSE練習MC</vt:lpstr>
      <vt:lpstr>DSE練習MC</vt:lpstr>
      <vt:lpstr>DSE練習MC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因式分解</dc:title>
  <dc:creator>WONG, CHI MAN 11161926</dc:creator>
  <cp:lastModifiedBy>WONG, CHI MAN 11161926</cp:lastModifiedBy>
  <cp:revision>27</cp:revision>
  <dcterms:created xsi:type="dcterms:W3CDTF">2020-08-13T01:31:27Z</dcterms:created>
  <dcterms:modified xsi:type="dcterms:W3CDTF">2020-08-13T03:56:53Z</dcterms:modified>
</cp:coreProperties>
</file>