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aleway"/>
      <p:regular r:id="rId21"/>
      <p:bold r:id="rId22"/>
      <p:italic r:id="rId23"/>
      <p:boldItalic r:id="rId24"/>
    </p:embeddedFont>
    <p:embeddedFont>
      <p:font typeface="Lato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Raleway-bold.fntdata"/><Relationship Id="rId21" Type="http://schemas.openxmlformats.org/officeDocument/2006/relationships/font" Target="fonts/Raleway-regular.fntdata"/><Relationship Id="rId24" Type="http://schemas.openxmlformats.org/officeDocument/2006/relationships/font" Target="fonts/Raleway-boldItalic.fntdata"/><Relationship Id="rId23" Type="http://schemas.openxmlformats.org/officeDocument/2006/relationships/font" Target="fonts/Raleway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ato-bold.fntdata"/><Relationship Id="rId25" Type="http://schemas.openxmlformats.org/officeDocument/2006/relationships/font" Target="fonts/Lato-regular.fntdata"/><Relationship Id="rId28" Type="http://schemas.openxmlformats.org/officeDocument/2006/relationships/font" Target="fonts/Lato-boldItalic.fntdata"/><Relationship Id="rId27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24aed3e66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24aed3e66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24aed3e667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24aed3e667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24b0d17f17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24b0d17f1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4b0d17f1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24b0d17f1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Make her look for parts that not suppose to change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4aed3e667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124aed3e667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df7e33ec47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df7e33ec47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df7e33ec4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df7e33ec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df7e33ec47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df7e33ec47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f7e33ec47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df7e33ec47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e0d26fe11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e0d26fe11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f7e33ec4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df7e33ec4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practice try guessing the vocab that you dont know from the context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4b0d17f1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24b0d17f1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24b0d17f17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24b0d17f17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24aed3e66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24aed3e66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IELTS listening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MCQs</a:t>
            </a:r>
            <a:endParaRPr/>
          </a:p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729450" y="2078875"/>
            <a:ext cx="7688700" cy="9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Short answers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Completing the sentence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Matching pictures(not often)</a:t>
            </a:r>
            <a:endParaRPr/>
          </a:p>
        </p:txBody>
      </p:sp>
      <p:sp>
        <p:nvSpPr>
          <p:cNvPr id="144" name="Google Shape;144;p22"/>
          <p:cNvSpPr txBox="1"/>
          <p:nvPr/>
        </p:nvSpPr>
        <p:spPr>
          <a:xfrm>
            <a:off x="953700" y="3000375"/>
            <a:ext cx="3504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>
                <a:latin typeface="Lato"/>
                <a:ea typeface="Lato"/>
                <a:cs typeface="Lato"/>
                <a:sym typeface="Lato"/>
              </a:rPr>
              <a:t>Common ways they trick</a:t>
            </a:r>
            <a:endParaRPr b="1" sz="17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5" name="Google Shape;145;p22"/>
          <p:cNvSpPr txBox="1"/>
          <p:nvPr>
            <p:ph idx="1" type="body"/>
          </p:nvPr>
        </p:nvSpPr>
        <p:spPr>
          <a:xfrm>
            <a:off x="727650" y="3592175"/>
            <a:ext cx="7688700" cy="9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527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208"/>
              <a:buChar char="●"/>
            </a:pPr>
            <a:r>
              <a:rPr lang="en" sz="1207"/>
              <a:t>They like to say all 3 choices so don’t choose the first one you hear. Listen CLOSELY</a:t>
            </a:r>
            <a:endParaRPr sz="1207"/>
          </a:p>
          <a:p>
            <a:pPr indent="-30527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208"/>
              <a:buChar char="●"/>
            </a:pPr>
            <a:r>
              <a:rPr lang="en" sz="1207"/>
              <a:t>Paraphrasing voicelines</a:t>
            </a:r>
            <a:endParaRPr sz="1207"/>
          </a:p>
          <a:p>
            <a:pPr indent="-305276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208"/>
              <a:buChar char="●"/>
            </a:pPr>
            <a:r>
              <a:rPr lang="en" sz="1207"/>
              <a:t>Words with similar meaning</a:t>
            </a:r>
            <a:endParaRPr sz="1207"/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r>
              <a:t/>
            </a:r>
            <a:endParaRPr sz="1207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3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Maps, diagrams	</a:t>
            </a:r>
            <a:endParaRPr/>
          </a:p>
        </p:txBody>
      </p:sp>
      <p:sp>
        <p:nvSpPr>
          <p:cNvPr id="151" name="Google Shape;151;p23"/>
          <p:cNvSpPr txBox="1"/>
          <p:nvPr>
            <p:ph idx="1" type="body"/>
          </p:nvPr>
        </p:nvSpPr>
        <p:spPr>
          <a:xfrm>
            <a:off x="729450" y="2078875"/>
            <a:ext cx="7688700" cy="44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Often they explaining where each booth are or where some place are</a:t>
            </a:r>
            <a:endParaRPr/>
          </a:p>
        </p:txBody>
      </p:sp>
      <p:sp>
        <p:nvSpPr>
          <p:cNvPr id="152" name="Google Shape;152;p23"/>
          <p:cNvSpPr txBox="1"/>
          <p:nvPr/>
        </p:nvSpPr>
        <p:spPr>
          <a:xfrm>
            <a:off x="900100" y="2507450"/>
            <a:ext cx="3504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>
                <a:latin typeface="Lato"/>
                <a:ea typeface="Lato"/>
                <a:cs typeface="Lato"/>
                <a:sym typeface="Lato"/>
              </a:rPr>
              <a:t>Common problems</a:t>
            </a:r>
            <a:endParaRPr b="1" sz="1700" u="sng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727650" y="2988500"/>
            <a:ext cx="7688700" cy="17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They give too much info and you got lost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Spelling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Visualisation(from the directions they give)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Exercise, </a:t>
            </a:r>
            <a:r>
              <a:rPr i="1" lang="en"/>
              <a:t>predicting </a:t>
            </a:r>
            <a:r>
              <a:rPr lang="en"/>
              <a:t>the answer</a:t>
            </a:r>
            <a:endParaRPr/>
          </a:p>
        </p:txBody>
      </p:sp>
      <p:sp>
        <p:nvSpPr>
          <p:cNvPr id="159" name="Google Shape;159;p2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Elon first thought about making  _____________ when at college, when he thought about the most challenging issues facing the planet.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ANSWER: Electric car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Paraphrasing</a:t>
            </a:r>
            <a:endParaRPr/>
          </a:p>
        </p:txBody>
      </p:sp>
      <p:sp>
        <p:nvSpPr>
          <p:cNvPr id="165" name="Google Shape;165;p2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The student requested that the professor excuses her absence, but the professor refused.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International Center is hosting English Conversation classes. They help non-native speakers of English practice their English speaking skills.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The car that was pulled over by the police officer yesterday just had an accident. That driver is not careful.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Of the more than 1000 bicycling deaths each year, three-fourths are caused by head injuries. Half of those killed are school-age children. One study concluded that wearing a bike helmet can reduce the risk of head injury by 85 percent. In an accident, a bike helmet absorbs the shock and cushions the head. From "Bike Helmets: Unused Lifesavers," Consumer Reports (May 1990): 348.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 answers</a:t>
            </a:r>
            <a:endParaRPr/>
          </a:p>
        </p:txBody>
      </p:sp>
      <p:sp>
        <p:nvSpPr>
          <p:cNvPr id="171" name="Google Shape;171;p2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The professor denied the student’s request for an excused absence.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English non-native speakers can improve their English by taking classes at International Center.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The careless driver who was pulled over yesterday just got into an accident.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Three-fourths of the more than 1000 biking deaths each year are due to head injuries. School-aged children account for half of those slain. According to one study, wearing a bike helmet can lower the chance of brain injury by 85%. In the event of an accident, a bike helmet absorbs the impact and protects the rider's head. Consumer Reports (May 1990): 348, "Bike Helmets: Unused Lifesavers."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during test</a:t>
            </a:r>
            <a:endParaRPr/>
          </a:p>
        </p:txBody>
      </p:sp>
      <p:sp>
        <p:nvSpPr>
          <p:cNvPr id="177" name="Google Shape;177;p2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Read the question carefully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Make sure to listen </a:t>
            </a:r>
            <a:r>
              <a:rPr lang="en"/>
              <a:t>carefully to the ending such as -s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Take a guess on the answer before the actual answer comes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Paraphrase the question to your own understanding since normally the question ask is the paraphrase of the track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When they give you time to check your answer, you should be reading and understanding next sets of questions unless you are sure you were wrong.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</a:t>
            </a:r>
            <a:r>
              <a:rPr lang="en"/>
              <a:t> will be in the test	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500">
                <a:solidFill>
                  <a:srgbClr val="333333"/>
                </a:solidFill>
                <a:highlight>
                  <a:srgbClr val="FFFFFF"/>
                </a:highlight>
              </a:rPr>
              <a:t>Section 1 and 2 develop the listening skills needed for survival in an English-speaking country, in situations such as shopping, accommodation, etc.</a:t>
            </a:r>
            <a:endParaRPr sz="15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●"/>
            </a:pPr>
            <a:r>
              <a:rPr lang="en" sz="1500">
                <a:solidFill>
                  <a:srgbClr val="333333"/>
                </a:solidFill>
                <a:highlight>
                  <a:srgbClr val="FFFFFF"/>
                </a:highlight>
              </a:rPr>
              <a:t>Section 3 and 4 have a more academic context such as a lecture, with an educational or training focus.</a:t>
            </a:r>
            <a:endParaRPr sz="15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●"/>
            </a:pPr>
            <a:r>
              <a:rPr lang="en" sz="1500">
                <a:solidFill>
                  <a:srgbClr val="333333"/>
                </a:solidFill>
                <a:highlight>
                  <a:srgbClr val="FFFFFF"/>
                </a:highlight>
              </a:rPr>
              <a:t>Normally people find the later section harder</a:t>
            </a:r>
            <a:endParaRPr sz="15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●"/>
            </a:pPr>
            <a:r>
              <a:rPr lang="en" sz="1500">
                <a:solidFill>
                  <a:srgbClr val="333333"/>
                </a:solidFill>
                <a:highlight>
                  <a:srgbClr val="FFFFFF"/>
                </a:highlight>
              </a:rPr>
              <a:t>You can write answer in the question paper and they will give you 10 mins to transfer your answer.</a:t>
            </a:r>
            <a:endParaRPr sz="15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-316706" lvl="0" marL="457200" rtl="0" algn="l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●"/>
            </a:pPr>
            <a:r>
              <a:rPr lang="en" sz="1500">
                <a:solidFill>
                  <a:srgbClr val="333333"/>
                </a:solidFill>
                <a:highlight>
                  <a:srgbClr val="FFFFFF"/>
                </a:highlight>
              </a:rPr>
              <a:t>Most of the time question comes in order</a:t>
            </a:r>
            <a:endParaRPr sz="15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84195" y="0"/>
            <a:ext cx="3854159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5"/>
          <p:cNvSpPr txBox="1"/>
          <p:nvPr/>
        </p:nvSpPr>
        <p:spPr>
          <a:xfrm>
            <a:off x="6750850" y="696525"/>
            <a:ext cx="2046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Test last 40 min with the last 10 is for answer transfer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1285875" y="1318025"/>
            <a:ext cx="7254600" cy="161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900">
                <a:solidFill>
                  <a:srgbClr val="FF0000"/>
                </a:solidFill>
              </a:rPr>
              <a:t>KEEP PRACTICING </a:t>
            </a:r>
            <a:r>
              <a:rPr lang="en" sz="3900">
                <a:solidFill>
                  <a:srgbClr val="FF0000"/>
                </a:solidFill>
              </a:rPr>
              <a:t>WITHOUT</a:t>
            </a:r>
            <a:r>
              <a:rPr lang="en" sz="3900">
                <a:solidFill>
                  <a:srgbClr val="FF0000"/>
                </a:solidFill>
              </a:rPr>
              <a:t> ANYTHING ELSE </a:t>
            </a:r>
            <a:r>
              <a:rPr lang="en" sz="3900">
                <a:solidFill>
                  <a:srgbClr val="FF0000"/>
                </a:solidFill>
              </a:rPr>
              <a:t>WON'T</a:t>
            </a:r>
            <a:r>
              <a:rPr lang="en" sz="3900">
                <a:solidFill>
                  <a:srgbClr val="FF0000"/>
                </a:solidFill>
              </a:rPr>
              <a:t> DO</a:t>
            </a:r>
            <a:endParaRPr sz="3900">
              <a:solidFill>
                <a:srgbClr val="FF0000"/>
              </a:solidFill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1425175" y="3107525"/>
            <a:ext cx="3386100" cy="10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test makes you do</a:t>
            </a:r>
            <a:endParaRPr/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Listen actively for LONG period of rime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Listening, reading and answering at the same time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Listen only once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study</a:t>
            </a:r>
            <a:endParaRPr/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Increase your </a:t>
            </a:r>
            <a:r>
              <a:rPr lang="en"/>
              <a:t>vocabulary </a:t>
            </a:r>
            <a:r>
              <a:rPr lang="en"/>
              <a:t>bank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Listening for pleasure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Active listening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Listen </a:t>
            </a:r>
            <a:r>
              <a:rPr lang="en"/>
              <a:t>reflectively( When practice paper)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Practice</a:t>
            </a:r>
            <a:r>
              <a:rPr lang="en"/>
              <a:t> reading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Reflect on how you did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of questions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Summary Completion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Form Filling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Multiple Choice Questions 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Labelling a Map or Plan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 Completion</a:t>
            </a:r>
            <a:endParaRPr/>
          </a:p>
        </p:txBody>
      </p:sp>
      <p:sp>
        <p:nvSpPr>
          <p:cNvPr id="131" name="Google Shape;131;p20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Read the sentence and try to understand the gist of it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Remember that the question are just a </a:t>
            </a:r>
            <a:r>
              <a:rPr lang="en"/>
              <a:t>paraphrase</a:t>
            </a:r>
            <a:r>
              <a:rPr lang="en"/>
              <a:t> version of what you will be hearing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Predict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n"/>
              <a:t>VERY IMPORTANT: do what the question </a:t>
            </a:r>
            <a:r>
              <a:rPr lang="en"/>
              <a:t>ask you to do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Form Filling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Normally answer </a:t>
            </a:r>
            <a:r>
              <a:rPr lang="en"/>
              <a:t>consist</a:t>
            </a:r>
            <a:r>
              <a:rPr lang="en"/>
              <a:t> of one or two words long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One common trick they use is for the person to give one piece of information(false info) and then give the correct one later on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So BEWARE and listen closely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