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9" r:id="rId4"/>
    <p:sldId id="274" r:id="rId5"/>
    <p:sldId id="261" r:id="rId6"/>
    <p:sldId id="262" r:id="rId7"/>
    <p:sldId id="263" r:id="rId8"/>
    <p:sldId id="265" r:id="rId9"/>
    <p:sldId id="266" r:id="rId10"/>
    <p:sldId id="267" r:id="rId11"/>
    <p:sldId id="268" r:id="rId12"/>
    <p:sldId id="275" r:id="rId13"/>
    <p:sldId id="270" r:id="rId14"/>
    <p:sldId id="280" r:id="rId15"/>
    <p:sldId id="271" r:id="rId16"/>
    <p:sldId id="276" r:id="rId17"/>
    <p:sldId id="277" r:id="rId18"/>
    <p:sldId id="272"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1pPr>
    <a:lvl2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2pPr>
    <a:lvl3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3pPr>
    <a:lvl4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4pPr>
    <a:lvl5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5pPr>
    <a:lvl6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6pPr>
    <a:lvl7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7pPr>
    <a:lvl8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8pPr>
    <a:lvl9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34"/>
    <p:restoredTop sz="86400"/>
  </p:normalViewPr>
  <p:slideViewPr>
    <p:cSldViewPr snapToGrid="0">
      <p:cViewPr varScale="1">
        <p:scale>
          <a:sx n="46" d="100"/>
          <a:sy n="46" d="100"/>
        </p:scale>
        <p:origin x="232" y="184"/>
      </p:cViewPr>
      <p:guideLst/>
    </p:cSldViewPr>
  </p:slideViewPr>
  <p:outlineViewPr>
    <p:cViewPr>
      <p:scale>
        <a:sx n="33" d="100"/>
        <a:sy n="33" d="100"/>
      </p:scale>
      <p:origin x="0" y="-6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MT"/>
        </a:p>
      </c:txPr>
    </c:title>
    <c:autoTitleDeleted val="0"/>
    <c:plotArea>
      <c:layout>
        <c:manualLayout>
          <c:layoutTarget val="inner"/>
          <c:xMode val="edge"/>
          <c:yMode val="edge"/>
          <c:x val="2.4719501105668878E-2"/>
          <c:y val="7.5970019618067069E-2"/>
          <c:w val="0.95671585343170684"/>
          <c:h val="0.88689605372749214"/>
        </c:manualLayout>
      </c:layout>
      <c:scatterChart>
        <c:scatterStyle val="lineMarker"/>
        <c:varyColors val="0"/>
        <c:ser>
          <c:idx val="0"/>
          <c:order val="0"/>
          <c:tx>
            <c:strRef>
              <c:f>Sheet1!$B$1</c:f>
              <c:strCache>
                <c:ptCount val="1"/>
                <c:pt idx="0">
                  <c:v>Quantity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Sheet1!$A$2:$A$6</c:f>
              <c:numCache>
                <c:formatCode>"€"#,##0_);[Red]\("€"#,##0\)</c:formatCode>
                <c:ptCount val="5"/>
                <c:pt idx="0">
                  <c:v>1</c:v>
                </c:pt>
                <c:pt idx="1">
                  <c:v>2</c:v>
                </c:pt>
                <c:pt idx="2">
                  <c:v>3</c:v>
                </c:pt>
                <c:pt idx="3">
                  <c:v>4</c:v>
                </c:pt>
                <c:pt idx="4">
                  <c:v>5</c:v>
                </c:pt>
              </c:numCache>
            </c:numRef>
          </c:xVal>
          <c:yVal>
            <c:numRef>
              <c:f>Sheet1!$B$2:$B$6</c:f>
              <c:numCache>
                <c:formatCode>General</c:formatCode>
                <c:ptCount val="5"/>
                <c:pt idx="0">
                  <c:v>250</c:v>
                </c:pt>
                <c:pt idx="1">
                  <c:v>200</c:v>
                </c:pt>
                <c:pt idx="2">
                  <c:v>150</c:v>
                </c:pt>
                <c:pt idx="3">
                  <c:v>100</c:v>
                </c:pt>
                <c:pt idx="4">
                  <c:v>50</c:v>
                </c:pt>
              </c:numCache>
            </c:numRef>
          </c:yVal>
          <c:smooth val="0"/>
          <c:extLst>
            <c:ext xmlns:c16="http://schemas.microsoft.com/office/drawing/2014/chart" uri="{C3380CC4-5D6E-409C-BE32-E72D297353CC}">
              <c16:uniqueId val="{00000000-D0F8-DA47-AAD5-3423D6AC3D48}"/>
            </c:ext>
          </c:extLst>
        </c:ser>
        <c:dLbls>
          <c:showLegendKey val="0"/>
          <c:showVal val="0"/>
          <c:showCatName val="0"/>
          <c:showSerName val="0"/>
          <c:showPercent val="0"/>
          <c:showBubbleSize val="0"/>
        </c:dLbls>
        <c:axId val="1707651888"/>
        <c:axId val="1707653888"/>
      </c:scatterChart>
      <c:valAx>
        <c:axId val="1707651888"/>
        <c:scaling>
          <c:orientation val="minMax"/>
        </c:scaling>
        <c:delete val="0"/>
        <c:axPos val="b"/>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MT"/>
          </a:p>
        </c:txPr>
        <c:crossAx val="1707653888"/>
        <c:crosses val="autoZero"/>
        <c:crossBetween val="midCat"/>
      </c:valAx>
      <c:valAx>
        <c:axId val="170765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MT"/>
          </a:p>
        </c:txPr>
        <c:crossAx val="170765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MT" dirty="0"/>
          </a:p>
        </p:txBody>
      </p:sp>
    </p:spTree>
    <p:extLst>
      <p:ext uri="{BB962C8B-B14F-4D97-AF65-F5344CB8AC3E}">
        <p14:creationId xmlns:p14="http://schemas.microsoft.com/office/powerpoint/2010/main" val="162778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3657600"/>
            <a:ext cx="20828000" cy="35687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327900"/>
            <a:ext cx="20828000" cy="1892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Close-up of a monarch caterpillar on a partially eaten leaf"/>
          <p:cNvSpPr>
            <a:spLocks noGrp="1"/>
          </p:cNvSpPr>
          <p:nvPr>
            <p:ph type="pic" idx="21"/>
          </p:nvPr>
        </p:nvSpPr>
        <p:spPr>
          <a:xfrm>
            <a:off x="2247" y="-939800"/>
            <a:ext cx="24384005" cy="16827500"/>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Close-up of a monarch caterpillar on a partially eaten leaf"/>
          <p:cNvSpPr>
            <a:spLocks noGrp="1"/>
          </p:cNvSpPr>
          <p:nvPr>
            <p:ph type="pic" idx="21"/>
          </p:nvPr>
        </p:nvSpPr>
        <p:spPr>
          <a:xfrm>
            <a:off x="889000" y="-1625600"/>
            <a:ext cx="20332700" cy="14109700"/>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778000" y="9550400"/>
            <a:ext cx="20828000" cy="2120900"/>
          </a:xfrm>
          <a:prstGeom prst="rect">
            <a:avLst/>
          </a:prstGeom>
        </p:spPr>
        <p:txBody>
          <a:bodyPr/>
          <a:lstStyle/>
          <a:p>
            <a:r>
              <a:t>Title Text</a:t>
            </a:r>
          </a:p>
        </p:txBody>
      </p:sp>
      <p:sp>
        <p:nvSpPr>
          <p:cNvPr id="22" name="Body Level One…"/>
          <p:cNvSpPr txBox="1">
            <a:spLocks noGrp="1"/>
          </p:cNvSpPr>
          <p:nvPr>
            <p:ph type="body" sz="quarter" idx="1"/>
          </p:nvPr>
        </p:nvSpPr>
        <p:spPr>
          <a:xfrm>
            <a:off x="1778000" y="11785600"/>
            <a:ext cx="20828000" cy="13462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5067300"/>
            <a:ext cx="20828000" cy="35687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Close-up of a monarch caterpillar on a partially eaten leaf"/>
          <p:cNvSpPr>
            <a:spLocks noGrp="1"/>
          </p:cNvSpPr>
          <p:nvPr>
            <p:ph type="pic" idx="21"/>
          </p:nvPr>
        </p:nvSpPr>
        <p:spPr>
          <a:xfrm>
            <a:off x="7785100" y="114300"/>
            <a:ext cx="17195800" cy="11866894"/>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1574800" y="1854200"/>
            <a:ext cx="10858500" cy="4826000"/>
          </a:xfrm>
          <a:prstGeom prst="rect">
            <a:avLst/>
          </a:prstGeom>
        </p:spPr>
        <p:txBody>
          <a:bodyPr anchor="b"/>
          <a:lstStyle/>
          <a:p>
            <a:r>
              <a:t>Title Text</a:t>
            </a:r>
          </a:p>
        </p:txBody>
      </p:sp>
      <p:sp>
        <p:nvSpPr>
          <p:cNvPr id="40" name="Body Level One…"/>
          <p:cNvSpPr txBox="1">
            <a:spLocks noGrp="1"/>
          </p:cNvSpPr>
          <p:nvPr>
            <p:ph type="body" sz="quarter" idx="1"/>
          </p:nvPr>
        </p:nvSpPr>
        <p:spPr>
          <a:xfrm>
            <a:off x="1574800" y="6692900"/>
            <a:ext cx="10858500" cy="5067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778000" y="3898900"/>
            <a:ext cx="208280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Close-up of a monarch caterpillar on a partially eaten leaf"/>
          <p:cNvSpPr>
            <a:spLocks noGrp="1"/>
          </p:cNvSpPr>
          <p:nvPr>
            <p:ph type="pic" sz="half" idx="21"/>
          </p:nvPr>
        </p:nvSpPr>
        <p:spPr>
          <a:xfrm>
            <a:off x="10629900" y="3136398"/>
            <a:ext cx="13843000" cy="9553114"/>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xfrm>
            <a:off x="1778000" y="952500"/>
            <a:ext cx="20828000" cy="2286000"/>
          </a:xfrm>
          <a:prstGeom prst="rect">
            <a:avLst/>
          </a:prstGeom>
        </p:spPr>
        <p:txBody>
          <a:bodyPr/>
          <a:lstStyle/>
          <a:p>
            <a:r>
              <a:t>Title Text</a:t>
            </a:r>
          </a:p>
        </p:txBody>
      </p:sp>
      <p:sp>
        <p:nvSpPr>
          <p:cNvPr id="67" name="Body Level One…"/>
          <p:cNvSpPr txBox="1">
            <a:spLocks noGrp="1"/>
          </p:cNvSpPr>
          <p:nvPr>
            <p:ph type="body" sz="half" idx="1"/>
          </p:nvPr>
        </p:nvSpPr>
        <p:spPr>
          <a:xfrm>
            <a:off x="1778000" y="3378200"/>
            <a:ext cx="10007600" cy="9118600"/>
          </a:xfrm>
          <a:prstGeom prst="rect">
            <a:avLst/>
          </a:prstGeom>
        </p:spPr>
        <p:txBody>
          <a:bodyPr/>
          <a:lstStyle>
            <a:lvl1pPr marL="660399" indent="-660399">
              <a:spcBef>
                <a:spcPts val="3200"/>
              </a:spcBef>
              <a:buBlip>
                <a:blip r:embed="rId2"/>
              </a:buBlip>
              <a:defRPr sz="4400"/>
            </a:lvl1pPr>
            <a:lvl2pPr marL="1320800" indent="-660400">
              <a:spcBef>
                <a:spcPts val="3200"/>
              </a:spcBef>
              <a:buBlip>
                <a:blip r:embed="rId2"/>
              </a:buBlip>
              <a:defRPr sz="4400"/>
            </a:lvl2pPr>
            <a:lvl3pPr marL="1981200" indent="-660400">
              <a:spcBef>
                <a:spcPts val="3200"/>
              </a:spcBef>
              <a:buBlip>
                <a:blip r:embed="rId2"/>
              </a:buBlip>
              <a:defRPr sz="4400"/>
            </a:lvl3pPr>
            <a:lvl4pPr marL="2641600" indent="-660400">
              <a:spcBef>
                <a:spcPts val="3200"/>
              </a:spcBef>
              <a:buBlip>
                <a:blip r:embed="rId2"/>
              </a:buBlip>
              <a:defRPr sz="4400"/>
            </a:lvl4pPr>
            <a:lvl5pPr marL="3302000" indent="-660400">
              <a:spcBef>
                <a:spcPts val="3200"/>
              </a:spcBef>
              <a:buBlip>
                <a:blip r:embed="rId2"/>
              </a:buBlip>
              <a:defRPr sz="44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1991452" y="13008841"/>
            <a:ext cx="508351" cy="567460"/>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21"/>
          </p:nvPr>
        </p:nvSpPr>
        <p:spPr>
          <a:xfrm>
            <a:off x="2374900" y="6405178"/>
            <a:ext cx="19621500" cy="943744"/>
          </a:xfrm>
          <a:prstGeom prst="rect">
            <a:avLst/>
          </a:prstGeom>
        </p:spPr>
        <p:txBody>
          <a:bodyPr>
            <a:spAutoFit/>
          </a:bodyPr>
          <a:lstStyle>
            <a:lvl1pPr marL="0" indent="0" algn="ctr">
              <a:spcBef>
                <a:spcPts val="3400"/>
              </a:spcBef>
              <a:buSzTx/>
              <a:buNone/>
              <a:defRPr sz="5200"/>
            </a:lvl1pPr>
          </a:lstStyle>
          <a:p>
            <a:r>
              <a:t>“Type a quote here.”</a:t>
            </a:r>
          </a:p>
        </p:txBody>
      </p:sp>
      <p:sp>
        <p:nvSpPr>
          <p:cNvPr id="94" name="–Johnny Appleseed"/>
          <p:cNvSpPr txBox="1">
            <a:spLocks noGrp="1"/>
          </p:cNvSpPr>
          <p:nvPr>
            <p:ph type="body" sz="quarter" idx="22"/>
          </p:nvPr>
        </p:nvSpPr>
        <p:spPr>
          <a:xfrm>
            <a:off x="2374900" y="8966200"/>
            <a:ext cx="19621500" cy="711200"/>
          </a:xfrm>
          <a:prstGeom prst="rect">
            <a:avLst/>
          </a:prstGeom>
        </p:spPr>
        <p:txBody>
          <a:bodyPr anchor="t">
            <a:spAutoFit/>
          </a:bodyPr>
          <a:lstStyle>
            <a:lvl1pPr marL="0" indent="0" algn="ctr">
              <a:spcBef>
                <a:spcPts val="0"/>
              </a:spcBef>
              <a:buSzTx/>
              <a:buNone/>
              <a:defRPr sz="32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778000" y="1498600"/>
            <a:ext cx="20828000" cy="10718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778000" y="355600"/>
            <a:ext cx="20828000" cy="349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36944" y="13008841"/>
            <a:ext cx="508351" cy="567460"/>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transition spd="med"/>
  <p:txStyles>
    <p:titleStyle>
      <a:lvl1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9pPr>
    </p:titleStyle>
    <p:bodyStyle>
      <a:lvl1pPr marL="762000" marR="0" indent="-762000" algn="l" defTabSz="647700" rtl="0" latinLnBrk="0">
        <a:lnSpc>
          <a:spcPct val="100000"/>
        </a:lnSpc>
        <a:spcBef>
          <a:spcPts val="5100"/>
        </a:spcBef>
        <a:spcAft>
          <a:spcPts val="0"/>
        </a:spcAft>
        <a:buClrTx/>
        <a:buSzPct val="43000"/>
        <a:buFontTx/>
        <a:buBlip>
          <a:blip r:embed="rId14"/>
        </a:buBlip>
        <a:tabLst/>
        <a:defRPr sz="50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14"/>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14"/>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14"/>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14"/>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14"/>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14"/>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14"/>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14"/>
        </a:buBlip>
        <a:tabLst/>
        <a:defRPr sz="5000" b="0" i="0" u="none" strike="noStrike" cap="none" spc="0" baseline="0">
          <a:solidFill>
            <a:srgbClr val="FFFFFF"/>
          </a:solidFill>
          <a:uFillTx/>
          <a:latin typeface="+mn-lt"/>
          <a:ea typeface="+mn-ea"/>
          <a:cs typeface="+mn-cs"/>
          <a:sym typeface="Chalkduster"/>
        </a:defRPr>
      </a:lvl9pPr>
    </p:bodyStyle>
    <p:otherStyle>
      <a:lvl1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rice Elasticity of Demand"/>
          <p:cNvSpPr txBox="1">
            <a:spLocks noGrp="1"/>
          </p:cNvSpPr>
          <p:nvPr>
            <p:ph type="ctrTitle"/>
          </p:nvPr>
        </p:nvSpPr>
        <p:spPr>
          <a:xfrm>
            <a:off x="1967013" y="3203966"/>
            <a:ext cx="20828001" cy="3568701"/>
          </a:xfrm>
          <a:prstGeom prst="rect">
            <a:avLst/>
          </a:prstGeom>
        </p:spPr>
        <p:txBody>
          <a:bodyPr/>
          <a:lstStyle/>
          <a:p>
            <a:r>
              <a:rPr dirty="0"/>
              <a:t>Price Elasticity of Demand</a:t>
            </a:r>
          </a:p>
        </p:txBody>
      </p:sp>
      <p:sp>
        <p:nvSpPr>
          <p:cNvPr id="120" name="Putting theory into practice"/>
          <p:cNvSpPr txBox="1">
            <a:spLocks noGrp="1"/>
          </p:cNvSpPr>
          <p:nvPr>
            <p:ph type="subTitle" sz="quarter" idx="1"/>
          </p:nvPr>
        </p:nvSpPr>
        <p:spPr>
          <a:xfrm>
            <a:off x="-301772" y="7334250"/>
            <a:ext cx="20828001" cy="1892300"/>
          </a:xfrm>
          <a:prstGeom prst="rect">
            <a:avLst/>
          </a:prstGeom>
        </p:spPr>
        <p:txBody>
          <a:bodyPr/>
          <a:lstStyle/>
          <a:p>
            <a:r>
              <a:t> Putting theory into practice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6ACA0A-1E80-BF37-C826-5E6B9CEE5A6F}"/>
              </a:ext>
            </a:extLst>
          </p:cNvPr>
          <p:cNvSpPr txBox="1"/>
          <p:nvPr/>
        </p:nvSpPr>
        <p:spPr>
          <a:xfrm>
            <a:off x="3500581" y="495286"/>
            <a:ext cx="11305309" cy="1887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5800" b="0" i="0" u="none" strike="noStrike" cap="none" spc="0" normalizeH="0" baseline="0" dirty="0">
                <a:ln>
                  <a:noFill/>
                </a:ln>
                <a:solidFill>
                  <a:srgbClr val="FFFFFF"/>
                </a:solidFill>
                <a:effectLst/>
                <a:uFillTx/>
                <a:latin typeface="+mn-lt"/>
                <a:ea typeface="+mn-ea"/>
                <a:cs typeface="+mn-cs"/>
                <a:sym typeface="Chalkduster"/>
              </a:rPr>
              <a:t>Relatively Elastic Demand Curve</a:t>
            </a:r>
          </a:p>
        </p:txBody>
      </p:sp>
      <p:grpSp>
        <p:nvGrpSpPr>
          <p:cNvPr id="3" name="Group 2">
            <a:extLst>
              <a:ext uri="{FF2B5EF4-FFF2-40B4-BE49-F238E27FC236}">
                <a16:creationId xmlns:a16="http://schemas.microsoft.com/office/drawing/2014/main" id="{1D1CC941-AB22-A862-447F-A45A44153F02}"/>
              </a:ext>
            </a:extLst>
          </p:cNvPr>
          <p:cNvGrpSpPr/>
          <p:nvPr/>
        </p:nvGrpSpPr>
        <p:grpSpPr>
          <a:xfrm>
            <a:off x="2789380" y="3222048"/>
            <a:ext cx="11702474" cy="9191625"/>
            <a:chOff x="4857750" y="2085975"/>
            <a:chExt cx="7991476" cy="8143875"/>
          </a:xfrm>
        </p:grpSpPr>
        <p:cxnSp>
          <p:nvCxnSpPr>
            <p:cNvPr id="4" name="Straight Arrow Connector 3">
              <a:extLst>
                <a:ext uri="{FF2B5EF4-FFF2-40B4-BE49-F238E27FC236}">
                  <a16:creationId xmlns:a16="http://schemas.microsoft.com/office/drawing/2014/main" id="{7D1E7A26-3218-9EAE-FD7B-53C38A3E09BC}"/>
                </a:ext>
              </a:extLst>
            </p:cNvPr>
            <p:cNvCxnSpPr>
              <a:cxnSpLocks/>
            </p:cNvCxnSpPr>
            <p:nvPr/>
          </p:nvCxnSpPr>
          <p:spPr>
            <a:xfrm flipV="1">
              <a:off x="4857750" y="2085975"/>
              <a:ext cx="0" cy="8143875"/>
            </a:xfrm>
            <a:prstGeom prst="straightConnector1">
              <a:avLst/>
            </a:prstGeom>
            <a:noFill/>
            <a:ln w="120650">
              <a:solidFill>
                <a:schemeClr val="accent1">
                  <a:lumMod val="75000"/>
                </a:schemeClr>
              </a:solidFill>
              <a:tailEnd type="triangle"/>
            </a:ln>
            <a:effectLst/>
            <a:sp3d/>
          </p:spPr>
          <p:style>
            <a:lnRef idx="0">
              <a:scrgbClr r="0" g="0" b="0"/>
            </a:lnRef>
            <a:fillRef idx="0">
              <a:scrgbClr r="0" g="0" b="0"/>
            </a:fillRef>
            <a:effectRef idx="0">
              <a:scrgbClr r="0" g="0" b="0"/>
            </a:effectRef>
            <a:fontRef idx="none"/>
          </p:style>
        </p:cxnSp>
        <p:cxnSp>
          <p:nvCxnSpPr>
            <p:cNvPr id="5" name="Straight Arrow Connector 4">
              <a:extLst>
                <a:ext uri="{FF2B5EF4-FFF2-40B4-BE49-F238E27FC236}">
                  <a16:creationId xmlns:a16="http://schemas.microsoft.com/office/drawing/2014/main" id="{C1E90FB2-F0E9-D922-44FF-868FCE902064}"/>
                </a:ext>
              </a:extLst>
            </p:cNvPr>
            <p:cNvCxnSpPr>
              <a:cxnSpLocks/>
            </p:cNvCxnSpPr>
            <p:nvPr/>
          </p:nvCxnSpPr>
          <p:spPr>
            <a:xfrm>
              <a:off x="4857750" y="10210800"/>
              <a:ext cx="7181850" cy="0"/>
            </a:xfrm>
            <a:prstGeom prst="straightConnector1">
              <a:avLst/>
            </a:prstGeom>
            <a:noFill/>
            <a:ln w="120650">
              <a:solidFill>
                <a:schemeClr val="accent1">
                  <a:lumMod val="75000"/>
                </a:schemeClr>
              </a:solidFill>
              <a:tailEnd type="triangle"/>
            </a:ln>
            <a:effectLst/>
            <a:sp3d/>
          </p:spPr>
          <p:style>
            <a:lnRef idx="0">
              <a:scrgbClr r="0" g="0" b="0"/>
            </a:lnRef>
            <a:fillRef idx="0">
              <a:scrgbClr r="0" g="0" b="0"/>
            </a:fillRef>
            <a:effectRef idx="0">
              <a:scrgbClr r="0" g="0" b="0"/>
            </a:effectRef>
            <a:fontRef idx="none"/>
          </p:style>
        </p:cxnSp>
        <p:cxnSp>
          <p:nvCxnSpPr>
            <p:cNvPr id="6" name="Straight Connector 5">
              <a:extLst>
                <a:ext uri="{FF2B5EF4-FFF2-40B4-BE49-F238E27FC236}">
                  <a16:creationId xmlns:a16="http://schemas.microsoft.com/office/drawing/2014/main" id="{14E10A9A-E8B9-C948-6D97-33A0D0B94486}"/>
                </a:ext>
              </a:extLst>
            </p:cNvPr>
            <p:cNvCxnSpPr>
              <a:cxnSpLocks/>
            </p:cNvCxnSpPr>
            <p:nvPr/>
          </p:nvCxnSpPr>
          <p:spPr>
            <a:xfrm>
              <a:off x="5791200" y="4819649"/>
              <a:ext cx="7058026" cy="3600451"/>
            </a:xfrm>
            <a:prstGeom prst="line">
              <a:avLst/>
            </a:prstGeom>
            <a:noFill/>
            <a:ln w="177800">
              <a:solidFill>
                <a:srgbClr val="00B0F0"/>
              </a:solidFill>
            </a:ln>
            <a:effectLst/>
            <a:sp3d/>
          </p:spPr>
          <p:style>
            <a:lnRef idx="0">
              <a:scrgbClr r="0" g="0" b="0"/>
            </a:lnRef>
            <a:fillRef idx="0">
              <a:scrgbClr r="0" g="0" b="0"/>
            </a:fillRef>
            <a:effectRef idx="0">
              <a:scrgbClr r="0" g="0" b="0"/>
            </a:effectRef>
            <a:fontRef idx="none"/>
          </p:style>
        </p:cxnSp>
      </p:grpSp>
      <p:cxnSp>
        <p:nvCxnSpPr>
          <p:cNvPr id="8" name="Straight Connector 7">
            <a:extLst>
              <a:ext uri="{FF2B5EF4-FFF2-40B4-BE49-F238E27FC236}">
                <a16:creationId xmlns:a16="http://schemas.microsoft.com/office/drawing/2014/main" id="{80E1766E-17BD-BAC0-3F30-5AB4F1D1DEE3}"/>
              </a:ext>
            </a:extLst>
          </p:cNvPr>
          <p:cNvCxnSpPr>
            <a:cxnSpLocks/>
          </p:cNvCxnSpPr>
          <p:nvPr/>
        </p:nvCxnSpPr>
        <p:spPr>
          <a:xfrm>
            <a:off x="2789380" y="7755947"/>
            <a:ext cx="4221020" cy="0"/>
          </a:xfrm>
          <a:prstGeom prst="line">
            <a:avLst/>
          </a:prstGeom>
          <a:noFill/>
          <a:ln w="44450">
            <a:solidFill>
              <a:schemeClr val="accent1"/>
            </a:solidFill>
            <a:prstDash val="sysDot"/>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20E916EF-28E4-AD0C-7548-82A24C277AF5}"/>
              </a:ext>
            </a:extLst>
          </p:cNvPr>
          <p:cNvCxnSpPr>
            <a:cxnSpLocks/>
          </p:cNvCxnSpPr>
          <p:nvPr/>
        </p:nvCxnSpPr>
        <p:spPr>
          <a:xfrm flipH="1">
            <a:off x="7162799" y="7755947"/>
            <a:ext cx="1" cy="4657726"/>
          </a:xfrm>
          <a:prstGeom prst="line">
            <a:avLst/>
          </a:prstGeom>
          <a:noFill/>
          <a:ln w="44450">
            <a:solidFill>
              <a:schemeClr val="accent1"/>
            </a:solidFill>
            <a:prstDash val="sysDot"/>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53CF89CC-A283-FDC6-12F0-9029F42BE384}"/>
              </a:ext>
            </a:extLst>
          </p:cNvPr>
          <p:cNvCxnSpPr>
            <a:cxnSpLocks/>
          </p:cNvCxnSpPr>
          <p:nvPr/>
        </p:nvCxnSpPr>
        <p:spPr>
          <a:xfrm>
            <a:off x="10418618" y="8850456"/>
            <a:ext cx="0" cy="3563217"/>
          </a:xfrm>
          <a:prstGeom prst="line">
            <a:avLst/>
          </a:prstGeom>
          <a:noFill/>
          <a:ln w="44450">
            <a:solidFill>
              <a:schemeClr val="accent1"/>
            </a:solidFill>
            <a:prstDash val="sysDot"/>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47F60ED3-CBFB-3AE8-D518-9D35117EBFC1}"/>
              </a:ext>
            </a:extLst>
          </p:cNvPr>
          <p:cNvCxnSpPr>
            <a:cxnSpLocks/>
          </p:cNvCxnSpPr>
          <p:nvPr/>
        </p:nvCxnSpPr>
        <p:spPr>
          <a:xfrm>
            <a:off x="2789380" y="8850456"/>
            <a:ext cx="7629238" cy="0"/>
          </a:xfrm>
          <a:prstGeom prst="line">
            <a:avLst/>
          </a:prstGeom>
          <a:noFill/>
          <a:ln w="44450">
            <a:solidFill>
              <a:schemeClr val="accent1"/>
            </a:solidFill>
            <a:prstDash val="sysDot"/>
          </a:ln>
          <a:effectLst/>
          <a:sp3d/>
        </p:spPr>
        <p:style>
          <a:lnRef idx="0">
            <a:scrgbClr r="0" g="0" b="0"/>
          </a:lnRef>
          <a:fillRef idx="0">
            <a:scrgbClr r="0" g="0" b="0"/>
          </a:fillRef>
          <a:effectRef idx="0">
            <a:scrgbClr r="0" g="0" b="0"/>
          </a:effectRef>
          <a:fontRef idx="none"/>
        </p:style>
      </p:cxnSp>
      <p:sp>
        <p:nvSpPr>
          <p:cNvPr id="13" name="TextBox 12">
            <a:extLst>
              <a:ext uri="{FF2B5EF4-FFF2-40B4-BE49-F238E27FC236}">
                <a16:creationId xmlns:a16="http://schemas.microsoft.com/office/drawing/2014/main" id="{035CA21F-9075-DCF0-78A2-8E735C677939}"/>
              </a:ext>
            </a:extLst>
          </p:cNvPr>
          <p:cNvSpPr txBox="1"/>
          <p:nvPr/>
        </p:nvSpPr>
        <p:spPr>
          <a:xfrm>
            <a:off x="16080353" y="4474135"/>
            <a:ext cx="6909025"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3600" b="0" i="0" u="none" strike="noStrike" cap="none" spc="0" normalizeH="0" baseline="0" dirty="0">
                <a:ln>
                  <a:noFill/>
                </a:ln>
                <a:solidFill>
                  <a:srgbClr val="FFFFFF"/>
                </a:solidFill>
                <a:effectLst/>
                <a:uFillTx/>
                <a:latin typeface="+mn-lt"/>
                <a:ea typeface="+mn-ea"/>
                <a:cs typeface="+mn-cs"/>
                <a:sym typeface="Chalkduster"/>
              </a:rPr>
              <a:t>Note: Change in percentage quantity demand is more than the percentage of change in the price.</a:t>
            </a:r>
          </a:p>
          <a:p>
            <a:pPr marL="0" marR="0" indent="0" algn="ctr" defTabSz="647700" rtl="0" fontAlgn="auto" latinLnBrk="0" hangingPunct="0">
              <a:lnSpc>
                <a:spcPct val="100000"/>
              </a:lnSpc>
              <a:spcBef>
                <a:spcPts val="0"/>
              </a:spcBef>
              <a:spcAft>
                <a:spcPts val="0"/>
              </a:spcAft>
              <a:buClrTx/>
              <a:buSzTx/>
              <a:buFontTx/>
              <a:buNone/>
              <a:tabLst/>
            </a:pPr>
            <a:r>
              <a:rPr lang="en-MT" sz="3600" dirty="0"/>
              <a:t>This means that the price elasticity of demand will be greater than 1</a:t>
            </a:r>
            <a:endParaRPr kumimoji="0" lang="en-MT" sz="3600" b="0" i="0" u="none" strike="noStrike" cap="none" spc="0" normalizeH="0" baseline="0" dirty="0">
              <a:ln>
                <a:noFill/>
              </a:ln>
              <a:solidFill>
                <a:srgbClr val="FFFFFF"/>
              </a:solidFill>
              <a:effectLst/>
              <a:uFillTx/>
              <a:latin typeface="+mn-lt"/>
              <a:ea typeface="+mn-ea"/>
              <a:cs typeface="+mn-cs"/>
              <a:sym typeface="Chalkduster"/>
            </a:endParaRPr>
          </a:p>
        </p:txBody>
      </p:sp>
      <p:sp>
        <p:nvSpPr>
          <p:cNvPr id="22" name="TextBox 21">
            <a:extLst>
              <a:ext uri="{FF2B5EF4-FFF2-40B4-BE49-F238E27FC236}">
                <a16:creationId xmlns:a16="http://schemas.microsoft.com/office/drawing/2014/main" id="{00735164-5954-23E5-DD41-0A021A868748}"/>
              </a:ext>
            </a:extLst>
          </p:cNvPr>
          <p:cNvSpPr txBox="1"/>
          <p:nvPr/>
        </p:nvSpPr>
        <p:spPr>
          <a:xfrm flipH="1">
            <a:off x="1394622" y="3478991"/>
            <a:ext cx="1034518"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5800" b="0" i="0" u="none" strike="noStrike" cap="none" spc="0" normalizeH="0" baseline="0" dirty="0">
                <a:ln>
                  <a:noFill/>
                </a:ln>
                <a:solidFill>
                  <a:srgbClr val="FFFFFF"/>
                </a:solidFill>
                <a:effectLst/>
                <a:uFillTx/>
                <a:latin typeface="+mn-lt"/>
                <a:ea typeface="+mn-ea"/>
                <a:cs typeface="+mn-cs"/>
                <a:sym typeface="Chalkduster"/>
              </a:rPr>
              <a:t>P</a:t>
            </a:r>
          </a:p>
        </p:txBody>
      </p:sp>
      <p:sp>
        <p:nvSpPr>
          <p:cNvPr id="25" name="TextBox 24">
            <a:extLst>
              <a:ext uri="{FF2B5EF4-FFF2-40B4-BE49-F238E27FC236}">
                <a16:creationId xmlns:a16="http://schemas.microsoft.com/office/drawing/2014/main" id="{84F2B6B6-3447-735B-B54D-20DEF194BE80}"/>
              </a:ext>
            </a:extLst>
          </p:cNvPr>
          <p:cNvSpPr txBox="1"/>
          <p:nvPr/>
        </p:nvSpPr>
        <p:spPr>
          <a:xfrm flipH="1">
            <a:off x="1644612" y="7513691"/>
            <a:ext cx="1246888" cy="652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3600" b="0" i="0" u="none" strike="noStrike" cap="none" spc="0" normalizeH="0" baseline="0" dirty="0">
                <a:ln>
                  <a:noFill/>
                </a:ln>
                <a:solidFill>
                  <a:srgbClr val="FFFFFF"/>
                </a:solidFill>
                <a:effectLst/>
                <a:uFillTx/>
                <a:latin typeface="+mn-lt"/>
                <a:ea typeface="+mn-ea"/>
                <a:cs typeface="+mn-cs"/>
                <a:sym typeface="Chalkduster"/>
              </a:rPr>
              <a:t>P1</a:t>
            </a:r>
          </a:p>
        </p:txBody>
      </p:sp>
      <p:sp>
        <p:nvSpPr>
          <p:cNvPr id="26" name="TextBox 25">
            <a:extLst>
              <a:ext uri="{FF2B5EF4-FFF2-40B4-BE49-F238E27FC236}">
                <a16:creationId xmlns:a16="http://schemas.microsoft.com/office/drawing/2014/main" id="{F4AFFC79-70C8-7D07-3F5B-7C95C356DC84}"/>
              </a:ext>
            </a:extLst>
          </p:cNvPr>
          <p:cNvSpPr txBox="1"/>
          <p:nvPr/>
        </p:nvSpPr>
        <p:spPr>
          <a:xfrm flipH="1">
            <a:off x="1508854" y="8589418"/>
            <a:ext cx="1246888" cy="652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3600" b="0" i="0" u="none" strike="noStrike" cap="none" spc="0" normalizeH="0" baseline="0" dirty="0">
                <a:ln>
                  <a:noFill/>
                </a:ln>
                <a:solidFill>
                  <a:srgbClr val="FFFFFF"/>
                </a:solidFill>
                <a:effectLst/>
                <a:uFillTx/>
                <a:latin typeface="+mn-lt"/>
                <a:ea typeface="+mn-ea"/>
                <a:cs typeface="+mn-cs"/>
                <a:sym typeface="Chalkduster"/>
              </a:rPr>
              <a:t>P2</a:t>
            </a:r>
          </a:p>
        </p:txBody>
      </p:sp>
      <p:sp>
        <p:nvSpPr>
          <p:cNvPr id="7" name="TextBox 6">
            <a:extLst>
              <a:ext uri="{FF2B5EF4-FFF2-40B4-BE49-F238E27FC236}">
                <a16:creationId xmlns:a16="http://schemas.microsoft.com/office/drawing/2014/main" id="{68D53A21-A9C9-8CB7-FBDA-66E0ACFD1DC9}"/>
              </a:ext>
            </a:extLst>
          </p:cNvPr>
          <p:cNvSpPr txBox="1"/>
          <p:nvPr/>
        </p:nvSpPr>
        <p:spPr>
          <a:xfrm flipH="1">
            <a:off x="6671959" y="12771766"/>
            <a:ext cx="1246888" cy="652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sz="3600" dirty="0"/>
              <a:t>Q</a:t>
            </a:r>
            <a:r>
              <a:rPr kumimoji="0" lang="en-MT" sz="3600" b="0" i="0" u="none" strike="noStrike" cap="none" spc="0" normalizeH="0" baseline="0" dirty="0">
                <a:ln>
                  <a:noFill/>
                </a:ln>
                <a:solidFill>
                  <a:srgbClr val="FFFFFF"/>
                </a:solidFill>
                <a:effectLst/>
                <a:uFillTx/>
                <a:latin typeface="+mn-lt"/>
                <a:ea typeface="+mn-ea"/>
                <a:cs typeface="+mn-cs"/>
                <a:sym typeface="Chalkduster"/>
              </a:rPr>
              <a:t>1</a:t>
            </a:r>
          </a:p>
        </p:txBody>
      </p:sp>
      <p:sp>
        <p:nvSpPr>
          <p:cNvPr id="9" name="TextBox 8">
            <a:extLst>
              <a:ext uri="{FF2B5EF4-FFF2-40B4-BE49-F238E27FC236}">
                <a16:creationId xmlns:a16="http://schemas.microsoft.com/office/drawing/2014/main" id="{E965D6A9-E2E3-C785-16D0-2308FD346A4B}"/>
              </a:ext>
            </a:extLst>
          </p:cNvPr>
          <p:cNvSpPr txBox="1"/>
          <p:nvPr/>
        </p:nvSpPr>
        <p:spPr>
          <a:xfrm flipH="1">
            <a:off x="10038614" y="12790222"/>
            <a:ext cx="1246888" cy="652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sz="3600" dirty="0"/>
              <a:t>Q2</a:t>
            </a:r>
            <a:endParaRPr kumimoji="0" lang="en-MT" sz="3600" b="0" i="0" u="none" strike="noStrike" cap="none" spc="0" normalizeH="0" baseline="0" dirty="0">
              <a:ln>
                <a:noFill/>
              </a:ln>
              <a:solidFill>
                <a:srgbClr val="FFFFFF"/>
              </a:solidFill>
              <a:effectLst/>
              <a:uFillTx/>
              <a:latin typeface="+mn-lt"/>
              <a:ea typeface="+mn-ea"/>
              <a:cs typeface="+mn-cs"/>
              <a:sym typeface="Chalkduster"/>
            </a:endParaRPr>
          </a:p>
        </p:txBody>
      </p:sp>
      <p:sp>
        <p:nvSpPr>
          <p:cNvPr id="16" name="TextBox 15">
            <a:extLst>
              <a:ext uri="{FF2B5EF4-FFF2-40B4-BE49-F238E27FC236}">
                <a16:creationId xmlns:a16="http://schemas.microsoft.com/office/drawing/2014/main" id="{4552A0EC-EB8D-C7FD-64AB-558778848232}"/>
              </a:ext>
            </a:extLst>
          </p:cNvPr>
          <p:cNvSpPr txBox="1"/>
          <p:nvPr/>
        </p:nvSpPr>
        <p:spPr>
          <a:xfrm flipH="1">
            <a:off x="13382394" y="11894600"/>
            <a:ext cx="1034518"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dirty="0"/>
              <a:t>Q</a:t>
            </a:r>
            <a:endParaRPr kumimoji="0" lang="en-MT" sz="5800" b="0" i="0" u="none" strike="noStrike" cap="none" spc="0" normalizeH="0" baseline="0" dirty="0">
              <a:ln>
                <a:noFill/>
              </a:ln>
              <a:solidFill>
                <a:srgbClr val="FFFFFF"/>
              </a:solidFill>
              <a:effectLst/>
              <a:uFillTx/>
              <a:latin typeface="+mn-lt"/>
              <a:ea typeface="+mn-ea"/>
              <a:cs typeface="+mn-cs"/>
              <a:sym typeface="Chalkduster"/>
            </a:endParaRPr>
          </a:p>
        </p:txBody>
      </p:sp>
      <p:sp>
        <p:nvSpPr>
          <p:cNvPr id="17" name="TextBox 16">
            <a:extLst>
              <a:ext uri="{FF2B5EF4-FFF2-40B4-BE49-F238E27FC236}">
                <a16:creationId xmlns:a16="http://schemas.microsoft.com/office/drawing/2014/main" id="{9D532614-AA38-A1E0-BB2C-C8B65A650353}"/>
              </a:ext>
            </a:extLst>
          </p:cNvPr>
          <p:cNvSpPr txBox="1"/>
          <p:nvPr/>
        </p:nvSpPr>
        <p:spPr>
          <a:xfrm flipH="1">
            <a:off x="4258415" y="7974907"/>
            <a:ext cx="194422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3600" b="0" i="0" u="none" strike="noStrike" cap="none" spc="0" normalizeH="0" baseline="0" dirty="0">
                <a:ln>
                  <a:noFill/>
                </a:ln>
                <a:solidFill>
                  <a:srgbClr val="FFFFFF"/>
                </a:solidFill>
                <a:effectLst/>
                <a:uFillTx/>
                <a:latin typeface="+mn-lt"/>
                <a:ea typeface="+mn-ea"/>
                <a:cs typeface="+mn-cs"/>
                <a:sym typeface="Chalkduster"/>
              </a:rPr>
              <a:t>10%</a:t>
            </a:r>
          </a:p>
        </p:txBody>
      </p:sp>
      <p:sp>
        <p:nvSpPr>
          <p:cNvPr id="18" name="TextBox 17">
            <a:extLst>
              <a:ext uri="{FF2B5EF4-FFF2-40B4-BE49-F238E27FC236}">
                <a16:creationId xmlns:a16="http://schemas.microsoft.com/office/drawing/2014/main" id="{50C3008F-B092-56EC-9DB7-4476CDD33FBB}"/>
              </a:ext>
            </a:extLst>
          </p:cNvPr>
          <p:cNvSpPr txBox="1"/>
          <p:nvPr/>
        </p:nvSpPr>
        <p:spPr>
          <a:xfrm flipH="1">
            <a:off x="8094388" y="10303769"/>
            <a:ext cx="194422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sz="3600" dirty="0"/>
              <a:t>2</a:t>
            </a:r>
            <a:r>
              <a:rPr kumimoji="0" lang="en-MT" sz="3600" b="0" i="0" u="none" strike="noStrike" cap="none" spc="0" normalizeH="0" baseline="0" dirty="0">
                <a:ln>
                  <a:noFill/>
                </a:ln>
                <a:solidFill>
                  <a:srgbClr val="FFFFFF"/>
                </a:solidFill>
                <a:effectLst/>
                <a:uFillTx/>
                <a:latin typeface="+mn-lt"/>
                <a:ea typeface="+mn-ea"/>
                <a:cs typeface="+mn-cs"/>
                <a:sym typeface="Chalkduster"/>
              </a:rPr>
              <a:t>0%</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In this case a percentage change in price leads to a greater percentage change in quantity demanded.…"/>
          <p:cNvSpPr txBox="1">
            <a:spLocks noGrp="1"/>
          </p:cNvSpPr>
          <p:nvPr>
            <p:ph type="body" sz="half" idx="1"/>
          </p:nvPr>
        </p:nvSpPr>
        <p:spPr>
          <a:xfrm>
            <a:off x="6400889" y="2173774"/>
            <a:ext cx="10858501" cy="8577799"/>
          </a:xfrm>
          <a:prstGeom prst="rect">
            <a:avLst/>
          </a:prstGeom>
        </p:spPr>
        <p:txBody>
          <a:bodyPr/>
          <a:lstStyle/>
          <a:p>
            <a:r>
              <a:rPr dirty="0"/>
              <a:t>In this case a percentage change in price leads to a greater percentage change in quantity demanded.</a:t>
            </a:r>
          </a:p>
          <a:p>
            <a:endParaRPr dirty="0"/>
          </a:p>
          <a:p>
            <a:r>
              <a:rPr dirty="0"/>
              <a:t>Can you think of a product that would behave in such a manner?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6ACA0A-1E80-BF37-C826-5E6B9CEE5A6F}"/>
              </a:ext>
            </a:extLst>
          </p:cNvPr>
          <p:cNvSpPr txBox="1"/>
          <p:nvPr/>
        </p:nvSpPr>
        <p:spPr>
          <a:xfrm>
            <a:off x="3500581" y="495286"/>
            <a:ext cx="11305309" cy="1887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5800" b="0" i="0" u="none" strike="noStrike" cap="none" spc="0" normalizeH="0" baseline="0" dirty="0">
                <a:ln>
                  <a:noFill/>
                </a:ln>
                <a:solidFill>
                  <a:srgbClr val="FFFFFF"/>
                </a:solidFill>
                <a:effectLst/>
                <a:uFillTx/>
                <a:latin typeface="+mn-lt"/>
                <a:ea typeface="+mn-ea"/>
                <a:cs typeface="+mn-cs"/>
                <a:sym typeface="Chalkduster"/>
              </a:rPr>
              <a:t>Relatively Inelastic Demand Curve</a:t>
            </a:r>
          </a:p>
        </p:txBody>
      </p:sp>
      <p:cxnSp>
        <p:nvCxnSpPr>
          <p:cNvPr id="8" name="Straight Connector 7">
            <a:extLst>
              <a:ext uri="{FF2B5EF4-FFF2-40B4-BE49-F238E27FC236}">
                <a16:creationId xmlns:a16="http://schemas.microsoft.com/office/drawing/2014/main" id="{80E1766E-17BD-BAC0-3F30-5AB4F1D1DEE3}"/>
              </a:ext>
            </a:extLst>
          </p:cNvPr>
          <p:cNvCxnSpPr>
            <a:cxnSpLocks/>
          </p:cNvCxnSpPr>
          <p:nvPr/>
        </p:nvCxnSpPr>
        <p:spPr>
          <a:xfrm>
            <a:off x="2789379" y="4474135"/>
            <a:ext cx="3977181" cy="0"/>
          </a:xfrm>
          <a:prstGeom prst="line">
            <a:avLst/>
          </a:prstGeom>
          <a:noFill/>
          <a:ln w="44450">
            <a:solidFill>
              <a:schemeClr val="accent1"/>
            </a:solidFill>
            <a:prstDash val="sysDot"/>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20E916EF-28E4-AD0C-7548-82A24C277AF5}"/>
              </a:ext>
            </a:extLst>
          </p:cNvPr>
          <p:cNvCxnSpPr>
            <a:cxnSpLocks/>
          </p:cNvCxnSpPr>
          <p:nvPr/>
        </p:nvCxnSpPr>
        <p:spPr>
          <a:xfrm>
            <a:off x="6874494" y="4452114"/>
            <a:ext cx="0" cy="7940058"/>
          </a:xfrm>
          <a:prstGeom prst="line">
            <a:avLst/>
          </a:prstGeom>
          <a:noFill/>
          <a:ln w="44450">
            <a:solidFill>
              <a:schemeClr val="accent1"/>
            </a:solidFill>
            <a:prstDash val="sysDot"/>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53CF89CC-A283-FDC6-12F0-9029F42BE384}"/>
              </a:ext>
            </a:extLst>
          </p:cNvPr>
          <p:cNvCxnSpPr>
            <a:cxnSpLocks/>
          </p:cNvCxnSpPr>
          <p:nvPr/>
        </p:nvCxnSpPr>
        <p:spPr>
          <a:xfrm>
            <a:off x="8638502" y="6653099"/>
            <a:ext cx="81387" cy="5760575"/>
          </a:xfrm>
          <a:prstGeom prst="line">
            <a:avLst/>
          </a:prstGeom>
          <a:noFill/>
          <a:ln w="44450">
            <a:solidFill>
              <a:schemeClr val="accent1"/>
            </a:solidFill>
            <a:prstDash val="sysDot"/>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47F60ED3-CBFB-3AE8-D518-9D35117EBFC1}"/>
              </a:ext>
            </a:extLst>
          </p:cNvPr>
          <p:cNvCxnSpPr>
            <a:cxnSpLocks/>
          </p:cNvCxnSpPr>
          <p:nvPr/>
        </p:nvCxnSpPr>
        <p:spPr>
          <a:xfrm>
            <a:off x="2625637" y="6643027"/>
            <a:ext cx="6012865" cy="134702"/>
          </a:xfrm>
          <a:prstGeom prst="line">
            <a:avLst/>
          </a:prstGeom>
          <a:noFill/>
          <a:ln w="44450">
            <a:solidFill>
              <a:schemeClr val="accent1"/>
            </a:solidFill>
            <a:prstDash val="sysDot"/>
          </a:ln>
          <a:effectLst/>
          <a:sp3d/>
        </p:spPr>
        <p:style>
          <a:lnRef idx="0">
            <a:scrgbClr r="0" g="0" b="0"/>
          </a:lnRef>
          <a:fillRef idx="0">
            <a:scrgbClr r="0" g="0" b="0"/>
          </a:fillRef>
          <a:effectRef idx="0">
            <a:scrgbClr r="0" g="0" b="0"/>
          </a:effectRef>
          <a:fontRef idx="none"/>
        </p:style>
      </p:cxnSp>
      <p:sp>
        <p:nvSpPr>
          <p:cNvPr id="13" name="TextBox 12">
            <a:extLst>
              <a:ext uri="{FF2B5EF4-FFF2-40B4-BE49-F238E27FC236}">
                <a16:creationId xmlns:a16="http://schemas.microsoft.com/office/drawing/2014/main" id="{035CA21F-9075-DCF0-78A2-8E735C677939}"/>
              </a:ext>
            </a:extLst>
          </p:cNvPr>
          <p:cNvSpPr txBox="1"/>
          <p:nvPr/>
        </p:nvSpPr>
        <p:spPr>
          <a:xfrm>
            <a:off x="16080353" y="4474135"/>
            <a:ext cx="6909025"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3600" b="0" i="0" u="none" strike="noStrike" cap="none" spc="0" normalizeH="0" baseline="0" dirty="0">
                <a:ln>
                  <a:noFill/>
                </a:ln>
                <a:solidFill>
                  <a:srgbClr val="FFFFFF"/>
                </a:solidFill>
                <a:effectLst/>
                <a:uFillTx/>
                <a:latin typeface="+mn-lt"/>
                <a:ea typeface="+mn-ea"/>
                <a:cs typeface="+mn-cs"/>
                <a:sym typeface="Chalkduster"/>
              </a:rPr>
              <a:t>Note: Change in percentage quantity demand is less than the percentage of change in the price.</a:t>
            </a:r>
          </a:p>
          <a:p>
            <a:pPr marL="0" marR="0" indent="0" algn="ctr" defTabSz="647700" rtl="0" fontAlgn="auto" latinLnBrk="0" hangingPunct="0">
              <a:lnSpc>
                <a:spcPct val="100000"/>
              </a:lnSpc>
              <a:spcBef>
                <a:spcPts val="0"/>
              </a:spcBef>
              <a:spcAft>
                <a:spcPts val="0"/>
              </a:spcAft>
              <a:buClrTx/>
              <a:buSzTx/>
              <a:buFontTx/>
              <a:buNone/>
              <a:tabLst/>
            </a:pPr>
            <a:r>
              <a:rPr lang="en-MT" sz="3600" dirty="0"/>
              <a:t>This means that the price elasticity of demand will be less than 1</a:t>
            </a:r>
            <a:endParaRPr kumimoji="0" lang="en-MT" sz="3600" b="0" i="0" u="none" strike="noStrike" cap="none" spc="0" normalizeH="0" baseline="0" dirty="0">
              <a:ln>
                <a:noFill/>
              </a:ln>
              <a:solidFill>
                <a:srgbClr val="FFFFFF"/>
              </a:solidFill>
              <a:effectLst/>
              <a:uFillTx/>
              <a:latin typeface="+mn-lt"/>
              <a:ea typeface="+mn-ea"/>
              <a:cs typeface="+mn-cs"/>
              <a:sym typeface="Chalkduster"/>
            </a:endParaRPr>
          </a:p>
        </p:txBody>
      </p:sp>
      <p:sp>
        <p:nvSpPr>
          <p:cNvPr id="22" name="TextBox 21">
            <a:extLst>
              <a:ext uri="{FF2B5EF4-FFF2-40B4-BE49-F238E27FC236}">
                <a16:creationId xmlns:a16="http://schemas.microsoft.com/office/drawing/2014/main" id="{00735164-5954-23E5-DD41-0A021A868748}"/>
              </a:ext>
            </a:extLst>
          </p:cNvPr>
          <p:cNvSpPr txBox="1"/>
          <p:nvPr/>
        </p:nvSpPr>
        <p:spPr>
          <a:xfrm flipH="1">
            <a:off x="1394622" y="3478991"/>
            <a:ext cx="1034518"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5800" b="0" i="0" u="none" strike="noStrike" cap="none" spc="0" normalizeH="0" baseline="0" dirty="0">
                <a:ln>
                  <a:noFill/>
                </a:ln>
                <a:solidFill>
                  <a:srgbClr val="FFFFFF"/>
                </a:solidFill>
                <a:effectLst/>
                <a:uFillTx/>
                <a:latin typeface="+mn-lt"/>
                <a:ea typeface="+mn-ea"/>
                <a:cs typeface="+mn-cs"/>
                <a:sym typeface="Chalkduster"/>
              </a:rPr>
              <a:t>P</a:t>
            </a:r>
          </a:p>
        </p:txBody>
      </p:sp>
      <p:sp>
        <p:nvSpPr>
          <p:cNvPr id="25" name="TextBox 24">
            <a:extLst>
              <a:ext uri="{FF2B5EF4-FFF2-40B4-BE49-F238E27FC236}">
                <a16:creationId xmlns:a16="http://schemas.microsoft.com/office/drawing/2014/main" id="{84F2B6B6-3447-735B-B54D-20DEF194BE80}"/>
              </a:ext>
            </a:extLst>
          </p:cNvPr>
          <p:cNvSpPr txBox="1"/>
          <p:nvPr/>
        </p:nvSpPr>
        <p:spPr>
          <a:xfrm flipH="1">
            <a:off x="1805696" y="4281787"/>
            <a:ext cx="1246888" cy="652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3600" b="0" i="0" u="none" strike="noStrike" cap="none" spc="0" normalizeH="0" baseline="0" dirty="0">
                <a:ln>
                  <a:noFill/>
                </a:ln>
                <a:solidFill>
                  <a:srgbClr val="FFFFFF"/>
                </a:solidFill>
                <a:effectLst/>
                <a:uFillTx/>
                <a:latin typeface="+mn-lt"/>
                <a:ea typeface="+mn-ea"/>
                <a:cs typeface="+mn-cs"/>
                <a:sym typeface="Chalkduster"/>
              </a:rPr>
              <a:t>P1</a:t>
            </a:r>
          </a:p>
        </p:txBody>
      </p:sp>
      <p:sp>
        <p:nvSpPr>
          <p:cNvPr id="26" name="TextBox 25">
            <a:extLst>
              <a:ext uri="{FF2B5EF4-FFF2-40B4-BE49-F238E27FC236}">
                <a16:creationId xmlns:a16="http://schemas.microsoft.com/office/drawing/2014/main" id="{F4AFFC79-70C8-7D07-3F5B-7C95C356DC84}"/>
              </a:ext>
            </a:extLst>
          </p:cNvPr>
          <p:cNvSpPr txBox="1"/>
          <p:nvPr/>
        </p:nvSpPr>
        <p:spPr>
          <a:xfrm flipH="1">
            <a:off x="1571723" y="6125072"/>
            <a:ext cx="1246888" cy="652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3600" b="0" i="0" u="none" strike="noStrike" cap="none" spc="0" normalizeH="0" baseline="0" dirty="0">
                <a:ln>
                  <a:noFill/>
                </a:ln>
                <a:solidFill>
                  <a:srgbClr val="FFFFFF"/>
                </a:solidFill>
                <a:effectLst/>
                <a:uFillTx/>
                <a:latin typeface="+mn-lt"/>
                <a:ea typeface="+mn-ea"/>
                <a:cs typeface="+mn-cs"/>
                <a:sym typeface="Chalkduster"/>
              </a:rPr>
              <a:t>P2</a:t>
            </a:r>
          </a:p>
        </p:txBody>
      </p:sp>
      <p:sp>
        <p:nvSpPr>
          <p:cNvPr id="7" name="TextBox 6">
            <a:extLst>
              <a:ext uri="{FF2B5EF4-FFF2-40B4-BE49-F238E27FC236}">
                <a16:creationId xmlns:a16="http://schemas.microsoft.com/office/drawing/2014/main" id="{68D53A21-A9C9-8CB7-FBDA-66E0ACFD1DC9}"/>
              </a:ext>
            </a:extLst>
          </p:cNvPr>
          <p:cNvSpPr txBox="1"/>
          <p:nvPr/>
        </p:nvSpPr>
        <p:spPr>
          <a:xfrm flipH="1">
            <a:off x="6143116" y="12613814"/>
            <a:ext cx="1246888" cy="652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sz="3600" dirty="0"/>
              <a:t>Q</a:t>
            </a:r>
            <a:r>
              <a:rPr kumimoji="0" lang="en-MT" sz="3600" b="0" i="0" u="none" strike="noStrike" cap="none" spc="0" normalizeH="0" baseline="0" dirty="0">
                <a:ln>
                  <a:noFill/>
                </a:ln>
                <a:solidFill>
                  <a:srgbClr val="FFFFFF"/>
                </a:solidFill>
                <a:effectLst/>
                <a:uFillTx/>
                <a:latin typeface="+mn-lt"/>
                <a:ea typeface="+mn-ea"/>
                <a:cs typeface="+mn-cs"/>
                <a:sym typeface="Chalkduster"/>
              </a:rPr>
              <a:t>1</a:t>
            </a:r>
          </a:p>
        </p:txBody>
      </p:sp>
      <p:sp>
        <p:nvSpPr>
          <p:cNvPr id="9" name="TextBox 8">
            <a:extLst>
              <a:ext uri="{FF2B5EF4-FFF2-40B4-BE49-F238E27FC236}">
                <a16:creationId xmlns:a16="http://schemas.microsoft.com/office/drawing/2014/main" id="{E965D6A9-E2E3-C785-16D0-2308FD346A4B}"/>
              </a:ext>
            </a:extLst>
          </p:cNvPr>
          <p:cNvSpPr txBox="1"/>
          <p:nvPr/>
        </p:nvSpPr>
        <p:spPr>
          <a:xfrm flipH="1">
            <a:off x="8096445" y="12681427"/>
            <a:ext cx="1246888" cy="652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sz="3600" dirty="0"/>
              <a:t>Q2</a:t>
            </a:r>
            <a:endParaRPr kumimoji="0" lang="en-MT" sz="3600" b="0" i="0" u="none" strike="noStrike" cap="none" spc="0" normalizeH="0" baseline="0" dirty="0">
              <a:ln>
                <a:noFill/>
              </a:ln>
              <a:solidFill>
                <a:srgbClr val="FFFFFF"/>
              </a:solidFill>
              <a:effectLst/>
              <a:uFillTx/>
              <a:latin typeface="+mn-lt"/>
              <a:ea typeface="+mn-ea"/>
              <a:cs typeface="+mn-cs"/>
              <a:sym typeface="Chalkduster"/>
            </a:endParaRPr>
          </a:p>
        </p:txBody>
      </p:sp>
      <p:sp>
        <p:nvSpPr>
          <p:cNvPr id="16" name="TextBox 15">
            <a:extLst>
              <a:ext uri="{FF2B5EF4-FFF2-40B4-BE49-F238E27FC236}">
                <a16:creationId xmlns:a16="http://schemas.microsoft.com/office/drawing/2014/main" id="{4552A0EC-EB8D-C7FD-64AB-558778848232}"/>
              </a:ext>
            </a:extLst>
          </p:cNvPr>
          <p:cNvSpPr txBox="1"/>
          <p:nvPr/>
        </p:nvSpPr>
        <p:spPr>
          <a:xfrm flipH="1">
            <a:off x="13382394" y="11894600"/>
            <a:ext cx="1034518"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dirty="0"/>
              <a:t>Q</a:t>
            </a:r>
            <a:endParaRPr kumimoji="0" lang="en-MT" sz="5800" b="0" i="0" u="none" strike="noStrike" cap="none" spc="0" normalizeH="0" baseline="0" dirty="0">
              <a:ln>
                <a:noFill/>
              </a:ln>
              <a:solidFill>
                <a:srgbClr val="FFFFFF"/>
              </a:solidFill>
              <a:effectLst/>
              <a:uFillTx/>
              <a:latin typeface="+mn-lt"/>
              <a:ea typeface="+mn-ea"/>
              <a:cs typeface="+mn-cs"/>
              <a:sym typeface="Chalkduster"/>
            </a:endParaRPr>
          </a:p>
        </p:txBody>
      </p:sp>
      <p:sp>
        <p:nvSpPr>
          <p:cNvPr id="17" name="TextBox 16">
            <a:extLst>
              <a:ext uri="{FF2B5EF4-FFF2-40B4-BE49-F238E27FC236}">
                <a16:creationId xmlns:a16="http://schemas.microsoft.com/office/drawing/2014/main" id="{9D532614-AA38-A1E0-BB2C-C8B65A650353}"/>
              </a:ext>
            </a:extLst>
          </p:cNvPr>
          <p:cNvSpPr txBox="1"/>
          <p:nvPr/>
        </p:nvSpPr>
        <p:spPr>
          <a:xfrm flipH="1">
            <a:off x="6775663" y="9510869"/>
            <a:ext cx="194422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3600" b="0" i="0" u="none" strike="noStrike" cap="none" spc="0" normalizeH="0" baseline="0" dirty="0">
                <a:ln>
                  <a:noFill/>
                </a:ln>
                <a:solidFill>
                  <a:srgbClr val="FFFFFF"/>
                </a:solidFill>
                <a:effectLst/>
                <a:uFillTx/>
                <a:latin typeface="+mn-lt"/>
                <a:ea typeface="+mn-ea"/>
                <a:cs typeface="+mn-cs"/>
                <a:sym typeface="Chalkduster"/>
              </a:rPr>
              <a:t>10%</a:t>
            </a:r>
          </a:p>
        </p:txBody>
      </p:sp>
      <p:sp>
        <p:nvSpPr>
          <p:cNvPr id="18" name="TextBox 17">
            <a:extLst>
              <a:ext uri="{FF2B5EF4-FFF2-40B4-BE49-F238E27FC236}">
                <a16:creationId xmlns:a16="http://schemas.microsoft.com/office/drawing/2014/main" id="{50C3008F-B092-56EC-9DB7-4476CDD33FBB}"/>
              </a:ext>
            </a:extLst>
          </p:cNvPr>
          <p:cNvSpPr txBox="1"/>
          <p:nvPr/>
        </p:nvSpPr>
        <p:spPr>
          <a:xfrm flipH="1">
            <a:off x="4094731" y="5718837"/>
            <a:ext cx="194422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sz="3600" dirty="0"/>
              <a:t>2</a:t>
            </a:r>
            <a:r>
              <a:rPr kumimoji="0" lang="en-MT" sz="3600" b="0" i="0" u="none" strike="noStrike" cap="none" spc="0" normalizeH="0" baseline="0" dirty="0">
                <a:ln>
                  <a:noFill/>
                </a:ln>
                <a:solidFill>
                  <a:srgbClr val="FFFFFF"/>
                </a:solidFill>
                <a:effectLst/>
                <a:uFillTx/>
                <a:latin typeface="+mn-lt"/>
                <a:ea typeface="+mn-ea"/>
                <a:cs typeface="+mn-cs"/>
                <a:sym typeface="Chalkduster"/>
              </a:rPr>
              <a:t>0%</a:t>
            </a:r>
          </a:p>
        </p:txBody>
      </p:sp>
      <p:grpSp>
        <p:nvGrpSpPr>
          <p:cNvPr id="14" name="Group 13">
            <a:extLst>
              <a:ext uri="{FF2B5EF4-FFF2-40B4-BE49-F238E27FC236}">
                <a16:creationId xmlns:a16="http://schemas.microsoft.com/office/drawing/2014/main" id="{E5D055FE-CE92-A183-22DB-A2B201D56184}"/>
              </a:ext>
            </a:extLst>
          </p:cNvPr>
          <p:cNvGrpSpPr/>
          <p:nvPr/>
        </p:nvGrpSpPr>
        <p:grpSpPr>
          <a:xfrm>
            <a:off x="2789379" y="2785284"/>
            <a:ext cx="10525630" cy="9628390"/>
            <a:chOff x="15440025" y="1600200"/>
            <a:chExt cx="7181850" cy="8358187"/>
          </a:xfrm>
        </p:grpSpPr>
        <p:cxnSp>
          <p:nvCxnSpPr>
            <p:cNvPr id="15" name="Straight Arrow Connector 14">
              <a:extLst>
                <a:ext uri="{FF2B5EF4-FFF2-40B4-BE49-F238E27FC236}">
                  <a16:creationId xmlns:a16="http://schemas.microsoft.com/office/drawing/2014/main" id="{AA3014D3-DED2-912E-1985-B5BA6AAA04A6}"/>
                </a:ext>
              </a:extLst>
            </p:cNvPr>
            <p:cNvCxnSpPr>
              <a:cxnSpLocks/>
            </p:cNvCxnSpPr>
            <p:nvPr/>
          </p:nvCxnSpPr>
          <p:spPr>
            <a:xfrm flipV="1">
              <a:off x="15440025" y="1814512"/>
              <a:ext cx="0" cy="8143875"/>
            </a:xfrm>
            <a:prstGeom prst="straightConnector1">
              <a:avLst/>
            </a:prstGeom>
            <a:noFill/>
            <a:ln w="120650">
              <a:solidFill>
                <a:schemeClr val="accent1">
                  <a:lumMod val="75000"/>
                </a:schemeClr>
              </a:solidFill>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D553A9F7-BF51-E273-F261-A200D11F8837}"/>
                </a:ext>
              </a:extLst>
            </p:cNvPr>
            <p:cNvCxnSpPr>
              <a:cxnSpLocks/>
            </p:cNvCxnSpPr>
            <p:nvPr/>
          </p:nvCxnSpPr>
          <p:spPr>
            <a:xfrm>
              <a:off x="15440025" y="9958387"/>
              <a:ext cx="7181850" cy="0"/>
            </a:xfrm>
            <a:prstGeom prst="straightConnector1">
              <a:avLst/>
            </a:prstGeom>
            <a:noFill/>
            <a:ln w="120650">
              <a:solidFill>
                <a:schemeClr val="accent1">
                  <a:lumMod val="75000"/>
                </a:schemeClr>
              </a:solidFill>
              <a:tailEnd type="triangle"/>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55610577-B6A3-8A03-4B85-F7311DDB7202}"/>
                </a:ext>
              </a:extLst>
            </p:cNvPr>
            <p:cNvCxnSpPr>
              <a:cxnSpLocks/>
            </p:cNvCxnSpPr>
            <p:nvPr/>
          </p:nvCxnSpPr>
          <p:spPr>
            <a:xfrm>
              <a:off x="17173575" y="1600200"/>
              <a:ext cx="4514850" cy="6715125"/>
            </a:xfrm>
            <a:prstGeom prst="line">
              <a:avLst/>
            </a:prstGeom>
            <a:noFill/>
            <a:ln w="177800">
              <a:solidFill>
                <a:srgbClr val="00B0F0"/>
              </a:solidFill>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1058242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In this case a percentage change in price leads to a smaller percentage change in quantity demanded.…"/>
          <p:cNvSpPr txBox="1">
            <a:spLocks noGrp="1"/>
          </p:cNvSpPr>
          <p:nvPr>
            <p:ph type="body" sz="half" idx="1"/>
          </p:nvPr>
        </p:nvSpPr>
        <p:spPr>
          <a:xfrm>
            <a:off x="6068380" y="2569100"/>
            <a:ext cx="10858501" cy="8577799"/>
          </a:xfrm>
          <a:prstGeom prst="rect">
            <a:avLst/>
          </a:prstGeom>
        </p:spPr>
        <p:txBody>
          <a:bodyPr/>
          <a:lstStyle/>
          <a:p>
            <a:r>
              <a:rPr dirty="0"/>
              <a:t>In this case a percentage change in price leads to a smaller percentage change in quantity demanded.</a:t>
            </a:r>
          </a:p>
          <a:p>
            <a:endParaRPr dirty="0"/>
          </a:p>
          <a:p>
            <a:r>
              <a:rPr dirty="0"/>
              <a:t>Can you think of a product that would behave in such a manner?</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6ACA0A-1E80-BF37-C826-5E6B9CEE5A6F}"/>
              </a:ext>
            </a:extLst>
          </p:cNvPr>
          <p:cNvSpPr txBox="1"/>
          <p:nvPr/>
        </p:nvSpPr>
        <p:spPr>
          <a:xfrm>
            <a:off x="3111603" y="862750"/>
            <a:ext cx="11305309" cy="1887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5800" b="0" i="0" u="none" strike="noStrike" cap="none" spc="0" normalizeH="0" baseline="0" dirty="0">
                <a:ln>
                  <a:noFill/>
                </a:ln>
                <a:solidFill>
                  <a:srgbClr val="FFFFFF"/>
                </a:solidFill>
                <a:effectLst/>
                <a:uFillTx/>
                <a:latin typeface="+mn-lt"/>
                <a:ea typeface="+mn-ea"/>
                <a:cs typeface="+mn-cs"/>
                <a:sym typeface="Chalkduster"/>
              </a:rPr>
              <a:t>Unit Elastic Demand Curve</a:t>
            </a:r>
          </a:p>
        </p:txBody>
      </p:sp>
      <p:cxnSp>
        <p:nvCxnSpPr>
          <p:cNvPr id="8" name="Straight Connector 7">
            <a:extLst>
              <a:ext uri="{FF2B5EF4-FFF2-40B4-BE49-F238E27FC236}">
                <a16:creationId xmlns:a16="http://schemas.microsoft.com/office/drawing/2014/main" id="{80E1766E-17BD-BAC0-3F30-5AB4F1D1DEE3}"/>
              </a:ext>
            </a:extLst>
          </p:cNvPr>
          <p:cNvCxnSpPr>
            <a:cxnSpLocks/>
          </p:cNvCxnSpPr>
          <p:nvPr/>
        </p:nvCxnSpPr>
        <p:spPr>
          <a:xfrm>
            <a:off x="2856764" y="5361346"/>
            <a:ext cx="3977181" cy="0"/>
          </a:xfrm>
          <a:prstGeom prst="line">
            <a:avLst/>
          </a:prstGeom>
          <a:noFill/>
          <a:ln w="44450">
            <a:solidFill>
              <a:schemeClr val="accent1"/>
            </a:solidFill>
            <a:prstDash val="sysDot"/>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20E916EF-28E4-AD0C-7548-82A24C277AF5}"/>
              </a:ext>
            </a:extLst>
          </p:cNvPr>
          <p:cNvCxnSpPr>
            <a:cxnSpLocks/>
          </p:cNvCxnSpPr>
          <p:nvPr/>
        </p:nvCxnSpPr>
        <p:spPr>
          <a:xfrm>
            <a:off x="6758999" y="5361346"/>
            <a:ext cx="0" cy="7252468"/>
          </a:xfrm>
          <a:prstGeom prst="line">
            <a:avLst/>
          </a:prstGeom>
          <a:noFill/>
          <a:ln w="44450">
            <a:solidFill>
              <a:schemeClr val="accent1"/>
            </a:solidFill>
            <a:prstDash val="sysDot"/>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53CF89CC-A283-FDC6-12F0-9029F42BE384}"/>
              </a:ext>
            </a:extLst>
          </p:cNvPr>
          <p:cNvCxnSpPr>
            <a:cxnSpLocks/>
          </p:cNvCxnSpPr>
          <p:nvPr/>
        </p:nvCxnSpPr>
        <p:spPr>
          <a:xfrm>
            <a:off x="8119579" y="7340574"/>
            <a:ext cx="0" cy="5115080"/>
          </a:xfrm>
          <a:prstGeom prst="line">
            <a:avLst/>
          </a:prstGeom>
          <a:noFill/>
          <a:ln w="44450">
            <a:solidFill>
              <a:schemeClr val="accent1"/>
            </a:solidFill>
            <a:prstDash val="sysDot"/>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47F60ED3-CBFB-3AE8-D518-9D35117EBFC1}"/>
              </a:ext>
            </a:extLst>
          </p:cNvPr>
          <p:cNvCxnSpPr>
            <a:cxnSpLocks/>
          </p:cNvCxnSpPr>
          <p:nvPr/>
        </p:nvCxnSpPr>
        <p:spPr>
          <a:xfrm flipV="1">
            <a:off x="2941825" y="7222617"/>
            <a:ext cx="5204634" cy="117957"/>
          </a:xfrm>
          <a:prstGeom prst="line">
            <a:avLst/>
          </a:prstGeom>
          <a:noFill/>
          <a:ln w="44450">
            <a:solidFill>
              <a:schemeClr val="accent1"/>
            </a:solidFill>
            <a:prstDash val="sysDot"/>
          </a:ln>
          <a:effectLst/>
          <a:sp3d/>
        </p:spPr>
        <p:style>
          <a:lnRef idx="0">
            <a:scrgbClr r="0" g="0" b="0"/>
          </a:lnRef>
          <a:fillRef idx="0">
            <a:scrgbClr r="0" g="0" b="0"/>
          </a:fillRef>
          <a:effectRef idx="0">
            <a:scrgbClr r="0" g="0" b="0"/>
          </a:effectRef>
          <a:fontRef idx="none"/>
        </p:style>
      </p:cxnSp>
      <p:sp>
        <p:nvSpPr>
          <p:cNvPr id="13" name="TextBox 12">
            <a:extLst>
              <a:ext uri="{FF2B5EF4-FFF2-40B4-BE49-F238E27FC236}">
                <a16:creationId xmlns:a16="http://schemas.microsoft.com/office/drawing/2014/main" id="{035CA21F-9075-DCF0-78A2-8E735C677939}"/>
              </a:ext>
            </a:extLst>
          </p:cNvPr>
          <p:cNvSpPr txBox="1"/>
          <p:nvPr/>
        </p:nvSpPr>
        <p:spPr>
          <a:xfrm>
            <a:off x="16080353" y="4474135"/>
            <a:ext cx="6909025"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3600" b="0" i="0" u="none" strike="noStrike" cap="none" spc="0" normalizeH="0" baseline="0" dirty="0">
                <a:ln>
                  <a:noFill/>
                </a:ln>
                <a:solidFill>
                  <a:srgbClr val="FFFFFF"/>
                </a:solidFill>
                <a:effectLst/>
                <a:uFillTx/>
                <a:latin typeface="+mn-lt"/>
                <a:ea typeface="+mn-ea"/>
                <a:cs typeface="+mn-cs"/>
                <a:sym typeface="Chalkduster"/>
              </a:rPr>
              <a:t>Note: Change in percentage quantity demand is equal to the percentage of change in the price.</a:t>
            </a:r>
          </a:p>
          <a:p>
            <a:pPr marL="0" marR="0" indent="0" algn="ctr" defTabSz="647700" rtl="0" fontAlgn="auto" latinLnBrk="0" hangingPunct="0">
              <a:lnSpc>
                <a:spcPct val="100000"/>
              </a:lnSpc>
              <a:spcBef>
                <a:spcPts val="0"/>
              </a:spcBef>
              <a:spcAft>
                <a:spcPts val="0"/>
              </a:spcAft>
              <a:buClrTx/>
              <a:buSzTx/>
              <a:buFontTx/>
              <a:buNone/>
              <a:tabLst/>
            </a:pPr>
            <a:r>
              <a:rPr lang="en-MT" sz="3600" dirty="0"/>
              <a:t>This means that the price elasticity of demand will be exactly 1</a:t>
            </a:r>
            <a:endParaRPr kumimoji="0" lang="en-MT" sz="3600" b="0" i="0" u="none" strike="noStrike" cap="none" spc="0" normalizeH="0" baseline="0" dirty="0">
              <a:ln>
                <a:noFill/>
              </a:ln>
              <a:solidFill>
                <a:srgbClr val="FFFFFF"/>
              </a:solidFill>
              <a:effectLst/>
              <a:uFillTx/>
              <a:latin typeface="+mn-lt"/>
              <a:ea typeface="+mn-ea"/>
              <a:cs typeface="+mn-cs"/>
              <a:sym typeface="Chalkduster"/>
            </a:endParaRPr>
          </a:p>
        </p:txBody>
      </p:sp>
      <p:sp>
        <p:nvSpPr>
          <p:cNvPr id="22" name="TextBox 21">
            <a:extLst>
              <a:ext uri="{FF2B5EF4-FFF2-40B4-BE49-F238E27FC236}">
                <a16:creationId xmlns:a16="http://schemas.microsoft.com/office/drawing/2014/main" id="{00735164-5954-23E5-DD41-0A021A868748}"/>
              </a:ext>
            </a:extLst>
          </p:cNvPr>
          <p:cNvSpPr txBox="1"/>
          <p:nvPr/>
        </p:nvSpPr>
        <p:spPr>
          <a:xfrm flipH="1">
            <a:off x="1394622" y="3478991"/>
            <a:ext cx="1034518"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5800" b="0" i="0" u="none" strike="noStrike" cap="none" spc="0" normalizeH="0" baseline="0" dirty="0">
                <a:ln>
                  <a:noFill/>
                </a:ln>
                <a:solidFill>
                  <a:srgbClr val="FFFFFF"/>
                </a:solidFill>
                <a:effectLst/>
                <a:uFillTx/>
                <a:latin typeface="+mn-lt"/>
                <a:ea typeface="+mn-ea"/>
                <a:cs typeface="+mn-cs"/>
                <a:sym typeface="Chalkduster"/>
              </a:rPr>
              <a:t>P</a:t>
            </a:r>
          </a:p>
        </p:txBody>
      </p:sp>
      <p:sp>
        <p:nvSpPr>
          <p:cNvPr id="25" name="TextBox 24">
            <a:extLst>
              <a:ext uri="{FF2B5EF4-FFF2-40B4-BE49-F238E27FC236}">
                <a16:creationId xmlns:a16="http://schemas.microsoft.com/office/drawing/2014/main" id="{84F2B6B6-3447-735B-B54D-20DEF194BE80}"/>
              </a:ext>
            </a:extLst>
          </p:cNvPr>
          <p:cNvSpPr txBox="1"/>
          <p:nvPr/>
        </p:nvSpPr>
        <p:spPr>
          <a:xfrm flipH="1">
            <a:off x="1639571" y="5223838"/>
            <a:ext cx="1246888" cy="652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3600" b="0" i="0" u="none" strike="noStrike" cap="none" spc="0" normalizeH="0" baseline="0" dirty="0">
                <a:ln>
                  <a:noFill/>
                </a:ln>
                <a:solidFill>
                  <a:srgbClr val="FFFFFF"/>
                </a:solidFill>
                <a:effectLst/>
                <a:uFillTx/>
                <a:latin typeface="+mn-lt"/>
                <a:ea typeface="+mn-ea"/>
                <a:cs typeface="+mn-cs"/>
                <a:sym typeface="Chalkduster"/>
              </a:rPr>
              <a:t>P1</a:t>
            </a:r>
          </a:p>
        </p:txBody>
      </p:sp>
      <p:sp>
        <p:nvSpPr>
          <p:cNvPr id="26" name="TextBox 25">
            <a:extLst>
              <a:ext uri="{FF2B5EF4-FFF2-40B4-BE49-F238E27FC236}">
                <a16:creationId xmlns:a16="http://schemas.microsoft.com/office/drawing/2014/main" id="{F4AFFC79-70C8-7D07-3F5B-7C95C356DC84}"/>
              </a:ext>
            </a:extLst>
          </p:cNvPr>
          <p:cNvSpPr txBox="1"/>
          <p:nvPr/>
        </p:nvSpPr>
        <p:spPr>
          <a:xfrm flipH="1">
            <a:off x="1570019" y="6959932"/>
            <a:ext cx="1246888" cy="652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3600" b="0" i="0" u="none" strike="noStrike" cap="none" spc="0" normalizeH="0" baseline="0" dirty="0">
                <a:ln>
                  <a:noFill/>
                </a:ln>
                <a:solidFill>
                  <a:srgbClr val="FFFFFF"/>
                </a:solidFill>
                <a:effectLst/>
                <a:uFillTx/>
                <a:latin typeface="+mn-lt"/>
                <a:ea typeface="+mn-ea"/>
                <a:cs typeface="+mn-cs"/>
                <a:sym typeface="Chalkduster"/>
              </a:rPr>
              <a:t>P2</a:t>
            </a:r>
          </a:p>
        </p:txBody>
      </p:sp>
      <p:sp>
        <p:nvSpPr>
          <p:cNvPr id="7" name="TextBox 6">
            <a:extLst>
              <a:ext uri="{FF2B5EF4-FFF2-40B4-BE49-F238E27FC236}">
                <a16:creationId xmlns:a16="http://schemas.microsoft.com/office/drawing/2014/main" id="{68D53A21-A9C9-8CB7-FBDA-66E0ACFD1DC9}"/>
              </a:ext>
            </a:extLst>
          </p:cNvPr>
          <p:cNvSpPr txBox="1"/>
          <p:nvPr/>
        </p:nvSpPr>
        <p:spPr>
          <a:xfrm flipH="1">
            <a:off x="6143116" y="12613814"/>
            <a:ext cx="1246888" cy="652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sz="3600" dirty="0"/>
              <a:t>Q</a:t>
            </a:r>
            <a:r>
              <a:rPr kumimoji="0" lang="en-MT" sz="3600" b="0" i="0" u="none" strike="noStrike" cap="none" spc="0" normalizeH="0" baseline="0" dirty="0">
                <a:ln>
                  <a:noFill/>
                </a:ln>
                <a:solidFill>
                  <a:srgbClr val="FFFFFF"/>
                </a:solidFill>
                <a:effectLst/>
                <a:uFillTx/>
                <a:latin typeface="+mn-lt"/>
                <a:ea typeface="+mn-ea"/>
                <a:cs typeface="+mn-cs"/>
                <a:sym typeface="Chalkduster"/>
              </a:rPr>
              <a:t>1</a:t>
            </a:r>
          </a:p>
        </p:txBody>
      </p:sp>
      <p:sp>
        <p:nvSpPr>
          <p:cNvPr id="9" name="TextBox 8">
            <a:extLst>
              <a:ext uri="{FF2B5EF4-FFF2-40B4-BE49-F238E27FC236}">
                <a16:creationId xmlns:a16="http://schemas.microsoft.com/office/drawing/2014/main" id="{E965D6A9-E2E3-C785-16D0-2308FD346A4B}"/>
              </a:ext>
            </a:extLst>
          </p:cNvPr>
          <p:cNvSpPr txBox="1"/>
          <p:nvPr/>
        </p:nvSpPr>
        <p:spPr>
          <a:xfrm flipH="1">
            <a:off x="8096445" y="12681427"/>
            <a:ext cx="1246888" cy="652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sz="3600" dirty="0"/>
              <a:t>Q2</a:t>
            </a:r>
            <a:endParaRPr kumimoji="0" lang="en-MT" sz="3600" b="0" i="0" u="none" strike="noStrike" cap="none" spc="0" normalizeH="0" baseline="0" dirty="0">
              <a:ln>
                <a:noFill/>
              </a:ln>
              <a:solidFill>
                <a:srgbClr val="FFFFFF"/>
              </a:solidFill>
              <a:effectLst/>
              <a:uFillTx/>
              <a:latin typeface="+mn-lt"/>
              <a:ea typeface="+mn-ea"/>
              <a:cs typeface="+mn-cs"/>
              <a:sym typeface="Chalkduster"/>
            </a:endParaRPr>
          </a:p>
        </p:txBody>
      </p:sp>
      <p:sp>
        <p:nvSpPr>
          <p:cNvPr id="16" name="TextBox 15">
            <a:extLst>
              <a:ext uri="{FF2B5EF4-FFF2-40B4-BE49-F238E27FC236}">
                <a16:creationId xmlns:a16="http://schemas.microsoft.com/office/drawing/2014/main" id="{4552A0EC-EB8D-C7FD-64AB-558778848232}"/>
              </a:ext>
            </a:extLst>
          </p:cNvPr>
          <p:cNvSpPr txBox="1"/>
          <p:nvPr/>
        </p:nvSpPr>
        <p:spPr>
          <a:xfrm flipH="1">
            <a:off x="13382394" y="11894600"/>
            <a:ext cx="1034518"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dirty="0"/>
              <a:t>Q</a:t>
            </a:r>
            <a:endParaRPr kumimoji="0" lang="en-MT" sz="5800" b="0" i="0" u="none" strike="noStrike" cap="none" spc="0" normalizeH="0" baseline="0" dirty="0">
              <a:ln>
                <a:noFill/>
              </a:ln>
              <a:solidFill>
                <a:srgbClr val="FFFFFF"/>
              </a:solidFill>
              <a:effectLst/>
              <a:uFillTx/>
              <a:latin typeface="+mn-lt"/>
              <a:ea typeface="+mn-ea"/>
              <a:cs typeface="+mn-cs"/>
              <a:sym typeface="Chalkduster"/>
            </a:endParaRPr>
          </a:p>
        </p:txBody>
      </p:sp>
      <p:sp>
        <p:nvSpPr>
          <p:cNvPr id="17" name="TextBox 16">
            <a:extLst>
              <a:ext uri="{FF2B5EF4-FFF2-40B4-BE49-F238E27FC236}">
                <a16:creationId xmlns:a16="http://schemas.microsoft.com/office/drawing/2014/main" id="{9D532614-AA38-A1E0-BB2C-C8B65A650353}"/>
              </a:ext>
            </a:extLst>
          </p:cNvPr>
          <p:cNvSpPr txBox="1"/>
          <p:nvPr/>
        </p:nvSpPr>
        <p:spPr>
          <a:xfrm flipH="1">
            <a:off x="6775663" y="9510869"/>
            <a:ext cx="194422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3600" b="0" i="0" u="none" strike="noStrike" cap="none" spc="0" normalizeH="0" baseline="0" dirty="0">
                <a:ln>
                  <a:noFill/>
                </a:ln>
                <a:solidFill>
                  <a:srgbClr val="FFFFFF"/>
                </a:solidFill>
                <a:effectLst/>
                <a:uFillTx/>
                <a:latin typeface="+mn-lt"/>
                <a:ea typeface="+mn-ea"/>
                <a:cs typeface="+mn-cs"/>
                <a:sym typeface="Chalkduster"/>
              </a:rPr>
              <a:t>10%</a:t>
            </a:r>
          </a:p>
        </p:txBody>
      </p:sp>
      <p:sp>
        <p:nvSpPr>
          <p:cNvPr id="18" name="TextBox 17">
            <a:extLst>
              <a:ext uri="{FF2B5EF4-FFF2-40B4-BE49-F238E27FC236}">
                <a16:creationId xmlns:a16="http://schemas.microsoft.com/office/drawing/2014/main" id="{50C3008F-B092-56EC-9DB7-4476CDD33FBB}"/>
              </a:ext>
            </a:extLst>
          </p:cNvPr>
          <p:cNvSpPr txBox="1"/>
          <p:nvPr/>
        </p:nvSpPr>
        <p:spPr>
          <a:xfrm flipH="1">
            <a:off x="4094731" y="5718837"/>
            <a:ext cx="194422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3600" b="0" i="0" u="none" strike="noStrike" cap="none" spc="0" normalizeH="0" baseline="0" dirty="0">
                <a:ln>
                  <a:noFill/>
                </a:ln>
                <a:solidFill>
                  <a:srgbClr val="FFFFFF"/>
                </a:solidFill>
                <a:effectLst/>
                <a:uFillTx/>
                <a:latin typeface="+mn-lt"/>
                <a:ea typeface="+mn-ea"/>
                <a:cs typeface="+mn-cs"/>
                <a:sym typeface="Chalkduster"/>
              </a:rPr>
              <a:t>10%</a:t>
            </a:r>
          </a:p>
        </p:txBody>
      </p:sp>
      <p:grpSp>
        <p:nvGrpSpPr>
          <p:cNvPr id="14" name="Group 13">
            <a:extLst>
              <a:ext uri="{FF2B5EF4-FFF2-40B4-BE49-F238E27FC236}">
                <a16:creationId xmlns:a16="http://schemas.microsoft.com/office/drawing/2014/main" id="{E5D055FE-CE92-A183-22DB-A2B201D56184}"/>
              </a:ext>
            </a:extLst>
          </p:cNvPr>
          <p:cNvGrpSpPr/>
          <p:nvPr/>
        </p:nvGrpSpPr>
        <p:grpSpPr>
          <a:xfrm>
            <a:off x="2856764" y="3010663"/>
            <a:ext cx="10525630" cy="9381509"/>
            <a:chOff x="15440025" y="1814512"/>
            <a:chExt cx="7181850" cy="8143875"/>
          </a:xfrm>
        </p:grpSpPr>
        <p:cxnSp>
          <p:nvCxnSpPr>
            <p:cNvPr id="15" name="Straight Arrow Connector 14">
              <a:extLst>
                <a:ext uri="{FF2B5EF4-FFF2-40B4-BE49-F238E27FC236}">
                  <a16:creationId xmlns:a16="http://schemas.microsoft.com/office/drawing/2014/main" id="{AA3014D3-DED2-912E-1985-B5BA6AAA04A6}"/>
                </a:ext>
              </a:extLst>
            </p:cNvPr>
            <p:cNvCxnSpPr>
              <a:cxnSpLocks/>
            </p:cNvCxnSpPr>
            <p:nvPr/>
          </p:nvCxnSpPr>
          <p:spPr>
            <a:xfrm flipV="1">
              <a:off x="15440025" y="1814512"/>
              <a:ext cx="0" cy="8143875"/>
            </a:xfrm>
            <a:prstGeom prst="straightConnector1">
              <a:avLst/>
            </a:prstGeom>
            <a:noFill/>
            <a:ln w="120650">
              <a:solidFill>
                <a:schemeClr val="accent1">
                  <a:lumMod val="75000"/>
                </a:schemeClr>
              </a:solidFill>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D553A9F7-BF51-E273-F261-A200D11F8837}"/>
                </a:ext>
              </a:extLst>
            </p:cNvPr>
            <p:cNvCxnSpPr>
              <a:cxnSpLocks/>
            </p:cNvCxnSpPr>
            <p:nvPr/>
          </p:nvCxnSpPr>
          <p:spPr>
            <a:xfrm>
              <a:off x="15440025" y="9958387"/>
              <a:ext cx="7181850" cy="0"/>
            </a:xfrm>
            <a:prstGeom prst="straightConnector1">
              <a:avLst/>
            </a:prstGeom>
            <a:noFill/>
            <a:ln w="120650">
              <a:solidFill>
                <a:schemeClr val="accent1">
                  <a:lumMod val="75000"/>
                </a:schemeClr>
              </a:solidFill>
              <a:tailEnd type="triangle"/>
            </a:ln>
            <a:effectLst/>
            <a:sp3d/>
          </p:spPr>
          <p:style>
            <a:lnRef idx="0">
              <a:scrgbClr r="0" g="0" b="0"/>
            </a:lnRef>
            <a:fillRef idx="0">
              <a:scrgbClr r="0" g="0" b="0"/>
            </a:fillRef>
            <a:effectRef idx="0">
              <a:scrgbClr r="0" g="0" b="0"/>
            </a:effectRef>
            <a:fontRef idx="none"/>
          </p:style>
        </p:cxnSp>
      </p:grpSp>
      <p:sp>
        <p:nvSpPr>
          <p:cNvPr id="4" name="Arc 3">
            <a:extLst>
              <a:ext uri="{FF2B5EF4-FFF2-40B4-BE49-F238E27FC236}">
                <a16:creationId xmlns:a16="http://schemas.microsoft.com/office/drawing/2014/main" id="{727750BD-DB1B-E2EF-3C73-3749C6619C0D}"/>
              </a:ext>
            </a:extLst>
          </p:cNvPr>
          <p:cNvSpPr/>
          <p:nvPr/>
        </p:nvSpPr>
        <p:spPr>
          <a:xfrm>
            <a:off x="7272334" y="2640709"/>
            <a:ext cx="6750066" cy="5441275"/>
          </a:xfrm>
          <a:prstGeom prst="arc">
            <a:avLst/>
          </a:prstGeom>
          <a:noFill/>
          <a:ln>
            <a:noFil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MT" sz="1800" b="0" i="0" u="none" strike="noStrike" cap="none" spc="0" normalizeH="0" baseline="0">
              <a:ln>
                <a:noFill/>
              </a:ln>
              <a:solidFill>
                <a:srgbClr val="000000"/>
              </a:solidFill>
              <a:effectLst/>
              <a:uFillTx/>
            </a:endParaRPr>
          </a:p>
        </p:txBody>
      </p:sp>
      <p:sp>
        <p:nvSpPr>
          <p:cNvPr id="6" name="Arc 5">
            <a:extLst>
              <a:ext uri="{FF2B5EF4-FFF2-40B4-BE49-F238E27FC236}">
                <a16:creationId xmlns:a16="http://schemas.microsoft.com/office/drawing/2014/main" id="{A54EB374-E32C-58B4-00AE-CFB00D47FA9D}"/>
              </a:ext>
            </a:extLst>
          </p:cNvPr>
          <p:cNvSpPr/>
          <p:nvPr/>
        </p:nvSpPr>
        <p:spPr>
          <a:xfrm>
            <a:off x="9343333" y="3478991"/>
            <a:ext cx="4768907" cy="6031878"/>
          </a:xfrm>
          <a:prstGeom prst="arc">
            <a:avLst/>
          </a:prstGeom>
          <a:noFill/>
          <a:ln>
            <a:noFil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MT" sz="1800" b="0" i="0" u="none" strike="noStrike" cap="none" spc="0" normalizeH="0" baseline="0">
              <a:ln>
                <a:noFill/>
              </a:ln>
              <a:solidFill>
                <a:schemeClr val="accent1"/>
              </a:solidFill>
              <a:effectLst/>
              <a:uFillTx/>
            </a:endParaRPr>
          </a:p>
        </p:txBody>
      </p:sp>
      <p:sp>
        <p:nvSpPr>
          <p:cNvPr id="23" name="Arc 22">
            <a:extLst>
              <a:ext uri="{FF2B5EF4-FFF2-40B4-BE49-F238E27FC236}">
                <a16:creationId xmlns:a16="http://schemas.microsoft.com/office/drawing/2014/main" id="{9DD27358-6224-3C74-B1B1-DAD6910B2F3F}"/>
              </a:ext>
            </a:extLst>
          </p:cNvPr>
          <p:cNvSpPr/>
          <p:nvPr/>
        </p:nvSpPr>
        <p:spPr>
          <a:xfrm rot="11770400">
            <a:off x="6754132" y="1357353"/>
            <a:ext cx="7662865" cy="6849265"/>
          </a:xfrm>
          <a:prstGeom prst="arc">
            <a:avLst>
              <a:gd name="adj1" fmla="val 14293884"/>
              <a:gd name="adj2" fmla="val 0"/>
            </a:avLst>
          </a:prstGeom>
          <a:noFill/>
          <a:ln w="168275">
            <a:solidFill>
              <a:srgbClr val="00B0F0"/>
            </a:solidFil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MT"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3835490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A worked example"/>
          <p:cNvSpPr txBox="1">
            <a:spLocks noGrp="1"/>
          </p:cNvSpPr>
          <p:nvPr>
            <p:ph type="ctrTitle"/>
          </p:nvPr>
        </p:nvSpPr>
        <p:spPr>
          <a:prstGeom prst="rect">
            <a:avLst/>
          </a:prstGeom>
        </p:spPr>
        <p:txBody>
          <a:bodyPr/>
          <a:lstStyle/>
          <a:p>
            <a:r>
              <a:rPr dirty="0"/>
              <a:t>A worked example</a:t>
            </a:r>
          </a:p>
        </p:txBody>
      </p:sp>
      <p:sp>
        <p:nvSpPr>
          <p:cNvPr id="224" name="Double-tap to edit"/>
          <p:cNvSpPr txBox="1">
            <a:spLocks noGrp="1"/>
          </p:cNvSpPr>
          <p:nvPr>
            <p:ph type="subTitle" sz="quarter" idx="1"/>
          </p:nvPr>
        </p:nvSpPr>
        <p:spPr>
          <a:xfrm>
            <a:off x="1778000" y="8577580"/>
            <a:ext cx="20828000" cy="1892300"/>
          </a:xfrm>
          <a:prstGeom prst="rect">
            <a:avLst/>
          </a:prstGeom>
        </p:spPr>
        <p:txBody>
          <a:bodyPr/>
          <a:lstStyle/>
          <a:p>
            <a:r>
              <a:rPr lang="en-GB" dirty="0"/>
              <a:t>Let’s go back to the smartphone ……</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71205A-E875-AB73-E30E-51B3C993EA5F}"/>
              </a:ext>
            </a:extLst>
          </p:cNvPr>
          <p:cNvSpPr>
            <a:spLocks noGrp="1"/>
          </p:cNvSpPr>
          <p:nvPr>
            <p:ph type="body" idx="1"/>
          </p:nvPr>
        </p:nvSpPr>
        <p:spPr>
          <a:xfrm>
            <a:off x="350520" y="2164080"/>
            <a:ext cx="23256240" cy="4693920"/>
          </a:xfrm>
        </p:spPr>
        <p:txBody>
          <a:bodyPr>
            <a:normAutofit/>
          </a:bodyPr>
          <a:lstStyle/>
          <a:p>
            <a:pPr algn="l"/>
            <a:r>
              <a:rPr lang="en-GB" sz="8000" b="0" i="0" u="none" strike="noStrike" dirty="0">
                <a:solidFill>
                  <a:schemeClr val="tx1"/>
                </a:solidFill>
                <a:effectLst/>
                <a:latin typeface="+mn-ea"/>
              </a:rPr>
              <a:t>Suppose the initial price of a smartphone is </a:t>
            </a:r>
            <a:r>
              <a:rPr lang="en-MT" sz="8000" b="0" i="0" u="none" strike="noStrike" dirty="0">
                <a:solidFill>
                  <a:schemeClr val="tx1"/>
                </a:solidFill>
                <a:effectLst/>
                <a:latin typeface="+mn-ea"/>
              </a:rPr>
              <a:t>€</a:t>
            </a:r>
            <a:r>
              <a:rPr lang="en-GB" sz="8000" b="0" i="0" u="none" strike="noStrike" dirty="0">
                <a:solidFill>
                  <a:schemeClr val="tx1"/>
                </a:solidFill>
                <a:effectLst/>
                <a:latin typeface="+mn-ea"/>
              </a:rPr>
              <a:t>500, and the initial quantity demanded is 1,000 units.</a:t>
            </a:r>
          </a:p>
          <a:p>
            <a:pPr marL="0" indent="0" algn="l">
              <a:buNone/>
            </a:pPr>
            <a:endParaRPr lang="en-GB" sz="8000" b="0" i="0" u="none" strike="noStrike" dirty="0">
              <a:solidFill>
                <a:schemeClr val="tx1"/>
              </a:solidFill>
              <a:effectLst/>
              <a:latin typeface="+mn-ea"/>
            </a:endParaRPr>
          </a:p>
          <a:p>
            <a:endParaRPr lang="en-MT" dirty="0"/>
          </a:p>
        </p:txBody>
      </p:sp>
      <p:graphicFrame>
        <p:nvGraphicFramePr>
          <p:cNvPr id="6" name="Table 5">
            <a:extLst>
              <a:ext uri="{FF2B5EF4-FFF2-40B4-BE49-F238E27FC236}">
                <a16:creationId xmlns:a16="http://schemas.microsoft.com/office/drawing/2014/main" id="{4CC1549D-AC79-A1A7-C098-05FD9B7A85A4}"/>
              </a:ext>
            </a:extLst>
          </p:cNvPr>
          <p:cNvGraphicFramePr>
            <a:graphicFrameLocks noGrp="1"/>
          </p:cNvGraphicFramePr>
          <p:nvPr>
            <p:extLst>
              <p:ext uri="{D42A27DB-BD31-4B8C-83A1-F6EECF244321}">
                <p14:modId xmlns:p14="http://schemas.microsoft.com/office/powerpoint/2010/main" val="2787492087"/>
              </p:ext>
            </p:extLst>
          </p:nvPr>
        </p:nvGraphicFramePr>
        <p:xfrm>
          <a:off x="777240" y="5638800"/>
          <a:ext cx="22829520" cy="7284720"/>
        </p:xfrm>
        <a:graphic>
          <a:graphicData uri="http://schemas.openxmlformats.org/drawingml/2006/table">
            <a:tbl>
              <a:tblPr firstRow="1" bandRow="1">
                <a:tableStyleId>{5940675A-B579-460E-94D1-54222C63F5DA}</a:tableStyleId>
              </a:tblPr>
              <a:tblGrid>
                <a:gridCol w="6111240">
                  <a:extLst>
                    <a:ext uri="{9D8B030D-6E8A-4147-A177-3AD203B41FA5}">
                      <a16:colId xmlns:a16="http://schemas.microsoft.com/office/drawing/2014/main" val="3160256359"/>
                    </a:ext>
                  </a:extLst>
                </a:gridCol>
                <a:gridCol w="16718280">
                  <a:extLst>
                    <a:ext uri="{9D8B030D-6E8A-4147-A177-3AD203B41FA5}">
                      <a16:colId xmlns:a16="http://schemas.microsoft.com/office/drawing/2014/main" val="2363722217"/>
                    </a:ext>
                  </a:extLst>
                </a:gridCol>
              </a:tblGrid>
              <a:tr h="1639062">
                <a:tc>
                  <a:txBody>
                    <a:bodyPr/>
                    <a:lstStyle/>
                    <a:p>
                      <a:pPr marL="0" marR="0" lvl="0" indent="0" algn="l" defTabSz="647700" rtl="0" eaLnBrk="1" fontAlgn="auto" latinLnBrk="0" hangingPunct="1">
                        <a:lnSpc>
                          <a:spcPct val="100000"/>
                        </a:lnSpc>
                        <a:spcBef>
                          <a:spcPts val="0"/>
                        </a:spcBef>
                        <a:spcAft>
                          <a:spcPts val="0"/>
                        </a:spcAft>
                        <a:buClrTx/>
                        <a:buSzTx/>
                        <a:buFontTx/>
                        <a:buNone/>
                        <a:tabLst/>
                        <a:defRPr/>
                      </a:pPr>
                      <a:r>
                        <a:rPr lang="en-GB" sz="3600" b="1" i="0" u="none" strike="noStrike" dirty="0">
                          <a:solidFill>
                            <a:schemeClr val="tx1"/>
                          </a:solidFill>
                          <a:effectLst/>
                          <a:latin typeface="+mn-ea"/>
                        </a:rPr>
                        <a:t>Initial Situation:</a:t>
                      </a:r>
                      <a:endParaRPr lang="en-GB" sz="3600" b="0" i="0" u="none" strike="noStrike" dirty="0">
                        <a:solidFill>
                          <a:schemeClr val="tx1"/>
                        </a:solidFill>
                        <a:effectLst/>
                        <a:latin typeface="+mn-ea"/>
                      </a:endParaRPr>
                    </a:p>
                  </a:txBody>
                  <a:tcPr/>
                </a:tc>
                <a:tc>
                  <a:txBody>
                    <a:bodyPr/>
                    <a:lstStyle/>
                    <a:p>
                      <a:pPr marL="0" marR="0" lvl="0" indent="0" algn="l" defTabSz="647700" rtl="0" eaLnBrk="1" fontAlgn="auto" latinLnBrk="0" hangingPunct="1">
                        <a:lnSpc>
                          <a:spcPct val="100000"/>
                        </a:lnSpc>
                        <a:spcBef>
                          <a:spcPts val="0"/>
                        </a:spcBef>
                        <a:spcAft>
                          <a:spcPts val="0"/>
                        </a:spcAft>
                        <a:buClrTx/>
                        <a:buSzTx/>
                        <a:buFontTx/>
                        <a:buNone/>
                        <a:tabLst/>
                        <a:defRPr/>
                      </a:pPr>
                      <a:r>
                        <a:rPr lang="en-GB" sz="3600" b="0" i="0" u="none" strike="noStrike" dirty="0">
                          <a:solidFill>
                            <a:schemeClr val="tx1"/>
                          </a:solidFill>
                          <a:effectLst/>
                          <a:latin typeface="+mn-ea"/>
                        </a:rPr>
                        <a:t>Initial Price (P1​) = </a:t>
                      </a:r>
                      <a:r>
                        <a:rPr lang="en-MT" sz="3600" b="0" i="0" u="none" strike="noStrike" dirty="0">
                          <a:solidFill>
                            <a:schemeClr val="tx1"/>
                          </a:solidFill>
                          <a:effectLst/>
                          <a:latin typeface="+mn-ea"/>
                        </a:rPr>
                        <a:t>€</a:t>
                      </a:r>
                      <a:r>
                        <a:rPr lang="en-GB" sz="3600" b="0" i="0" u="none" strike="noStrike" dirty="0">
                          <a:solidFill>
                            <a:schemeClr val="tx1"/>
                          </a:solidFill>
                          <a:effectLst/>
                          <a:latin typeface="+mn-ea"/>
                        </a:rPr>
                        <a:t>500</a:t>
                      </a:r>
                    </a:p>
                    <a:p>
                      <a:pPr algn="l"/>
                      <a:endParaRPr lang="en-MT" sz="3600" dirty="0"/>
                    </a:p>
                  </a:txBody>
                  <a:tcPr/>
                </a:tc>
                <a:extLst>
                  <a:ext uri="{0D108BD9-81ED-4DB2-BD59-A6C34878D82A}">
                    <a16:rowId xmlns:a16="http://schemas.microsoft.com/office/drawing/2014/main" val="478204303"/>
                  </a:ext>
                </a:extLst>
              </a:tr>
              <a:tr h="1639062">
                <a:tc>
                  <a:txBody>
                    <a:bodyPr/>
                    <a:lstStyle/>
                    <a:p>
                      <a:pPr algn="l"/>
                      <a:endParaRPr lang="en-MT" sz="3600" dirty="0"/>
                    </a:p>
                  </a:txBody>
                  <a:tcPr/>
                </a:tc>
                <a:tc>
                  <a:txBody>
                    <a:bodyPr/>
                    <a:lstStyle/>
                    <a:p>
                      <a:pPr marL="0" marR="0" lvl="0" indent="0" algn="l" defTabSz="647700" rtl="0" eaLnBrk="1" fontAlgn="auto" latinLnBrk="0" hangingPunct="1">
                        <a:lnSpc>
                          <a:spcPct val="100000"/>
                        </a:lnSpc>
                        <a:spcBef>
                          <a:spcPts val="0"/>
                        </a:spcBef>
                        <a:spcAft>
                          <a:spcPts val="0"/>
                        </a:spcAft>
                        <a:buClrTx/>
                        <a:buSzTx/>
                        <a:buFontTx/>
                        <a:buNone/>
                        <a:tabLst/>
                        <a:defRPr/>
                      </a:pPr>
                      <a:r>
                        <a:rPr lang="en-GB" sz="3600" b="0" i="0" u="none" strike="noStrike" dirty="0">
                          <a:solidFill>
                            <a:schemeClr val="tx1"/>
                          </a:solidFill>
                          <a:effectLst/>
                          <a:latin typeface="+mn-ea"/>
                        </a:rPr>
                        <a:t>Initial Quantity Demanded (</a:t>
                      </a:r>
                      <a:r>
                        <a:rPr lang="en-GB" sz="3600" b="0" i="1" u="none" strike="noStrike" dirty="0">
                          <a:solidFill>
                            <a:schemeClr val="tx1"/>
                          </a:solidFill>
                          <a:effectLst/>
                          <a:latin typeface="+mn-ea"/>
                        </a:rPr>
                        <a:t>Q</a:t>
                      </a:r>
                      <a:r>
                        <a:rPr lang="en-GB" sz="3600" b="0" i="0" u="none" strike="noStrike" dirty="0">
                          <a:solidFill>
                            <a:schemeClr val="tx1"/>
                          </a:solidFill>
                          <a:effectLst/>
                          <a:latin typeface="+mn-ea"/>
                        </a:rPr>
                        <a:t>1​): 1,000 units</a:t>
                      </a:r>
                    </a:p>
                    <a:p>
                      <a:pPr algn="l"/>
                      <a:endParaRPr lang="en-MT" sz="3600" dirty="0"/>
                    </a:p>
                  </a:txBody>
                  <a:tcPr/>
                </a:tc>
                <a:extLst>
                  <a:ext uri="{0D108BD9-81ED-4DB2-BD59-A6C34878D82A}">
                    <a16:rowId xmlns:a16="http://schemas.microsoft.com/office/drawing/2014/main" val="4126673608"/>
                  </a:ext>
                </a:extLst>
              </a:tr>
              <a:tr h="1639062">
                <a:tc>
                  <a:txBody>
                    <a:bodyPr/>
                    <a:lstStyle/>
                    <a:p>
                      <a:pPr marL="0" marR="0" lvl="0" indent="0" algn="l" defTabSz="647700" rtl="0" eaLnBrk="1" fontAlgn="auto" latinLnBrk="0" hangingPunct="1">
                        <a:lnSpc>
                          <a:spcPct val="100000"/>
                        </a:lnSpc>
                        <a:spcBef>
                          <a:spcPts val="0"/>
                        </a:spcBef>
                        <a:spcAft>
                          <a:spcPts val="0"/>
                        </a:spcAft>
                        <a:buClrTx/>
                        <a:buSzTx/>
                        <a:buFontTx/>
                        <a:buNone/>
                        <a:tabLst/>
                        <a:defRPr/>
                      </a:pPr>
                      <a:r>
                        <a:rPr lang="en-GB" sz="3600" b="1" i="0" u="none" strike="noStrike" dirty="0">
                          <a:solidFill>
                            <a:schemeClr val="tx1"/>
                          </a:solidFill>
                          <a:effectLst/>
                          <a:latin typeface="+mn-ea"/>
                        </a:rPr>
                        <a:t>Change in Price:</a:t>
                      </a:r>
                      <a:endParaRPr lang="en-GB" sz="3600" dirty="0">
                        <a:solidFill>
                          <a:schemeClr val="tx1"/>
                        </a:solidFill>
                        <a:latin typeface="+mn-ea"/>
                      </a:endParaRPr>
                    </a:p>
                    <a:p>
                      <a:pPr algn="l"/>
                      <a:endParaRPr lang="en-MT" sz="3600" dirty="0"/>
                    </a:p>
                  </a:txBody>
                  <a:tcPr/>
                </a:tc>
                <a:tc>
                  <a:txBody>
                    <a:bodyPr/>
                    <a:lstStyle/>
                    <a:p>
                      <a:pPr marL="0" marR="0" lvl="0" indent="0" algn="l" defTabSz="647700" rtl="0" eaLnBrk="1" fontAlgn="auto" latinLnBrk="0" hangingPunct="1">
                        <a:lnSpc>
                          <a:spcPct val="100000"/>
                        </a:lnSpc>
                        <a:spcBef>
                          <a:spcPts val="0"/>
                        </a:spcBef>
                        <a:spcAft>
                          <a:spcPts val="0"/>
                        </a:spcAft>
                        <a:buClrTx/>
                        <a:buSzTx/>
                        <a:buFontTx/>
                        <a:buNone/>
                        <a:tabLst/>
                        <a:defRPr/>
                      </a:pPr>
                      <a:r>
                        <a:rPr lang="en-GB" sz="3600" b="0" i="0" u="none" strike="noStrike" dirty="0">
                          <a:solidFill>
                            <a:schemeClr val="tx1"/>
                          </a:solidFill>
                          <a:effectLst/>
                          <a:latin typeface="+mn-ea"/>
                        </a:rPr>
                        <a:t>New Price (P2): </a:t>
                      </a:r>
                      <a:r>
                        <a:rPr lang="en-MT" sz="3600" b="0" i="0" u="none" strike="noStrike" dirty="0">
                          <a:solidFill>
                            <a:schemeClr val="tx1"/>
                          </a:solidFill>
                          <a:effectLst/>
                          <a:latin typeface="+mn-ea"/>
                        </a:rPr>
                        <a:t>€</a:t>
                      </a:r>
                      <a:r>
                        <a:rPr lang="en-GB" sz="3600" b="0" i="0" u="none" strike="noStrike" dirty="0">
                          <a:solidFill>
                            <a:schemeClr val="tx1"/>
                          </a:solidFill>
                          <a:effectLst/>
                          <a:latin typeface="+mn-ea"/>
                        </a:rPr>
                        <a:t>600 (an increase of </a:t>
                      </a:r>
                      <a:r>
                        <a:rPr lang="en-MT" sz="3600" b="0" i="0" u="none" strike="noStrike" dirty="0">
                          <a:solidFill>
                            <a:schemeClr val="tx1"/>
                          </a:solidFill>
                          <a:effectLst/>
                          <a:latin typeface="+mn-ea"/>
                        </a:rPr>
                        <a:t>€</a:t>
                      </a:r>
                      <a:r>
                        <a:rPr lang="en-GB" sz="3600" b="0" i="0" u="none" strike="noStrike" dirty="0">
                          <a:solidFill>
                            <a:schemeClr val="tx1"/>
                          </a:solidFill>
                          <a:effectLst/>
                          <a:latin typeface="+mn-ea"/>
                        </a:rPr>
                        <a:t>100 from the initial price)</a:t>
                      </a:r>
                    </a:p>
                  </a:txBody>
                  <a:tcPr/>
                </a:tc>
                <a:extLst>
                  <a:ext uri="{0D108BD9-81ED-4DB2-BD59-A6C34878D82A}">
                    <a16:rowId xmlns:a16="http://schemas.microsoft.com/office/drawing/2014/main" val="3511564731"/>
                  </a:ext>
                </a:extLst>
              </a:tr>
              <a:tr h="2367534">
                <a:tc>
                  <a:txBody>
                    <a:bodyPr/>
                    <a:lstStyle/>
                    <a:p>
                      <a:pPr marL="0" marR="0" lvl="0" indent="0" algn="l" defTabSz="647700" rtl="0" eaLnBrk="1" fontAlgn="auto" latinLnBrk="0" hangingPunct="1">
                        <a:lnSpc>
                          <a:spcPct val="100000"/>
                        </a:lnSpc>
                        <a:spcBef>
                          <a:spcPts val="0"/>
                        </a:spcBef>
                        <a:spcAft>
                          <a:spcPts val="0"/>
                        </a:spcAft>
                        <a:buClrTx/>
                        <a:buSzTx/>
                        <a:buFontTx/>
                        <a:buNone/>
                        <a:tabLst/>
                        <a:defRPr/>
                      </a:pPr>
                      <a:r>
                        <a:rPr lang="en-GB" sz="3600" b="0" i="0" u="none" strike="noStrike" dirty="0">
                          <a:solidFill>
                            <a:schemeClr val="tx1"/>
                          </a:solidFill>
                          <a:effectLst/>
                          <a:latin typeface="+mn-ea"/>
                        </a:rPr>
                        <a:t>Change in Quantity Demanded:</a:t>
                      </a:r>
                    </a:p>
                    <a:p>
                      <a:pPr algn="l"/>
                      <a:endParaRPr lang="en-MT" sz="3600" dirty="0"/>
                    </a:p>
                  </a:txBody>
                  <a:tcPr/>
                </a:tc>
                <a:tc>
                  <a:txBody>
                    <a:bodyPr/>
                    <a:lstStyle/>
                    <a:p>
                      <a:pPr marL="0" indent="0" algn="l">
                        <a:buNone/>
                      </a:pPr>
                      <a:r>
                        <a:rPr lang="en-GB" sz="3600" b="0" i="0" u="none" strike="noStrike" dirty="0">
                          <a:solidFill>
                            <a:schemeClr val="tx1"/>
                          </a:solidFill>
                          <a:effectLst/>
                          <a:latin typeface="+mn-ea"/>
                        </a:rPr>
                        <a:t>New Quantity Demanded (Q2): 800 units (a decrease of 200 units from the</a:t>
                      </a:r>
                    </a:p>
                    <a:p>
                      <a:pPr marL="0" indent="0" algn="l">
                        <a:buNone/>
                      </a:pPr>
                      <a:r>
                        <a:rPr lang="en-GB" sz="3600" b="0" i="0" u="none" strike="noStrike" dirty="0">
                          <a:solidFill>
                            <a:schemeClr val="tx1"/>
                          </a:solidFill>
                          <a:effectLst/>
                          <a:latin typeface="+mn-ea"/>
                        </a:rPr>
                        <a:t> initial quantity)</a:t>
                      </a:r>
                    </a:p>
                  </a:txBody>
                  <a:tcPr/>
                </a:tc>
                <a:extLst>
                  <a:ext uri="{0D108BD9-81ED-4DB2-BD59-A6C34878D82A}">
                    <a16:rowId xmlns:a16="http://schemas.microsoft.com/office/drawing/2014/main" val="227869722"/>
                  </a:ext>
                </a:extLst>
              </a:tr>
            </a:tbl>
          </a:graphicData>
        </a:graphic>
      </p:graphicFrame>
    </p:spTree>
    <p:extLst>
      <p:ext uri="{BB962C8B-B14F-4D97-AF65-F5344CB8AC3E}">
        <p14:creationId xmlns:p14="http://schemas.microsoft.com/office/powerpoint/2010/main" val="23103700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71205A-E875-AB73-E30E-51B3C993EA5F}"/>
              </a:ext>
            </a:extLst>
          </p:cNvPr>
          <p:cNvSpPr>
            <a:spLocks noGrp="1"/>
          </p:cNvSpPr>
          <p:nvPr>
            <p:ph type="body" idx="1"/>
          </p:nvPr>
        </p:nvSpPr>
        <p:spPr>
          <a:xfrm>
            <a:off x="894080" y="749300"/>
            <a:ext cx="22118320" cy="12217400"/>
          </a:xfrm>
        </p:spPr>
        <p:txBody>
          <a:bodyPr>
            <a:normAutofit fontScale="25000" lnSpcReduction="20000"/>
          </a:bodyPr>
          <a:lstStyle/>
          <a:p>
            <a:pPr algn="l"/>
            <a:r>
              <a:rPr lang="en-GB" sz="14400" b="0" i="0" u="none" strike="noStrike" dirty="0">
                <a:solidFill>
                  <a:schemeClr val="tx1"/>
                </a:solidFill>
                <a:effectLst/>
              </a:rPr>
              <a:t>Now, let's calculate the percentage change in quantity demanded (%</a:t>
            </a:r>
            <a:r>
              <a:rPr lang="el-GR" sz="14400" b="0" i="0" u="none" strike="noStrike" dirty="0">
                <a:solidFill>
                  <a:schemeClr val="tx1"/>
                </a:solidFill>
                <a:effectLst/>
              </a:rPr>
              <a:t>Δ</a:t>
            </a:r>
            <a:r>
              <a:rPr lang="en-GB" sz="14400" b="0" i="0" u="none" strike="noStrike" dirty="0">
                <a:solidFill>
                  <a:schemeClr val="tx1"/>
                </a:solidFill>
                <a:effectLst/>
              </a:rPr>
              <a:t>Q) and the percentage change in price (%</a:t>
            </a:r>
            <a:r>
              <a:rPr lang="el-GR" sz="14400" b="0" i="0" u="none" strike="noStrike" dirty="0">
                <a:solidFill>
                  <a:schemeClr val="tx1"/>
                </a:solidFill>
                <a:effectLst/>
              </a:rPr>
              <a:t>Δ</a:t>
            </a:r>
            <a:r>
              <a:rPr lang="en-GB" sz="14400" dirty="0">
                <a:solidFill>
                  <a:schemeClr val="tx1"/>
                </a:solidFill>
              </a:rPr>
              <a:t>P</a:t>
            </a:r>
            <a:r>
              <a:rPr lang="en-GB" sz="14400" b="0" i="0" u="none" strike="noStrike" dirty="0">
                <a:solidFill>
                  <a:schemeClr val="tx1"/>
                </a:solidFill>
                <a:effectLst/>
              </a:rPr>
              <a:t>):</a:t>
            </a:r>
          </a:p>
          <a:p>
            <a:pPr algn="l"/>
            <a:r>
              <a:rPr lang="en-GB" sz="14400" b="0" i="0" u="none" strike="noStrike" dirty="0">
                <a:solidFill>
                  <a:schemeClr val="tx1"/>
                </a:solidFill>
                <a:effectLst/>
              </a:rPr>
              <a:t>%</a:t>
            </a:r>
            <a:r>
              <a:rPr lang="el-GR" sz="14400" b="0" i="0" u="none" strike="noStrike" dirty="0">
                <a:solidFill>
                  <a:schemeClr val="tx1"/>
                </a:solidFill>
                <a:effectLst/>
              </a:rPr>
              <a:t>Δ</a:t>
            </a:r>
            <a:r>
              <a:rPr lang="en-GB" sz="14400" b="0" i="0" u="none" strike="noStrike" dirty="0">
                <a:solidFill>
                  <a:schemeClr val="tx1"/>
                </a:solidFill>
                <a:effectLst/>
              </a:rPr>
              <a:t>Q = (Q2-Q1) / (Q1+Q2 /2)  ×100%.  (the average is used as denominator to ensure that the result will be the same </a:t>
            </a:r>
            <a:r>
              <a:rPr lang="en-GB" sz="14400" dirty="0">
                <a:solidFill>
                  <a:schemeClr val="tx1"/>
                </a:solidFill>
              </a:rPr>
              <a:t>for both price increases and price decreases)</a:t>
            </a:r>
          </a:p>
          <a:p>
            <a:r>
              <a:rPr lang="en-GB" sz="14400" b="0" i="0" u="none" strike="noStrike" dirty="0">
                <a:solidFill>
                  <a:schemeClr val="tx1"/>
                </a:solidFill>
                <a:effectLst/>
              </a:rPr>
              <a:t>%</a:t>
            </a:r>
            <a:r>
              <a:rPr lang="el-GR" sz="14400" b="0" i="0" u="none" strike="noStrike" dirty="0">
                <a:solidFill>
                  <a:schemeClr val="tx1"/>
                </a:solidFill>
                <a:effectLst/>
              </a:rPr>
              <a:t>Δ</a:t>
            </a:r>
            <a:r>
              <a:rPr lang="en-GB" sz="14400" b="0" i="0" u="none" strike="noStrike" dirty="0">
                <a:solidFill>
                  <a:schemeClr val="tx1"/>
                </a:solidFill>
                <a:effectLst/>
              </a:rPr>
              <a:t>P= (P2−P1) / (P1 + P2 / 2) ×100% the </a:t>
            </a:r>
            <a:r>
              <a:rPr lang="en-GB" sz="14400" b="0" i="0" u="none" strike="noStrike" dirty="0" err="1">
                <a:solidFill>
                  <a:schemeClr val="tx1"/>
                </a:solidFill>
                <a:effectLst/>
              </a:rPr>
              <a:t>axczverage</a:t>
            </a:r>
            <a:r>
              <a:rPr lang="en-GB" sz="14400" b="0" i="0" u="none" strike="noStrike" dirty="0">
                <a:solidFill>
                  <a:schemeClr val="tx1"/>
                </a:solidFill>
                <a:effectLst/>
              </a:rPr>
              <a:t> is used as denominator to ensure that the result will be the same </a:t>
            </a:r>
            <a:r>
              <a:rPr lang="en-GB" sz="14400" dirty="0">
                <a:solidFill>
                  <a:schemeClr val="tx1"/>
                </a:solidFill>
              </a:rPr>
              <a:t>for both demand decreases and  demand increases)</a:t>
            </a:r>
          </a:p>
          <a:p>
            <a:pPr algn="l"/>
            <a:r>
              <a:rPr lang="en-GB" sz="14400" dirty="0">
                <a:solidFill>
                  <a:schemeClr val="tx1"/>
                </a:solidFill>
              </a:rPr>
              <a:t>Substituting the values </a:t>
            </a:r>
          </a:p>
          <a:p>
            <a:r>
              <a:rPr lang="en-GB" sz="14400" b="0" i="0" u="none" strike="noStrike" dirty="0">
                <a:solidFill>
                  <a:schemeClr val="tx1"/>
                </a:solidFill>
                <a:effectLst/>
              </a:rPr>
              <a:t>%</a:t>
            </a:r>
            <a:r>
              <a:rPr lang="el-GR" sz="14400" b="0" i="0" u="none" strike="noStrike" dirty="0">
                <a:solidFill>
                  <a:schemeClr val="tx1"/>
                </a:solidFill>
                <a:effectLst/>
              </a:rPr>
              <a:t>Δ</a:t>
            </a:r>
            <a:r>
              <a:rPr lang="en-GB" sz="14400" b="0" i="0" u="none" strike="noStrike" dirty="0">
                <a:solidFill>
                  <a:schemeClr val="tx1"/>
                </a:solidFill>
                <a:effectLst/>
              </a:rPr>
              <a:t>Q = 800 − 1,000 / ( 800 + 1,000  / 2) X 100    =  - 22.22%</a:t>
            </a:r>
          </a:p>
          <a:p>
            <a:r>
              <a:rPr lang="en-GB" sz="14400" b="0" i="0" u="none" strike="noStrike" dirty="0">
                <a:solidFill>
                  <a:schemeClr val="tx1"/>
                </a:solidFill>
                <a:effectLst/>
              </a:rPr>
              <a:t>%</a:t>
            </a:r>
            <a:r>
              <a:rPr lang="el-GR" sz="14400" b="0" i="0" u="none" strike="noStrike" dirty="0">
                <a:solidFill>
                  <a:schemeClr val="tx1"/>
                </a:solidFill>
                <a:effectLst/>
              </a:rPr>
              <a:t>Δ</a:t>
            </a:r>
            <a:r>
              <a:rPr lang="en-GB" sz="14400" b="0" i="0" u="none" strike="noStrike" dirty="0">
                <a:solidFill>
                  <a:schemeClr val="tx1"/>
                </a:solidFill>
                <a:effectLst/>
              </a:rPr>
              <a:t>P = 600 − 500   /  ( 600 + 500    / 2) X 100    =   18.18%</a:t>
            </a:r>
          </a:p>
          <a:p>
            <a:r>
              <a:rPr lang="en-GB" sz="14400" dirty="0">
                <a:solidFill>
                  <a:schemeClr val="tx1"/>
                </a:solidFill>
              </a:rPr>
              <a:t>Price Elasticity of Demand = -22.22% / 18.18%     =   - 1.22</a:t>
            </a:r>
          </a:p>
          <a:p>
            <a:r>
              <a:rPr lang="en-GB" sz="12800" b="0" i="0" u="none" strike="noStrike" dirty="0">
                <a:solidFill>
                  <a:schemeClr val="tx1"/>
                </a:solidFill>
                <a:effectLst/>
              </a:rPr>
              <a:t>The negative sign indicates that the goods are elastic (as the price increased</a:t>
            </a:r>
            <a:r>
              <a:rPr lang="en-GB" sz="12800" b="0" i="0" u="none" strike="noStrike" dirty="0">
                <a:solidFill>
                  <a:srgbClr val="374151"/>
                </a:solidFill>
                <a:effectLst/>
              </a:rPr>
              <a:t>, </a:t>
            </a:r>
            <a:r>
              <a:rPr lang="en-MT" sz="12800" dirty="0">
                <a:effectLst/>
                <a:ea typeface="Calibri" panose="020F0502020204030204" pitchFamily="34" charset="0"/>
                <a:cs typeface="Times New Roman" panose="02020603050405020304" pitchFamily="18" charset="0"/>
              </a:rPr>
              <a:t>the quantity demanded decreased). In this example, the price elasticity of demand is -1.22. The magnitude of the elasticity value tells us about the responsiveness of quantity demanded to a change in price. In this case, the elasticity is greater than 1 in absolute value, indicating that the demand for smartphones is relatively elastic.</a:t>
            </a:r>
            <a:r>
              <a:rPr lang="en-MT" sz="12800" dirty="0">
                <a:effectLst/>
              </a:rPr>
              <a:t> </a:t>
            </a:r>
            <a:r>
              <a:rPr lang="en-GB" sz="12800" b="0" i="0" u="none" strike="noStrike" dirty="0">
                <a:solidFill>
                  <a:srgbClr val="374151"/>
                </a:solidFill>
                <a:effectLst/>
              </a:rPr>
              <a:t>). In </a:t>
            </a:r>
            <a:r>
              <a:rPr lang="en-GB" sz="12800" b="0" i="0" u="none" strike="noStrike" dirty="0">
                <a:solidFill>
                  <a:srgbClr val="374151"/>
                </a:solidFill>
                <a:effectLst/>
                <a:latin typeface="Söhne"/>
              </a:rPr>
              <a:t>this example, the price elasticity of demand is approximately -1.1</a:t>
            </a:r>
            <a:endParaRPr lang="en-MT" dirty="0"/>
          </a:p>
        </p:txBody>
      </p:sp>
    </p:spTree>
    <p:extLst>
      <p:ext uri="{BB962C8B-B14F-4D97-AF65-F5344CB8AC3E}">
        <p14:creationId xmlns:p14="http://schemas.microsoft.com/office/powerpoint/2010/main" val="108432096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What makes demand elastic?"/>
          <p:cNvSpPr txBox="1">
            <a:spLocks noGrp="1"/>
          </p:cNvSpPr>
          <p:nvPr>
            <p:ph type="title"/>
          </p:nvPr>
        </p:nvSpPr>
        <p:spPr>
          <a:xfrm>
            <a:off x="-301773" y="355600"/>
            <a:ext cx="22907773" cy="3492500"/>
          </a:xfrm>
          <a:prstGeom prst="rect">
            <a:avLst/>
          </a:prstGeom>
        </p:spPr>
        <p:txBody>
          <a:bodyPr/>
          <a:lstStyle/>
          <a:p>
            <a:r>
              <a:rPr dirty="0"/>
              <a:t>What makes demand elastic?</a:t>
            </a:r>
          </a:p>
        </p:txBody>
      </p:sp>
      <p:sp>
        <p:nvSpPr>
          <p:cNvPr id="227" name="There are several reasons why products can have elastic or inelastic demand curves.…"/>
          <p:cNvSpPr txBox="1">
            <a:spLocks noGrp="1"/>
          </p:cNvSpPr>
          <p:nvPr>
            <p:ph type="body" idx="1"/>
          </p:nvPr>
        </p:nvSpPr>
        <p:spPr>
          <a:xfrm>
            <a:off x="762000" y="3502660"/>
            <a:ext cx="21844000" cy="9177020"/>
          </a:xfrm>
          <a:prstGeom prst="rect">
            <a:avLst/>
          </a:prstGeom>
        </p:spPr>
        <p:txBody>
          <a:bodyPr>
            <a:normAutofit/>
          </a:bodyPr>
          <a:lstStyle/>
          <a:p>
            <a:pPr marL="320040" indent="-320040" defTabSz="272034">
              <a:spcBef>
                <a:spcPts val="2100"/>
              </a:spcBef>
              <a:buBlip>
                <a:blip r:embed="rId2"/>
              </a:buBlip>
              <a:defRPr sz="2100"/>
            </a:pPr>
            <a:r>
              <a:rPr sz="2800" dirty="0"/>
              <a:t>There are several reasons why products can have elastic or inelastic demand curves. </a:t>
            </a:r>
          </a:p>
          <a:p>
            <a:pPr marL="320040" indent="-320040" defTabSz="272034">
              <a:spcBef>
                <a:spcPts val="2100"/>
              </a:spcBef>
              <a:buBlip>
                <a:blip r:embed="rId2"/>
              </a:buBlip>
              <a:defRPr sz="2100"/>
            </a:pPr>
            <a:r>
              <a:rPr sz="2800" dirty="0"/>
              <a:t>These include:</a:t>
            </a:r>
          </a:p>
          <a:p>
            <a:pPr marL="320040" indent="-320040" defTabSz="272034">
              <a:spcBef>
                <a:spcPts val="2100"/>
              </a:spcBef>
              <a:buBlip>
                <a:blip r:embed="rId2"/>
              </a:buBlip>
              <a:defRPr sz="2100"/>
            </a:pPr>
            <a:r>
              <a:rPr sz="2800" dirty="0"/>
              <a:t>Substitutes: the more substitutes for a product, the higher PED will be. </a:t>
            </a:r>
          </a:p>
          <a:p>
            <a:pPr marL="320040" indent="-320040" defTabSz="272034">
              <a:spcBef>
                <a:spcPts val="2100"/>
              </a:spcBef>
              <a:buBlip>
                <a:blip r:embed="rId2"/>
              </a:buBlip>
              <a:defRPr sz="2100"/>
            </a:pPr>
            <a:r>
              <a:rPr sz="2800" dirty="0"/>
              <a:t>Ease of comparison makes buyers are more price sensitive since there are a lot of substitutes for the product. If it is easy to choose a different product when prices change, the demand will be more elastic. If there are few or no alternatives, demand will be more inelastic.</a:t>
            </a:r>
          </a:p>
          <a:p>
            <a:pPr marL="320040" indent="-320040" defTabSz="272034">
              <a:spcBef>
                <a:spcPts val="2100"/>
              </a:spcBef>
              <a:buBlip>
                <a:blip r:embed="rId2"/>
              </a:buBlip>
              <a:defRPr sz="2100"/>
            </a:pPr>
            <a:r>
              <a:rPr sz="2800" dirty="0"/>
              <a:t>Time – the longer the period of time, the more price elastic is the demand for a product. In the short term people might not be able to adjust and will therefore have to buy a product even if it is more expensive. In the long term, people will find alternative solutions.</a:t>
            </a:r>
            <a:endParaRPr lang="en-GB" sz="2800" dirty="0"/>
          </a:p>
          <a:p>
            <a:pPr marL="1082040" lvl="1" indent="-320040" defTabSz="272034">
              <a:spcBef>
                <a:spcPts val="2100"/>
              </a:spcBef>
              <a:defRPr sz="2100"/>
            </a:pPr>
            <a:r>
              <a:rPr sz="2800" dirty="0"/>
              <a:t>For example if the price of petrol goes up, in the long term people might start opting for electric cars but in the short term they will still have to buy petrol at a higher price. This makes petrol inelastic in the short term but elastic in the long term.</a:t>
            </a:r>
          </a:p>
          <a:p>
            <a:pPr marL="320040" indent="-320040" defTabSz="272034">
              <a:spcBef>
                <a:spcPts val="2100"/>
              </a:spcBef>
              <a:buBlip>
                <a:blip r:embed="rId2"/>
              </a:buBlip>
              <a:defRPr sz="2100"/>
            </a:pPr>
            <a:r>
              <a:rPr sz="2800" dirty="0"/>
              <a:t>Degree of need: elasticity of demand of a product is influenced by its nature. A product may be a necessity, a comfort or a luxury.</a:t>
            </a:r>
          </a:p>
          <a:p>
            <a:pPr marL="320040" indent="-320040" defTabSz="272034">
              <a:spcBef>
                <a:spcPts val="2100"/>
              </a:spcBef>
              <a:defRPr sz="2100"/>
            </a:pPr>
            <a:r>
              <a:rPr sz="2800" dirty="0"/>
              <a:t>When a product is a necessity like bread, vegetables, medicines, etc., its demand is generally inelastic as it is required for human</a:t>
            </a:r>
            <a:r>
              <a:rPr lang="en-GB" sz="2800" dirty="0"/>
              <a:t> survival and its demand does not fluctuate much with change in price.</a:t>
            </a:r>
          </a:p>
          <a:p>
            <a:pPr marL="320040" indent="-320040" defTabSz="272034">
              <a:spcBef>
                <a:spcPts val="2100"/>
              </a:spcBef>
              <a:buBlip>
                <a:blip r:embed="rId2"/>
              </a:buBlip>
              <a:defRPr sz="2100"/>
            </a:pPr>
            <a:endParaRPr sz="28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hink of a product you would like to buy.…"/>
          <p:cNvSpPr txBox="1">
            <a:spLocks noGrp="1"/>
          </p:cNvSpPr>
          <p:nvPr>
            <p:ph type="title"/>
          </p:nvPr>
        </p:nvSpPr>
        <p:spPr>
          <a:xfrm>
            <a:off x="1778000" y="2079991"/>
            <a:ext cx="20828000" cy="10072714"/>
          </a:xfrm>
          <a:prstGeom prst="rect">
            <a:avLst/>
          </a:prstGeom>
        </p:spPr>
        <p:txBody>
          <a:bodyPr/>
          <a:lstStyle/>
          <a:p>
            <a:r>
              <a:t>Think of a product you would like to buy. </a:t>
            </a:r>
          </a:p>
          <a:p>
            <a:r>
              <a:t>What is the maximum amount of money you would be willing to spend to buy it?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rice and Demand"/>
          <p:cNvSpPr txBox="1">
            <a:spLocks noGrp="1"/>
          </p:cNvSpPr>
          <p:nvPr>
            <p:ph type="title"/>
          </p:nvPr>
        </p:nvSpPr>
        <p:spPr>
          <a:xfrm>
            <a:off x="1778000" y="-356517"/>
            <a:ext cx="20828000" cy="3492501"/>
          </a:xfrm>
          <a:prstGeom prst="rect">
            <a:avLst/>
          </a:prstGeom>
        </p:spPr>
        <p:txBody>
          <a:bodyPr/>
          <a:lstStyle/>
          <a:p>
            <a:r>
              <a:t>Price and Demand</a:t>
            </a:r>
          </a:p>
        </p:txBody>
      </p:sp>
      <p:sp>
        <p:nvSpPr>
          <p:cNvPr id="130" name="✓For most products, a price increase will result in a decrease in demand. Similarly, a price decrease will result in an increase in demand.…"/>
          <p:cNvSpPr txBox="1"/>
          <p:nvPr/>
        </p:nvSpPr>
        <p:spPr>
          <a:xfrm>
            <a:off x="736600" y="2788100"/>
            <a:ext cx="21488399" cy="9028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dirty="0"/>
              <a:t> </a:t>
            </a:r>
          </a:p>
          <a:p>
            <a:r>
              <a:rPr dirty="0"/>
              <a:t>✓For most products, a price increase will result in a decrease in demand. Similarly, a price decrease will result in an increase in demand.</a:t>
            </a:r>
            <a:endParaRPr lang="en-GB" dirty="0"/>
          </a:p>
          <a:p>
            <a:r>
              <a:rPr dirty="0"/>
              <a:t> </a:t>
            </a:r>
          </a:p>
          <a:p>
            <a:r>
              <a:rPr dirty="0"/>
              <a:t>✓This means that the demand curve is usually downward sloping.</a:t>
            </a:r>
            <a:endParaRPr lang="en-GB" dirty="0"/>
          </a:p>
          <a:p>
            <a:endParaRPr dirty="0"/>
          </a:p>
          <a:p>
            <a:r>
              <a:rPr dirty="0"/>
              <a:t>✓However the change in demand to a change in price will vary from one product to another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47531A-9724-81F3-C28A-77EC1492F076}"/>
              </a:ext>
            </a:extLst>
          </p:cNvPr>
          <p:cNvSpPr>
            <a:spLocks noGrp="1"/>
          </p:cNvSpPr>
          <p:nvPr>
            <p:ph type="title"/>
          </p:nvPr>
        </p:nvSpPr>
        <p:spPr>
          <a:xfrm>
            <a:off x="1143000" y="660400"/>
            <a:ext cx="20828000" cy="2120900"/>
          </a:xfrm>
        </p:spPr>
        <p:txBody>
          <a:bodyPr/>
          <a:lstStyle/>
          <a:p>
            <a:r>
              <a:rPr lang="en-GB" dirty="0"/>
              <a:t>D</a:t>
            </a:r>
            <a:r>
              <a:rPr lang="en-MT" dirty="0"/>
              <a:t>emand for a product</a:t>
            </a:r>
          </a:p>
        </p:txBody>
      </p:sp>
      <p:graphicFrame>
        <p:nvGraphicFramePr>
          <p:cNvPr id="5" name="Chart 4">
            <a:extLst>
              <a:ext uri="{FF2B5EF4-FFF2-40B4-BE49-F238E27FC236}">
                <a16:creationId xmlns:a16="http://schemas.microsoft.com/office/drawing/2014/main" id="{4F369BDA-CB57-AE60-3F8A-CCB31F4047F0}"/>
              </a:ext>
            </a:extLst>
          </p:cNvPr>
          <p:cNvGraphicFramePr/>
          <p:nvPr>
            <p:extLst>
              <p:ext uri="{D42A27DB-BD31-4B8C-83A1-F6EECF244321}">
                <p14:modId xmlns:p14="http://schemas.microsoft.com/office/powerpoint/2010/main" val="4081290780"/>
              </p:ext>
            </p:extLst>
          </p:nvPr>
        </p:nvGraphicFramePr>
        <p:xfrm>
          <a:off x="1651000" y="3577166"/>
          <a:ext cx="19354800" cy="84116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235865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rice Elasticity of Demand"/>
          <p:cNvSpPr txBox="1">
            <a:spLocks noGrp="1"/>
          </p:cNvSpPr>
          <p:nvPr>
            <p:ph type="title"/>
          </p:nvPr>
        </p:nvSpPr>
        <p:spPr>
          <a:prstGeom prst="rect">
            <a:avLst/>
          </a:prstGeom>
        </p:spPr>
        <p:txBody>
          <a:bodyPr/>
          <a:lstStyle/>
          <a:p>
            <a:r>
              <a:t>Price Elasticity of Demand</a:t>
            </a:r>
          </a:p>
        </p:txBody>
      </p:sp>
      <p:sp>
        <p:nvSpPr>
          <p:cNvPr id="137" name="Price Elasticity is a measure of the responsiveness of quantity demanded to a change in prices.…"/>
          <p:cNvSpPr txBox="1">
            <a:spLocks noGrp="1"/>
          </p:cNvSpPr>
          <p:nvPr>
            <p:ph type="body" idx="1"/>
          </p:nvPr>
        </p:nvSpPr>
        <p:spPr>
          <a:prstGeom prst="rect">
            <a:avLst/>
          </a:prstGeom>
        </p:spPr>
        <p:txBody>
          <a:bodyPr/>
          <a:lstStyle/>
          <a:p>
            <a:pPr>
              <a:buBlip>
                <a:blip r:embed="rId2"/>
              </a:buBlip>
            </a:pPr>
            <a:r>
              <a:t>Price Elasticity is a measure of the responsiveness of quantity demanded to a change in prices.</a:t>
            </a:r>
          </a:p>
          <a:p>
            <a:pPr>
              <a:buBlip>
                <a:blip r:embed="rId2"/>
              </a:buBlip>
            </a:pPr>
            <a:r>
              <a:t>The greater the change in quantity demanded when a price changes, the greater is the price elasticity of demand.</a:t>
            </a:r>
          </a:p>
          <a:p>
            <a:pPr>
              <a:buBlip>
                <a:blip r:embed="rId2"/>
              </a:buBlip>
            </a:pPr>
            <a:r>
              <a:t>The calculation for price elasticity is the percentage change in quantity demanded divided by the percentage change in price.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rice Elasticity of Demand : The Equation"/>
          <p:cNvSpPr txBox="1">
            <a:spLocks noGrp="1"/>
          </p:cNvSpPr>
          <p:nvPr>
            <p:ph type="body" idx="21"/>
          </p:nvPr>
        </p:nvSpPr>
        <p:spPr>
          <a:xfrm>
            <a:off x="2148015" y="2510333"/>
            <a:ext cx="19621501" cy="943744"/>
          </a:xfrm>
          <a:prstGeom prst="rect">
            <a:avLst/>
          </a:prstGeom>
        </p:spPr>
        <p:txBody>
          <a:bodyPr/>
          <a:lstStyle/>
          <a:p>
            <a:r>
              <a:t>Price Elasticity of Demand : The Equation</a:t>
            </a:r>
          </a:p>
        </p:txBody>
      </p:sp>
      <p:sp>
        <p:nvSpPr>
          <p:cNvPr id="140" name="% change in Quantity Demanded…"/>
          <p:cNvSpPr txBox="1">
            <a:spLocks noGrp="1"/>
          </p:cNvSpPr>
          <p:nvPr>
            <p:ph type="body" idx="22"/>
          </p:nvPr>
        </p:nvSpPr>
        <p:spPr>
          <a:xfrm>
            <a:off x="3091353" y="4514069"/>
            <a:ext cx="19489152" cy="3753813"/>
          </a:xfrm>
          <a:prstGeom prst="rect">
            <a:avLst/>
          </a:prstGeom>
        </p:spPr>
        <p:txBody>
          <a:bodyPr/>
          <a:lstStyle/>
          <a:p>
            <a:r>
              <a:t>% change in Quantity Demanded</a:t>
            </a:r>
          </a:p>
          <a:p>
            <a:r>
              <a:t>———————————————————————————-</a:t>
            </a:r>
          </a:p>
          <a:p>
            <a:r>
              <a:t>% change in Price</a:t>
            </a:r>
          </a:p>
          <a:p>
            <a:endParaRPr/>
          </a:p>
          <a:p>
            <a:pPr>
              <a:defRPr u="sng"/>
            </a:pPr>
            <a:endParaRPr/>
          </a:p>
        </p:txBody>
      </p:sp>
      <p:grpSp>
        <p:nvGrpSpPr>
          <p:cNvPr id="145" name="Drawing"/>
          <p:cNvGrpSpPr/>
          <p:nvPr/>
        </p:nvGrpSpPr>
        <p:grpSpPr>
          <a:xfrm>
            <a:off x="5155122" y="20085457"/>
            <a:ext cx="239871" cy="479169"/>
            <a:chOff x="-24764" y="-466468"/>
            <a:chExt cx="239870" cy="479168"/>
          </a:xfrm>
        </p:grpSpPr>
        <p:pic>
          <p:nvPicPr>
            <p:cNvPr id="141" name="Line Line" descr="Line Line"/>
            <p:cNvPicPr>
              <a:picLocks/>
            </p:cNvPicPr>
            <p:nvPr/>
          </p:nvPicPr>
          <p:blipFill>
            <a:blip r:embed="rId2"/>
            <a:stretch>
              <a:fillRect/>
            </a:stretch>
          </p:blipFill>
          <p:spPr>
            <a:xfrm>
              <a:off x="-24765" y="-12700"/>
              <a:ext cx="50801" cy="25400"/>
            </a:xfrm>
            <a:prstGeom prst="rect">
              <a:avLst/>
            </a:prstGeom>
            <a:effectLst/>
          </p:spPr>
        </p:pic>
        <p:pic>
          <p:nvPicPr>
            <p:cNvPr id="143" name="Line Line" descr="Line Line"/>
            <p:cNvPicPr>
              <a:picLocks/>
            </p:cNvPicPr>
            <p:nvPr/>
          </p:nvPicPr>
          <p:blipFill>
            <a:blip r:embed="rId2"/>
            <a:stretch>
              <a:fillRect/>
            </a:stretch>
          </p:blipFill>
          <p:spPr>
            <a:xfrm>
              <a:off x="164305" y="-466469"/>
              <a:ext cx="50801" cy="25401"/>
            </a:xfrm>
            <a:prstGeom prst="rect">
              <a:avLst/>
            </a:prstGeom>
            <a:effectLst/>
          </p:spPr>
        </p:pic>
      </p:grpSp>
      <p:sp>
        <p:nvSpPr>
          <p:cNvPr id="3" name="Triangle 2">
            <a:extLst>
              <a:ext uri="{FF2B5EF4-FFF2-40B4-BE49-F238E27FC236}">
                <a16:creationId xmlns:a16="http://schemas.microsoft.com/office/drawing/2014/main" id="{FE8BAB73-D0F0-F22E-E97D-516FD124E2D2}"/>
              </a:ext>
            </a:extLst>
          </p:cNvPr>
          <p:cNvSpPr/>
          <p:nvPr/>
        </p:nvSpPr>
        <p:spPr>
          <a:xfrm>
            <a:off x="10715625" y="8267882"/>
            <a:ext cx="57150" cy="45719"/>
          </a:xfrm>
          <a:prstGeom prst="triangle">
            <a:avLst/>
          </a:prstGeom>
          <a:blipFill rotWithShape="1">
            <a:blip r:embed="rId3"/>
            <a:srcRect/>
            <a:tile tx="0" ty="0" sx="100000" sy="100000" flip="none" algn="tl"/>
          </a:blip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endParaRPr kumimoji="0" lang="en-MT"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pic>
        <p:nvPicPr>
          <p:cNvPr id="11" name="Picture 10" descr="A white text on a black background&#10;&#10;Description automatically generated">
            <a:extLst>
              <a:ext uri="{FF2B5EF4-FFF2-40B4-BE49-F238E27FC236}">
                <a16:creationId xmlns:a16="http://schemas.microsoft.com/office/drawing/2014/main" id="{D533C554-155E-325F-91E3-E4A9C19C4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0053" y="7139790"/>
            <a:ext cx="19521983" cy="4539996"/>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Explaining Price Elasticity of Demand"/>
          <p:cNvSpPr txBox="1">
            <a:spLocks noGrp="1"/>
          </p:cNvSpPr>
          <p:nvPr>
            <p:ph type="title"/>
          </p:nvPr>
        </p:nvSpPr>
        <p:spPr>
          <a:prstGeom prst="rect">
            <a:avLst/>
          </a:prstGeom>
        </p:spPr>
        <p:txBody>
          <a:bodyPr/>
          <a:lstStyle/>
          <a:p>
            <a:r>
              <a:t>Explaining Price Elasticity of Demand</a:t>
            </a:r>
          </a:p>
        </p:txBody>
      </p:sp>
      <p:sp>
        <p:nvSpPr>
          <p:cNvPr id="186" name="Elastic Demand – When a percentage change in price results in a larger and opposite percentage change in the demand for a product, we say that demand is elastic.…"/>
          <p:cNvSpPr txBox="1">
            <a:spLocks noGrp="1"/>
          </p:cNvSpPr>
          <p:nvPr>
            <p:ph type="body" idx="1"/>
          </p:nvPr>
        </p:nvSpPr>
        <p:spPr>
          <a:prstGeom prst="rect">
            <a:avLst/>
          </a:prstGeom>
        </p:spPr>
        <p:txBody>
          <a:bodyPr>
            <a:normAutofit fontScale="92500" lnSpcReduction="10000"/>
          </a:bodyPr>
          <a:lstStyle/>
          <a:p>
            <a:pPr marL="518160" indent="-518160" defTabSz="440436">
              <a:spcBef>
                <a:spcPts val="3400"/>
              </a:spcBef>
              <a:buBlip>
                <a:blip r:embed="rId2"/>
              </a:buBlip>
              <a:defRPr sz="3400"/>
            </a:pPr>
            <a:r>
              <a:rPr b="1" u="sng" dirty="0">
                <a:solidFill>
                  <a:schemeClr val="accent1"/>
                </a:solidFill>
              </a:rPr>
              <a:t>Elastic Demand </a:t>
            </a:r>
            <a:r>
              <a:rPr dirty="0"/>
              <a:t>– When a percentage change in price results in a larger and opposite percentage change in the demand for a product, we say that demand is elastic.</a:t>
            </a:r>
            <a:endParaRPr lang="en-GB" dirty="0"/>
          </a:p>
          <a:p>
            <a:pPr marL="1280160" lvl="1" indent="-518160" defTabSz="440436">
              <a:spcBef>
                <a:spcPts val="3400"/>
              </a:spcBef>
              <a:defRPr sz="3400"/>
            </a:pPr>
            <a:r>
              <a:rPr dirty="0"/>
              <a:t>For example, if the price of a product increases (decreases) by 10%, the demand for the product is likely to decline (rise) by more than 10%.</a:t>
            </a:r>
          </a:p>
          <a:p>
            <a:pPr marL="518160" indent="-518160" defTabSz="440436">
              <a:spcBef>
                <a:spcPts val="3400"/>
              </a:spcBef>
              <a:buBlip>
                <a:blip r:embed="rId2"/>
              </a:buBlip>
              <a:defRPr sz="3400"/>
            </a:pPr>
            <a:r>
              <a:rPr b="1" u="sng" dirty="0">
                <a:solidFill>
                  <a:schemeClr val="accent1"/>
                </a:solidFill>
              </a:rPr>
              <a:t>Inelastic Demand </a:t>
            </a:r>
            <a:r>
              <a:rPr dirty="0"/>
              <a:t>– When a percentage change in price results in a smaller and opposite percentage change in the demand for a product, we say that demand is inelastic.</a:t>
            </a:r>
            <a:endParaRPr lang="en-GB" dirty="0"/>
          </a:p>
          <a:p>
            <a:pPr marL="1280160" lvl="1" indent="-518160" defTabSz="440436">
              <a:spcBef>
                <a:spcPts val="3400"/>
              </a:spcBef>
              <a:defRPr sz="3400"/>
            </a:pPr>
            <a:r>
              <a:rPr lang="en-GB" dirty="0"/>
              <a:t>For example, if the price of a product increases (decreases) by 10%, the demand for the product is likely to decline (rise) by less than 10%.</a:t>
            </a:r>
          </a:p>
          <a:p>
            <a:pPr marL="518160" indent="-518160" defTabSz="440436">
              <a:spcBef>
                <a:spcPts val="3400"/>
              </a:spcBef>
              <a:buBlip>
                <a:blip r:embed="rId2"/>
              </a:buBlip>
              <a:defRPr sz="3400"/>
            </a:pPr>
            <a:r>
              <a:rPr lang="en-GB" u="sng" dirty="0">
                <a:solidFill>
                  <a:schemeClr val="accent1"/>
                </a:solidFill>
              </a:rPr>
              <a:t>Unit elastic demand </a:t>
            </a:r>
            <a:r>
              <a:rPr lang="en-GB" dirty="0"/>
              <a:t>-  When a percentage change in price leads to an equally proportional change in quantity demanded, we say that demand has unit elasticity. </a:t>
            </a:r>
          </a:p>
          <a:p>
            <a:pPr marL="1280160" lvl="1" indent="-518160" defTabSz="440436">
              <a:spcBef>
                <a:spcPts val="3400"/>
              </a:spcBef>
              <a:defRPr sz="3400"/>
            </a:pPr>
            <a:r>
              <a:rPr lang="en-GB" dirty="0"/>
              <a:t>For example, if the price of a product increases (decreases) by 10%, the demand for the product is likely to decline (rise) by 10%.</a:t>
            </a:r>
          </a:p>
          <a:p>
            <a:pPr marL="1280160" lvl="1" indent="-518160" defTabSz="440436">
              <a:spcBef>
                <a:spcPts val="3400"/>
              </a:spcBef>
              <a:defRPr sz="3400"/>
            </a:pPr>
            <a:endParaRPr lang="en-GB"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7A3786-AF9B-A0C7-B5BE-30FCAFED8B97}"/>
              </a:ext>
            </a:extLst>
          </p:cNvPr>
          <p:cNvGrpSpPr/>
          <p:nvPr/>
        </p:nvGrpSpPr>
        <p:grpSpPr>
          <a:xfrm>
            <a:off x="4857750" y="2085975"/>
            <a:ext cx="7991476" cy="8143875"/>
            <a:chOff x="4857750" y="2085975"/>
            <a:chExt cx="7991476" cy="8143875"/>
          </a:xfrm>
        </p:grpSpPr>
        <p:cxnSp>
          <p:nvCxnSpPr>
            <p:cNvPr id="8" name="Straight Arrow Connector 7">
              <a:extLst>
                <a:ext uri="{FF2B5EF4-FFF2-40B4-BE49-F238E27FC236}">
                  <a16:creationId xmlns:a16="http://schemas.microsoft.com/office/drawing/2014/main" id="{6531574A-D59D-C43F-4605-B35732CF7555}"/>
                </a:ext>
              </a:extLst>
            </p:cNvPr>
            <p:cNvCxnSpPr>
              <a:cxnSpLocks/>
            </p:cNvCxnSpPr>
            <p:nvPr/>
          </p:nvCxnSpPr>
          <p:spPr>
            <a:xfrm flipV="1">
              <a:off x="4857750" y="2085975"/>
              <a:ext cx="0" cy="8143875"/>
            </a:xfrm>
            <a:prstGeom prst="straightConnector1">
              <a:avLst/>
            </a:prstGeom>
            <a:noFill/>
            <a:ln w="120650">
              <a:solidFill>
                <a:schemeClr val="accent1">
                  <a:lumMod val="75000"/>
                </a:schemeClr>
              </a:solidFill>
              <a:tailEnd type="triangle"/>
            </a:ln>
            <a:effectLst/>
            <a:sp3d/>
          </p:spPr>
          <p:style>
            <a:lnRef idx="0">
              <a:scrgbClr r="0" g="0" b="0"/>
            </a:lnRef>
            <a:fillRef idx="0">
              <a:scrgbClr r="0" g="0" b="0"/>
            </a:fillRef>
            <a:effectRef idx="0">
              <a:scrgbClr r="0" g="0" b="0"/>
            </a:effectRef>
            <a:fontRef idx="none"/>
          </p:style>
        </p:cxnSp>
        <p:cxnSp>
          <p:nvCxnSpPr>
            <p:cNvPr id="10" name="Straight Arrow Connector 9">
              <a:extLst>
                <a:ext uri="{FF2B5EF4-FFF2-40B4-BE49-F238E27FC236}">
                  <a16:creationId xmlns:a16="http://schemas.microsoft.com/office/drawing/2014/main" id="{1B5593FC-4B50-07DD-55C5-6624A7057628}"/>
                </a:ext>
              </a:extLst>
            </p:cNvPr>
            <p:cNvCxnSpPr>
              <a:cxnSpLocks/>
            </p:cNvCxnSpPr>
            <p:nvPr/>
          </p:nvCxnSpPr>
          <p:spPr>
            <a:xfrm>
              <a:off x="4857750" y="10210800"/>
              <a:ext cx="7181850" cy="0"/>
            </a:xfrm>
            <a:prstGeom prst="straightConnector1">
              <a:avLst/>
            </a:prstGeom>
            <a:noFill/>
            <a:ln w="120650">
              <a:solidFill>
                <a:schemeClr val="accent1">
                  <a:lumMod val="75000"/>
                </a:schemeClr>
              </a:solidFill>
              <a:tailEnd type="triangle"/>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03E231F6-128F-2FFC-A906-CAD253AC1C13}"/>
                </a:ext>
              </a:extLst>
            </p:cNvPr>
            <p:cNvCxnSpPr>
              <a:cxnSpLocks/>
            </p:cNvCxnSpPr>
            <p:nvPr/>
          </p:nvCxnSpPr>
          <p:spPr>
            <a:xfrm>
              <a:off x="5791200" y="4819649"/>
              <a:ext cx="7058026" cy="3600451"/>
            </a:xfrm>
            <a:prstGeom prst="line">
              <a:avLst/>
            </a:prstGeom>
            <a:noFill/>
            <a:ln w="177800">
              <a:solidFill>
                <a:srgbClr val="00B0F0"/>
              </a:solidFill>
            </a:ln>
            <a:effectLst/>
            <a:sp3d/>
          </p:spPr>
          <p:style>
            <a:lnRef idx="0">
              <a:scrgbClr r="0" g="0" b="0"/>
            </a:lnRef>
            <a:fillRef idx="0">
              <a:scrgbClr r="0" g="0" b="0"/>
            </a:fillRef>
            <a:effectRef idx="0">
              <a:scrgbClr r="0" g="0" b="0"/>
            </a:effectRef>
            <a:fontRef idx="none"/>
          </p:style>
        </p:cxnSp>
      </p:grpSp>
      <p:sp>
        <p:nvSpPr>
          <p:cNvPr id="15" name="TextBox 14">
            <a:extLst>
              <a:ext uri="{FF2B5EF4-FFF2-40B4-BE49-F238E27FC236}">
                <a16:creationId xmlns:a16="http://schemas.microsoft.com/office/drawing/2014/main" id="{47A8CFD9-012C-6657-7462-622A02C3582F}"/>
              </a:ext>
            </a:extLst>
          </p:cNvPr>
          <p:cNvSpPr txBox="1"/>
          <p:nvPr/>
        </p:nvSpPr>
        <p:spPr>
          <a:xfrm flipH="1">
            <a:off x="3308883" y="2085975"/>
            <a:ext cx="1034518"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5800" b="0" i="0" u="none" strike="noStrike" cap="none" spc="0" normalizeH="0" baseline="0" dirty="0">
                <a:ln>
                  <a:noFill/>
                </a:ln>
                <a:solidFill>
                  <a:srgbClr val="FFFFFF"/>
                </a:solidFill>
                <a:effectLst/>
                <a:uFillTx/>
                <a:latin typeface="+mn-lt"/>
                <a:ea typeface="+mn-ea"/>
                <a:cs typeface="+mn-cs"/>
                <a:sym typeface="Chalkduster"/>
              </a:rPr>
              <a:t>P</a:t>
            </a:r>
          </a:p>
        </p:txBody>
      </p:sp>
      <p:sp>
        <p:nvSpPr>
          <p:cNvPr id="16" name="TextBox 15">
            <a:extLst>
              <a:ext uri="{FF2B5EF4-FFF2-40B4-BE49-F238E27FC236}">
                <a16:creationId xmlns:a16="http://schemas.microsoft.com/office/drawing/2014/main" id="{63D92A25-9789-64F0-4810-9936A5D10983}"/>
              </a:ext>
            </a:extLst>
          </p:cNvPr>
          <p:cNvSpPr txBox="1"/>
          <p:nvPr/>
        </p:nvSpPr>
        <p:spPr>
          <a:xfrm flipH="1">
            <a:off x="11147958" y="10739657"/>
            <a:ext cx="1034518"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dirty="0"/>
              <a:t>Q</a:t>
            </a:r>
            <a:endParaRPr kumimoji="0" lang="en-MT" sz="5800" b="0" i="0" u="none" strike="noStrike" cap="none" spc="0" normalizeH="0" baseline="0" dirty="0">
              <a:ln>
                <a:noFill/>
              </a:ln>
              <a:solidFill>
                <a:srgbClr val="FFFFFF"/>
              </a:solidFill>
              <a:effectLst/>
              <a:uFillTx/>
              <a:latin typeface="+mn-lt"/>
              <a:ea typeface="+mn-ea"/>
              <a:cs typeface="+mn-cs"/>
              <a:sym typeface="Chalkduster"/>
            </a:endParaRPr>
          </a:p>
        </p:txBody>
      </p:sp>
      <p:sp>
        <p:nvSpPr>
          <p:cNvPr id="21" name="TextBox 20">
            <a:extLst>
              <a:ext uri="{FF2B5EF4-FFF2-40B4-BE49-F238E27FC236}">
                <a16:creationId xmlns:a16="http://schemas.microsoft.com/office/drawing/2014/main" id="{C512A9DC-03D5-4B3F-9D62-1E7E81EDFCA5}"/>
              </a:ext>
            </a:extLst>
          </p:cNvPr>
          <p:cNvSpPr txBox="1"/>
          <p:nvPr/>
        </p:nvSpPr>
        <p:spPr>
          <a:xfrm flipH="1">
            <a:off x="14005458" y="1959878"/>
            <a:ext cx="1034518"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MT" sz="5800" b="0" i="0" u="none" strike="noStrike" cap="none" spc="0" normalizeH="0" baseline="0" dirty="0">
                <a:ln>
                  <a:noFill/>
                </a:ln>
                <a:solidFill>
                  <a:srgbClr val="FFFFFF"/>
                </a:solidFill>
                <a:effectLst/>
                <a:uFillTx/>
                <a:latin typeface="+mn-lt"/>
                <a:ea typeface="+mn-ea"/>
                <a:cs typeface="+mn-cs"/>
                <a:sym typeface="Chalkduster"/>
              </a:rPr>
              <a:t>P</a:t>
            </a:r>
          </a:p>
        </p:txBody>
      </p:sp>
      <p:sp>
        <p:nvSpPr>
          <p:cNvPr id="22" name="TextBox 21">
            <a:extLst>
              <a:ext uri="{FF2B5EF4-FFF2-40B4-BE49-F238E27FC236}">
                <a16:creationId xmlns:a16="http://schemas.microsoft.com/office/drawing/2014/main" id="{FF155B98-D12B-2089-1CAB-00031172B9D7}"/>
              </a:ext>
            </a:extLst>
          </p:cNvPr>
          <p:cNvSpPr txBox="1"/>
          <p:nvPr/>
        </p:nvSpPr>
        <p:spPr>
          <a:xfrm flipH="1">
            <a:off x="22349358" y="10739657"/>
            <a:ext cx="1034518"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dirty="0"/>
              <a:t>Q</a:t>
            </a:r>
            <a:endParaRPr kumimoji="0" lang="en-MT" sz="5800" b="0" i="0" u="none" strike="noStrike" cap="none" spc="0" normalizeH="0" baseline="0" dirty="0">
              <a:ln>
                <a:noFill/>
              </a:ln>
              <a:solidFill>
                <a:srgbClr val="FFFFFF"/>
              </a:solidFill>
              <a:effectLst/>
              <a:uFillTx/>
              <a:latin typeface="+mn-lt"/>
              <a:ea typeface="+mn-ea"/>
              <a:cs typeface="+mn-cs"/>
              <a:sym typeface="Chalkduster"/>
            </a:endParaRPr>
          </a:p>
        </p:txBody>
      </p:sp>
      <p:grpSp>
        <p:nvGrpSpPr>
          <p:cNvPr id="3" name="Group 2">
            <a:extLst>
              <a:ext uri="{FF2B5EF4-FFF2-40B4-BE49-F238E27FC236}">
                <a16:creationId xmlns:a16="http://schemas.microsoft.com/office/drawing/2014/main" id="{292AD5EF-991C-BEED-F4E2-71E9A29A6ECA}"/>
              </a:ext>
            </a:extLst>
          </p:cNvPr>
          <p:cNvGrpSpPr/>
          <p:nvPr/>
        </p:nvGrpSpPr>
        <p:grpSpPr>
          <a:xfrm>
            <a:off x="15440025" y="1600200"/>
            <a:ext cx="7181850" cy="8358187"/>
            <a:chOff x="15440025" y="1600200"/>
            <a:chExt cx="7181850" cy="8358187"/>
          </a:xfrm>
        </p:grpSpPr>
        <p:cxnSp>
          <p:nvCxnSpPr>
            <p:cNvPr id="17" name="Straight Arrow Connector 16">
              <a:extLst>
                <a:ext uri="{FF2B5EF4-FFF2-40B4-BE49-F238E27FC236}">
                  <a16:creationId xmlns:a16="http://schemas.microsoft.com/office/drawing/2014/main" id="{3AEE752C-3645-CCDD-E028-E5318C1FE251}"/>
                </a:ext>
              </a:extLst>
            </p:cNvPr>
            <p:cNvCxnSpPr>
              <a:cxnSpLocks/>
            </p:cNvCxnSpPr>
            <p:nvPr/>
          </p:nvCxnSpPr>
          <p:spPr>
            <a:xfrm flipV="1">
              <a:off x="15440025" y="1814512"/>
              <a:ext cx="0" cy="8143875"/>
            </a:xfrm>
            <a:prstGeom prst="straightConnector1">
              <a:avLst/>
            </a:prstGeom>
            <a:noFill/>
            <a:ln w="120650">
              <a:solidFill>
                <a:schemeClr val="accent1">
                  <a:lumMod val="75000"/>
                </a:schemeClr>
              </a:solidFill>
              <a:tailEnd type="triangle"/>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AB7FD880-F9D7-0661-6B67-345A07B0B952}"/>
                </a:ext>
              </a:extLst>
            </p:cNvPr>
            <p:cNvCxnSpPr>
              <a:cxnSpLocks/>
            </p:cNvCxnSpPr>
            <p:nvPr/>
          </p:nvCxnSpPr>
          <p:spPr>
            <a:xfrm>
              <a:off x="15440025" y="9958387"/>
              <a:ext cx="7181850" cy="0"/>
            </a:xfrm>
            <a:prstGeom prst="straightConnector1">
              <a:avLst/>
            </a:prstGeom>
            <a:noFill/>
            <a:ln w="120650">
              <a:solidFill>
                <a:schemeClr val="accent1">
                  <a:lumMod val="75000"/>
                </a:schemeClr>
              </a:solidFill>
              <a:tailEnd type="triangle"/>
            </a:ln>
            <a:effectLst/>
            <a:sp3d/>
          </p:spPr>
          <p:style>
            <a:lnRef idx="0">
              <a:scrgbClr r="0" g="0" b="0"/>
            </a:lnRef>
            <a:fillRef idx="0">
              <a:scrgbClr r="0" g="0" b="0"/>
            </a:fillRef>
            <a:effectRef idx="0">
              <a:scrgbClr r="0" g="0" b="0"/>
            </a:effectRef>
            <a:fontRef idx="none"/>
          </p:style>
        </p:cxnSp>
        <p:cxnSp>
          <p:nvCxnSpPr>
            <p:cNvPr id="24" name="Straight Connector 23">
              <a:extLst>
                <a:ext uri="{FF2B5EF4-FFF2-40B4-BE49-F238E27FC236}">
                  <a16:creationId xmlns:a16="http://schemas.microsoft.com/office/drawing/2014/main" id="{EA5D3986-6F76-A29F-BCBE-A0A2EF2E5435}"/>
                </a:ext>
              </a:extLst>
            </p:cNvPr>
            <p:cNvCxnSpPr>
              <a:cxnSpLocks/>
            </p:cNvCxnSpPr>
            <p:nvPr/>
          </p:nvCxnSpPr>
          <p:spPr>
            <a:xfrm>
              <a:off x="17173575" y="1600200"/>
              <a:ext cx="4514850" cy="6715125"/>
            </a:xfrm>
            <a:prstGeom prst="line">
              <a:avLst/>
            </a:prstGeom>
            <a:noFill/>
            <a:ln w="177800">
              <a:solidFill>
                <a:srgbClr val="00B0F0"/>
              </a:solidFill>
            </a:ln>
            <a:effectLst/>
            <a:sp3d/>
          </p:spPr>
          <p:style>
            <a:lnRef idx="0">
              <a:scrgbClr r="0" g="0" b="0"/>
            </a:lnRef>
            <a:fillRef idx="0">
              <a:scrgbClr r="0" g="0" b="0"/>
            </a:fillRef>
            <a:effectRef idx="0">
              <a:scrgbClr r="0" g="0" b="0"/>
            </a:effectRef>
            <a:fontRef idx="none"/>
          </p:style>
        </p:cxnSp>
      </p:grpSp>
      <p:sp>
        <p:nvSpPr>
          <p:cNvPr id="28" name="TextBox 27">
            <a:extLst>
              <a:ext uri="{FF2B5EF4-FFF2-40B4-BE49-F238E27FC236}">
                <a16:creationId xmlns:a16="http://schemas.microsoft.com/office/drawing/2014/main" id="{0102A50D-BE14-BB6D-9326-593FE900F0F1}"/>
              </a:ext>
            </a:extLst>
          </p:cNvPr>
          <p:cNvSpPr txBox="1"/>
          <p:nvPr/>
        </p:nvSpPr>
        <p:spPr>
          <a:xfrm>
            <a:off x="4562476" y="12001501"/>
            <a:ext cx="7772398"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dirty="0"/>
              <a:t>Demand Curve A</a:t>
            </a:r>
            <a:endParaRPr kumimoji="0" lang="en-MT" sz="5800" b="0" i="0" u="none" strike="noStrike" cap="none" spc="0" normalizeH="0" baseline="0" dirty="0">
              <a:ln>
                <a:noFill/>
              </a:ln>
              <a:solidFill>
                <a:srgbClr val="FFFFFF"/>
              </a:solidFill>
              <a:effectLst/>
              <a:uFillTx/>
              <a:latin typeface="+mn-lt"/>
              <a:ea typeface="+mn-ea"/>
              <a:cs typeface="+mn-cs"/>
              <a:sym typeface="Chalkduster"/>
            </a:endParaRPr>
          </a:p>
        </p:txBody>
      </p:sp>
      <p:sp>
        <p:nvSpPr>
          <p:cNvPr id="29" name="TextBox 28">
            <a:extLst>
              <a:ext uri="{FF2B5EF4-FFF2-40B4-BE49-F238E27FC236}">
                <a16:creationId xmlns:a16="http://schemas.microsoft.com/office/drawing/2014/main" id="{DB9766B8-5C56-5A97-FA72-CB617CFF2206}"/>
              </a:ext>
            </a:extLst>
          </p:cNvPr>
          <p:cNvSpPr txBox="1"/>
          <p:nvPr/>
        </p:nvSpPr>
        <p:spPr>
          <a:xfrm>
            <a:off x="15144751" y="11943053"/>
            <a:ext cx="7772398" cy="99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lang="en-MT" dirty="0"/>
              <a:t>Demand Curve B</a:t>
            </a:r>
            <a:endParaRPr kumimoji="0" lang="en-MT" sz="5800" b="0" i="0" u="none" strike="noStrike" cap="none" spc="0" normalizeH="0" baseline="0" dirty="0">
              <a:ln>
                <a:noFill/>
              </a:ln>
              <a:solidFill>
                <a:srgbClr val="FFFFFF"/>
              </a:solidFill>
              <a:effectLst/>
              <a:uFillTx/>
              <a:latin typeface="+mn-lt"/>
              <a:ea typeface="+mn-ea"/>
              <a:cs typeface="+mn-cs"/>
              <a:sym typeface="Chalkduste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Look at the demand curves in the previous slide.…"/>
          <p:cNvSpPr txBox="1">
            <a:spLocks noGrp="1"/>
          </p:cNvSpPr>
          <p:nvPr>
            <p:ph type="body" idx="1"/>
          </p:nvPr>
        </p:nvSpPr>
        <p:spPr>
          <a:prstGeom prst="rect">
            <a:avLst/>
          </a:prstGeom>
        </p:spPr>
        <p:txBody>
          <a:bodyPr/>
          <a:lstStyle/>
          <a:p>
            <a:pPr>
              <a:buBlip>
                <a:blip r:embed="rId2"/>
              </a:buBlip>
            </a:pPr>
            <a:r>
              <a:rPr dirty="0"/>
              <a:t>Look at the demand curves in the previous slide.</a:t>
            </a:r>
          </a:p>
          <a:p>
            <a:pPr>
              <a:buBlip>
                <a:blip r:embed="rId2"/>
              </a:buBlip>
            </a:pPr>
            <a:r>
              <a:rPr dirty="0"/>
              <a:t>One is an elastic demand </a:t>
            </a:r>
            <a:r>
              <a:rPr lang="en-GB" dirty="0"/>
              <a:t>curve </a:t>
            </a:r>
            <a:r>
              <a:rPr dirty="0"/>
              <a:t>and one is inelastic</a:t>
            </a:r>
          </a:p>
          <a:p>
            <a:pPr>
              <a:buBlip>
                <a:blip r:embed="rId2"/>
              </a:buBlip>
            </a:pPr>
            <a:r>
              <a:rPr dirty="0"/>
              <a:t>Which one is elastic? Why?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4075</TotalTime>
  <Words>1235</Words>
  <Application>Microsoft Macintosh PowerPoint</Application>
  <PresentationFormat>Custom</PresentationFormat>
  <Paragraphs>104</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Chalkduster</vt:lpstr>
      <vt:lpstr>Helvetica Neue</vt:lpstr>
      <vt:lpstr>Söhne</vt:lpstr>
      <vt:lpstr>Chalkboard</vt:lpstr>
      <vt:lpstr>Price Elasticity of Demand</vt:lpstr>
      <vt:lpstr>Think of a product you would like to buy.  What is the maximum amount of money you would be willing to spend to buy it?</vt:lpstr>
      <vt:lpstr>Price and Demand</vt:lpstr>
      <vt:lpstr>Demand for a product</vt:lpstr>
      <vt:lpstr>Price Elasticity of Demand</vt:lpstr>
      <vt:lpstr>PowerPoint Presentation</vt:lpstr>
      <vt:lpstr>Explaining Price Elasticity of Demand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worked example</vt:lpstr>
      <vt:lpstr>PowerPoint Presentation</vt:lpstr>
      <vt:lpstr>PowerPoint Presentation</vt:lpstr>
      <vt:lpstr>What makes demand elastic?</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 Elasticity of Demand</dc:title>
  <dc:subject/>
  <dc:creator/>
  <cp:keywords/>
  <dc:description/>
  <cp:lastModifiedBy>Marvene Cassar</cp:lastModifiedBy>
  <cp:revision>8</cp:revision>
  <dcterms:modified xsi:type="dcterms:W3CDTF">2023-10-13T09:27:04Z</dcterms:modified>
  <cp:category/>
</cp:coreProperties>
</file>