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3.png" ContentType="image/png"/>
  <Override PartName="/ppt/media/image12.jpeg" ContentType="image/jpeg"/>
  <Override PartName="/ppt/media/image11.jpeg" ContentType="image/jpeg"/>
  <Override PartName="/ppt/media/image9.jpeg" ContentType="image/jpeg"/>
  <Override PartName="/ppt/media/image17.png" ContentType="image/png"/>
  <Override PartName="/ppt/media/image16.png" ContentType="image/png"/>
  <Override PartName="/ppt/media/image15.jpeg" ContentType="image/jpeg"/>
  <Override PartName="/ppt/media/image14.jpeg" ContentType="image/jpeg"/>
  <Override PartName="/ppt/media/image1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8.jpeg" ContentType="image/jpeg"/>
  <Override PartName="/ppt/media/image5.jpeg" ContentType="image/jpeg"/>
  <Override PartName="/ppt/media/image6.png" ContentType="image/png"/>
  <Override PartName="/ppt/media/image7.png" ContentType="image/png"/>
  <Override PartName="/ppt/media/image10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EAA378-7B87-4D50-96DA-98AC21955FC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A68C78-FDE3-4B5B-9A7A-72611C49F85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AB519E-2A94-4036-86D9-0D3E58FC765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467483-E35D-4F42-91E1-AB11702F3D8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6A8DDDA-E0E5-4453-A4CB-241AE2F3AC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CEFACDC-83FC-4F04-99B8-E64A74018E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EB8F49B-5285-4965-9396-A3A8AC4907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A5F5FCA-190E-4867-B956-7AB61107E3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022307D-D2DC-4126-A100-306BAAB777E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36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AC6B759-9222-4D18-95B3-320C8797210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048776E-1313-4B0C-B05F-1720A0A8B69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D54C96-73A0-497E-B9CF-72B97CCC69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92CDE22-D4D3-4289-B2CB-82E6368605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1AE75CF-E2F3-4C10-9A23-7E4AC84C901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C038952-F52A-44F7-A44B-6A15358B793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8442F06-7296-4F7D-9168-16BA1A35D2E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C91A79-F58E-4714-80A5-BB0E3037330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E283466-8073-4C39-A5C4-A1D215B293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2174FE0-B51D-428C-ABF3-EA38D3D2B2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8B0F952-9E8E-4233-AD5D-FCA2D8E9F9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1809510-3ACA-421A-938B-307A0CD927F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9DCBB2F-58F4-4421-B062-41311248238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2329C5-7549-4A53-B4BC-9F0FD96357E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36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7FB6CA3-9E78-4098-A2E6-8026AADD5BE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8AED8EC-78D0-43CE-8608-1C5AAAFE76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0D1985F-C12E-4B04-9E18-71A192F6B0B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6B1234F-E6B2-4667-AB73-9885F0EAAB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102840F-A76B-4F8A-83FB-8CC67619602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7066F83-CACD-4A8E-848B-0F2B3CA5037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33AB60B-C3BF-4168-B9E1-117A12B5674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EA6285-3E0C-41D1-8F6E-27B1C09FD86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C83B26-8772-40C8-B4A2-30ABA08AA22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438200" y="1929240"/>
            <a:ext cx="15424200" cy="366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5975AE-6A5E-4E1B-AB3A-75F9923F1DC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D58829-C99F-46C6-B988-FC15C975D4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FC8252-23F3-425C-9E5E-69AFF7603E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0609CF-EB9C-49D1-BE77-3532DFC3EC2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C047B9A-52C9-4521-BFB4-ECB48A1F6B54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250" spc="-1" strike="noStrike">
                <a:latin typeface="Calibri"/>
              </a:rPr>
              <a:t>Click to edit the title text format</a:t>
            </a:r>
            <a:endParaRPr b="0" lang="en-IN" sz="425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Fifth Outline Level</a:t>
            </a:r>
            <a:endParaRPr b="0" lang="en-IN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Sixth Outline Level</a:t>
            </a:r>
            <a:endParaRPr b="0" lang="en-IN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Seventh Outline Level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7F61F1E-5876-4DC7-B280-ACCBB92C230F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g object 16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4" name="bg object 17" descr=""/>
          <p:cNvPicPr/>
          <p:nvPr/>
        </p:nvPicPr>
        <p:blipFill>
          <a:blip r:embed="rId2"/>
          <a:stretch/>
        </p:blipFill>
        <p:spPr>
          <a:xfrm>
            <a:off x="10404000" y="5121720"/>
            <a:ext cx="1432800" cy="308520"/>
          </a:xfrm>
          <a:prstGeom prst="rect">
            <a:avLst/>
          </a:prstGeom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7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250" spc="-1" strike="noStrike">
                <a:latin typeface="Calibri"/>
              </a:rPr>
              <a:t>Click to edit the title text format</a:t>
            </a:r>
            <a:endParaRPr b="0" lang="en-IN" sz="4250" spc="-1" strike="noStrike"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3318000-3163-4882-9726-86C8F598870E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2"/>
          <p:cNvSpPr/>
          <p:nvPr/>
        </p:nvSpPr>
        <p:spPr>
          <a:xfrm>
            <a:off x="8292960" y="1262520"/>
            <a:ext cx="9560880" cy="1036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 algn="ctr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9700" spc="77" strike="noStrike">
                <a:solidFill>
                  <a:srgbClr val="ffffff"/>
                </a:solidFill>
                <a:latin typeface="Cambria"/>
              </a:rPr>
              <a:t>Flipping</a:t>
            </a:r>
            <a:r>
              <a:rPr b="1" lang="en-IN" sz="97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70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700" spc="134" strike="noStrike">
                <a:solidFill>
                  <a:srgbClr val="ffffff"/>
                </a:solidFill>
                <a:latin typeface="Cambria"/>
              </a:rPr>
              <a:t>Script: </a:t>
            </a:r>
            <a:r>
              <a:rPr b="1" lang="en-IN" sz="9700" spc="-12" strike="noStrike">
                <a:solidFill>
                  <a:srgbClr val="ffffff"/>
                </a:solidFill>
                <a:latin typeface="Cambria"/>
              </a:rPr>
              <a:t>Unveiling </a:t>
            </a:r>
            <a:r>
              <a:rPr b="1" lang="en-IN" sz="9700" spc="58" strike="noStrike">
                <a:solidFill>
                  <a:srgbClr val="ffffff"/>
                </a:solidFill>
                <a:latin typeface="Cambria"/>
              </a:rPr>
              <a:t>Truth</a:t>
            </a:r>
            <a:r>
              <a:rPr b="1" lang="en-IN" sz="9700" spc="-9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700" spc="72" strike="noStrike">
                <a:solidFill>
                  <a:srgbClr val="ffffff"/>
                </a:solidFill>
                <a:latin typeface="Cambria"/>
              </a:rPr>
              <a:t>Through </a:t>
            </a:r>
            <a:r>
              <a:rPr b="1" lang="en-IN" sz="9700" spc="-12" strike="noStrike">
                <a:solidFill>
                  <a:srgbClr val="ffffff"/>
                </a:solidFill>
                <a:latin typeface="Cambria"/>
              </a:rPr>
              <a:t>Contrapositive </a:t>
            </a:r>
            <a:r>
              <a:rPr b="1" lang="en-IN" sz="9700" spc="38" strike="noStrike">
                <a:solidFill>
                  <a:srgbClr val="ffffff"/>
                </a:solidFill>
                <a:latin typeface="Cambria"/>
              </a:rPr>
              <a:t>Proofs</a:t>
            </a:r>
            <a:endParaRPr b="0" lang="en-IN" sz="9700" spc="-1" strike="noStrike">
              <a:latin typeface="Arial"/>
            </a:endParaRPr>
          </a:p>
        </p:txBody>
      </p:sp>
      <p:pic>
        <p:nvPicPr>
          <p:cNvPr id="127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9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70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1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2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74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2557440" y="1419840"/>
            <a:ext cx="5121000" cy="243720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 indent="154116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17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to </a:t>
            </a: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Contrapositive</a:t>
            </a:r>
            <a:r>
              <a:rPr b="1" lang="en-IN" sz="3950" spc="21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Proofs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29" name="object 3" descr=""/>
          <p:cNvPicPr/>
          <p:nvPr/>
        </p:nvPicPr>
        <p:blipFill>
          <a:blip r:embed="rId1"/>
          <a:stretch/>
        </p:blipFill>
        <p:spPr>
          <a:xfrm>
            <a:off x="6645960" y="3388320"/>
            <a:ext cx="955800" cy="24732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4" descr=""/>
          <p:cNvPicPr/>
          <p:nvPr/>
        </p:nvPicPr>
        <p:blipFill>
          <a:blip r:embed="rId2"/>
          <a:stretch/>
        </p:blipFill>
        <p:spPr>
          <a:xfrm>
            <a:off x="1561680" y="2950200"/>
            <a:ext cx="2849400" cy="308520"/>
          </a:xfrm>
          <a:prstGeom prst="rect">
            <a:avLst/>
          </a:prstGeom>
          <a:ln w="0">
            <a:noFill/>
          </a:ln>
        </p:spPr>
      </p:pic>
      <p:sp>
        <p:nvSpPr>
          <p:cNvPr id="131" name="object 5"/>
          <p:cNvSpPr/>
          <p:nvPr/>
        </p:nvSpPr>
        <p:spPr>
          <a:xfrm>
            <a:off x="1433160" y="2808360"/>
            <a:ext cx="6245640" cy="394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0800" bIns="0" anchor="t">
            <a:spAutoFit/>
          </a:bodyPr>
          <a:p>
            <a:pPr marL="12600" indent="3042360" algn="r">
              <a:lnSpc>
                <a:spcPct val="117000"/>
              </a:lnSpc>
              <a:spcBef>
                <a:spcPts val="85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on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traditional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proofs </a:t>
            </a:r>
            <a:r>
              <a:rPr b="0" lang="en-IN" sz="2450" spc="-1" strike="noStrike">
                <a:latin typeface="Verdana"/>
              </a:rPr>
              <a:t>allows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unveil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deeper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 </a:t>
            </a:r>
            <a:r>
              <a:rPr b="0" lang="en-IN" sz="2450" spc="-1" strike="noStrike">
                <a:latin typeface="Verdana"/>
              </a:rPr>
              <a:t>Contrapositive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proofs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provide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unique </a:t>
            </a:r>
            <a:r>
              <a:rPr b="0" lang="en-IN" sz="2450" spc="49" strike="noStrike">
                <a:latin typeface="Verdana"/>
              </a:rPr>
              <a:t>approach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logic,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where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we </a:t>
            </a:r>
            <a:r>
              <a:rPr b="0" lang="en-IN" sz="2450" spc="-1" strike="noStrike">
                <a:latin typeface="Verdana"/>
              </a:rPr>
              <a:t>demonstrate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validity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statement by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contrapositive.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presentation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signiﬁcance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creativity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behind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</a:t>
            </a:r>
            <a:endParaRPr b="0" lang="en-IN" sz="2450" spc="-1" strike="noStrike">
              <a:latin typeface="Arial"/>
            </a:endParaRPr>
          </a:p>
          <a:p>
            <a:pPr marL="12600" indent="3042360" algn="r">
              <a:lnSpc>
                <a:spcPct val="100000"/>
              </a:lnSpc>
              <a:spcBef>
                <a:spcPts val="584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method.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2" name="object 6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2120" cy="202464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Understanding Contrapositives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35" name="object 4" descr=""/>
          <p:cNvPicPr/>
          <p:nvPr/>
        </p:nvPicPr>
        <p:blipFill>
          <a:blip r:embed="rId1"/>
          <a:stretch/>
        </p:blipFill>
        <p:spPr>
          <a:xfrm>
            <a:off x="13005360" y="3215880"/>
            <a:ext cx="2208600" cy="30708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5" descr=""/>
          <p:cNvPicPr/>
          <p:nvPr/>
        </p:nvPicPr>
        <p:blipFill>
          <a:blip r:embed="rId2"/>
          <a:stretch/>
        </p:blipFill>
        <p:spPr>
          <a:xfrm>
            <a:off x="11071800" y="4740120"/>
            <a:ext cx="838800" cy="247320"/>
          </a:xfrm>
          <a:prstGeom prst="rect">
            <a:avLst/>
          </a:prstGeom>
          <a:ln w="0">
            <a:noFill/>
          </a:ln>
        </p:spPr>
      </p:pic>
      <p:sp>
        <p:nvSpPr>
          <p:cNvPr id="137" name="object 6"/>
          <p:cNvSpPr/>
          <p:nvPr/>
        </p:nvSpPr>
        <p:spPr>
          <a:xfrm>
            <a:off x="15195960" y="4358880"/>
            <a:ext cx="783360" cy="248040"/>
          </a:xfrm>
          <a:custGeom>
            <a:avLst/>
            <a:gdLst/>
            <a:ahLst/>
            <a:rect l="l" t="t" r="r" b="b"/>
            <a:pathLst>
              <a:path w="783590" h="248285">
                <a:moveTo>
                  <a:pt x="127381" y="231216"/>
                </a:moveTo>
                <a:lnTo>
                  <a:pt x="119761" y="215633"/>
                </a:lnTo>
                <a:lnTo>
                  <a:pt x="113665" y="203123"/>
                </a:lnTo>
                <a:lnTo>
                  <a:pt x="106629" y="208610"/>
                </a:lnTo>
                <a:lnTo>
                  <a:pt x="99847" y="212509"/>
                </a:lnTo>
                <a:lnTo>
                  <a:pt x="93294" y="214858"/>
                </a:lnTo>
                <a:lnTo>
                  <a:pt x="86995" y="215633"/>
                </a:lnTo>
                <a:lnTo>
                  <a:pt x="79629" y="215633"/>
                </a:lnTo>
                <a:lnTo>
                  <a:pt x="74168" y="213664"/>
                </a:lnTo>
                <a:lnTo>
                  <a:pt x="70358" y="209727"/>
                </a:lnTo>
                <a:lnTo>
                  <a:pt x="66675" y="205790"/>
                </a:lnTo>
                <a:lnTo>
                  <a:pt x="64897" y="199859"/>
                </a:lnTo>
                <a:lnTo>
                  <a:pt x="64897" y="99758"/>
                </a:lnTo>
                <a:lnTo>
                  <a:pt x="115189" y="99758"/>
                </a:lnTo>
                <a:lnTo>
                  <a:pt x="115189" y="68224"/>
                </a:lnTo>
                <a:lnTo>
                  <a:pt x="64897" y="68224"/>
                </a:lnTo>
                <a:lnTo>
                  <a:pt x="64897" y="31686"/>
                </a:lnTo>
                <a:lnTo>
                  <a:pt x="29591" y="31686"/>
                </a:lnTo>
                <a:lnTo>
                  <a:pt x="29591" y="68224"/>
                </a:lnTo>
                <a:lnTo>
                  <a:pt x="0" y="68224"/>
                </a:lnTo>
                <a:lnTo>
                  <a:pt x="0" y="99758"/>
                </a:lnTo>
                <a:lnTo>
                  <a:pt x="29591" y="99758"/>
                </a:lnTo>
                <a:lnTo>
                  <a:pt x="29591" y="193230"/>
                </a:lnTo>
                <a:lnTo>
                  <a:pt x="30492" y="205359"/>
                </a:lnTo>
                <a:lnTo>
                  <a:pt x="51993" y="239725"/>
                </a:lnTo>
                <a:lnTo>
                  <a:pt x="84455" y="247789"/>
                </a:lnTo>
                <a:lnTo>
                  <a:pt x="91567" y="247789"/>
                </a:lnTo>
                <a:lnTo>
                  <a:pt x="121729" y="235915"/>
                </a:lnTo>
                <a:lnTo>
                  <a:pt x="127381" y="231216"/>
                </a:lnTo>
                <a:close/>
              </a:path>
              <a:path w="783590" h="248285">
                <a:moveTo>
                  <a:pt x="249428" y="66611"/>
                </a:moveTo>
                <a:lnTo>
                  <a:pt x="208648" y="72783"/>
                </a:lnTo>
                <a:lnTo>
                  <a:pt x="185166" y="88963"/>
                </a:lnTo>
                <a:lnTo>
                  <a:pt x="187833" y="68224"/>
                </a:lnTo>
                <a:lnTo>
                  <a:pt x="153416" y="68224"/>
                </a:lnTo>
                <a:lnTo>
                  <a:pt x="153416" y="246253"/>
                </a:lnTo>
                <a:lnTo>
                  <a:pt x="188722" y="246253"/>
                </a:lnTo>
                <a:lnTo>
                  <a:pt x="188722" y="155473"/>
                </a:lnTo>
                <a:lnTo>
                  <a:pt x="189522" y="142938"/>
                </a:lnTo>
                <a:lnTo>
                  <a:pt x="208737" y="108889"/>
                </a:lnTo>
                <a:lnTo>
                  <a:pt x="234010" y="101371"/>
                </a:lnTo>
                <a:lnTo>
                  <a:pt x="249428" y="101371"/>
                </a:lnTo>
                <a:lnTo>
                  <a:pt x="249428" y="88963"/>
                </a:lnTo>
                <a:lnTo>
                  <a:pt x="249428" y="66611"/>
                </a:lnTo>
                <a:close/>
              </a:path>
              <a:path w="783590" h="248285">
                <a:moveTo>
                  <a:pt x="441452" y="68224"/>
                </a:moveTo>
                <a:lnTo>
                  <a:pt x="406019" y="68224"/>
                </a:lnTo>
                <a:lnTo>
                  <a:pt x="406019" y="161150"/>
                </a:lnTo>
                <a:lnTo>
                  <a:pt x="405714" y="168059"/>
                </a:lnTo>
                <a:lnTo>
                  <a:pt x="390525" y="204355"/>
                </a:lnTo>
                <a:lnTo>
                  <a:pt x="370573" y="213182"/>
                </a:lnTo>
                <a:lnTo>
                  <a:pt x="370357" y="213182"/>
                </a:lnTo>
                <a:lnTo>
                  <a:pt x="363880" y="214261"/>
                </a:lnTo>
                <a:lnTo>
                  <a:pt x="324358" y="203200"/>
                </a:lnTo>
                <a:lnTo>
                  <a:pt x="313182" y="68224"/>
                </a:lnTo>
                <a:lnTo>
                  <a:pt x="277876" y="68224"/>
                </a:lnTo>
                <a:lnTo>
                  <a:pt x="277876" y="170586"/>
                </a:lnTo>
                <a:lnTo>
                  <a:pt x="278460" y="182727"/>
                </a:lnTo>
                <a:lnTo>
                  <a:pt x="292633" y="221310"/>
                </a:lnTo>
                <a:lnTo>
                  <a:pt x="332841" y="245643"/>
                </a:lnTo>
                <a:lnTo>
                  <a:pt x="354076" y="247789"/>
                </a:lnTo>
                <a:lnTo>
                  <a:pt x="365696" y="247091"/>
                </a:lnTo>
                <a:lnTo>
                  <a:pt x="403606" y="231330"/>
                </a:lnTo>
                <a:lnTo>
                  <a:pt x="407035" y="228104"/>
                </a:lnTo>
                <a:lnTo>
                  <a:pt x="407035" y="246253"/>
                </a:lnTo>
                <a:lnTo>
                  <a:pt x="441452" y="246253"/>
                </a:lnTo>
                <a:lnTo>
                  <a:pt x="441452" y="228104"/>
                </a:lnTo>
                <a:lnTo>
                  <a:pt x="441452" y="214642"/>
                </a:lnTo>
                <a:lnTo>
                  <a:pt x="441452" y="68224"/>
                </a:lnTo>
                <a:close/>
              </a:path>
              <a:path w="783590" h="248285">
                <a:moveTo>
                  <a:pt x="592201" y="231216"/>
                </a:moveTo>
                <a:lnTo>
                  <a:pt x="584657" y="215633"/>
                </a:lnTo>
                <a:lnTo>
                  <a:pt x="578612" y="203123"/>
                </a:lnTo>
                <a:lnTo>
                  <a:pt x="571512" y="208610"/>
                </a:lnTo>
                <a:lnTo>
                  <a:pt x="564680" y="212509"/>
                </a:lnTo>
                <a:lnTo>
                  <a:pt x="558126" y="214858"/>
                </a:lnTo>
                <a:lnTo>
                  <a:pt x="551815" y="215633"/>
                </a:lnTo>
                <a:lnTo>
                  <a:pt x="544576" y="215633"/>
                </a:lnTo>
                <a:lnTo>
                  <a:pt x="538988" y="213664"/>
                </a:lnTo>
                <a:lnTo>
                  <a:pt x="531622" y="205790"/>
                </a:lnTo>
                <a:lnTo>
                  <a:pt x="529717" y="199859"/>
                </a:lnTo>
                <a:lnTo>
                  <a:pt x="529717" y="99758"/>
                </a:lnTo>
                <a:lnTo>
                  <a:pt x="580136" y="99758"/>
                </a:lnTo>
                <a:lnTo>
                  <a:pt x="580136" y="68224"/>
                </a:lnTo>
                <a:lnTo>
                  <a:pt x="529717" y="68224"/>
                </a:lnTo>
                <a:lnTo>
                  <a:pt x="529717" y="31686"/>
                </a:lnTo>
                <a:lnTo>
                  <a:pt x="494411" y="31686"/>
                </a:lnTo>
                <a:lnTo>
                  <a:pt x="494411" y="68224"/>
                </a:lnTo>
                <a:lnTo>
                  <a:pt x="464947" y="68224"/>
                </a:lnTo>
                <a:lnTo>
                  <a:pt x="464947" y="99758"/>
                </a:lnTo>
                <a:lnTo>
                  <a:pt x="494411" y="99758"/>
                </a:lnTo>
                <a:lnTo>
                  <a:pt x="494411" y="193230"/>
                </a:lnTo>
                <a:lnTo>
                  <a:pt x="495312" y="205359"/>
                </a:lnTo>
                <a:lnTo>
                  <a:pt x="516928" y="239725"/>
                </a:lnTo>
                <a:lnTo>
                  <a:pt x="549275" y="247789"/>
                </a:lnTo>
                <a:lnTo>
                  <a:pt x="556514" y="247789"/>
                </a:lnTo>
                <a:lnTo>
                  <a:pt x="586625" y="235915"/>
                </a:lnTo>
                <a:lnTo>
                  <a:pt x="592201" y="231216"/>
                </a:lnTo>
                <a:close/>
              </a:path>
              <a:path w="783590" h="248285">
                <a:moveTo>
                  <a:pt x="783463" y="143891"/>
                </a:moveTo>
                <a:lnTo>
                  <a:pt x="773938" y="100990"/>
                </a:lnTo>
                <a:lnTo>
                  <a:pt x="773137" y="99758"/>
                </a:lnTo>
                <a:lnTo>
                  <a:pt x="768718" y="92875"/>
                </a:lnTo>
                <a:lnTo>
                  <a:pt x="729424" y="68745"/>
                </a:lnTo>
                <a:lnTo>
                  <a:pt x="709041" y="66611"/>
                </a:lnTo>
                <a:lnTo>
                  <a:pt x="696607" y="67322"/>
                </a:lnTo>
                <a:lnTo>
                  <a:pt x="660527" y="80098"/>
                </a:lnTo>
                <a:lnTo>
                  <a:pt x="653542" y="85737"/>
                </a:lnTo>
                <a:lnTo>
                  <a:pt x="653542" y="0"/>
                </a:lnTo>
                <a:lnTo>
                  <a:pt x="618363" y="0"/>
                </a:lnTo>
                <a:lnTo>
                  <a:pt x="618363" y="246253"/>
                </a:lnTo>
                <a:lnTo>
                  <a:pt x="653542" y="246253"/>
                </a:lnTo>
                <a:lnTo>
                  <a:pt x="653542" y="153009"/>
                </a:lnTo>
                <a:lnTo>
                  <a:pt x="653872" y="146037"/>
                </a:lnTo>
                <a:lnTo>
                  <a:pt x="669899" y="110147"/>
                </a:lnTo>
                <a:lnTo>
                  <a:pt x="704977" y="99758"/>
                </a:lnTo>
                <a:lnTo>
                  <a:pt x="714756" y="100482"/>
                </a:lnTo>
                <a:lnTo>
                  <a:pt x="745248" y="125628"/>
                </a:lnTo>
                <a:lnTo>
                  <a:pt x="748030" y="246253"/>
                </a:lnTo>
                <a:lnTo>
                  <a:pt x="783463" y="246253"/>
                </a:lnTo>
                <a:lnTo>
                  <a:pt x="783463" y="14389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object 7"/>
          <p:cNvSpPr/>
          <p:nvPr/>
        </p:nvSpPr>
        <p:spPr>
          <a:xfrm>
            <a:off x="11062080" y="3135240"/>
            <a:ext cx="5349600" cy="34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4234680"/>
              </a:tabLst>
            </a:pP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logic,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statement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'If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80" strike="noStrike">
                <a:solidFill>
                  <a:srgbClr val="ffffff"/>
                </a:solidFill>
                <a:latin typeface="Verdana"/>
              </a:rPr>
              <a:t>P,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then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Q'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'If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not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Q,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then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not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P'.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transformation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crucial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as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it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maintains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931680">
              <a:lnSpc>
                <a:spcPct val="100000"/>
              </a:lnSpc>
              <a:spcBef>
                <a:spcPts val="60"/>
              </a:spcBef>
              <a:buNone/>
              <a:tabLst>
                <a:tab algn="l" pos="423468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original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statement.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234680"/>
              </a:tabLst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relationship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ﬁrst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step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towards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mastering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contrapositive</a:t>
            </a:r>
            <a:r>
              <a:rPr b="0" lang="en-IN" sz="2450" spc="-10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proofs.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9" name="object 8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14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44388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5850" spc="-1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35" strike="noStrike">
                <a:solidFill>
                  <a:srgbClr val="ffffff"/>
                </a:solidFill>
                <a:latin typeface="Cambria"/>
              </a:rPr>
              <a:t>Power</a:t>
            </a:r>
            <a:r>
              <a:rPr b="1" lang="en-IN" sz="5850" spc="-13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4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5850" spc="-1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2" strike="noStrike">
                <a:solidFill>
                  <a:srgbClr val="ffffff"/>
                </a:solidFill>
                <a:latin typeface="Cambria"/>
              </a:rPr>
              <a:t>Negation</a:t>
            </a:r>
            <a:endParaRPr b="0" lang="en-IN" sz="5850" spc="-1" strike="noStrike">
              <a:latin typeface="Calibri"/>
            </a:endParaRPr>
          </a:p>
        </p:txBody>
      </p:sp>
      <p:sp>
        <p:nvSpPr>
          <p:cNvPr id="142" name="object 4"/>
          <p:cNvSpPr/>
          <p:nvPr/>
        </p:nvSpPr>
        <p:spPr>
          <a:xfrm>
            <a:off x="13420080" y="3897000"/>
            <a:ext cx="783360" cy="248040"/>
          </a:xfrm>
          <a:custGeom>
            <a:avLst/>
            <a:gdLst/>
            <a:ahLst/>
            <a:rect l="l" t="t" r="r" b="b"/>
            <a:pathLst>
              <a:path w="783590" h="248285">
                <a:moveTo>
                  <a:pt x="127381" y="231216"/>
                </a:moveTo>
                <a:lnTo>
                  <a:pt x="119773" y="215646"/>
                </a:lnTo>
                <a:lnTo>
                  <a:pt x="113665" y="203136"/>
                </a:lnTo>
                <a:lnTo>
                  <a:pt x="106629" y="208622"/>
                </a:lnTo>
                <a:lnTo>
                  <a:pt x="99847" y="212521"/>
                </a:lnTo>
                <a:lnTo>
                  <a:pt x="93294" y="214871"/>
                </a:lnTo>
                <a:lnTo>
                  <a:pt x="86995" y="215646"/>
                </a:lnTo>
                <a:lnTo>
                  <a:pt x="79629" y="215646"/>
                </a:lnTo>
                <a:lnTo>
                  <a:pt x="74168" y="213677"/>
                </a:lnTo>
                <a:lnTo>
                  <a:pt x="70358" y="209727"/>
                </a:lnTo>
                <a:lnTo>
                  <a:pt x="66675" y="205790"/>
                </a:lnTo>
                <a:lnTo>
                  <a:pt x="64897" y="199859"/>
                </a:lnTo>
                <a:lnTo>
                  <a:pt x="64897" y="99758"/>
                </a:lnTo>
                <a:lnTo>
                  <a:pt x="115189" y="99758"/>
                </a:lnTo>
                <a:lnTo>
                  <a:pt x="115189" y="68224"/>
                </a:lnTo>
                <a:lnTo>
                  <a:pt x="64897" y="68224"/>
                </a:lnTo>
                <a:lnTo>
                  <a:pt x="64897" y="31699"/>
                </a:lnTo>
                <a:lnTo>
                  <a:pt x="29591" y="31699"/>
                </a:lnTo>
                <a:lnTo>
                  <a:pt x="29591" y="68224"/>
                </a:lnTo>
                <a:lnTo>
                  <a:pt x="0" y="68224"/>
                </a:lnTo>
                <a:lnTo>
                  <a:pt x="0" y="99758"/>
                </a:lnTo>
                <a:lnTo>
                  <a:pt x="29591" y="99758"/>
                </a:lnTo>
                <a:lnTo>
                  <a:pt x="29591" y="193230"/>
                </a:lnTo>
                <a:lnTo>
                  <a:pt x="30492" y="205359"/>
                </a:lnTo>
                <a:lnTo>
                  <a:pt x="33083" y="215646"/>
                </a:lnTo>
                <a:lnTo>
                  <a:pt x="33185" y="216090"/>
                </a:lnTo>
                <a:lnTo>
                  <a:pt x="37680" y="225425"/>
                </a:lnTo>
                <a:lnTo>
                  <a:pt x="72212" y="246900"/>
                </a:lnTo>
                <a:lnTo>
                  <a:pt x="84455" y="247802"/>
                </a:lnTo>
                <a:lnTo>
                  <a:pt x="91567" y="247802"/>
                </a:lnTo>
                <a:lnTo>
                  <a:pt x="121729" y="235915"/>
                </a:lnTo>
                <a:lnTo>
                  <a:pt x="127381" y="231216"/>
                </a:lnTo>
                <a:close/>
              </a:path>
              <a:path w="783590" h="248285">
                <a:moveTo>
                  <a:pt x="249428" y="66611"/>
                </a:moveTo>
                <a:lnTo>
                  <a:pt x="208699" y="72783"/>
                </a:lnTo>
                <a:lnTo>
                  <a:pt x="185166" y="88976"/>
                </a:lnTo>
                <a:lnTo>
                  <a:pt x="187833" y="68224"/>
                </a:lnTo>
                <a:lnTo>
                  <a:pt x="153416" y="68224"/>
                </a:lnTo>
                <a:lnTo>
                  <a:pt x="153416" y="246265"/>
                </a:lnTo>
                <a:lnTo>
                  <a:pt x="188722" y="246265"/>
                </a:lnTo>
                <a:lnTo>
                  <a:pt x="188722" y="155486"/>
                </a:lnTo>
                <a:lnTo>
                  <a:pt x="189522" y="142938"/>
                </a:lnTo>
                <a:lnTo>
                  <a:pt x="208788" y="108889"/>
                </a:lnTo>
                <a:lnTo>
                  <a:pt x="234010" y="101371"/>
                </a:lnTo>
                <a:lnTo>
                  <a:pt x="249428" y="101371"/>
                </a:lnTo>
                <a:lnTo>
                  <a:pt x="249428" y="88976"/>
                </a:lnTo>
                <a:lnTo>
                  <a:pt x="249428" y="66611"/>
                </a:lnTo>
                <a:close/>
              </a:path>
              <a:path w="783590" h="248285">
                <a:moveTo>
                  <a:pt x="441452" y="68224"/>
                </a:moveTo>
                <a:lnTo>
                  <a:pt x="406146" y="68224"/>
                </a:lnTo>
                <a:lnTo>
                  <a:pt x="406146" y="161150"/>
                </a:lnTo>
                <a:lnTo>
                  <a:pt x="405828" y="168071"/>
                </a:lnTo>
                <a:lnTo>
                  <a:pt x="390525" y="204355"/>
                </a:lnTo>
                <a:lnTo>
                  <a:pt x="370586" y="213182"/>
                </a:lnTo>
                <a:lnTo>
                  <a:pt x="370395" y="213182"/>
                </a:lnTo>
                <a:lnTo>
                  <a:pt x="363880" y="214261"/>
                </a:lnTo>
                <a:lnTo>
                  <a:pt x="324358" y="203212"/>
                </a:lnTo>
                <a:lnTo>
                  <a:pt x="313182" y="68224"/>
                </a:lnTo>
                <a:lnTo>
                  <a:pt x="277876" y="68224"/>
                </a:lnTo>
                <a:lnTo>
                  <a:pt x="277876" y="170599"/>
                </a:lnTo>
                <a:lnTo>
                  <a:pt x="278460" y="182727"/>
                </a:lnTo>
                <a:lnTo>
                  <a:pt x="292633" y="221322"/>
                </a:lnTo>
                <a:lnTo>
                  <a:pt x="332867" y="245656"/>
                </a:lnTo>
                <a:lnTo>
                  <a:pt x="354203" y="247802"/>
                </a:lnTo>
                <a:lnTo>
                  <a:pt x="365747" y="247103"/>
                </a:lnTo>
                <a:lnTo>
                  <a:pt x="403733" y="231330"/>
                </a:lnTo>
                <a:lnTo>
                  <a:pt x="407035" y="228104"/>
                </a:lnTo>
                <a:lnTo>
                  <a:pt x="407035" y="246265"/>
                </a:lnTo>
                <a:lnTo>
                  <a:pt x="441452" y="246265"/>
                </a:lnTo>
                <a:lnTo>
                  <a:pt x="441452" y="228104"/>
                </a:lnTo>
                <a:lnTo>
                  <a:pt x="441452" y="214642"/>
                </a:lnTo>
                <a:lnTo>
                  <a:pt x="441452" y="68224"/>
                </a:lnTo>
                <a:close/>
              </a:path>
              <a:path w="783590" h="248285">
                <a:moveTo>
                  <a:pt x="592201" y="231216"/>
                </a:moveTo>
                <a:lnTo>
                  <a:pt x="584657" y="215646"/>
                </a:lnTo>
                <a:lnTo>
                  <a:pt x="578612" y="203136"/>
                </a:lnTo>
                <a:lnTo>
                  <a:pt x="571512" y="208622"/>
                </a:lnTo>
                <a:lnTo>
                  <a:pt x="564680" y="212521"/>
                </a:lnTo>
                <a:lnTo>
                  <a:pt x="558126" y="214871"/>
                </a:lnTo>
                <a:lnTo>
                  <a:pt x="551815" y="215646"/>
                </a:lnTo>
                <a:lnTo>
                  <a:pt x="544576" y="215646"/>
                </a:lnTo>
                <a:lnTo>
                  <a:pt x="538988" y="213677"/>
                </a:lnTo>
                <a:lnTo>
                  <a:pt x="531622" y="205790"/>
                </a:lnTo>
                <a:lnTo>
                  <a:pt x="529717" y="199859"/>
                </a:lnTo>
                <a:lnTo>
                  <a:pt x="529717" y="99758"/>
                </a:lnTo>
                <a:lnTo>
                  <a:pt x="580136" y="99758"/>
                </a:lnTo>
                <a:lnTo>
                  <a:pt x="580136" y="68224"/>
                </a:lnTo>
                <a:lnTo>
                  <a:pt x="529717" y="68224"/>
                </a:lnTo>
                <a:lnTo>
                  <a:pt x="529717" y="31699"/>
                </a:lnTo>
                <a:lnTo>
                  <a:pt x="494411" y="31699"/>
                </a:lnTo>
                <a:lnTo>
                  <a:pt x="494411" y="68224"/>
                </a:lnTo>
                <a:lnTo>
                  <a:pt x="464947" y="68224"/>
                </a:lnTo>
                <a:lnTo>
                  <a:pt x="464947" y="99758"/>
                </a:lnTo>
                <a:lnTo>
                  <a:pt x="494411" y="99758"/>
                </a:lnTo>
                <a:lnTo>
                  <a:pt x="494411" y="193230"/>
                </a:lnTo>
                <a:lnTo>
                  <a:pt x="495312" y="205359"/>
                </a:lnTo>
                <a:lnTo>
                  <a:pt x="516915" y="239725"/>
                </a:lnTo>
                <a:lnTo>
                  <a:pt x="549275" y="247802"/>
                </a:lnTo>
                <a:lnTo>
                  <a:pt x="556514" y="247802"/>
                </a:lnTo>
                <a:lnTo>
                  <a:pt x="586625" y="235915"/>
                </a:lnTo>
                <a:lnTo>
                  <a:pt x="592201" y="231216"/>
                </a:lnTo>
                <a:close/>
              </a:path>
              <a:path w="783590" h="248285">
                <a:moveTo>
                  <a:pt x="783463" y="143891"/>
                </a:moveTo>
                <a:lnTo>
                  <a:pt x="773938" y="100990"/>
                </a:lnTo>
                <a:lnTo>
                  <a:pt x="773137" y="99758"/>
                </a:lnTo>
                <a:lnTo>
                  <a:pt x="768718" y="92875"/>
                </a:lnTo>
                <a:lnTo>
                  <a:pt x="729462" y="68745"/>
                </a:lnTo>
                <a:lnTo>
                  <a:pt x="709041" y="66611"/>
                </a:lnTo>
                <a:lnTo>
                  <a:pt x="696607" y="67322"/>
                </a:lnTo>
                <a:lnTo>
                  <a:pt x="660527" y="80098"/>
                </a:lnTo>
                <a:lnTo>
                  <a:pt x="653669" y="85750"/>
                </a:lnTo>
                <a:lnTo>
                  <a:pt x="653669" y="0"/>
                </a:lnTo>
                <a:lnTo>
                  <a:pt x="618363" y="0"/>
                </a:lnTo>
                <a:lnTo>
                  <a:pt x="618363" y="246265"/>
                </a:lnTo>
                <a:lnTo>
                  <a:pt x="653669" y="246265"/>
                </a:lnTo>
                <a:lnTo>
                  <a:pt x="653669" y="153022"/>
                </a:lnTo>
                <a:lnTo>
                  <a:pt x="653986" y="146037"/>
                </a:lnTo>
                <a:lnTo>
                  <a:pt x="669886" y="110159"/>
                </a:lnTo>
                <a:lnTo>
                  <a:pt x="704977" y="99758"/>
                </a:lnTo>
                <a:lnTo>
                  <a:pt x="714756" y="100482"/>
                </a:lnTo>
                <a:lnTo>
                  <a:pt x="745248" y="125628"/>
                </a:lnTo>
                <a:lnTo>
                  <a:pt x="748030" y="246265"/>
                </a:lnTo>
                <a:lnTo>
                  <a:pt x="783463" y="246265"/>
                </a:lnTo>
                <a:lnTo>
                  <a:pt x="783463" y="14389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3" name="object 5"/>
          <p:cNvSpPr/>
          <p:nvPr/>
        </p:nvSpPr>
        <p:spPr>
          <a:xfrm>
            <a:off x="9588240" y="3317040"/>
            <a:ext cx="7188480" cy="262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360" bIns="0" anchor="t">
            <a:spAutoFit/>
          </a:bodyPr>
          <a:p>
            <a:pPr marL="12600" algn="ctr">
              <a:lnSpc>
                <a:spcPct val="117000"/>
              </a:lnSpc>
              <a:spcBef>
                <a:spcPts val="74"/>
              </a:spcBef>
              <a:buNone/>
              <a:tabLst>
                <a:tab algn="l" pos="4436640"/>
              </a:tabLst>
            </a:pPr>
            <a:r>
              <a:rPr b="0" lang="en-IN" sz="2450" spc="63" strike="noStrike">
                <a:latin typeface="Verdana"/>
              </a:rPr>
              <a:t>Negation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plays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vital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contrapositive </a:t>
            </a:r>
            <a:r>
              <a:rPr b="0" lang="en-IN" sz="2450" spc="-52" strike="noStrike">
                <a:latin typeface="Verdana"/>
              </a:rPr>
              <a:t>proofs.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ﬂipping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original </a:t>
            </a:r>
            <a:r>
              <a:rPr b="0" lang="en-IN" sz="2450" spc="-1" strike="noStrike">
                <a:latin typeface="Verdana"/>
              </a:rPr>
              <a:t>statement,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often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ﬁnd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simpler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paths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" strike="noStrike">
                <a:latin typeface="Verdana"/>
              </a:rPr>
              <a:t>proving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theorems.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This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method </a:t>
            </a:r>
            <a:r>
              <a:rPr b="0" lang="en-IN" sz="2450" spc="-1" strike="noStrike">
                <a:latin typeface="Verdana"/>
              </a:rPr>
              <a:t>encourages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creative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thinking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deeper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logical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relationships.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432800" y="1419840"/>
            <a:ext cx="62456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Examples</a:t>
            </a:r>
            <a:r>
              <a:rPr b="1" lang="en-IN" sz="5550" spc="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5550" spc="-12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550" spc="-12" strike="noStrike">
                <a:solidFill>
                  <a:srgbClr val="000000"/>
                </a:solidFill>
                <a:latin typeface="Cambria"/>
              </a:rPr>
              <a:t>Action</a:t>
            </a:r>
            <a:endParaRPr b="0" lang="en-IN" sz="5550" spc="-1" strike="noStrike">
              <a:latin typeface="Calibri"/>
            </a:endParaRPr>
          </a:p>
        </p:txBody>
      </p:sp>
      <p:pic>
        <p:nvPicPr>
          <p:cNvPr id="145" name="object 3" descr=""/>
          <p:cNvPicPr/>
          <p:nvPr/>
        </p:nvPicPr>
        <p:blipFill>
          <a:blip r:embed="rId1"/>
          <a:stretch/>
        </p:blipFill>
        <p:spPr>
          <a:xfrm>
            <a:off x="2784240" y="3386520"/>
            <a:ext cx="3283920" cy="308520"/>
          </a:xfrm>
          <a:prstGeom prst="rect">
            <a:avLst/>
          </a:prstGeom>
          <a:ln w="0">
            <a:noFill/>
          </a:ln>
        </p:spPr>
      </p:pic>
      <p:sp>
        <p:nvSpPr>
          <p:cNvPr id="146" name="object 4"/>
          <p:cNvSpPr/>
          <p:nvPr/>
        </p:nvSpPr>
        <p:spPr>
          <a:xfrm>
            <a:off x="1684080" y="2808360"/>
            <a:ext cx="59940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366480" algn="r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some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classic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examples where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" strike="noStrike">
                <a:latin typeface="Verdana"/>
              </a:rPr>
              <a:t>shine.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endParaRPr b="0" lang="en-IN" sz="2450" spc="-1" strike="noStrike">
              <a:latin typeface="Arial"/>
            </a:endParaRPr>
          </a:p>
          <a:p>
            <a:pPr marL="12600" indent="366480" algn="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-21" strike="noStrike">
                <a:latin typeface="Verdana"/>
              </a:rPr>
              <a:t>instance,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proving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number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is</a:t>
            </a:r>
            <a:endParaRPr b="0" lang="en-IN" sz="2450" spc="-1" strike="noStrike">
              <a:latin typeface="Arial"/>
            </a:endParaRPr>
          </a:p>
          <a:p>
            <a:pPr marL="555120" indent="-125640" algn="r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86" strike="noStrike">
                <a:latin typeface="Verdana"/>
              </a:rPr>
              <a:t>even,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then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square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even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 </a:t>
            </a:r>
            <a:r>
              <a:rPr b="0" lang="en-IN" sz="2450" spc="-1" strike="noStrike">
                <a:latin typeface="Verdana"/>
              </a:rPr>
              <a:t>elegantly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shown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0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proving</a:t>
            </a:r>
            <a:r>
              <a:rPr b="0" lang="en-IN" sz="2450" spc="-97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41" strike="noStrike">
                <a:latin typeface="Verdana"/>
              </a:rPr>
              <a:t>contrapositive: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if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square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odd, </a:t>
            </a:r>
            <a:r>
              <a:rPr b="0" lang="en-IN" sz="2450" spc="69" strike="noStrike">
                <a:latin typeface="Verdana"/>
              </a:rPr>
              <a:t>then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number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must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odd.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7" name="object 5" descr=""/>
          <p:cNvPicPr/>
          <p:nvPr/>
        </p:nvPicPr>
        <p:blipFill>
          <a:blip r:embed="rId2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49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5000" spc="-1" strike="noStrike">
                <a:solidFill>
                  <a:srgbClr val="000000"/>
                </a:solidFill>
                <a:latin typeface="Cambria"/>
              </a:rPr>
              <a:t>Creative</a:t>
            </a:r>
            <a:r>
              <a:rPr b="1" lang="en-IN" sz="5000" spc="-15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000" spc="-12" strike="noStrike">
                <a:solidFill>
                  <a:srgbClr val="000000"/>
                </a:solidFill>
                <a:latin typeface="Cambria"/>
              </a:rPr>
              <a:t>Applications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152" name="object 6" descr=""/>
          <p:cNvPicPr/>
          <p:nvPr/>
        </p:nvPicPr>
        <p:blipFill>
          <a:blip r:embed="rId2"/>
          <a:stretch/>
        </p:blipFill>
        <p:spPr>
          <a:xfrm>
            <a:off x="1460520" y="4193280"/>
            <a:ext cx="2812320" cy="307080"/>
          </a:xfrm>
          <a:prstGeom prst="rect">
            <a:avLst/>
          </a:prstGeom>
          <a:ln w="0">
            <a:noFill/>
          </a:ln>
        </p:spPr>
      </p:pic>
      <p:sp>
        <p:nvSpPr>
          <p:cNvPr id="153" name="object 7"/>
          <p:cNvSpPr/>
          <p:nvPr/>
        </p:nvSpPr>
        <p:spPr>
          <a:xfrm>
            <a:off x="1433160" y="3175200"/>
            <a:ext cx="63237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-1" strike="noStrike">
                <a:latin typeface="Verdana"/>
              </a:rPr>
              <a:t>Contrapositive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proofs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" strike="noStrike">
                <a:latin typeface="Verdana"/>
              </a:rPr>
              <a:t>mathematicians!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applied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284040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philosophy,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even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</a:pPr>
            <a:r>
              <a:rPr b="0" lang="en-IN" sz="2450" spc="-46" strike="noStrike">
                <a:latin typeface="Verdana"/>
              </a:rPr>
              <a:t>everyday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reasoning.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embracing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-1" strike="noStrike">
                <a:latin typeface="Verdana"/>
              </a:rPr>
              <a:t>method,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problem-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skills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think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outside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box.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823760"/>
          </a:xfrm>
          <a:prstGeom prst="rect">
            <a:avLst/>
          </a:prstGeom>
          <a:noFill/>
          <a:ln w="0">
            <a:noFill/>
          </a:ln>
        </p:spPr>
        <p:txBody>
          <a:bodyPr lIns="0" rIns="0" tIns="104040" bIns="0" anchor="t">
            <a:noAutofit/>
          </a:bodyPr>
          <a:p>
            <a:pPr marL="963684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750" spc="97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1" lang="en-IN" sz="37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2" strike="noStrike">
                <a:solidFill>
                  <a:srgbClr val="ffffff"/>
                </a:solidFill>
                <a:latin typeface="Cambria"/>
              </a:rPr>
              <a:t>Misconceptions</a:t>
            </a:r>
            <a:endParaRPr b="0" lang="en-IN" sz="3750" spc="-1" strike="noStrike">
              <a:latin typeface="Calibri"/>
            </a:endParaRPr>
          </a:p>
        </p:txBody>
      </p:sp>
      <p:sp>
        <p:nvSpPr>
          <p:cNvPr id="156" name="object 4"/>
          <p:cNvSpPr/>
          <p:nvPr/>
        </p:nvSpPr>
        <p:spPr>
          <a:xfrm>
            <a:off x="14171760" y="3597120"/>
            <a:ext cx="711000" cy="248040"/>
          </a:xfrm>
          <a:custGeom>
            <a:avLst/>
            <a:gdLst/>
            <a:ahLst/>
            <a:rect l="l" t="t" r="r" b="b"/>
            <a:pathLst>
              <a:path w="711200" h="248285">
                <a:moveTo>
                  <a:pt x="127381" y="231216"/>
                </a:moveTo>
                <a:lnTo>
                  <a:pt x="119761" y="215633"/>
                </a:lnTo>
                <a:lnTo>
                  <a:pt x="113665" y="203123"/>
                </a:lnTo>
                <a:lnTo>
                  <a:pt x="106629" y="208610"/>
                </a:lnTo>
                <a:lnTo>
                  <a:pt x="99847" y="212509"/>
                </a:lnTo>
                <a:lnTo>
                  <a:pt x="93294" y="214858"/>
                </a:lnTo>
                <a:lnTo>
                  <a:pt x="86995" y="215633"/>
                </a:lnTo>
                <a:lnTo>
                  <a:pt x="79629" y="215633"/>
                </a:lnTo>
                <a:lnTo>
                  <a:pt x="74168" y="213664"/>
                </a:lnTo>
                <a:lnTo>
                  <a:pt x="66802" y="205790"/>
                </a:lnTo>
                <a:lnTo>
                  <a:pt x="64897" y="199859"/>
                </a:lnTo>
                <a:lnTo>
                  <a:pt x="64897" y="99758"/>
                </a:lnTo>
                <a:lnTo>
                  <a:pt x="115189" y="99758"/>
                </a:lnTo>
                <a:lnTo>
                  <a:pt x="115189" y="68224"/>
                </a:lnTo>
                <a:lnTo>
                  <a:pt x="64897" y="68224"/>
                </a:lnTo>
                <a:lnTo>
                  <a:pt x="64897" y="31699"/>
                </a:lnTo>
                <a:lnTo>
                  <a:pt x="29591" y="31699"/>
                </a:lnTo>
                <a:lnTo>
                  <a:pt x="29591" y="68224"/>
                </a:lnTo>
                <a:lnTo>
                  <a:pt x="0" y="68224"/>
                </a:lnTo>
                <a:lnTo>
                  <a:pt x="0" y="99758"/>
                </a:lnTo>
                <a:lnTo>
                  <a:pt x="29591" y="99758"/>
                </a:lnTo>
                <a:lnTo>
                  <a:pt x="29591" y="193230"/>
                </a:lnTo>
                <a:lnTo>
                  <a:pt x="30492" y="205359"/>
                </a:lnTo>
                <a:lnTo>
                  <a:pt x="33096" y="215633"/>
                </a:lnTo>
                <a:lnTo>
                  <a:pt x="33210" y="216090"/>
                </a:lnTo>
                <a:lnTo>
                  <a:pt x="37731" y="225425"/>
                </a:lnTo>
                <a:lnTo>
                  <a:pt x="72212" y="246888"/>
                </a:lnTo>
                <a:lnTo>
                  <a:pt x="84455" y="247789"/>
                </a:lnTo>
                <a:lnTo>
                  <a:pt x="91694" y="247789"/>
                </a:lnTo>
                <a:lnTo>
                  <a:pt x="121805" y="235915"/>
                </a:lnTo>
                <a:lnTo>
                  <a:pt x="127381" y="231216"/>
                </a:lnTo>
                <a:close/>
              </a:path>
              <a:path w="711200" h="248285">
                <a:moveTo>
                  <a:pt x="249428" y="66611"/>
                </a:moveTo>
                <a:lnTo>
                  <a:pt x="208699" y="72783"/>
                </a:lnTo>
                <a:lnTo>
                  <a:pt x="185166" y="88963"/>
                </a:lnTo>
                <a:lnTo>
                  <a:pt x="187833" y="68224"/>
                </a:lnTo>
                <a:lnTo>
                  <a:pt x="153416" y="68224"/>
                </a:lnTo>
                <a:lnTo>
                  <a:pt x="153416" y="246253"/>
                </a:lnTo>
                <a:lnTo>
                  <a:pt x="188722" y="246253"/>
                </a:lnTo>
                <a:lnTo>
                  <a:pt x="188722" y="155473"/>
                </a:lnTo>
                <a:lnTo>
                  <a:pt x="189522" y="142938"/>
                </a:lnTo>
                <a:lnTo>
                  <a:pt x="208788" y="108889"/>
                </a:lnTo>
                <a:lnTo>
                  <a:pt x="234010" y="101371"/>
                </a:lnTo>
                <a:lnTo>
                  <a:pt x="249428" y="101371"/>
                </a:lnTo>
                <a:lnTo>
                  <a:pt x="249428" y="88963"/>
                </a:lnTo>
                <a:lnTo>
                  <a:pt x="249428" y="66611"/>
                </a:lnTo>
                <a:close/>
              </a:path>
              <a:path w="711200" h="248285">
                <a:moveTo>
                  <a:pt x="312293" y="68224"/>
                </a:moveTo>
                <a:lnTo>
                  <a:pt x="276987" y="68224"/>
                </a:lnTo>
                <a:lnTo>
                  <a:pt x="276987" y="246253"/>
                </a:lnTo>
                <a:lnTo>
                  <a:pt x="312293" y="246253"/>
                </a:lnTo>
                <a:lnTo>
                  <a:pt x="312293" y="68224"/>
                </a:lnTo>
                <a:close/>
              </a:path>
              <a:path w="711200" h="248285">
                <a:moveTo>
                  <a:pt x="317627" y="15582"/>
                </a:moveTo>
                <a:lnTo>
                  <a:pt x="315468" y="10363"/>
                </a:lnTo>
                <a:lnTo>
                  <a:pt x="310896" y="6210"/>
                </a:lnTo>
                <a:lnTo>
                  <a:pt x="306527" y="2146"/>
                </a:lnTo>
                <a:lnTo>
                  <a:pt x="301117" y="0"/>
                </a:lnTo>
                <a:lnTo>
                  <a:pt x="288417" y="0"/>
                </a:lnTo>
                <a:lnTo>
                  <a:pt x="283083" y="2146"/>
                </a:lnTo>
                <a:lnTo>
                  <a:pt x="274193" y="10744"/>
                </a:lnTo>
                <a:lnTo>
                  <a:pt x="271907" y="16014"/>
                </a:lnTo>
                <a:lnTo>
                  <a:pt x="271907" y="28448"/>
                </a:lnTo>
                <a:lnTo>
                  <a:pt x="274066" y="33743"/>
                </a:lnTo>
                <a:lnTo>
                  <a:pt x="282956" y="42545"/>
                </a:lnTo>
                <a:lnTo>
                  <a:pt x="288417" y="44742"/>
                </a:lnTo>
                <a:lnTo>
                  <a:pt x="301498" y="44742"/>
                </a:lnTo>
                <a:lnTo>
                  <a:pt x="306959" y="42545"/>
                </a:lnTo>
                <a:lnTo>
                  <a:pt x="311150" y="38138"/>
                </a:lnTo>
                <a:lnTo>
                  <a:pt x="315468" y="33743"/>
                </a:lnTo>
                <a:lnTo>
                  <a:pt x="317576" y="28448"/>
                </a:lnTo>
                <a:lnTo>
                  <a:pt x="317627" y="15582"/>
                </a:lnTo>
                <a:close/>
              </a:path>
              <a:path w="711200" h="248285">
                <a:moveTo>
                  <a:pt x="510159" y="206654"/>
                </a:moveTo>
                <a:lnTo>
                  <a:pt x="482981" y="188239"/>
                </a:lnTo>
                <a:lnTo>
                  <a:pt x="477380" y="195656"/>
                </a:lnTo>
                <a:lnTo>
                  <a:pt x="471805" y="201714"/>
                </a:lnTo>
                <a:lnTo>
                  <a:pt x="466217" y="206400"/>
                </a:lnTo>
                <a:lnTo>
                  <a:pt x="460629" y="209727"/>
                </a:lnTo>
                <a:lnTo>
                  <a:pt x="453263" y="213207"/>
                </a:lnTo>
                <a:lnTo>
                  <a:pt x="445135" y="214947"/>
                </a:lnTo>
                <a:lnTo>
                  <a:pt x="436245" y="214947"/>
                </a:lnTo>
                <a:lnTo>
                  <a:pt x="396405" y="199313"/>
                </a:lnTo>
                <a:lnTo>
                  <a:pt x="380492" y="157086"/>
                </a:lnTo>
                <a:lnTo>
                  <a:pt x="380936" y="148501"/>
                </a:lnTo>
                <a:lnTo>
                  <a:pt x="401713" y="110223"/>
                </a:lnTo>
                <a:lnTo>
                  <a:pt x="436245" y="99148"/>
                </a:lnTo>
                <a:lnTo>
                  <a:pt x="445135" y="99148"/>
                </a:lnTo>
                <a:lnTo>
                  <a:pt x="482854" y="126238"/>
                </a:lnTo>
                <a:lnTo>
                  <a:pt x="509955" y="107797"/>
                </a:lnTo>
                <a:lnTo>
                  <a:pt x="477520" y="75590"/>
                </a:lnTo>
                <a:lnTo>
                  <a:pt x="436499" y="66611"/>
                </a:lnTo>
                <a:lnTo>
                  <a:pt x="423760" y="67335"/>
                </a:lnTo>
                <a:lnTo>
                  <a:pt x="379603" y="84518"/>
                </a:lnTo>
                <a:lnTo>
                  <a:pt x="351497" y="120688"/>
                </a:lnTo>
                <a:lnTo>
                  <a:pt x="344805" y="157086"/>
                </a:lnTo>
                <a:lnTo>
                  <a:pt x="345541" y="169849"/>
                </a:lnTo>
                <a:lnTo>
                  <a:pt x="363220" y="213626"/>
                </a:lnTo>
                <a:lnTo>
                  <a:pt x="400240" y="241236"/>
                </a:lnTo>
                <a:lnTo>
                  <a:pt x="436499" y="247789"/>
                </a:lnTo>
                <a:lnTo>
                  <a:pt x="447560" y="247230"/>
                </a:lnTo>
                <a:lnTo>
                  <a:pt x="486600" y="233311"/>
                </a:lnTo>
                <a:lnTo>
                  <a:pt x="504444" y="214947"/>
                </a:lnTo>
                <a:lnTo>
                  <a:pt x="510159" y="206654"/>
                </a:lnTo>
                <a:close/>
              </a:path>
              <a:path w="711200" h="248285">
                <a:moveTo>
                  <a:pt x="711200" y="246253"/>
                </a:moveTo>
                <a:lnTo>
                  <a:pt x="647738" y="166179"/>
                </a:lnTo>
                <a:lnTo>
                  <a:pt x="634847" y="149923"/>
                </a:lnTo>
                <a:lnTo>
                  <a:pt x="629158" y="142735"/>
                </a:lnTo>
                <a:lnTo>
                  <a:pt x="707136" y="68224"/>
                </a:lnTo>
                <a:lnTo>
                  <a:pt x="660908" y="68224"/>
                </a:lnTo>
                <a:lnTo>
                  <a:pt x="571246" y="149923"/>
                </a:lnTo>
                <a:lnTo>
                  <a:pt x="571246" y="0"/>
                </a:lnTo>
                <a:lnTo>
                  <a:pt x="535940" y="0"/>
                </a:lnTo>
                <a:lnTo>
                  <a:pt x="535940" y="246253"/>
                </a:lnTo>
                <a:lnTo>
                  <a:pt x="571246" y="246253"/>
                </a:lnTo>
                <a:lnTo>
                  <a:pt x="571246" y="195516"/>
                </a:lnTo>
                <a:lnTo>
                  <a:pt x="602996" y="166179"/>
                </a:lnTo>
                <a:lnTo>
                  <a:pt x="667258" y="246253"/>
                </a:lnTo>
                <a:lnTo>
                  <a:pt x="711200" y="24625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object 5"/>
          <p:cNvSpPr/>
          <p:nvPr/>
        </p:nvSpPr>
        <p:spPr>
          <a:xfrm>
            <a:off x="11062080" y="3135240"/>
            <a:ext cx="5364720" cy="266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885480"/>
              </a:tabLst>
            </a:pP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Many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believe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contrapositive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proofs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merely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or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shortcut.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reality,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powerful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tool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lead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profound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insights.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Understanding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true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value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change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how we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approach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logical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reasoning.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58" name="object 6" descr=""/>
          <p:cNvPicPr/>
          <p:nvPr/>
        </p:nvPicPr>
        <p:blipFill>
          <a:blip r:embed="rId1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60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1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1542420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250" spc="-1" strike="noStrike">
                <a:solidFill>
                  <a:srgbClr val="000000"/>
                </a:solidFill>
                <a:latin typeface="Cambria"/>
              </a:rPr>
              <a:t>Challenges</a:t>
            </a:r>
            <a:r>
              <a:rPr b="1" lang="en-IN" sz="4250" spc="2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250" spc="-1" strike="noStrike">
                <a:solidFill>
                  <a:srgbClr val="000000"/>
                </a:solidFill>
                <a:latin typeface="Cambria"/>
              </a:rPr>
              <a:t>and</a:t>
            </a:r>
            <a:r>
              <a:rPr b="1" lang="en-IN" sz="4250" spc="2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250" spc="-12" strike="noStrike">
                <a:solidFill>
                  <a:srgbClr val="000000"/>
                </a:solidFill>
                <a:latin typeface="Cambria"/>
              </a:rPr>
              <a:t>Solutions</a:t>
            </a:r>
            <a:endParaRPr b="0" lang="en-IN" sz="4250" spc="-1" strike="noStrike">
              <a:latin typeface="Calibri"/>
            </a:endParaRPr>
          </a:p>
        </p:txBody>
      </p:sp>
      <p:pic>
        <p:nvPicPr>
          <p:cNvPr id="163" name="object 6" descr=""/>
          <p:cNvPicPr/>
          <p:nvPr/>
        </p:nvPicPr>
        <p:blipFill>
          <a:blip r:embed="rId2"/>
          <a:stretch/>
        </p:blipFill>
        <p:spPr>
          <a:xfrm>
            <a:off x="1460520" y="4193280"/>
            <a:ext cx="1690920" cy="308520"/>
          </a:xfrm>
          <a:prstGeom prst="rect">
            <a:avLst/>
          </a:prstGeom>
          <a:ln w="0">
            <a:noFill/>
          </a:ln>
        </p:spPr>
      </p:pic>
      <p:sp>
        <p:nvSpPr>
          <p:cNvPr id="164" name="object 7"/>
          <p:cNvSpPr/>
          <p:nvPr/>
        </p:nvSpPr>
        <p:spPr>
          <a:xfrm>
            <a:off x="1433160" y="3175200"/>
            <a:ext cx="5924880" cy="47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</a:pPr>
            <a:r>
              <a:rPr b="0" lang="en-IN" sz="2450" spc="83" strike="noStrike">
                <a:latin typeface="Verdana"/>
              </a:rPr>
              <a:t>While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contrapositive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proofs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 </a:t>
            </a:r>
            <a:r>
              <a:rPr b="0" lang="en-IN" sz="2450" spc="-12" strike="noStrike">
                <a:latin typeface="Verdana"/>
              </a:rPr>
              <a:t>powerful,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also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</a:t>
            </a:r>
            <a:endParaRPr b="0" lang="en-IN" sz="2450" spc="-1" strike="noStrike">
              <a:latin typeface="Arial"/>
            </a:endParaRPr>
          </a:p>
          <a:p>
            <a:pPr marL="1715040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Identifying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correct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74"/>
              </a:spcBef>
              <a:buNone/>
            </a:pPr>
            <a:r>
              <a:rPr b="0" lang="en-IN" sz="2450" spc="-1" strike="noStrike">
                <a:latin typeface="Verdana"/>
              </a:rPr>
              <a:t>contrapositive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92" strike="noStrike">
                <a:latin typeface="Verdana"/>
              </a:rPr>
              <a:t>tricky.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However,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practice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creative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mindset,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challenges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transformed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opportunities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deeper </a:t>
            </a:r>
            <a:r>
              <a:rPr b="0" lang="en-IN" sz="2450" spc="-12" strike="noStrike">
                <a:latin typeface="Verdana"/>
              </a:rPr>
              <a:t>understanding.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065120" y="2378160"/>
            <a:ext cx="10147680" cy="522756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24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123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49" strike="noStrike">
                <a:solidFill>
                  <a:srgbClr val="000000"/>
                </a:solidFill>
                <a:latin typeface="Cambria"/>
              </a:rPr>
              <a:t>Embrace</a:t>
            </a:r>
            <a:r>
              <a:rPr b="1" lang="en-IN" sz="6850" spc="2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26" strike="noStrike">
                <a:solidFill>
                  <a:srgbClr val="000000"/>
                </a:solidFill>
                <a:latin typeface="Cambria"/>
              </a:rPr>
              <a:t>the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Contrapositive</a:t>
            </a:r>
            <a:endParaRPr b="0" lang="en-IN" sz="6850" spc="-1" strike="noStrike">
              <a:latin typeface="Calibri"/>
            </a:endParaRPr>
          </a:p>
          <a:p>
            <a:pPr marL="286920" indent="-720" algn="ctr">
              <a:lnSpc>
                <a:spcPct val="102000"/>
              </a:lnSpc>
              <a:spcBef>
                <a:spcPts val="1426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conclusion,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contrapositive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proofs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not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only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enhance</a:t>
            </a:r>
            <a:r>
              <a:rPr b="0" lang="en-IN" sz="2450" spc="-15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our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logical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reasoning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000000"/>
                </a:solidFill>
                <a:latin typeface="Verdana"/>
              </a:rPr>
              <a:t>but</a:t>
            </a:r>
            <a:r>
              <a:rPr b="0" lang="en-IN" sz="2450" spc="-7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also</a:t>
            </a:r>
            <a:r>
              <a:rPr b="0" lang="en-IN" sz="2450" spc="-7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encourage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3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problem- </a:t>
            </a:r>
            <a:r>
              <a:rPr b="0" lang="en-IN" sz="2450" spc="-41" strike="noStrike">
                <a:solidFill>
                  <a:srgbClr val="000000"/>
                </a:solidFill>
                <a:latin typeface="Verdana"/>
              </a:rPr>
              <a:t>solving.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By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ﬂipping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perspective,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unveil</a:t>
            </a:r>
            <a:r>
              <a:rPr b="0" lang="en-IN" sz="2450" spc="-14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truths</a:t>
            </a:r>
            <a:r>
              <a:rPr b="0" lang="en-IN" sz="2450" spc="-15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that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may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otherwise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remain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hidden.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Let's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embrace</a:t>
            </a:r>
            <a:r>
              <a:rPr b="0" lang="en-IN" sz="2450" spc="-9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this</a:t>
            </a: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powerful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tool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intellectual</a:t>
            </a:r>
            <a:r>
              <a:rPr b="0" lang="en-IN" sz="2450" spc="-5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journeys.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2024-12-18T06:11:43Z</dcterms:created>
  <dc:creator/>
  <dc:description/>
  <dc:language>en-IN</dc:language>
  <cp:lastModifiedBy/>
  <dcterms:modified xsi:type="dcterms:W3CDTF">2025-02-17T13:02:57Z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