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Comic Sans" panose="020B0604020202020204" charset="0"/>
      <p:regular r:id="rId11"/>
    </p:embeddedFont>
    <p:embeddedFont>
      <p:font typeface="DM Sans" panose="020B0604020202020204" charset="0"/>
      <p:regular r:id="rId12"/>
    </p:embeddedFont>
    <p:embeddedFont>
      <p:font typeface="Repo Bold" panose="020B0604020202020204" charset="0"/>
      <p:regular r:id="rId13"/>
    </p:embeddedFont>
    <p:embeddedFont>
      <p:font typeface="Repo Bold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sv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sv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3642" y="23461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81242" y="21937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dirty="0"/>
          </a:p>
        </p:txBody>
      </p:sp>
      <p:sp>
        <p:nvSpPr>
          <p:cNvPr id="4" name="Freeform 4"/>
          <p:cNvSpPr/>
          <p:nvPr/>
        </p:nvSpPr>
        <p:spPr>
          <a:xfrm>
            <a:off x="10960546" y="2849085"/>
            <a:ext cx="5438226" cy="6224007"/>
          </a:xfrm>
          <a:custGeom>
            <a:avLst/>
            <a:gdLst/>
            <a:ahLst/>
            <a:cxnLst/>
            <a:rect l="l" t="t" r="r" b="b"/>
            <a:pathLst>
              <a:path w="5438226" h="6224007">
                <a:moveTo>
                  <a:pt x="0" y="0"/>
                </a:moveTo>
                <a:lnTo>
                  <a:pt x="5438226" y="0"/>
                </a:lnTo>
                <a:lnTo>
                  <a:pt x="5438226" y="6224007"/>
                </a:lnTo>
                <a:lnTo>
                  <a:pt x="0" y="6224007"/>
                </a:lnTo>
                <a:lnTo>
                  <a:pt x="0" y="0"/>
                </a:lnTo>
                <a:close/>
              </a:path>
            </a:pathLst>
          </a:custGeom>
          <a:blipFill>
            <a:blip r:embed="rId6"/>
            <a:stretch>
              <a:fillRect/>
            </a:stretch>
          </a:blipFill>
        </p:spPr>
      </p:sp>
      <p:sp>
        <p:nvSpPr>
          <p:cNvPr id="5" name="TextBox 5"/>
          <p:cNvSpPr txBox="1"/>
          <p:nvPr/>
        </p:nvSpPr>
        <p:spPr>
          <a:xfrm>
            <a:off x="2873908" y="6690641"/>
            <a:ext cx="8490450" cy="536007"/>
          </a:xfrm>
          <a:prstGeom prst="rect">
            <a:avLst/>
          </a:prstGeom>
        </p:spPr>
        <p:txBody>
          <a:bodyPr lIns="0" tIns="0" rIns="0" bIns="0" rtlCol="0" anchor="t">
            <a:spAutoFit/>
          </a:bodyPr>
          <a:lstStyle/>
          <a:p>
            <a:pPr>
              <a:lnSpc>
                <a:spcPts val="4404"/>
              </a:lnSpc>
            </a:pPr>
            <a:r>
              <a:rPr lang="en-US" sz="3146" spc="-31">
                <a:solidFill>
                  <a:srgbClr val="000000"/>
                </a:solidFill>
                <a:latin typeface="DM Sans"/>
              </a:rPr>
              <a:t>Teacher Sam :)</a:t>
            </a:r>
          </a:p>
        </p:txBody>
      </p:sp>
      <p:sp>
        <p:nvSpPr>
          <p:cNvPr id="6" name="TextBox 6"/>
          <p:cNvSpPr txBox="1"/>
          <p:nvPr/>
        </p:nvSpPr>
        <p:spPr>
          <a:xfrm>
            <a:off x="2382409" y="3872984"/>
            <a:ext cx="7888525" cy="2088104"/>
          </a:xfrm>
          <a:prstGeom prst="rect">
            <a:avLst/>
          </a:prstGeom>
        </p:spPr>
        <p:txBody>
          <a:bodyPr lIns="0" tIns="0" rIns="0" bIns="0" rtlCol="0" anchor="t">
            <a:spAutoFit/>
          </a:bodyPr>
          <a:lstStyle/>
          <a:p>
            <a:pPr marL="0" lvl="0" indent="0">
              <a:lnSpc>
                <a:spcPts val="16722"/>
              </a:lnSpc>
              <a:spcBef>
                <a:spcPct val="0"/>
              </a:spcBef>
            </a:pPr>
            <a:r>
              <a:rPr lang="en-US" sz="11944" dirty="0">
                <a:solidFill>
                  <a:srgbClr val="000000"/>
                </a:solidFill>
                <a:latin typeface="Repo Bold Bold"/>
              </a:rPr>
              <a:t>Exponents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0877" y="943609"/>
            <a:ext cx="12384442" cy="8767397"/>
            <a:chOff x="0" y="0"/>
            <a:chExt cx="16512590" cy="11689863"/>
          </a:xfrm>
        </p:grpSpPr>
        <p:grpSp>
          <p:nvGrpSpPr>
            <p:cNvPr id="3" name="Group 3"/>
            <p:cNvGrpSpPr/>
            <p:nvPr/>
          </p:nvGrpSpPr>
          <p:grpSpPr>
            <a:xfrm>
              <a:off x="0" y="0"/>
              <a:ext cx="16512590" cy="11689863"/>
              <a:chOff x="0" y="0"/>
              <a:chExt cx="5293141" cy="3747207"/>
            </a:xfrm>
          </p:grpSpPr>
          <p:sp>
            <p:nvSpPr>
              <p:cNvPr id="4" name="Freeform 4"/>
              <p:cNvSpPr/>
              <p:nvPr/>
            </p:nvSpPr>
            <p:spPr>
              <a:xfrm>
                <a:off x="0" y="0"/>
                <a:ext cx="5293141" cy="3747207"/>
              </a:xfrm>
              <a:custGeom>
                <a:avLst/>
                <a:gdLst/>
                <a:ahLst/>
                <a:cxnLst/>
                <a:rect l="l" t="t" r="r" b="b"/>
                <a:pathLst>
                  <a:path w="5293141" h="3747207">
                    <a:moveTo>
                      <a:pt x="22643" y="0"/>
                    </a:moveTo>
                    <a:lnTo>
                      <a:pt x="5270498" y="0"/>
                    </a:lnTo>
                    <a:cubicBezTo>
                      <a:pt x="5283004" y="0"/>
                      <a:pt x="5293141" y="10138"/>
                      <a:pt x="5293141" y="22643"/>
                    </a:cubicBezTo>
                    <a:lnTo>
                      <a:pt x="5293141" y="3724564"/>
                    </a:lnTo>
                    <a:cubicBezTo>
                      <a:pt x="5293141" y="3737070"/>
                      <a:pt x="5283004" y="3747207"/>
                      <a:pt x="5270498" y="3747207"/>
                    </a:cubicBezTo>
                    <a:lnTo>
                      <a:pt x="22643" y="3747207"/>
                    </a:lnTo>
                    <a:cubicBezTo>
                      <a:pt x="10138" y="3747207"/>
                      <a:pt x="0" y="3737070"/>
                      <a:pt x="0" y="3724564"/>
                    </a:cubicBezTo>
                    <a:lnTo>
                      <a:pt x="0" y="22643"/>
                    </a:lnTo>
                    <a:cubicBezTo>
                      <a:pt x="0" y="10138"/>
                      <a:pt x="10138" y="0"/>
                      <a:pt x="22643" y="0"/>
                    </a:cubicBezTo>
                    <a:close/>
                  </a:path>
                </a:pathLst>
              </a:custGeom>
              <a:solidFill>
                <a:srgbClr val="FFFEF7"/>
              </a:solidFill>
              <a:ln w="47625" cap="rnd">
                <a:solidFill>
                  <a:srgbClr val="000000"/>
                </a:solidFill>
                <a:prstDash val="solid"/>
                <a:round/>
              </a:ln>
            </p:spPr>
          </p:sp>
          <p:sp>
            <p:nvSpPr>
              <p:cNvPr id="5" name="TextBox 5"/>
              <p:cNvSpPr txBox="1"/>
              <p:nvPr/>
            </p:nvSpPr>
            <p:spPr>
              <a:xfrm>
                <a:off x="0" y="-9525"/>
                <a:ext cx="5293141" cy="3756732"/>
              </a:xfrm>
              <a:prstGeom prst="rect">
                <a:avLst/>
              </a:prstGeom>
            </p:spPr>
            <p:txBody>
              <a:bodyPr lIns="0" tIns="0" rIns="0" bIns="0" rtlCol="0" anchor="ctr"/>
              <a:lstStyle/>
              <a:p>
                <a:pPr marL="0" lvl="0" indent="0" algn="ctr">
                  <a:lnSpc>
                    <a:spcPts val="700"/>
                  </a:lnSpc>
                  <a:spcBef>
                    <a:spcPct val="0"/>
                  </a:spcBef>
                </a:pPr>
                <a:endParaRPr/>
              </a:p>
            </p:txBody>
          </p:sp>
        </p:grpSp>
        <p:sp>
          <p:nvSpPr>
            <p:cNvPr id="6" name="Freeform 6"/>
            <p:cNvSpPr/>
            <p:nvPr/>
          </p:nvSpPr>
          <p:spPr>
            <a:xfrm>
              <a:off x="14502688" y="546267"/>
              <a:ext cx="1296291" cy="324073"/>
            </a:xfrm>
            <a:custGeom>
              <a:avLst/>
              <a:gdLst/>
              <a:ahLst/>
              <a:cxnLst/>
              <a:rect l="l" t="t" r="r" b="b"/>
              <a:pathLst>
                <a:path w="1296291" h="324073">
                  <a:moveTo>
                    <a:pt x="0" y="0"/>
                  </a:moveTo>
                  <a:lnTo>
                    <a:pt x="1296291" y="0"/>
                  </a:lnTo>
                  <a:lnTo>
                    <a:pt x="1296291" y="324073"/>
                  </a:lnTo>
                  <a:lnTo>
                    <a:pt x="0" y="324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4661978" y="2679437"/>
              <a:ext cx="7138292" cy="1613155"/>
            </a:xfrm>
            <a:prstGeom prst="rect">
              <a:avLst/>
            </a:prstGeom>
          </p:spPr>
          <p:txBody>
            <a:bodyPr lIns="0" tIns="0" rIns="0" bIns="0" rtlCol="0" anchor="t">
              <a:spAutoFit/>
            </a:bodyPr>
            <a:lstStyle/>
            <a:p>
              <a:pPr marL="0" lvl="0" indent="0" algn="ctr">
                <a:lnSpc>
                  <a:spcPts val="10087"/>
                </a:lnSpc>
                <a:spcBef>
                  <a:spcPct val="0"/>
                </a:spcBef>
              </a:pPr>
              <a:r>
                <a:rPr lang="en-US" sz="7205">
                  <a:solidFill>
                    <a:srgbClr val="000000"/>
                  </a:solidFill>
                  <a:latin typeface="Repo Bold Bold"/>
                </a:rPr>
                <a:t>a</a:t>
              </a:r>
            </a:p>
          </p:txBody>
        </p:sp>
        <p:sp>
          <p:nvSpPr>
            <p:cNvPr id="8" name="TextBox 8"/>
            <p:cNvSpPr txBox="1"/>
            <p:nvPr/>
          </p:nvSpPr>
          <p:spPr>
            <a:xfrm>
              <a:off x="5162605" y="2495490"/>
              <a:ext cx="7138292" cy="1066724"/>
            </a:xfrm>
            <a:prstGeom prst="rect">
              <a:avLst/>
            </a:prstGeom>
          </p:spPr>
          <p:txBody>
            <a:bodyPr lIns="0" tIns="0" rIns="0" bIns="0" rtlCol="0" anchor="t">
              <a:spAutoFit/>
            </a:bodyPr>
            <a:lstStyle/>
            <a:p>
              <a:pPr marL="0" lvl="0" indent="0" algn="ctr">
                <a:lnSpc>
                  <a:spcPts val="6656"/>
                </a:lnSpc>
                <a:spcBef>
                  <a:spcPct val="0"/>
                </a:spcBef>
              </a:pPr>
              <a:r>
                <a:rPr lang="en-US" sz="4754">
                  <a:solidFill>
                    <a:srgbClr val="000000"/>
                  </a:solidFill>
                  <a:latin typeface="Repo Bold"/>
                </a:rPr>
                <a:t>n</a:t>
              </a:r>
            </a:p>
          </p:txBody>
        </p:sp>
      </p:grpSp>
      <p:grpSp>
        <p:nvGrpSpPr>
          <p:cNvPr id="9" name="Group 9"/>
          <p:cNvGrpSpPr/>
          <p:nvPr/>
        </p:nvGrpSpPr>
        <p:grpSpPr>
          <a:xfrm>
            <a:off x="957797" y="178234"/>
            <a:ext cx="5456124" cy="1700931"/>
            <a:chOff x="0" y="0"/>
            <a:chExt cx="7274833" cy="2267908"/>
          </a:xfrm>
        </p:grpSpPr>
        <p:grpSp>
          <p:nvGrpSpPr>
            <p:cNvPr id="10" name="Group 10"/>
            <p:cNvGrpSpPr/>
            <p:nvPr/>
          </p:nvGrpSpPr>
          <p:grpSpPr>
            <a:xfrm>
              <a:off x="0" y="0"/>
              <a:ext cx="7274833" cy="2267908"/>
              <a:chOff x="0" y="0"/>
              <a:chExt cx="1962273" cy="611733"/>
            </a:xfrm>
          </p:grpSpPr>
          <p:sp>
            <p:nvSpPr>
              <p:cNvPr id="11" name="Freeform 11"/>
              <p:cNvSpPr/>
              <p:nvPr/>
            </p:nvSpPr>
            <p:spPr>
              <a:xfrm>
                <a:off x="0" y="0"/>
                <a:ext cx="1962273" cy="611733"/>
              </a:xfrm>
              <a:custGeom>
                <a:avLst/>
                <a:gdLst/>
                <a:ahLst/>
                <a:cxnLst/>
                <a:rect l="l" t="t" r="r" b="b"/>
                <a:pathLst>
                  <a:path w="1962273" h="611733">
                    <a:moveTo>
                      <a:pt x="48244" y="0"/>
                    </a:moveTo>
                    <a:lnTo>
                      <a:pt x="1914029" y="0"/>
                    </a:lnTo>
                    <a:cubicBezTo>
                      <a:pt x="1940673" y="0"/>
                      <a:pt x="1962273" y="21600"/>
                      <a:pt x="1962273" y="48244"/>
                    </a:cubicBezTo>
                    <a:lnTo>
                      <a:pt x="1962273" y="563489"/>
                    </a:lnTo>
                    <a:cubicBezTo>
                      <a:pt x="1962273" y="590133"/>
                      <a:pt x="1940673" y="611733"/>
                      <a:pt x="1914029" y="611733"/>
                    </a:cubicBezTo>
                    <a:lnTo>
                      <a:pt x="48244" y="611733"/>
                    </a:lnTo>
                    <a:cubicBezTo>
                      <a:pt x="35449" y="611733"/>
                      <a:pt x="23178" y="606650"/>
                      <a:pt x="14130" y="597603"/>
                    </a:cubicBezTo>
                    <a:cubicBezTo>
                      <a:pt x="5083" y="588555"/>
                      <a:pt x="0" y="576284"/>
                      <a:pt x="0" y="563489"/>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12" name="TextBox 12"/>
              <p:cNvSpPr txBox="1"/>
              <p:nvPr/>
            </p:nvSpPr>
            <p:spPr>
              <a:xfrm>
                <a:off x="0" y="-9525"/>
                <a:ext cx="1962273" cy="621258"/>
              </a:xfrm>
              <a:prstGeom prst="rect">
                <a:avLst/>
              </a:prstGeom>
            </p:spPr>
            <p:txBody>
              <a:bodyPr lIns="0" tIns="0" rIns="0" bIns="0" rtlCol="0" anchor="ctr"/>
              <a:lstStyle/>
              <a:p>
                <a:pPr marL="0" lvl="0" indent="0" algn="ctr">
                  <a:lnSpc>
                    <a:spcPts val="700"/>
                  </a:lnSpc>
                  <a:spcBef>
                    <a:spcPct val="0"/>
                  </a:spcBef>
                </a:pPr>
                <a:endParaRPr/>
              </a:p>
            </p:txBody>
          </p:sp>
        </p:grpSp>
        <p:sp>
          <p:nvSpPr>
            <p:cNvPr id="13" name="TextBox 13"/>
            <p:cNvSpPr txBox="1"/>
            <p:nvPr/>
          </p:nvSpPr>
          <p:spPr>
            <a:xfrm>
              <a:off x="287204" y="192048"/>
              <a:ext cx="6700425" cy="1514026"/>
            </a:xfrm>
            <a:prstGeom prst="rect">
              <a:avLst/>
            </a:prstGeom>
          </p:spPr>
          <p:txBody>
            <a:bodyPr lIns="0" tIns="0" rIns="0" bIns="0" rtlCol="0" anchor="t">
              <a:spAutoFit/>
            </a:bodyPr>
            <a:lstStyle/>
            <a:p>
              <a:pPr marL="0" lvl="0" indent="0" algn="ctr">
                <a:lnSpc>
                  <a:spcPts val="9468"/>
                </a:lnSpc>
                <a:spcBef>
                  <a:spcPct val="0"/>
                </a:spcBef>
              </a:pPr>
              <a:r>
                <a:rPr lang="en-US" sz="6763">
                  <a:solidFill>
                    <a:srgbClr val="000000"/>
                  </a:solidFill>
                  <a:latin typeface="Repo Bold Bold"/>
                </a:rPr>
                <a:t>Exponent</a:t>
              </a:r>
            </a:p>
          </p:txBody>
        </p:sp>
      </p:grpSp>
      <p:grpSp>
        <p:nvGrpSpPr>
          <p:cNvPr id="14" name="Group 14"/>
          <p:cNvGrpSpPr/>
          <p:nvPr/>
        </p:nvGrpSpPr>
        <p:grpSpPr>
          <a:xfrm>
            <a:off x="2049383" y="5967750"/>
            <a:ext cx="3995497" cy="2467220"/>
            <a:chOff x="0" y="0"/>
            <a:chExt cx="5327330" cy="3289626"/>
          </a:xfrm>
        </p:grpSpPr>
        <p:sp>
          <p:nvSpPr>
            <p:cNvPr id="15" name="Freeform 15"/>
            <p:cNvSpPr/>
            <p:nvPr/>
          </p:nvSpPr>
          <p:spPr>
            <a:xfrm>
              <a:off x="0" y="0"/>
              <a:ext cx="5327330" cy="3289626"/>
            </a:xfrm>
            <a:custGeom>
              <a:avLst/>
              <a:gdLst/>
              <a:ahLst/>
              <a:cxnLst/>
              <a:rect l="l" t="t" r="r" b="b"/>
              <a:pathLst>
                <a:path w="5327330" h="3289626">
                  <a:moveTo>
                    <a:pt x="0" y="0"/>
                  </a:moveTo>
                  <a:lnTo>
                    <a:pt x="5327330" y="0"/>
                  </a:lnTo>
                  <a:lnTo>
                    <a:pt x="5327330" y="3289626"/>
                  </a:lnTo>
                  <a:lnTo>
                    <a:pt x="0" y="32896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445943" y="569066"/>
              <a:ext cx="4435444" cy="2056245"/>
            </a:xfrm>
            <a:prstGeom prst="rect">
              <a:avLst/>
            </a:prstGeom>
          </p:spPr>
          <p:txBody>
            <a:bodyPr lIns="0" tIns="0" rIns="0" bIns="0" rtlCol="0" anchor="t">
              <a:spAutoFit/>
            </a:bodyPr>
            <a:lstStyle/>
            <a:p>
              <a:pPr marL="0" lvl="0" indent="0" algn="ctr">
                <a:lnSpc>
                  <a:spcPts val="6267"/>
                </a:lnSpc>
                <a:spcBef>
                  <a:spcPct val="0"/>
                </a:spcBef>
              </a:pPr>
              <a:r>
                <a:rPr lang="en-US" sz="4477">
                  <a:solidFill>
                    <a:srgbClr val="000000"/>
                  </a:solidFill>
                  <a:latin typeface="Repo Bold Bold"/>
                </a:rPr>
                <a:t>Ways to Read:</a:t>
              </a:r>
            </a:p>
          </p:txBody>
        </p:sp>
      </p:grpSp>
      <p:grpSp>
        <p:nvGrpSpPr>
          <p:cNvPr id="17" name="Group 17"/>
          <p:cNvGrpSpPr/>
          <p:nvPr/>
        </p:nvGrpSpPr>
        <p:grpSpPr>
          <a:xfrm>
            <a:off x="2049383" y="2647384"/>
            <a:ext cx="4042292" cy="2496116"/>
            <a:chOff x="0" y="0"/>
            <a:chExt cx="5389723" cy="3328154"/>
          </a:xfrm>
        </p:grpSpPr>
        <p:sp>
          <p:nvSpPr>
            <p:cNvPr id="18" name="Freeform 18"/>
            <p:cNvSpPr/>
            <p:nvPr/>
          </p:nvSpPr>
          <p:spPr>
            <a:xfrm>
              <a:off x="0" y="0"/>
              <a:ext cx="5389723" cy="3328154"/>
            </a:xfrm>
            <a:custGeom>
              <a:avLst/>
              <a:gdLst/>
              <a:ahLst/>
              <a:cxnLst/>
              <a:rect l="l" t="t" r="r" b="b"/>
              <a:pathLst>
                <a:path w="5389723" h="3328154">
                  <a:moveTo>
                    <a:pt x="0" y="0"/>
                  </a:moveTo>
                  <a:lnTo>
                    <a:pt x="5389723" y="0"/>
                  </a:lnTo>
                  <a:lnTo>
                    <a:pt x="5389723" y="3328154"/>
                  </a:lnTo>
                  <a:lnTo>
                    <a:pt x="0" y="33281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451166" y="1109685"/>
              <a:ext cx="4487391" cy="1013534"/>
            </a:xfrm>
            <a:prstGeom prst="rect">
              <a:avLst/>
            </a:prstGeom>
          </p:spPr>
          <p:txBody>
            <a:bodyPr lIns="0" tIns="0" rIns="0" bIns="0" rtlCol="0" anchor="t">
              <a:spAutoFit/>
            </a:bodyPr>
            <a:lstStyle/>
            <a:p>
              <a:pPr marL="0" lvl="0" indent="0" algn="ctr">
                <a:lnSpc>
                  <a:spcPts val="6341"/>
                </a:lnSpc>
                <a:spcBef>
                  <a:spcPct val="0"/>
                </a:spcBef>
              </a:pPr>
              <a:r>
                <a:rPr lang="en-US" sz="4529">
                  <a:solidFill>
                    <a:srgbClr val="000000"/>
                  </a:solidFill>
                  <a:latin typeface="Repo Bold Bold"/>
                </a:rPr>
                <a:t>Parts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15357" y="4188296"/>
            <a:ext cx="5060685" cy="1910409"/>
          </a:xfrm>
          <a:custGeom>
            <a:avLst/>
            <a:gdLst/>
            <a:ahLst/>
            <a:cxnLst/>
            <a:rect l="l" t="t" r="r" b="b"/>
            <a:pathLst>
              <a:path w="5060685" h="1910409">
                <a:moveTo>
                  <a:pt x="0" y="0"/>
                </a:moveTo>
                <a:lnTo>
                  <a:pt x="5060684" y="0"/>
                </a:lnTo>
                <a:lnTo>
                  <a:pt x="5060684" y="1910408"/>
                </a:lnTo>
                <a:lnTo>
                  <a:pt x="0" y="1910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59642" y="266528"/>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802710" y="266528"/>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9345777" y="266528"/>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888845" y="266528"/>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261341" y="6251104"/>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4804409" y="6251104"/>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9347476" y="6251104"/>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3890544" y="6251104"/>
            <a:ext cx="4139513" cy="3766957"/>
          </a:xfrm>
          <a:custGeom>
            <a:avLst/>
            <a:gdLst/>
            <a:ahLst/>
            <a:cxnLst/>
            <a:rect l="l" t="t" r="r" b="b"/>
            <a:pathLst>
              <a:path w="4139513" h="3766957">
                <a:moveTo>
                  <a:pt x="0" y="0"/>
                </a:moveTo>
                <a:lnTo>
                  <a:pt x="4139513" y="0"/>
                </a:lnTo>
                <a:lnTo>
                  <a:pt x="4139513" y="3766957"/>
                </a:lnTo>
                <a:lnTo>
                  <a:pt x="0" y="3766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TextBox 17"/>
          <p:cNvSpPr txBox="1"/>
          <p:nvPr/>
        </p:nvSpPr>
        <p:spPr>
          <a:xfrm>
            <a:off x="4928829" y="8103539"/>
            <a:ext cx="3995077" cy="1031082"/>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ZERO EXPONENT RULE</a:t>
            </a:r>
          </a:p>
        </p:txBody>
      </p:sp>
      <p:sp>
        <p:nvSpPr>
          <p:cNvPr id="18" name="TextBox 18"/>
          <p:cNvSpPr txBox="1"/>
          <p:nvPr/>
        </p:nvSpPr>
        <p:spPr>
          <a:xfrm>
            <a:off x="9493953" y="8103539"/>
            <a:ext cx="3995077" cy="1038926"/>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NEGATIVE EXPONENT RULE</a:t>
            </a:r>
          </a:p>
        </p:txBody>
      </p:sp>
      <p:sp>
        <p:nvSpPr>
          <p:cNvPr id="21" name="Freeform 21"/>
          <p:cNvSpPr/>
          <p:nvPr/>
        </p:nvSpPr>
        <p:spPr>
          <a:xfrm>
            <a:off x="395801" y="1485900"/>
            <a:ext cx="3670578" cy="811362"/>
          </a:xfrm>
          <a:custGeom>
            <a:avLst/>
            <a:gdLst/>
            <a:ahLst/>
            <a:cxnLst/>
            <a:rect l="l" t="t" r="r" b="b"/>
            <a:pathLst>
              <a:path w="3670578" h="811362">
                <a:moveTo>
                  <a:pt x="0" y="0"/>
                </a:moveTo>
                <a:lnTo>
                  <a:pt x="3670578" y="0"/>
                </a:lnTo>
                <a:lnTo>
                  <a:pt x="3670578" y="811363"/>
                </a:lnTo>
                <a:lnTo>
                  <a:pt x="0" y="811363"/>
                </a:lnTo>
                <a:lnTo>
                  <a:pt x="0" y="0"/>
                </a:lnTo>
                <a:close/>
              </a:path>
            </a:pathLst>
          </a:custGeom>
          <a:blipFill>
            <a:blip r:embed="rId6"/>
            <a:stretch>
              <a:fillRect l="-187624" t="-229087" r="-29046" b="-1075088"/>
            </a:stretch>
          </a:blipFill>
        </p:spPr>
      </p:sp>
      <p:sp>
        <p:nvSpPr>
          <p:cNvPr id="22" name="TextBox 22"/>
          <p:cNvSpPr txBox="1"/>
          <p:nvPr/>
        </p:nvSpPr>
        <p:spPr>
          <a:xfrm>
            <a:off x="6930403" y="4780479"/>
            <a:ext cx="4427193" cy="637906"/>
          </a:xfrm>
          <a:prstGeom prst="rect">
            <a:avLst/>
          </a:prstGeom>
        </p:spPr>
        <p:txBody>
          <a:bodyPr lIns="0" tIns="0" rIns="0" bIns="0" rtlCol="0" anchor="t">
            <a:spAutoFit/>
          </a:bodyPr>
          <a:lstStyle/>
          <a:p>
            <a:pPr marL="0" lvl="0" indent="0" algn="ctr">
              <a:lnSpc>
                <a:spcPts val="5141"/>
              </a:lnSpc>
              <a:spcBef>
                <a:spcPct val="0"/>
              </a:spcBef>
            </a:pPr>
            <a:r>
              <a:rPr lang="en-US" sz="3672">
                <a:solidFill>
                  <a:srgbClr val="000000"/>
                </a:solidFill>
                <a:latin typeface="Repo Bold Bold"/>
              </a:rPr>
              <a:t> Rules of Exponent</a:t>
            </a:r>
          </a:p>
        </p:txBody>
      </p:sp>
      <p:sp>
        <p:nvSpPr>
          <p:cNvPr id="23" name="TextBox 23"/>
          <p:cNvSpPr txBox="1"/>
          <p:nvPr/>
        </p:nvSpPr>
        <p:spPr>
          <a:xfrm>
            <a:off x="304800" y="2232559"/>
            <a:ext cx="3995077" cy="511129"/>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PRODUCT RULE</a:t>
            </a:r>
          </a:p>
        </p:txBody>
      </p:sp>
      <p:sp>
        <p:nvSpPr>
          <p:cNvPr id="24" name="TextBox 24"/>
          <p:cNvSpPr txBox="1"/>
          <p:nvPr/>
        </p:nvSpPr>
        <p:spPr>
          <a:xfrm>
            <a:off x="4864205" y="2280326"/>
            <a:ext cx="4003149" cy="511129"/>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QUOTIENT RULE</a:t>
            </a:r>
          </a:p>
        </p:txBody>
      </p:sp>
      <p:sp>
        <p:nvSpPr>
          <p:cNvPr id="25" name="TextBox 25"/>
          <p:cNvSpPr txBox="1"/>
          <p:nvPr/>
        </p:nvSpPr>
        <p:spPr>
          <a:xfrm>
            <a:off x="9429329" y="2280326"/>
            <a:ext cx="4003149" cy="1031082"/>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POWER OF A POWER RULE</a:t>
            </a:r>
          </a:p>
        </p:txBody>
      </p:sp>
      <p:sp>
        <p:nvSpPr>
          <p:cNvPr id="26" name="TextBox 26"/>
          <p:cNvSpPr txBox="1"/>
          <p:nvPr/>
        </p:nvSpPr>
        <p:spPr>
          <a:xfrm>
            <a:off x="13960585" y="2232559"/>
            <a:ext cx="4003149" cy="1031082"/>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POWER OF A PRODUCT RULE</a:t>
            </a:r>
          </a:p>
        </p:txBody>
      </p:sp>
      <p:sp>
        <p:nvSpPr>
          <p:cNvPr id="27" name="TextBox 27"/>
          <p:cNvSpPr txBox="1"/>
          <p:nvPr/>
        </p:nvSpPr>
        <p:spPr>
          <a:xfrm>
            <a:off x="298176" y="8103539"/>
            <a:ext cx="3995077" cy="1031082"/>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POWER OF A QUOTIENT RULE</a:t>
            </a:r>
          </a:p>
        </p:txBody>
      </p:sp>
      <p:sp>
        <p:nvSpPr>
          <p:cNvPr id="28" name="TextBox 28"/>
          <p:cNvSpPr txBox="1"/>
          <p:nvPr/>
        </p:nvSpPr>
        <p:spPr>
          <a:xfrm>
            <a:off x="14025209" y="8027659"/>
            <a:ext cx="3995077" cy="1031082"/>
          </a:xfrm>
          <a:prstGeom prst="rect">
            <a:avLst/>
          </a:prstGeom>
        </p:spPr>
        <p:txBody>
          <a:bodyPr lIns="0" tIns="0" rIns="0" bIns="0" rtlCol="0" anchor="t">
            <a:spAutoFit/>
          </a:bodyPr>
          <a:lstStyle/>
          <a:p>
            <a:pPr marL="0" lvl="0" indent="0" algn="ctr">
              <a:lnSpc>
                <a:spcPts val="4161"/>
              </a:lnSpc>
              <a:spcBef>
                <a:spcPct val="0"/>
              </a:spcBef>
            </a:pPr>
            <a:r>
              <a:rPr lang="en-US" sz="2972">
                <a:solidFill>
                  <a:srgbClr val="000000"/>
                </a:solidFill>
                <a:latin typeface="Repo Bold"/>
              </a:rPr>
              <a:t>FRACTIONAL EXPONENT RULE</a:t>
            </a:r>
          </a:p>
        </p:txBody>
      </p:sp>
      <p:sp>
        <p:nvSpPr>
          <p:cNvPr id="29" name="Freeform 29"/>
          <p:cNvSpPr/>
          <p:nvPr/>
        </p:nvSpPr>
        <p:spPr>
          <a:xfrm>
            <a:off x="4974252" y="1581841"/>
            <a:ext cx="3670578" cy="811362"/>
          </a:xfrm>
          <a:custGeom>
            <a:avLst/>
            <a:gdLst/>
            <a:ahLst/>
            <a:cxnLst/>
            <a:rect l="l" t="t" r="r" b="b"/>
            <a:pathLst>
              <a:path w="3670578" h="811362">
                <a:moveTo>
                  <a:pt x="0" y="0"/>
                </a:moveTo>
                <a:lnTo>
                  <a:pt x="3670578" y="0"/>
                </a:lnTo>
                <a:lnTo>
                  <a:pt x="3670578" y="811363"/>
                </a:lnTo>
                <a:lnTo>
                  <a:pt x="0" y="811363"/>
                </a:lnTo>
                <a:lnTo>
                  <a:pt x="0" y="0"/>
                </a:lnTo>
                <a:close/>
              </a:path>
            </a:pathLst>
          </a:custGeom>
          <a:blipFill>
            <a:blip r:embed="rId6"/>
            <a:stretch>
              <a:fillRect l="-187037" t="-353459" r="-29633" b="-950715"/>
            </a:stretch>
          </a:blipFill>
        </p:spPr>
      </p:sp>
      <p:sp>
        <p:nvSpPr>
          <p:cNvPr id="30" name="Freeform 30"/>
          <p:cNvSpPr/>
          <p:nvPr/>
        </p:nvSpPr>
        <p:spPr>
          <a:xfrm>
            <a:off x="10020527" y="1595207"/>
            <a:ext cx="3181781" cy="704028"/>
          </a:xfrm>
          <a:custGeom>
            <a:avLst/>
            <a:gdLst/>
            <a:ahLst/>
            <a:cxnLst/>
            <a:rect l="l" t="t" r="r" b="b"/>
            <a:pathLst>
              <a:path w="3181781" h="704028">
                <a:moveTo>
                  <a:pt x="0" y="0"/>
                </a:moveTo>
                <a:lnTo>
                  <a:pt x="3181781" y="0"/>
                </a:lnTo>
                <a:lnTo>
                  <a:pt x="3181781" y="704027"/>
                </a:lnTo>
                <a:lnTo>
                  <a:pt x="0" y="704027"/>
                </a:lnTo>
                <a:lnTo>
                  <a:pt x="0" y="0"/>
                </a:lnTo>
                <a:close/>
              </a:path>
            </a:pathLst>
          </a:custGeom>
          <a:blipFill>
            <a:blip r:embed="rId6"/>
            <a:stretch>
              <a:fillRect l="-190404" t="-474976" r="-26266" b="-827780"/>
            </a:stretch>
          </a:blipFill>
        </p:spPr>
      </p:sp>
      <p:sp>
        <p:nvSpPr>
          <p:cNvPr id="31" name="Freeform 31"/>
          <p:cNvSpPr/>
          <p:nvPr/>
        </p:nvSpPr>
        <p:spPr>
          <a:xfrm>
            <a:off x="1192595" y="7200900"/>
            <a:ext cx="1877163" cy="876010"/>
          </a:xfrm>
          <a:custGeom>
            <a:avLst/>
            <a:gdLst/>
            <a:ahLst/>
            <a:cxnLst/>
            <a:rect l="l" t="t" r="r" b="b"/>
            <a:pathLst>
              <a:path w="1877163" h="876010">
                <a:moveTo>
                  <a:pt x="0" y="0"/>
                </a:moveTo>
                <a:lnTo>
                  <a:pt x="1877163" y="0"/>
                </a:lnTo>
                <a:lnTo>
                  <a:pt x="1877163" y="876010"/>
                </a:lnTo>
                <a:lnTo>
                  <a:pt x="0" y="876010"/>
                </a:lnTo>
                <a:lnTo>
                  <a:pt x="0" y="0"/>
                </a:lnTo>
                <a:close/>
              </a:path>
            </a:pathLst>
          </a:custGeom>
          <a:blipFill>
            <a:blip r:embed="rId6"/>
            <a:stretch>
              <a:fillRect l="-265691" t="-467970" r="-58779" b="-323557"/>
            </a:stretch>
          </a:blipFill>
        </p:spPr>
      </p:sp>
      <p:sp>
        <p:nvSpPr>
          <p:cNvPr id="32" name="Freeform 32"/>
          <p:cNvSpPr/>
          <p:nvPr/>
        </p:nvSpPr>
        <p:spPr>
          <a:xfrm>
            <a:off x="14563666" y="1595207"/>
            <a:ext cx="3181781" cy="704028"/>
          </a:xfrm>
          <a:custGeom>
            <a:avLst/>
            <a:gdLst/>
            <a:ahLst/>
            <a:cxnLst/>
            <a:rect l="l" t="t" r="r" b="b"/>
            <a:pathLst>
              <a:path w="3181781" h="704028">
                <a:moveTo>
                  <a:pt x="0" y="0"/>
                </a:moveTo>
                <a:lnTo>
                  <a:pt x="3181781" y="0"/>
                </a:lnTo>
                <a:lnTo>
                  <a:pt x="3181781" y="704027"/>
                </a:lnTo>
                <a:lnTo>
                  <a:pt x="0" y="704027"/>
                </a:lnTo>
                <a:lnTo>
                  <a:pt x="0" y="0"/>
                </a:lnTo>
                <a:close/>
              </a:path>
            </a:pathLst>
          </a:custGeom>
          <a:blipFill>
            <a:blip r:embed="rId6"/>
            <a:stretch>
              <a:fillRect l="-193328" t="-606028" r="-23342" b="-696728"/>
            </a:stretch>
          </a:blipFill>
        </p:spPr>
      </p:sp>
      <p:sp>
        <p:nvSpPr>
          <p:cNvPr id="33" name="Freeform 33"/>
          <p:cNvSpPr/>
          <p:nvPr/>
        </p:nvSpPr>
        <p:spPr>
          <a:xfrm>
            <a:off x="6199574" y="7584557"/>
            <a:ext cx="1345784" cy="481911"/>
          </a:xfrm>
          <a:custGeom>
            <a:avLst/>
            <a:gdLst/>
            <a:ahLst/>
            <a:cxnLst/>
            <a:rect l="l" t="t" r="r" b="b"/>
            <a:pathLst>
              <a:path w="1345784" h="481911">
                <a:moveTo>
                  <a:pt x="0" y="0"/>
                </a:moveTo>
                <a:lnTo>
                  <a:pt x="1345784" y="0"/>
                </a:lnTo>
                <a:lnTo>
                  <a:pt x="1345784" y="481911"/>
                </a:lnTo>
                <a:lnTo>
                  <a:pt x="0" y="481911"/>
                </a:lnTo>
                <a:lnTo>
                  <a:pt x="0" y="0"/>
                </a:lnTo>
                <a:close/>
              </a:path>
            </a:pathLst>
          </a:custGeom>
          <a:blipFill>
            <a:blip r:embed="rId6"/>
            <a:stretch>
              <a:fillRect l="-372412" t="-1064583" r="-119659" b="-456021"/>
            </a:stretch>
          </a:blipFill>
        </p:spPr>
      </p:sp>
      <p:sp>
        <p:nvSpPr>
          <p:cNvPr id="34" name="Freeform 34"/>
          <p:cNvSpPr/>
          <p:nvPr/>
        </p:nvSpPr>
        <p:spPr>
          <a:xfrm>
            <a:off x="10449395" y="7200900"/>
            <a:ext cx="1935675" cy="780211"/>
          </a:xfrm>
          <a:custGeom>
            <a:avLst/>
            <a:gdLst/>
            <a:ahLst/>
            <a:cxnLst/>
            <a:rect l="l" t="t" r="r" b="b"/>
            <a:pathLst>
              <a:path w="1935675" h="780211">
                <a:moveTo>
                  <a:pt x="0" y="0"/>
                </a:moveTo>
                <a:lnTo>
                  <a:pt x="1935676" y="0"/>
                </a:lnTo>
                <a:lnTo>
                  <a:pt x="1935676" y="780211"/>
                </a:lnTo>
                <a:lnTo>
                  <a:pt x="0" y="780211"/>
                </a:lnTo>
                <a:lnTo>
                  <a:pt x="0" y="0"/>
                </a:lnTo>
                <a:close/>
              </a:path>
            </a:pathLst>
          </a:custGeom>
          <a:blipFill>
            <a:blip r:embed="rId6"/>
            <a:stretch>
              <a:fillRect l="-308329" t="-908989" r="-88360" b="-198821"/>
            </a:stretch>
          </a:blipFill>
        </p:spPr>
      </p:sp>
      <p:sp>
        <p:nvSpPr>
          <p:cNvPr id="35" name="Freeform 35"/>
          <p:cNvSpPr/>
          <p:nvPr/>
        </p:nvSpPr>
        <p:spPr>
          <a:xfrm>
            <a:off x="15021719" y="7200900"/>
            <a:ext cx="2050367" cy="835949"/>
          </a:xfrm>
          <a:custGeom>
            <a:avLst/>
            <a:gdLst/>
            <a:ahLst/>
            <a:cxnLst/>
            <a:rect l="l" t="t" r="r" b="b"/>
            <a:pathLst>
              <a:path w="2050367" h="835949">
                <a:moveTo>
                  <a:pt x="0" y="0"/>
                </a:moveTo>
                <a:lnTo>
                  <a:pt x="2050367" y="0"/>
                </a:lnTo>
                <a:lnTo>
                  <a:pt x="2050367" y="835949"/>
                </a:lnTo>
                <a:lnTo>
                  <a:pt x="0" y="835949"/>
                </a:lnTo>
                <a:lnTo>
                  <a:pt x="0" y="0"/>
                </a:lnTo>
                <a:close/>
              </a:path>
            </a:pathLst>
          </a:custGeom>
          <a:blipFill>
            <a:blip r:embed="rId6"/>
            <a:stretch>
              <a:fillRect l="-295065" t="-957954" r="-71060" b="-62640"/>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601468" y="529178"/>
            <a:ext cx="4735513" cy="4226422"/>
          </a:xfrm>
          <a:custGeom>
            <a:avLst/>
            <a:gdLst/>
            <a:ahLst/>
            <a:cxnLst/>
            <a:rect l="l" t="t" r="r" b="b"/>
            <a:pathLst>
              <a:path w="4819745" h="4301599">
                <a:moveTo>
                  <a:pt x="52653" y="0"/>
                </a:moveTo>
                <a:lnTo>
                  <a:pt x="4767092" y="0"/>
                </a:lnTo>
                <a:cubicBezTo>
                  <a:pt x="4796172" y="0"/>
                  <a:pt x="4819745" y="23574"/>
                  <a:pt x="4819745" y="52653"/>
                </a:cubicBezTo>
                <a:lnTo>
                  <a:pt x="4819745" y="4248946"/>
                </a:lnTo>
                <a:cubicBezTo>
                  <a:pt x="4819745" y="4278026"/>
                  <a:pt x="4796172" y="4301599"/>
                  <a:pt x="4767092" y="4301599"/>
                </a:cubicBezTo>
                <a:lnTo>
                  <a:pt x="52653" y="4301599"/>
                </a:lnTo>
                <a:cubicBezTo>
                  <a:pt x="23574" y="4301599"/>
                  <a:pt x="0" y="4278026"/>
                  <a:pt x="0" y="4248946"/>
                </a:cubicBezTo>
                <a:lnTo>
                  <a:pt x="0" y="52653"/>
                </a:lnTo>
                <a:cubicBezTo>
                  <a:pt x="0" y="23574"/>
                  <a:pt x="23574" y="0"/>
                  <a:pt x="52653" y="0"/>
                </a:cubicBezTo>
                <a:close/>
              </a:path>
            </a:pathLst>
          </a:custGeom>
          <a:solidFill>
            <a:srgbClr val="FFFEF7"/>
          </a:solidFill>
          <a:ln w="47625" cap="rnd">
            <a:solidFill>
              <a:srgbClr val="000000"/>
            </a:solidFill>
            <a:prstDash val="solid"/>
            <a:round/>
          </a:ln>
        </p:spPr>
      </p:sp>
      <p:sp>
        <p:nvSpPr>
          <p:cNvPr id="5" name="TextBox 5"/>
          <p:cNvSpPr txBox="1"/>
          <p:nvPr/>
        </p:nvSpPr>
        <p:spPr>
          <a:xfrm>
            <a:off x="3601468" y="532882"/>
            <a:ext cx="4735513" cy="4235781"/>
          </a:xfrm>
          <a:prstGeom prst="rect">
            <a:avLst/>
          </a:prstGeom>
        </p:spPr>
        <p:txBody>
          <a:bodyPr lIns="0" tIns="0" rIns="0" bIns="0" rtlCol="0" anchor="ctr"/>
          <a:lstStyle/>
          <a:p>
            <a:pPr marL="0" lvl="0" indent="0" algn="ctr">
              <a:lnSpc>
                <a:spcPts val="700"/>
              </a:lnSpc>
              <a:spcBef>
                <a:spcPct val="0"/>
              </a:spcBef>
            </a:pPr>
            <a:endParaRPr/>
          </a:p>
        </p:txBody>
      </p:sp>
      <p:sp>
        <p:nvSpPr>
          <p:cNvPr id="7" name="Freeform 7"/>
          <p:cNvSpPr/>
          <p:nvPr/>
        </p:nvSpPr>
        <p:spPr>
          <a:xfrm>
            <a:off x="841957" y="862786"/>
            <a:ext cx="2627129" cy="3498117"/>
          </a:xfrm>
          <a:custGeom>
            <a:avLst/>
            <a:gdLst/>
            <a:ahLst/>
            <a:cxnLst/>
            <a:rect l="l" t="t" r="r" b="b"/>
            <a:pathLst>
              <a:path w="2327098" h="3098616">
                <a:moveTo>
                  <a:pt x="94910" y="0"/>
                </a:moveTo>
                <a:lnTo>
                  <a:pt x="2232188" y="0"/>
                </a:lnTo>
                <a:cubicBezTo>
                  <a:pt x="2257360" y="0"/>
                  <a:pt x="2281500" y="9999"/>
                  <a:pt x="2299299" y="27798"/>
                </a:cubicBezTo>
                <a:cubicBezTo>
                  <a:pt x="2317098" y="45597"/>
                  <a:pt x="2327098" y="69738"/>
                  <a:pt x="2327098" y="94910"/>
                </a:cubicBezTo>
                <a:lnTo>
                  <a:pt x="2327098" y="3003706"/>
                </a:lnTo>
                <a:cubicBezTo>
                  <a:pt x="2327098" y="3056124"/>
                  <a:pt x="2284605" y="3098616"/>
                  <a:pt x="2232188" y="3098616"/>
                </a:cubicBezTo>
                <a:lnTo>
                  <a:pt x="94910" y="3098616"/>
                </a:lnTo>
                <a:cubicBezTo>
                  <a:pt x="42493" y="3098616"/>
                  <a:pt x="0" y="3056124"/>
                  <a:pt x="0" y="3003706"/>
                </a:cubicBezTo>
                <a:lnTo>
                  <a:pt x="0" y="94910"/>
                </a:lnTo>
                <a:cubicBezTo>
                  <a:pt x="0" y="42493"/>
                  <a:pt x="42493" y="0"/>
                  <a:pt x="94910" y="0"/>
                </a:cubicBezTo>
                <a:close/>
              </a:path>
            </a:pathLst>
          </a:custGeom>
          <a:solidFill>
            <a:srgbClr val="FFFEF7"/>
          </a:solidFill>
          <a:ln w="47625" cap="rnd">
            <a:solidFill>
              <a:srgbClr val="000000"/>
            </a:solidFill>
            <a:prstDash val="solid"/>
            <a:round/>
          </a:ln>
        </p:spPr>
      </p:sp>
      <p:sp>
        <p:nvSpPr>
          <p:cNvPr id="8" name="TextBox 8"/>
          <p:cNvSpPr txBox="1"/>
          <p:nvPr/>
        </p:nvSpPr>
        <p:spPr>
          <a:xfrm>
            <a:off x="841957" y="852033"/>
            <a:ext cx="2627129" cy="3508870"/>
          </a:xfrm>
          <a:prstGeom prst="rect">
            <a:avLst/>
          </a:prstGeom>
        </p:spPr>
        <p:txBody>
          <a:bodyPr lIns="0" tIns="0" rIns="0" bIns="0" rtlCol="0" anchor="ctr"/>
          <a:lstStyle/>
          <a:p>
            <a:pPr marL="0" lvl="0" indent="0" algn="ctr">
              <a:lnSpc>
                <a:spcPts val="700"/>
              </a:lnSpc>
              <a:spcBef>
                <a:spcPct val="0"/>
              </a:spcBef>
            </a:pPr>
            <a:endParaRPr/>
          </a:p>
        </p:txBody>
      </p:sp>
      <p:sp>
        <p:nvSpPr>
          <p:cNvPr id="9" name="Freeform 9"/>
          <p:cNvSpPr/>
          <p:nvPr/>
        </p:nvSpPr>
        <p:spPr>
          <a:xfrm>
            <a:off x="3017824" y="964774"/>
            <a:ext cx="328524" cy="82131"/>
          </a:xfrm>
          <a:custGeom>
            <a:avLst/>
            <a:gdLst/>
            <a:ahLst/>
            <a:cxnLst/>
            <a:rect l="l" t="t" r="r" b="b"/>
            <a:pathLst>
              <a:path w="438032" h="109508">
                <a:moveTo>
                  <a:pt x="0" y="0"/>
                </a:moveTo>
                <a:lnTo>
                  <a:pt x="438032" y="0"/>
                </a:lnTo>
                <a:lnTo>
                  <a:pt x="438032" y="109508"/>
                </a:lnTo>
                <a:lnTo>
                  <a:pt x="0" y="109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6200000">
            <a:off x="3559288" y="811753"/>
            <a:ext cx="408266" cy="102067"/>
          </a:xfrm>
          <a:custGeom>
            <a:avLst/>
            <a:gdLst/>
            <a:ahLst/>
            <a:cxnLst/>
            <a:rect l="l" t="t" r="r" b="b"/>
            <a:pathLst>
              <a:path w="544355" h="136089">
                <a:moveTo>
                  <a:pt x="0" y="0"/>
                </a:moveTo>
                <a:lnTo>
                  <a:pt x="544356" y="0"/>
                </a:lnTo>
                <a:lnTo>
                  <a:pt x="544356" y="136088"/>
                </a:lnTo>
                <a:lnTo>
                  <a:pt x="0" y="136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3211321" y="2296876"/>
            <a:ext cx="603133" cy="60313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3" name="TextBox 13"/>
          <p:cNvSpPr txBox="1"/>
          <p:nvPr/>
        </p:nvSpPr>
        <p:spPr>
          <a:xfrm>
            <a:off x="3267865" y="2332216"/>
            <a:ext cx="490046" cy="511249"/>
          </a:xfrm>
          <a:prstGeom prst="rect">
            <a:avLst/>
          </a:prstGeom>
        </p:spPr>
        <p:txBody>
          <a:bodyPr lIns="50800" tIns="50800" rIns="50800" bIns="50800" rtlCol="0" anchor="ctr"/>
          <a:lstStyle/>
          <a:p>
            <a:pPr algn="ctr">
              <a:lnSpc>
                <a:spcPts val="2111"/>
              </a:lnSpc>
            </a:pPr>
            <a:endParaRPr/>
          </a:p>
        </p:txBody>
      </p:sp>
      <p:sp>
        <p:nvSpPr>
          <p:cNvPr id="15" name="Freeform 15"/>
          <p:cNvSpPr/>
          <p:nvPr/>
        </p:nvSpPr>
        <p:spPr>
          <a:xfrm>
            <a:off x="3287483" y="2418849"/>
            <a:ext cx="430206" cy="359186"/>
          </a:xfrm>
          <a:custGeom>
            <a:avLst/>
            <a:gdLst/>
            <a:ahLst/>
            <a:cxnLst/>
            <a:rect l="l" t="t" r="r" b="b"/>
            <a:pathLst>
              <a:path w="844167" h="704809">
                <a:moveTo>
                  <a:pt x="815579" y="283388"/>
                </a:moveTo>
                <a:lnTo>
                  <a:pt x="547213" y="15022"/>
                </a:lnTo>
                <a:cubicBezTo>
                  <a:pt x="535650" y="3459"/>
                  <a:pt x="518261" y="0"/>
                  <a:pt x="503154" y="6258"/>
                </a:cubicBezTo>
                <a:cubicBezTo>
                  <a:pt x="488046" y="12516"/>
                  <a:pt x="478196" y="27258"/>
                  <a:pt x="478196" y="43610"/>
                </a:cubicBezTo>
                <a:lnTo>
                  <a:pt x="478196" y="51600"/>
                </a:lnTo>
                <a:cubicBezTo>
                  <a:pt x="478196" y="105506"/>
                  <a:pt x="434497" y="149205"/>
                  <a:pt x="380591" y="149205"/>
                </a:cubicBezTo>
                <a:lnTo>
                  <a:pt x="97605" y="149205"/>
                </a:lnTo>
                <a:cubicBezTo>
                  <a:pt x="43699" y="149205"/>
                  <a:pt x="0" y="192904"/>
                  <a:pt x="0" y="246810"/>
                </a:cubicBezTo>
                <a:lnTo>
                  <a:pt x="0" y="458000"/>
                </a:lnTo>
                <a:cubicBezTo>
                  <a:pt x="0" y="511906"/>
                  <a:pt x="43699" y="555605"/>
                  <a:pt x="97605" y="555605"/>
                </a:cubicBezTo>
                <a:lnTo>
                  <a:pt x="380591" y="555605"/>
                </a:lnTo>
                <a:cubicBezTo>
                  <a:pt x="434497" y="555605"/>
                  <a:pt x="478196" y="599304"/>
                  <a:pt x="478196" y="653210"/>
                </a:cubicBezTo>
                <a:lnTo>
                  <a:pt x="478196" y="661200"/>
                </a:lnTo>
                <a:cubicBezTo>
                  <a:pt x="478196" y="677552"/>
                  <a:pt x="488046" y="692294"/>
                  <a:pt x="503154" y="698552"/>
                </a:cubicBezTo>
                <a:cubicBezTo>
                  <a:pt x="518261" y="704810"/>
                  <a:pt x="535650" y="701351"/>
                  <a:pt x="547213" y="689788"/>
                </a:cubicBezTo>
                <a:lnTo>
                  <a:pt x="815579" y="421422"/>
                </a:lnTo>
                <a:cubicBezTo>
                  <a:pt x="833883" y="403118"/>
                  <a:pt x="844167" y="378291"/>
                  <a:pt x="844167" y="352405"/>
                </a:cubicBezTo>
                <a:cubicBezTo>
                  <a:pt x="844167" y="326519"/>
                  <a:pt x="833883" y="301692"/>
                  <a:pt x="815579" y="283388"/>
                </a:cubicBezTo>
                <a:close/>
              </a:path>
            </a:pathLst>
          </a:custGeom>
          <a:solidFill>
            <a:srgbClr val="FFFFFF"/>
          </a:solidFill>
        </p:spPr>
      </p:sp>
      <p:sp>
        <p:nvSpPr>
          <p:cNvPr id="16" name="TextBox 16"/>
          <p:cNvSpPr txBox="1"/>
          <p:nvPr/>
        </p:nvSpPr>
        <p:spPr>
          <a:xfrm>
            <a:off x="3287483" y="2480325"/>
            <a:ext cx="399032" cy="221673"/>
          </a:xfrm>
          <a:prstGeom prst="rect">
            <a:avLst/>
          </a:prstGeom>
        </p:spPr>
        <p:txBody>
          <a:bodyPr lIns="50800" tIns="50800" rIns="50800" bIns="50800" rtlCol="0" anchor="ctr"/>
          <a:lstStyle/>
          <a:p>
            <a:pPr algn="ctr">
              <a:lnSpc>
                <a:spcPts val="2111"/>
              </a:lnSpc>
            </a:pPr>
            <a:endParaRPr/>
          </a:p>
        </p:txBody>
      </p:sp>
      <p:sp>
        <p:nvSpPr>
          <p:cNvPr id="21" name="Freeform 21"/>
          <p:cNvSpPr/>
          <p:nvPr/>
        </p:nvSpPr>
        <p:spPr>
          <a:xfrm>
            <a:off x="971737" y="1376608"/>
            <a:ext cx="2367568" cy="475752"/>
          </a:xfrm>
          <a:custGeom>
            <a:avLst/>
            <a:gdLst/>
            <a:ahLst/>
            <a:cxnLst/>
            <a:rect l="l" t="t" r="r" b="b"/>
            <a:pathLst>
              <a:path w="3156757" h="634336">
                <a:moveTo>
                  <a:pt x="0" y="0"/>
                </a:moveTo>
                <a:lnTo>
                  <a:pt x="3156757" y="0"/>
                </a:lnTo>
                <a:lnTo>
                  <a:pt x="3156757" y="634336"/>
                </a:lnTo>
                <a:lnTo>
                  <a:pt x="0" y="634336"/>
                </a:lnTo>
                <a:lnTo>
                  <a:pt x="0" y="0"/>
                </a:lnTo>
                <a:close/>
              </a:path>
            </a:pathLst>
          </a:custGeom>
          <a:blipFill>
            <a:blip r:embed="rId4"/>
            <a:stretch>
              <a:fillRect l="-190786" t="-252260" r="-27562" b="-1200553"/>
            </a:stretch>
          </a:blipFill>
        </p:spPr>
      </p:sp>
      <p:sp>
        <p:nvSpPr>
          <p:cNvPr id="22" name="TextBox 22"/>
          <p:cNvSpPr txBox="1"/>
          <p:nvPr/>
        </p:nvSpPr>
        <p:spPr>
          <a:xfrm>
            <a:off x="798155" y="1816641"/>
            <a:ext cx="2714733" cy="337734"/>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PRODUCT RULE</a:t>
            </a:r>
          </a:p>
        </p:txBody>
      </p:sp>
      <p:sp>
        <p:nvSpPr>
          <p:cNvPr id="23" name="TextBox 23"/>
          <p:cNvSpPr txBox="1"/>
          <p:nvPr/>
        </p:nvSpPr>
        <p:spPr>
          <a:xfrm>
            <a:off x="1228142" y="2475239"/>
            <a:ext cx="1789681" cy="835252"/>
          </a:xfrm>
          <a:prstGeom prst="rect">
            <a:avLst/>
          </a:prstGeom>
        </p:spPr>
        <p:txBody>
          <a:bodyPr lIns="0" tIns="0" rIns="0" bIns="0" rtlCol="0" anchor="t">
            <a:spAutoFit/>
          </a:bodyPr>
          <a:lstStyle/>
          <a:p>
            <a:pPr marL="0" lvl="0" indent="0">
              <a:lnSpc>
                <a:spcPts val="1692"/>
              </a:lnSpc>
              <a:spcBef>
                <a:spcPct val="0"/>
              </a:spcBef>
            </a:pPr>
            <a:r>
              <a:rPr lang="en-US" sz="1208">
                <a:solidFill>
                  <a:srgbClr val="000000"/>
                </a:solidFill>
                <a:latin typeface="Comic Sans"/>
              </a:rPr>
              <a:t>To find the product of two numbers with the same base, add the exponents.</a:t>
            </a:r>
          </a:p>
        </p:txBody>
      </p:sp>
      <p:sp>
        <p:nvSpPr>
          <p:cNvPr id="26" name="Freeform 26"/>
          <p:cNvSpPr/>
          <p:nvPr/>
        </p:nvSpPr>
        <p:spPr>
          <a:xfrm>
            <a:off x="3601468" y="5453219"/>
            <a:ext cx="4735513" cy="4226422"/>
          </a:xfrm>
          <a:custGeom>
            <a:avLst/>
            <a:gdLst/>
            <a:ahLst/>
            <a:cxnLst/>
            <a:rect l="l" t="t" r="r" b="b"/>
            <a:pathLst>
              <a:path w="4819745" h="4301599">
                <a:moveTo>
                  <a:pt x="24492" y="0"/>
                </a:moveTo>
                <a:lnTo>
                  <a:pt x="4795253" y="0"/>
                </a:lnTo>
                <a:cubicBezTo>
                  <a:pt x="4808780" y="0"/>
                  <a:pt x="4819745" y="10966"/>
                  <a:pt x="4819745" y="24492"/>
                </a:cubicBezTo>
                <a:lnTo>
                  <a:pt x="4819745" y="4277107"/>
                </a:lnTo>
                <a:cubicBezTo>
                  <a:pt x="4819745" y="4290634"/>
                  <a:pt x="4808780" y="4301599"/>
                  <a:pt x="4795253" y="4301599"/>
                </a:cubicBezTo>
                <a:lnTo>
                  <a:pt x="24492" y="4301599"/>
                </a:lnTo>
                <a:cubicBezTo>
                  <a:pt x="10966" y="4301599"/>
                  <a:pt x="0" y="4290634"/>
                  <a:pt x="0" y="4277107"/>
                </a:cubicBezTo>
                <a:lnTo>
                  <a:pt x="0" y="24492"/>
                </a:lnTo>
                <a:cubicBezTo>
                  <a:pt x="0" y="10966"/>
                  <a:pt x="10966" y="0"/>
                  <a:pt x="24492" y="0"/>
                </a:cubicBezTo>
                <a:close/>
              </a:path>
            </a:pathLst>
          </a:custGeom>
          <a:solidFill>
            <a:srgbClr val="FFFEF7"/>
          </a:solidFill>
          <a:ln w="28575" cap="rnd">
            <a:solidFill>
              <a:srgbClr val="000000"/>
            </a:solidFill>
            <a:prstDash val="solid"/>
            <a:round/>
          </a:ln>
        </p:spPr>
      </p:sp>
      <p:sp>
        <p:nvSpPr>
          <p:cNvPr id="27" name="TextBox 27"/>
          <p:cNvSpPr txBox="1"/>
          <p:nvPr/>
        </p:nvSpPr>
        <p:spPr>
          <a:xfrm>
            <a:off x="3601468" y="5443860"/>
            <a:ext cx="4735513" cy="4235781"/>
          </a:xfrm>
          <a:prstGeom prst="rect">
            <a:avLst/>
          </a:prstGeom>
        </p:spPr>
        <p:txBody>
          <a:bodyPr lIns="0" tIns="0" rIns="0" bIns="0" rtlCol="0" anchor="ctr"/>
          <a:lstStyle/>
          <a:p>
            <a:pPr marL="0" lvl="0" indent="0" algn="ctr">
              <a:lnSpc>
                <a:spcPts val="700"/>
              </a:lnSpc>
              <a:spcBef>
                <a:spcPct val="0"/>
              </a:spcBef>
            </a:pPr>
            <a:endParaRPr/>
          </a:p>
        </p:txBody>
      </p:sp>
      <p:sp>
        <p:nvSpPr>
          <p:cNvPr id="29" name="Freeform 29"/>
          <p:cNvSpPr/>
          <p:nvPr/>
        </p:nvSpPr>
        <p:spPr>
          <a:xfrm>
            <a:off x="841957" y="5773764"/>
            <a:ext cx="2627129" cy="3498117"/>
          </a:xfrm>
          <a:custGeom>
            <a:avLst/>
            <a:gdLst/>
            <a:ahLst/>
            <a:cxnLst/>
            <a:rect l="l" t="t" r="r" b="b"/>
            <a:pathLst>
              <a:path w="2327098" h="3098616">
                <a:moveTo>
                  <a:pt x="44148" y="0"/>
                </a:moveTo>
                <a:lnTo>
                  <a:pt x="2282949" y="0"/>
                </a:lnTo>
                <a:cubicBezTo>
                  <a:pt x="2294658" y="0"/>
                  <a:pt x="2305888" y="4651"/>
                  <a:pt x="2314167" y="12931"/>
                </a:cubicBezTo>
                <a:cubicBezTo>
                  <a:pt x="2322447" y="21210"/>
                  <a:pt x="2327098" y="32440"/>
                  <a:pt x="2327098" y="44148"/>
                </a:cubicBezTo>
                <a:lnTo>
                  <a:pt x="2327098" y="3054468"/>
                </a:lnTo>
                <a:cubicBezTo>
                  <a:pt x="2327098" y="3066177"/>
                  <a:pt x="2322447" y="3077406"/>
                  <a:pt x="2314167" y="3085685"/>
                </a:cubicBezTo>
                <a:cubicBezTo>
                  <a:pt x="2305888" y="3093965"/>
                  <a:pt x="2294658" y="3098616"/>
                  <a:pt x="2282949" y="3098616"/>
                </a:cubicBezTo>
                <a:lnTo>
                  <a:pt x="44148" y="3098616"/>
                </a:lnTo>
                <a:cubicBezTo>
                  <a:pt x="32440" y="3098616"/>
                  <a:pt x="21210" y="3093965"/>
                  <a:pt x="12931" y="3085685"/>
                </a:cubicBezTo>
                <a:cubicBezTo>
                  <a:pt x="4651" y="3077406"/>
                  <a:pt x="0" y="3066177"/>
                  <a:pt x="0" y="3054468"/>
                </a:cubicBezTo>
                <a:lnTo>
                  <a:pt x="0" y="44148"/>
                </a:lnTo>
                <a:cubicBezTo>
                  <a:pt x="0" y="32440"/>
                  <a:pt x="4651" y="21210"/>
                  <a:pt x="12931" y="12931"/>
                </a:cubicBezTo>
                <a:cubicBezTo>
                  <a:pt x="21210" y="4651"/>
                  <a:pt x="32440" y="0"/>
                  <a:pt x="44148" y="0"/>
                </a:cubicBezTo>
                <a:close/>
              </a:path>
            </a:pathLst>
          </a:custGeom>
          <a:solidFill>
            <a:srgbClr val="FFFEF7"/>
          </a:solidFill>
          <a:ln w="28575" cap="rnd">
            <a:solidFill>
              <a:srgbClr val="000000"/>
            </a:solidFill>
            <a:prstDash val="solid"/>
            <a:round/>
          </a:ln>
        </p:spPr>
      </p:sp>
      <p:sp>
        <p:nvSpPr>
          <p:cNvPr id="30" name="TextBox 30"/>
          <p:cNvSpPr txBox="1"/>
          <p:nvPr/>
        </p:nvSpPr>
        <p:spPr>
          <a:xfrm>
            <a:off x="841957" y="5763011"/>
            <a:ext cx="2627129" cy="3508870"/>
          </a:xfrm>
          <a:prstGeom prst="rect">
            <a:avLst/>
          </a:prstGeom>
        </p:spPr>
        <p:txBody>
          <a:bodyPr lIns="0" tIns="0" rIns="0" bIns="0" rtlCol="0" anchor="ctr"/>
          <a:lstStyle/>
          <a:p>
            <a:pPr marL="0" lvl="0" indent="0" algn="ctr">
              <a:lnSpc>
                <a:spcPts val="700"/>
              </a:lnSpc>
              <a:spcBef>
                <a:spcPct val="0"/>
              </a:spcBef>
            </a:pPr>
            <a:endParaRPr/>
          </a:p>
        </p:txBody>
      </p:sp>
      <p:sp>
        <p:nvSpPr>
          <p:cNvPr id="31" name="Freeform 31"/>
          <p:cNvSpPr/>
          <p:nvPr/>
        </p:nvSpPr>
        <p:spPr>
          <a:xfrm>
            <a:off x="3017824" y="5875752"/>
            <a:ext cx="328524" cy="82131"/>
          </a:xfrm>
          <a:custGeom>
            <a:avLst/>
            <a:gdLst/>
            <a:ahLst/>
            <a:cxnLst/>
            <a:rect l="l" t="t" r="r" b="b"/>
            <a:pathLst>
              <a:path w="438032" h="109508">
                <a:moveTo>
                  <a:pt x="0" y="0"/>
                </a:moveTo>
                <a:lnTo>
                  <a:pt x="438032" y="0"/>
                </a:lnTo>
                <a:lnTo>
                  <a:pt x="438032" y="109508"/>
                </a:lnTo>
                <a:lnTo>
                  <a:pt x="0" y="109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Freeform 32"/>
          <p:cNvSpPr/>
          <p:nvPr/>
        </p:nvSpPr>
        <p:spPr>
          <a:xfrm rot="16200000">
            <a:off x="3559288" y="5722731"/>
            <a:ext cx="408266" cy="102067"/>
          </a:xfrm>
          <a:custGeom>
            <a:avLst/>
            <a:gdLst/>
            <a:ahLst/>
            <a:cxnLst/>
            <a:rect l="l" t="t" r="r" b="b"/>
            <a:pathLst>
              <a:path w="544355" h="136089">
                <a:moveTo>
                  <a:pt x="0" y="0"/>
                </a:moveTo>
                <a:lnTo>
                  <a:pt x="544356" y="0"/>
                </a:lnTo>
                <a:lnTo>
                  <a:pt x="544356" y="136088"/>
                </a:lnTo>
                <a:lnTo>
                  <a:pt x="0" y="136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Freeform 34"/>
          <p:cNvSpPr/>
          <p:nvPr/>
        </p:nvSpPr>
        <p:spPr>
          <a:xfrm>
            <a:off x="3211321" y="7207854"/>
            <a:ext cx="603133" cy="60313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35" name="TextBox 35"/>
          <p:cNvSpPr txBox="1"/>
          <p:nvPr/>
        </p:nvSpPr>
        <p:spPr>
          <a:xfrm>
            <a:off x="3267865" y="7243194"/>
            <a:ext cx="490046" cy="511249"/>
          </a:xfrm>
          <a:prstGeom prst="rect">
            <a:avLst/>
          </a:prstGeom>
        </p:spPr>
        <p:txBody>
          <a:bodyPr lIns="31857" tIns="31857" rIns="31857" bIns="31857" rtlCol="0" anchor="ctr"/>
          <a:lstStyle/>
          <a:p>
            <a:pPr algn="ctr">
              <a:lnSpc>
                <a:spcPts val="2111"/>
              </a:lnSpc>
            </a:pPr>
            <a:endParaRPr/>
          </a:p>
        </p:txBody>
      </p:sp>
      <p:sp>
        <p:nvSpPr>
          <p:cNvPr id="37" name="Freeform 37"/>
          <p:cNvSpPr/>
          <p:nvPr/>
        </p:nvSpPr>
        <p:spPr>
          <a:xfrm>
            <a:off x="3287483" y="7316126"/>
            <a:ext cx="440465" cy="386589"/>
          </a:xfrm>
          <a:custGeom>
            <a:avLst/>
            <a:gdLst/>
            <a:ahLst/>
            <a:cxnLst/>
            <a:rect l="l" t="t" r="r" b="b"/>
            <a:pathLst>
              <a:path w="864297" h="758580">
                <a:moveTo>
                  <a:pt x="849944" y="344638"/>
                </a:moveTo>
                <a:lnTo>
                  <a:pt x="512848" y="7542"/>
                </a:lnTo>
                <a:cubicBezTo>
                  <a:pt x="507043" y="1737"/>
                  <a:pt x="498312" y="0"/>
                  <a:pt x="490727" y="3142"/>
                </a:cubicBezTo>
                <a:cubicBezTo>
                  <a:pt x="483142" y="6284"/>
                  <a:pt x="478196" y="13685"/>
                  <a:pt x="478196" y="21895"/>
                </a:cubicBezTo>
                <a:lnTo>
                  <a:pt x="478196" y="127085"/>
                </a:lnTo>
                <a:cubicBezTo>
                  <a:pt x="478196" y="140082"/>
                  <a:pt x="473033" y="152546"/>
                  <a:pt x="463843" y="161737"/>
                </a:cubicBezTo>
                <a:cubicBezTo>
                  <a:pt x="454652" y="170927"/>
                  <a:pt x="442187" y="176090"/>
                  <a:pt x="429190" y="176090"/>
                </a:cubicBezTo>
                <a:lnTo>
                  <a:pt x="49005" y="176090"/>
                </a:lnTo>
                <a:cubicBezTo>
                  <a:pt x="36008" y="176090"/>
                  <a:pt x="23544" y="181253"/>
                  <a:pt x="14353" y="190443"/>
                </a:cubicBezTo>
                <a:cubicBezTo>
                  <a:pt x="5163" y="199634"/>
                  <a:pt x="0" y="212098"/>
                  <a:pt x="0" y="225095"/>
                </a:cubicBezTo>
                <a:lnTo>
                  <a:pt x="0" y="533485"/>
                </a:lnTo>
                <a:cubicBezTo>
                  <a:pt x="0" y="546482"/>
                  <a:pt x="5163" y="558946"/>
                  <a:pt x="14353" y="568137"/>
                </a:cubicBezTo>
                <a:cubicBezTo>
                  <a:pt x="23544" y="577327"/>
                  <a:pt x="36008" y="582490"/>
                  <a:pt x="49005" y="582490"/>
                </a:cubicBezTo>
                <a:lnTo>
                  <a:pt x="429190" y="582490"/>
                </a:lnTo>
                <a:cubicBezTo>
                  <a:pt x="456255" y="582490"/>
                  <a:pt x="478196" y="604430"/>
                  <a:pt x="478196" y="631495"/>
                </a:cubicBezTo>
                <a:lnTo>
                  <a:pt x="478196" y="736685"/>
                </a:lnTo>
                <a:cubicBezTo>
                  <a:pt x="478196" y="744895"/>
                  <a:pt x="483142" y="752296"/>
                  <a:pt x="490727" y="755438"/>
                </a:cubicBezTo>
                <a:cubicBezTo>
                  <a:pt x="498312" y="758580"/>
                  <a:pt x="507043" y="756843"/>
                  <a:pt x="512848" y="751038"/>
                </a:cubicBezTo>
                <a:lnTo>
                  <a:pt x="849944" y="413942"/>
                </a:lnTo>
                <a:cubicBezTo>
                  <a:pt x="859134" y="404752"/>
                  <a:pt x="864297" y="392287"/>
                  <a:pt x="864297" y="379290"/>
                </a:cubicBezTo>
                <a:cubicBezTo>
                  <a:pt x="864297" y="366293"/>
                  <a:pt x="859134" y="353828"/>
                  <a:pt x="849944" y="344638"/>
                </a:cubicBezTo>
                <a:close/>
              </a:path>
            </a:pathLst>
          </a:custGeom>
          <a:solidFill>
            <a:srgbClr val="FFFFFF"/>
          </a:solidFill>
        </p:spPr>
      </p:sp>
      <p:sp>
        <p:nvSpPr>
          <p:cNvPr id="38" name="TextBox 38"/>
          <p:cNvSpPr txBox="1"/>
          <p:nvPr/>
        </p:nvSpPr>
        <p:spPr>
          <a:xfrm>
            <a:off x="3287483" y="7391303"/>
            <a:ext cx="399032" cy="221673"/>
          </a:xfrm>
          <a:prstGeom prst="rect">
            <a:avLst/>
          </a:prstGeom>
        </p:spPr>
        <p:txBody>
          <a:bodyPr lIns="31857" tIns="31857" rIns="31857" bIns="31857" rtlCol="0" anchor="ctr"/>
          <a:lstStyle/>
          <a:p>
            <a:pPr algn="ctr">
              <a:lnSpc>
                <a:spcPts val="2111"/>
              </a:lnSpc>
            </a:pPr>
            <a:endParaRPr/>
          </a:p>
        </p:txBody>
      </p:sp>
      <p:sp>
        <p:nvSpPr>
          <p:cNvPr id="39" name="TextBox 39"/>
          <p:cNvSpPr txBox="1"/>
          <p:nvPr/>
        </p:nvSpPr>
        <p:spPr>
          <a:xfrm>
            <a:off x="798155" y="6727619"/>
            <a:ext cx="2714733" cy="337734"/>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QUOTIENT RULE</a:t>
            </a:r>
          </a:p>
        </p:txBody>
      </p:sp>
      <p:sp>
        <p:nvSpPr>
          <p:cNvPr id="40" name="TextBox 40"/>
          <p:cNvSpPr txBox="1"/>
          <p:nvPr/>
        </p:nvSpPr>
        <p:spPr>
          <a:xfrm>
            <a:off x="1228142" y="7386217"/>
            <a:ext cx="1789681" cy="1474006"/>
          </a:xfrm>
          <a:prstGeom prst="rect">
            <a:avLst/>
          </a:prstGeom>
        </p:spPr>
        <p:txBody>
          <a:bodyPr lIns="0" tIns="0" rIns="0" bIns="0" rtlCol="0" anchor="t">
            <a:spAutoFit/>
          </a:bodyPr>
          <a:lstStyle/>
          <a:p>
            <a:pPr marL="0" lvl="0" indent="0">
              <a:lnSpc>
                <a:spcPts val="1692"/>
              </a:lnSpc>
              <a:spcBef>
                <a:spcPct val="0"/>
              </a:spcBef>
            </a:pPr>
            <a:r>
              <a:rPr lang="en-US" sz="1208">
                <a:solidFill>
                  <a:srgbClr val="000000"/>
                </a:solidFill>
                <a:latin typeface="Comic Sans"/>
              </a:rPr>
              <a:t>The quotient rule states that when exponents with the same base are being divided, we simply just subtract the exponents to simplify the expression.</a:t>
            </a:r>
          </a:p>
        </p:txBody>
      </p:sp>
      <p:sp>
        <p:nvSpPr>
          <p:cNvPr id="45" name="Freeform 45"/>
          <p:cNvSpPr/>
          <p:nvPr/>
        </p:nvSpPr>
        <p:spPr>
          <a:xfrm>
            <a:off x="1024222" y="6203444"/>
            <a:ext cx="2322125" cy="477097"/>
          </a:xfrm>
          <a:custGeom>
            <a:avLst/>
            <a:gdLst/>
            <a:ahLst/>
            <a:cxnLst/>
            <a:rect l="l" t="t" r="r" b="b"/>
            <a:pathLst>
              <a:path w="3096167" h="636129">
                <a:moveTo>
                  <a:pt x="0" y="0"/>
                </a:moveTo>
                <a:lnTo>
                  <a:pt x="3096167" y="0"/>
                </a:lnTo>
                <a:lnTo>
                  <a:pt x="3096167" y="636129"/>
                </a:lnTo>
                <a:lnTo>
                  <a:pt x="0" y="636129"/>
                </a:lnTo>
                <a:lnTo>
                  <a:pt x="0" y="0"/>
                </a:lnTo>
                <a:close/>
              </a:path>
            </a:pathLst>
          </a:custGeom>
          <a:blipFill>
            <a:blip r:embed="rId4"/>
            <a:stretch>
              <a:fillRect l="-194520" t="-393710" r="-30059" b="-1054725"/>
            </a:stretch>
          </a:blipFill>
        </p:spPr>
      </p:sp>
      <p:grpSp>
        <p:nvGrpSpPr>
          <p:cNvPr id="47" name="Group 47"/>
          <p:cNvGrpSpPr/>
          <p:nvPr/>
        </p:nvGrpSpPr>
        <p:grpSpPr>
          <a:xfrm>
            <a:off x="12523787" y="555304"/>
            <a:ext cx="4735513" cy="4226422"/>
            <a:chOff x="0" y="0"/>
            <a:chExt cx="4819745" cy="4301599"/>
          </a:xfrm>
        </p:grpSpPr>
        <p:sp>
          <p:nvSpPr>
            <p:cNvPr id="48" name="Freeform 48"/>
            <p:cNvSpPr/>
            <p:nvPr/>
          </p:nvSpPr>
          <p:spPr>
            <a:xfrm>
              <a:off x="0" y="0"/>
              <a:ext cx="4819745" cy="4301599"/>
            </a:xfrm>
            <a:custGeom>
              <a:avLst/>
              <a:gdLst/>
              <a:ahLst/>
              <a:cxnLst/>
              <a:rect l="l" t="t" r="r" b="b"/>
              <a:pathLst>
                <a:path w="4819745" h="4301599">
                  <a:moveTo>
                    <a:pt x="52653" y="0"/>
                  </a:moveTo>
                  <a:lnTo>
                    <a:pt x="4767092" y="0"/>
                  </a:lnTo>
                  <a:cubicBezTo>
                    <a:pt x="4796172" y="0"/>
                    <a:pt x="4819745" y="23574"/>
                    <a:pt x="4819745" y="52653"/>
                  </a:cubicBezTo>
                  <a:lnTo>
                    <a:pt x="4819745" y="4248946"/>
                  </a:lnTo>
                  <a:cubicBezTo>
                    <a:pt x="4819745" y="4278026"/>
                    <a:pt x="4796172" y="4301599"/>
                    <a:pt x="4767092" y="4301599"/>
                  </a:cubicBezTo>
                  <a:lnTo>
                    <a:pt x="52653" y="4301599"/>
                  </a:lnTo>
                  <a:cubicBezTo>
                    <a:pt x="23574" y="4301599"/>
                    <a:pt x="0" y="4278026"/>
                    <a:pt x="0" y="4248946"/>
                  </a:cubicBezTo>
                  <a:lnTo>
                    <a:pt x="0" y="52653"/>
                  </a:lnTo>
                  <a:cubicBezTo>
                    <a:pt x="0" y="23574"/>
                    <a:pt x="23574" y="0"/>
                    <a:pt x="52653" y="0"/>
                  </a:cubicBezTo>
                  <a:close/>
                </a:path>
              </a:pathLst>
            </a:custGeom>
            <a:solidFill>
              <a:srgbClr val="FFFEF7"/>
            </a:solidFill>
            <a:ln w="47625" cap="rnd">
              <a:solidFill>
                <a:srgbClr val="000000"/>
              </a:solidFill>
              <a:prstDash val="solid"/>
              <a:round/>
            </a:ln>
          </p:spPr>
        </p:sp>
        <p:sp>
          <p:nvSpPr>
            <p:cNvPr id="49" name="TextBox 49"/>
            <p:cNvSpPr txBox="1"/>
            <p:nvPr/>
          </p:nvSpPr>
          <p:spPr>
            <a:xfrm>
              <a:off x="0" y="-9525"/>
              <a:ext cx="4819745" cy="4311124"/>
            </a:xfrm>
            <a:prstGeom prst="rect">
              <a:avLst/>
            </a:prstGeom>
          </p:spPr>
          <p:txBody>
            <a:bodyPr lIns="0" tIns="0" rIns="0" bIns="0" rtlCol="0" anchor="ctr"/>
            <a:lstStyle/>
            <a:p>
              <a:pPr marL="0" lvl="0" indent="0" algn="ctr">
                <a:lnSpc>
                  <a:spcPts val="700"/>
                </a:lnSpc>
                <a:spcBef>
                  <a:spcPct val="0"/>
                </a:spcBef>
              </a:pPr>
              <a:endParaRPr/>
            </a:p>
          </p:txBody>
        </p:sp>
      </p:grpSp>
      <p:grpSp>
        <p:nvGrpSpPr>
          <p:cNvPr id="50" name="Group 50"/>
          <p:cNvGrpSpPr/>
          <p:nvPr/>
        </p:nvGrpSpPr>
        <p:grpSpPr>
          <a:xfrm>
            <a:off x="9764276" y="875849"/>
            <a:ext cx="2627129" cy="3498117"/>
            <a:chOff x="0" y="0"/>
            <a:chExt cx="2327098" cy="3098616"/>
          </a:xfrm>
        </p:grpSpPr>
        <p:sp>
          <p:nvSpPr>
            <p:cNvPr id="51" name="Freeform 51"/>
            <p:cNvSpPr/>
            <p:nvPr/>
          </p:nvSpPr>
          <p:spPr>
            <a:xfrm>
              <a:off x="0" y="0"/>
              <a:ext cx="2327098" cy="3098616"/>
            </a:xfrm>
            <a:custGeom>
              <a:avLst/>
              <a:gdLst/>
              <a:ahLst/>
              <a:cxnLst/>
              <a:rect l="l" t="t" r="r" b="b"/>
              <a:pathLst>
                <a:path w="2327098" h="3098616">
                  <a:moveTo>
                    <a:pt x="94910" y="0"/>
                  </a:moveTo>
                  <a:lnTo>
                    <a:pt x="2232188" y="0"/>
                  </a:lnTo>
                  <a:cubicBezTo>
                    <a:pt x="2257360" y="0"/>
                    <a:pt x="2281500" y="9999"/>
                    <a:pt x="2299299" y="27798"/>
                  </a:cubicBezTo>
                  <a:cubicBezTo>
                    <a:pt x="2317098" y="45597"/>
                    <a:pt x="2327098" y="69738"/>
                    <a:pt x="2327098" y="94910"/>
                  </a:cubicBezTo>
                  <a:lnTo>
                    <a:pt x="2327098" y="3003706"/>
                  </a:lnTo>
                  <a:cubicBezTo>
                    <a:pt x="2327098" y="3056124"/>
                    <a:pt x="2284605" y="3098616"/>
                    <a:pt x="2232188" y="3098616"/>
                  </a:cubicBezTo>
                  <a:lnTo>
                    <a:pt x="94910" y="3098616"/>
                  </a:lnTo>
                  <a:cubicBezTo>
                    <a:pt x="42493" y="3098616"/>
                    <a:pt x="0" y="3056124"/>
                    <a:pt x="0" y="3003706"/>
                  </a:cubicBezTo>
                  <a:lnTo>
                    <a:pt x="0" y="94910"/>
                  </a:lnTo>
                  <a:cubicBezTo>
                    <a:pt x="0" y="42493"/>
                    <a:pt x="42493" y="0"/>
                    <a:pt x="94910" y="0"/>
                  </a:cubicBezTo>
                  <a:close/>
                </a:path>
              </a:pathLst>
            </a:custGeom>
            <a:solidFill>
              <a:srgbClr val="FFFEF7"/>
            </a:solidFill>
            <a:ln w="47625" cap="rnd">
              <a:solidFill>
                <a:srgbClr val="000000"/>
              </a:solidFill>
              <a:prstDash val="solid"/>
              <a:round/>
            </a:ln>
          </p:spPr>
        </p:sp>
        <p:sp>
          <p:nvSpPr>
            <p:cNvPr id="52" name="TextBox 52"/>
            <p:cNvSpPr txBox="1"/>
            <p:nvPr/>
          </p:nvSpPr>
          <p:spPr>
            <a:xfrm>
              <a:off x="0" y="-9525"/>
              <a:ext cx="2327098" cy="3108141"/>
            </a:xfrm>
            <a:prstGeom prst="rect">
              <a:avLst/>
            </a:prstGeom>
          </p:spPr>
          <p:txBody>
            <a:bodyPr lIns="0" tIns="0" rIns="0" bIns="0" rtlCol="0" anchor="ctr"/>
            <a:lstStyle/>
            <a:p>
              <a:pPr marL="0" lvl="0" indent="0" algn="ctr">
                <a:lnSpc>
                  <a:spcPts val="700"/>
                </a:lnSpc>
                <a:spcBef>
                  <a:spcPct val="0"/>
                </a:spcBef>
              </a:pPr>
              <a:endParaRPr/>
            </a:p>
          </p:txBody>
        </p:sp>
      </p:grpSp>
      <p:sp>
        <p:nvSpPr>
          <p:cNvPr id="53" name="Freeform 53"/>
          <p:cNvSpPr/>
          <p:nvPr/>
        </p:nvSpPr>
        <p:spPr>
          <a:xfrm>
            <a:off x="11940143" y="977837"/>
            <a:ext cx="328524" cy="82131"/>
          </a:xfrm>
          <a:custGeom>
            <a:avLst/>
            <a:gdLst/>
            <a:ahLst/>
            <a:cxnLst/>
            <a:rect l="l" t="t" r="r" b="b"/>
            <a:pathLst>
              <a:path w="438032" h="109508">
                <a:moveTo>
                  <a:pt x="0" y="0"/>
                </a:moveTo>
                <a:lnTo>
                  <a:pt x="438032" y="0"/>
                </a:lnTo>
                <a:lnTo>
                  <a:pt x="438032" y="109508"/>
                </a:lnTo>
                <a:lnTo>
                  <a:pt x="0" y="109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4" name="Freeform 54"/>
          <p:cNvSpPr/>
          <p:nvPr/>
        </p:nvSpPr>
        <p:spPr>
          <a:xfrm rot="16200000">
            <a:off x="12481607" y="824816"/>
            <a:ext cx="408266" cy="102067"/>
          </a:xfrm>
          <a:custGeom>
            <a:avLst/>
            <a:gdLst/>
            <a:ahLst/>
            <a:cxnLst/>
            <a:rect l="l" t="t" r="r" b="b"/>
            <a:pathLst>
              <a:path w="544355" h="136089">
                <a:moveTo>
                  <a:pt x="0" y="0"/>
                </a:moveTo>
                <a:lnTo>
                  <a:pt x="544356" y="0"/>
                </a:lnTo>
                <a:lnTo>
                  <a:pt x="544356" y="136088"/>
                </a:lnTo>
                <a:lnTo>
                  <a:pt x="0" y="136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5" name="Group 55"/>
          <p:cNvGrpSpPr/>
          <p:nvPr/>
        </p:nvGrpSpPr>
        <p:grpSpPr>
          <a:xfrm>
            <a:off x="12133640" y="2309939"/>
            <a:ext cx="603133" cy="603133"/>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57" name="TextBox 57"/>
            <p:cNvSpPr txBox="1"/>
            <p:nvPr/>
          </p:nvSpPr>
          <p:spPr>
            <a:xfrm>
              <a:off x="76200" y="47625"/>
              <a:ext cx="660400" cy="688975"/>
            </a:xfrm>
            <a:prstGeom prst="rect">
              <a:avLst/>
            </a:prstGeom>
          </p:spPr>
          <p:txBody>
            <a:bodyPr lIns="50800" tIns="50800" rIns="50800" bIns="50800" rtlCol="0" anchor="ctr"/>
            <a:lstStyle/>
            <a:p>
              <a:pPr algn="ctr">
                <a:lnSpc>
                  <a:spcPts val="2111"/>
                </a:lnSpc>
              </a:pPr>
              <a:endParaRPr/>
            </a:p>
          </p:txBody>
        </p:sp>
      </p:grpSp>
      <p:grpSp>
        <p:nvGrpSpPr>
          <p:cNvPr id="58" name="Group 58"/>
          <p:cNvGrpSpPr/>
          <p:nvPr/>
        </p:nvGrpSpPr>
        <p:grpSpPr>
          <a:xfrm>
            <a:off x="12209802" y="2404395"/>
            <a:ext cx="450810" cy="414221"/>
            <a:chOff x="0" y="0"/>
            <a:chExt cx="884596" cy="812800"/>
          </a:xfrm>
        </p:grpSpPr>
        <p:sp>
          <p:nvSpPr>
            <p:cNvPr id="59" name="Freeform 59"/>
            <p:cNvSpPr/>
            <p:nvPr/>
          </p:nvSpPr>
          <p:spPr>
            <a:xfrm>
              <a:off x="0" y="53995"/>
              <a:ext cx="844167" cy="704809"/>
            </a:xfrm>
            <a:custGeom>
              <a:avLst/>
              <a:gdLst/>
              <a:ahLst/>
              <a:cxnLst/>
              <a:rect l="l" t="t" r="r" b="b"/>
              <a:pathLst>
                <a:path w="844167" h="704809">
                  <a:moveTo>
                    <a:pt x="815579" y="283388"/>
                  </a:moveTo>
                  <a:lnTo>
                    <a:pt x="547213" y="15022"/>
                  </a:lnTo>
                  <a:cubicBezTo>
                    <a:pt x="535650" y="3459"/>
                    <a:pt x="518261" y="0"/>
                    <a:pt x="503154" y="6258"/>
                  </a:cubicBezTo>
                  <a:cubicBezTo>
                    <a:pt x="488046" y="12516"/>
                    <a:pt x="478196" y="27258"/>
                    <a:pt x="478196" y="43610"/>
                  </a:cubicBezTo>
                  <a:lnTo>
                    <a:pt x="478196" y="51600"/>
                  </a:lnTo>
                  <a:cubicBezTo>
                    <a:pt x="478196" y="105506"/>
                    <a:pt x="434497" y="149205"/>
                    <a:pt x="380591" y="149205"/>
                  </a:cubicBezTo>
                  <a:lnTo>
                    <a:pt x="97605" y="149205"/>
                  </a:lnTo>
                  <a:cubicBezTo>
                    <a:pt x="43699" y="149205"/>
                    <a:pt x="0" y="192904"/>
                    <a:pt x="0" y="246810"/>
                  </a:cubicBezTo>
                  <a:lnTo>
                    <a:pt x="0" y="458000"/>
                  </a:lnTo>
                  <a:cubicBezTo>
                    <a:pt x="0" y="511906"/>
                    <a:pt x="43699" y="555605"/>
                    <a:pt x="97605" y="555605"/>
                  </a:cubicBezTo>
                  <a:lnTo>
                    <a:pt x="380591" y="555605"/>
                  </a:lnTo>
                  <a:cubicBezTo>
                    <a:pt x="434497" y="555605"/>
                    <a:pt x="478196" y="599304"/>
                    <a:pt x="478196" y="653210"/>
                  </a:cubicBezTo>
                  <a:lnTo>
                    <a:pt x="478196" y="661200"/>
                  </a:lnTo>
                  <a:cubicBezTo>
                    <a:pt x="478196" y="677552"/>
                    <a:pt x="488046" y="692294"/>
                    <a:pt x="503154" y="698552"/>
                  </a:cubicBezTo>
                  <a:cubicBezTo>
                    <a:pt x="518261" y="704810"/>
                    <a:pt x="535650" y="701351"/>
                    <a:pt x="547213" y="689788"/>
                  </a:cubicBezTo>
                  <a:lnTo>
                    <a:pt x="815579" y="421422"/>
                  </a:lnTo>
                  <a:cubicBezTo>
                    <a:pt x="833883" y="403118"/>
                    <a:pt x="844167" y="378291"/>
                    <a:pt x="844167" y="352405"/>
                  </a:cubicBezTo>
                  <a:cubicBezTo>
                    <a:pt x="844167" y="326519"/>
                    <a:pt x="833883" y="301692"/>
                    <a:pt x="815579" y="283388"/>
                  </a:cubicBezTo>
                  <a:close/>
                </a:path>
              </a:pathLst>
            </a:custGeom>
            <a:solidFill>
              <a:srgbClr val="FFFFFF"/>
            </a:solidFill>
          </p:spPr>
        </p:sp>
        <p:sp>
          <p:nvSpPr>
            <p:cNvPr id="60" name="TextBox 60"/>
            <p:cNvSpPr txBox="1"/>
            <p:nvPr/>
          </p:nvSpPr>
          <p:spPr>
            <a:xfrm>
              <a:off x="0" y="174625"/>
              <a:ext cx="782996" cy="434975"/>
            </a:xfrm>
            <a:prstGeom prst="rect">
              <a:avLst/>
            </a:prstGeom>
          </p:spPr>
          <p:txBody>
            <a:bodyPr lIns="50800" tIns="50800" rIns="50800" bIns="50800" rtlCol="0" anchor="ctr"/>
            <a:lstStyle/>
            <a:p>
              <a:pPr algn="ctr">
                <a:lnSpc>
                  <a:spcPts val="2111"/>
                </a:lnSpc>
              </a:pPr>
              <a:endParaRPr/>
            </a:p>
          </p:txBody>
        </p:sp>
      </p:grpSp>
      <p:sp>
        <p:nvSpPr>
          <p:cNvPr id="62" name="Freeform 62"/>
          <p:cNvSpPr/>
          <p:nvPr/>
        </p:nvSpPr>
        <p:spPr>
          <a:xfrm>
            <a:off x="3966732" y="5584059"/>
            <a:ext cx="3981664" cy="3921575"/>
          </a:xfrm>
          <a:custGeom>
            <a:avLst/>
            <a:gdLst/>
            <a:ahLst/>
            <a:cxnLst/>
            <a:rect l="l" t="t" r="r" b="b"/>
            <a:pathLst>
              <a:path w="2599504" h="2599504">
                <a:moveTo>
                  <a:pt x="0" y="0"/>
                </a:moveTo>
                <a:lnTo>
                  <a:pt x="2599504" y="0"/>
                </a:lnTo>
                <a:lnTo>
                  <a:pt x="2599504" y="2599505"/>
                </a:lnTo>
                <a:lnTo>
                  <a:pt x="0" y="25995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dirty="0"/>
          </a:p>
        </p:txBody>
      </p:sp>
      <p:sp>
        <p:nvSpPr>
          <p:cNvPr id="64" name="Freeform 64"/>
          <p:cNvSpPr/>
          <p:nvPr/>
        </p:nvSpPr>
        <p:spPr>
          <a:xfrm>
            <a:off x="12887688" y="781366"/>
            <a:ext cx="4113154" cy="3683001"/>
          </a:xfrm>
          <a:custGeom>
            <a:avLst/>
            <a:gdLst/>
            <a:ahLst/>
            <a:cxnLst/>
            <a:rect l="l" t="t" r="r" b="b"/>
            <a:pathLst>
              <a:path w="2599504" h="2599504">
                <a:moveTo>
                  <a:pt x="0" y="0"/>
                </a:moveTo>
                <a:lnTo>
                  <a:pt x="2599505" y="0"/>
                </a:lnTo>
                <a:lnTo>
                  <a:pt x="2599505" y="2599505"/>
                </a:lnTo>
                <a:lnTo>
                  <a:pt x="0" y="25995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5" name="Freeform 65"/>
          <p:cNvSpPr/>
          <p:nvPr/>
        </p:nvSpPr>
        <p:spPr>
          <a:xfrm>
            <a:off x="9894056" y="1389671"/>
            <a:ext cx="2367568" cy="475752"/>
          </a:xfrm>
          <a:custGeom>
            <a:avLst/>
            <a:gdLst/>
            <a:ahLst/>
            <a:cxnLst/>
            <a:rect l="l" t="t" r="r" b="b"/>
            <a:pathLst>
              <a:path w="3156757" h="634336">
                <a:moveTo>
                  <a:pt x="0" y="0"/>
                </a:moveTo>
                <a:lnTo>
                  <a:pt x="3156757" y="0"/>
                </a:lnTo>
                <a:lnTo>
                  <a:pt x="3156757" y="634336"/>
                </a:lnTo>
                <a:lnTo>
                  <a:pt x="0" y="634336"/>
                </a:lnTo>
                <a:lnTo>
                  <a:pt x="0" y="0"/>
                </a:lnTo>
                <a:close/>
              </a:path>
            </a:pathLst>
          </a:custGeom>
          <a:blipFill>
            <a:blip r:embed="rId4"/>
            <a:stretch>
              <a:fillRect l="-188880" t="-543090" r="-29468" b="-909723"/>
            </a:stretch>
          </a:blipFill>
        </p:spPr>
      </p:sp>
      <p:sp>
        <p:nvSpPr>
          <p:cNvPr id="66" name="TextBox 66"/>
          <p:cNvSpPr txBox="1"/>
          <p:nvPr/>
        </p:nvSpPr>
        <p:spPr>
          <a:xfrm>
            <a:off x="9720474" y="1829704"/>
            <a:ext cx="2714733" cy="696382"/>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Power of a Power Rule</a:t>
            </a:r>
          </a:p>
        </p:txBody>
      </p:sp>
      <p:sp>
        <p:nvSpPr>
          <p:cNvPr id="67" name="TextBox 67"/>
          <p:cNvSpPr txBox="1"/>
          <p:nvPr/>
        </p:nvSpPr>
        <p:spPr>
          <a:xfrm>
            <a:off x="10150461" y="2488302"/>
            <a:ext cx="1789681" cy="1474006"/>
          </a:xfrm>
          <a:prstGeom prst="rect">
            <a:avLst/>
          </a:prstGeom>
        </p:spPr>
        <p:txBody>
          <a:bodyPr lIns="0" tIns="0" rIns="0" bIns="0" rtlCol="0" anchor="t">
            <a:spAutoFit/>
          </a:bodyPr>
          <a:lstStyle/>
          <a:p>
            <a:pPr marL="0" lvl="0" indent="0">
              <a:lnSpc>
                <a:spcPts val="1692"/>
              </a:lnSpc>
              <a:spcBef>
                <a:spcPct val="0"/>
              </a:spcBef>
            </a:pPr>
            <a:r>
              <a:rPr lang="en-US" sz="1208">
                <a:solidFill>
                  <a:srgbClr val="000000"/>
                </a:solidFill>
                <a:latin typeface="Comic Sans"/>
              </a:rPr>
              <a:t>Power of a power rule states that if a base raised to a power is being raised to another power, the exponents are multiplied and the base remains the same.</a:t>
            </a:r>
          </a:p>
        </p:txBody>
      </p:sp>
      <p:sp>
        <p:nvSpPr>
          <p:cNvPr id="69" name="Freeform 69"/>
          <p:cNvSpPr/>
          <p:nvPr/>
        </p:nvSpPr>
        <p:spPr>
          <a:xfrm>
            <a:off x="12523787" y="5453219"/>
            <a:ext cx="4735513" cy="4226422"/>
          </a:xfrm>
          <a:custGeom>
            <a:avLst/>
            <a:gdLst/>
            <a:ahLst/>
            <a:cxnLst/>
            <a:rect l="l" t="t" r="r" b="b"/>
            <a:pathLst>
              <a:path w="4819745" h="4301599">
                <a:moveTo>
                  <a:pt x="34332" y="0"/>
                </a:moveTo>
                <a:lnTo>
                  <a:pt x="4785413" y="0"/>
                </a:lnTo>
                <a:cubicBezTo>
                  <a:pt x="4804374" y="0"/>
                  <a:pt x="4819745" y="15371"/>
                  <a:pt x="4819745" y="34332"/>
                </a:cubicBezTo>
                <a:lnTo>
                  <a:pt x="4819745" y="4267267"/>
                </a:lnTo>
                <a:cubicBezTo>
                  <a:pt x="4819745" y="4276373"/>
                  <a:pt x="4816128" y="4285105"/>
                  <a:pt x="4809690" y="4291544"/>
                </a:cubicBezTo>
                <a:cubicBezTo>
                  <a:pt x="4803251" y="4297982"/>
                  <a:pt x="4794519" y="4301599"/>
                  <a:pt x="4785413" y="4301599"/>
                </a:cubicBezTo>
                <a:lnTo>
                  <a:pt x="34332" y="4301599"/>
                </a:lnTo>
                <a:cubicBezTo>
                  <a:pt x="25227" y="4301599"/>
                  <a:pt x="16494" y="4297982"/>
                  <a:pt x="10056" y="4291544"/>
                </a:cubicBezTo>
                <a:cubicBezTo>
                  <a:pt x="3617" y="4285105"/>
                  <a:pt x="0" y="4276373"/>
                  <a:pt x="0" y="4267267"/>
                </a:cubicBezTo>
                <a:lnTo>
                  <a:pt x="0" y="34332"/>
                </a:lnTo>
                <a:cubicBezTo>
                  <a:pt x="0" y="25227"/>
                  <a:pt x="3617" y="16494"/>
                  <a:pt x="10056" y="10056"/>
                </a:cubicBezTo>
                <a:cubicBezTo>
                  <a:pt x="16494" y="3617"/>
                  <a:pt x="25227" y="0"/>
                  <a:pt x="34332" y="0"/>
                </a:cubicBezTo>
                <a:close/>
              </a:path>
            </a:pathLst>
          </a:custGeom>
          <a:solidFill>
            <a:srgbClr val="FFFEF7"/>
          </a:solidFill>
          <a:ln w="28575" cap="rnd">
            <a:solidFill>
              <a:srgbClr val="000000"/>
            </a:solidFill>
            <a:prstDash val="solid"/>
            <a:round/>
          </a:ln>
        </p:spPr>
      </p:sp>
      <p:sp>
        <p:nvSpPr>
          <p:cNvPr id="70" name="TextBox 70"/>
          <p:cNvSpPr txBox="1"/>
          <p:nvPr/>
        </p:nvSpPr>
        <p:spPr>
          <a:xfrm>
            <a:off x="12523787" y="5443860"/>
            <a:ext cx="4735513" cy="4235781"/>
          </a:xfrm>
          <a:prstGeom prst="rect">
            <a:avLst/>
          </a:prstGeom>
        </p:spPr>
        <p:txBody>
          <a:bodyPr lIns="0" tIns="0" rIns="0" bIns="0" rtlCol="0" anchor="ctr"/>
          <a:lstStyle/>
          <a:p>
            <a:pPr marL="0" lvl="0" indent="0" algn="ctr">
              <a:lnSpc>
                <a:spcPts val="700"/>
              </a:lnSpc>
              <a:spcBef>
                <a:spcPct val="0"/>
              </a:spcBef>
            </a:pPr>
            <a:endParaRPr/>
          </a:p>
        </p:txBody>
      </p:sp>
      <p:sp>
        <p:nvSpPr>
          <p:cNvPr id="72" name="Freeform 72"/>
          <p:cNvSpPr/>
          <p:nvPr/>
        </p:nvSpPr>
        <p:spPr>
          <a:xfrm>
            <a:off x="9764276" y="5773764"/>
            <a:ext cx="2627128" cy="3498118"/>
          </a:xfrm>
          <a:custGeom>
            <a:avLst/>
            <a:gdLst/>
            <a:ahLst/>
            <a:cxnLst/>
            <a:rect l="l" t="t" r="r" b="b"/>
            <a:pathLst>
              <a:path w="2327098" h="3098616">
                <a:moveTo>
                  <a:pt x="61885" y="0"/>
                </a:moveTo>
                <a:lnTo>
                  <a:pt x="2265213" y="0"/>
                </a:lnTo>
                <a:cubicBezTo>
                  <a:pt x="2281626" y="0"/>
                  <a:pt x="2297366" y="6520"/>
                  <a:pt x="2308972" y="18126"/>
                </a:cubicBezTo>
                <a:cubicBezTo>
                  <a:pt x="2320578" y="29731"/>
                  <a:pt x="2327098" y="45472"/>
                  <a:pt x="2327098" y="61885"/>
                </a:cubicBezTo>
                <a:lnTo>
                  <a:pt x="2327098" y="3036731"/>
                </a:lnTo>
                <a:cubicBezTo>
                  <a:pt x="2327098" y="3053144"/>
                  <a:pt x="2320578" y="3068885"/>
                  <a:pt x="2308972" y="3080490"/>
                </a:cubicBezTo>
                <a:cubicBezTo>
                  <a:pt x="2297366" y="3092096"/>
                  <a:pt x="2281626" y="3098616"/>
                  <a:pt x="2265213" y="3098616"/>
                </a:cubicBezTo>
                <a:lnTo>
                  <a:pt x="61885" y="3098616"/>
                </a:lnTo>
                <a:cubicBezTo>
                  <a:pt x="45472" y="3098616"/>
                  <a:pt x="29731" y="3092096"/>
                  <a:pt x="18126" y="3080490"/>
                </a:cubicBezTo>
                <a:cubicBezTo>
                  <a:pt x="6520" y="3068885"/>
                  <a:pt x="0" y="3053144"/>
                  <a:pt x="0" y="3036731"/>
                </a:cubicBezTo>
                <a:lnTo>
                  <a:pt x="0" y="61885"/>
                </a:lnTo>
                <a:cubicBezTo>
                  <a:pt x="0" y="45472"/>
                  <a:pt x="6520" y="29731"/>
                  <a:pt x="18126" y="18126"/>
                </a:cubicBezTo>
                <a:cubicBezTo>
                  <a:pt x="29731" y="6520"/>
                  <a:pt x="45472" y="0"/>
                  <a:pt x="61885" y="0"/>
                </a:cubicBezTo>
                <a:close/>
              </a:path>
            </a:pathLst>
          </a:custGeom>
          <a:solidFill>
            <a:srgbClr val="FFFEF7"/>
          </a:solidFill>
          <a:ln w="28575" cap="rnd">
            <a:solidFill>
              <a:srgbClr val="000000"/>
            </a:solidFill>
            <a:prstDash val="solid"/>
            <a:round/>
          </a:ln>
        </p:spPr>
      </p:sp>
      <p:sp>
        <p:nvSpPr>
          <p:cNvPr id="73" name="TextBox 73"/>
          <p:cNvSpPr txBox="1"/>
          <p:nvPr/>
        </p:nvSpPr>
        <p:spPr>
          <a:xfrm>
            <a:off x="9764276" y="5763011"/>
            <a:ext cx="2627128" cy="3508871"/>
          </a:xfrm>
          <a:prstGeom prst="rect">
            <a:avLst/>
          </a:prstGeom>
        </p:spPr>
        <p:txBody>
          <a:bodyPr lIns="0" tIns="0" rIns="0" bIns="0" rtlCol="0" anchor="ctr"/>
          <a:lstStyle/>
          <a:p>
            <a:pPr marL="0" lvl="0" indent="0" algn="ctr">
              <a:lnSpc>
                <a:spcPts val="700"/>
              </a:lnSpc>
              <a:spcBef>
                <a:spcPct val="0"/>
              </a:spcBef>
            </a:pPr>
            <a:endParaRPr/>
          </a:p>
        </p:txBody>
      </p:sp>
      <p:sp>
        <p:nvSpPr>
          <p:cNvPr id="74" name="Freeform 74"/>
          <p:cNvSpPr/>
          <p:nvPr/>
        </p:nvSpPr>
        <p:spPr>
          <a:xfrm>
            <a:off x="11940142" y="5875752"/>
            <a:ext cx="328524" cy="82131"/>
          </a:xfrm>
          <a:custGeom>
            <a:avLst/>
            <a:gdLst/>
            <a:ahLst/>
            <a:cxnLst/>
            <a:rect l="l" t="t" r="r" b="b"/>
            <a:pathLst>
              <a:path w="328524" h="82131">
                <a:moveTo>
                  <a:pt x="0" y="0"/>
                </a:moveTo>
                <a:lnTo>
                  <a:pt x="328524" y="0"/>
                </a:lnTo>
                <a:lnTo>
                  <a:pt x="328524" y="82131"/>
                </a:lnTo>
                <a:lnTo>
                  <a:pt x="0" y="821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5" name="Freeform 75"/>
          <p:cNvSpPr/>
          <p:nvPr/>
        </p:nvSpPr>
        <p:spPr>
          <a:xfrm rot="-5400000">
            <a:off x="12481607" y="5722731"/>
            <a:ext cx="408266" cy="102067"/>
          </a:xfrm>
          <a:custGeom>
            <a:avLst/>
            <a:gdLst/>
            <a:ahLst/>
            <a:cxnLst/>
            <a:rect l="l" t="t" r="r" b="b"/>
            <a:pathLst>
              <a:path w="408266" h="102067">
                <a:moveTo>
                  <a:pt x="0" y="0"/>
                </a:moveTo>
                <a:lnTo>
                  <a:pt x="408266" y="0"/>
                </a:lnTo>
                <a:lnTo>
                  <a:pt x="408266" y="102066"/>
                </a:lnTo>
                <a:lnTo>
                  <a:pt x="0" y="102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7" name="Freeform 77"/>
          <p:cNvSpPr/>
          <p:nvPr/>
        </p:nvSpPr>
        <p:spPr>
          <a:xfrm>
            <a:off x="12133641" y="7207855"/>
            <a:ext cx="603133" cy="60313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78" name="TextBox 78"/>
          <p:cNvSpPr txBox="1"/>
          <p:nvPr/>
        </p:nvSpPr>
        <p:spPr>
          <a:xfrm>
            <a:off x="12190185" y="7243195"/>
            <a:ext cx="490046" cy="511249"/>
          </a:xfrm>
          <a:prstGeom prst="rect">
            <a:avLst/>
          </a:prstGeom>
        </p:spPr>
        <p:txBody>
          <a:bodyPr lIns="22727" tIns="22727" rIns="22727" bIns="22727" rtlCol="0" anchor="ctr"/>
          <a:lstStyle/>
          <a:p>
            <a:pPr algn="ctr">
              <a:lnSpc>
                <a:spcPts val="2111"/>
              </a:lnSpc>
            </a:pPr>
            <a:endParaRPr/>
          </a:p>
        </p:txBody>
      </p:sp>
      <p:sp>
        <p:nvSpPr>
          <p:cNvPr id="80" name="Freeform 80"/>
          <p:cNvSpPr/>
          <p:nvPr/>
        </p:nvSpPr>
        <p:spPr>
          <a:xfrm>
            <a:off x="12209802" y="7321678"/>
            <a:ext cx="439727" cy="375488"/>
          </a:xfrm>
          <a:custGeom>
            <a:avLst/>
            <a:gdLst/>
            <a:ahLst/>
            <a:cxnLst/>
            <a:rect l="l" t="t" r="r" b="b"/>
            <a:pathLst>
              <a:path w="862849" h="736797">
                <a:moveTo>
                  <a:pt x="836022" y="319824"/>
                </a:moveTo>
                <a:lnTo>
                  <a:pt x="526770" y="10572"/>
                </a:lnTo>
                <a:cubicBezTo>
                  <a:pt x="518632" y="2434"/>
                  <a:pt x="506393" y="0"/>
                  <a:pt x="495761" y="4404"/>
                </a:cubicBezTo>
                <a:cubicBezTo>
                  <a:pt x="485128" y="8808"/>
                  <a:pt x="478196" y="19183"/>
                  <a:pt x="478196" y="30691"/>
                </a:cubicBezTo>
                <a:lnTo>
                  <a:pt x="478196" y="96505"/>
                </a:lnTo>
                <a:cubicBezTo>
                  <a:pt x="478196" y="114723"/>
                  <a:pt x="470959" y="132196"/>
                  <a:pt x="458076" y="145078"/>
                </a:cubicBezTo>
                <a:cubicBezTo>
                  <a:pt x="445194" y="157961"/>
                  <a:pt x="427721" y="165198"/>
                  <a:pt x="409502" y="165198"/>
                </a:cubicBezTo>
                <a:lnTo>
                  <a:pt x="68693" y="165198"/>
                </a:lnTo>
                <a:cubicBezTo>
                  <a:pt x="50475" y="165198"/>
                  <a:pt x="33002" y="172435"/>
                  <a:pt x="20120" y="185318"/>
                </a:cubicBezTo>
                <a:cubicBezTo>
                  <a:pt x="7237" y="198200"/>
                  <a:pt x="0" y="215673"/>
                  <a:pt x="0" y="233891"/>
                </a:cubicBezTo>
                <a:lnTo>
                  <a:pt x="0" y="502905"/>
                </a:lnTo>
                <a:cubicBezTo>
                  <a:pt x="0" y="521123"/>
                  <a:pt x="7237" y="538596"/>
                  <a:pt x="20120" y="551478"/>
                </a:cubicBezTo>
                <a:cubicBezTo>
                  <a:pt x="33002" y="564361"/>
                  <a:pt x="50475" y="571598"/>
                  <a:pt x="68693" y="571598"/>
                </a:cubicBezTo>
                <a:lnTo>
                  <a:pt x="409502" y="571598"/>
                </a:lnTo>
                <a:cubicBezTo>
                  <a:pt x="427721" y="571598"/>
                  <a:pt x="445194" y="578835"/>
                  <a:pt x="458076" y="591718"/>
                </a:cubicBezTo>
                <a:cubicBezTo>
                  <a:pt x="470959" y="604600"/>
                  <a:pt x="478196" y="622073"/>
                  <a:pt x="478196" y="640291"/>
                </a:cubicBezTo>
                <a:lnTo>
                  <a:pt x="478196" y="706105"/>
                </a:lnTo>
                <a:cubicBezTo>
                  <a:pt x="478196" y="717613"/>
                  <a:pt x="485128" y="727988"/>
                  <a:pt x="495761" y="732392"/>
                </a:cubicBezTo>
                <a:cubicBezTo>
                  <a:pt x="506393" y="736796"/>
                  <a:pt x="518632" y="734362"/>
                  <a:pt x="526770" y="726224"/>
                </a:cubicBezTo>
                <a:lnTo>
                  <a:pt x="836022" y="416972"/>
                </a:lnTo>
                <a:cubicBezTo>
                  <a:pt x="862849" y="390145"/>
                  <a:pt x="862849" y="346651"/>
                  <a:pt x="836022" y="319824"/>
                </a:cubicBezTo>
                <a:close/>
              </a:path>
            </a:pathLst>
          </a:custGeom>
          <a:solidFill>
            <a:srgbClr val="FFFFFF"/>
          </a:solidFill>
        </p:spPr>
      </p:sp>
      <p:sp>
        <p:nvSpPr>
          <p:cNvPr id="81" name="TextBox 81"/>
          <p:cNvSpPr txBox="1"/>
          <p:nvPr/>
        </p:nvSpPr>
        <p:spPr>
          <a:xfrm>
            <a:off x="12209802" y="7391304"/>
            <a:ext cx="399032" cy="221673"/>
          </a:xfrm>
          <a:prstGeom prst="rect">
            <a:avLst/>
          </a:prstGeom>
        </p:spPr>
        <p:txBody>
          <a:bodyPr lIns="22727" tIns="22727" rIns="22727" bIns="22727" rtlCol="0" anchor="ctr"/>
          <a:lstStyle/>
          <a:p>
            <a:pPr algn="ctr">
              <a:lnSpc>
                <a:spcPts val="2111"/>
              </a:lnSpc>
            </a:pPr>
            <a:endParaRPr/>
          </a:p>
        </p:txBody>
      </p:sp>
      <p:sp>
        <p:nvSpPr>
          <p:cNvPr id="82" name="TextBox 82"/>
          <p:cNvSpPr txBox="1"/>
          <p:nvPr/>
        </p:nvSpPr>
        <p:spPr>
          <a:xfrm>
            <a:off x="9720474" y="6715713"/>
            <a:ext cx="2714733" cy="708289"/>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Power of a Product Rule</a:t>
            </a:r>
          </a:p>
        </p:txBody>
      </p:sp>
      <p:sp>
        <p:nvSpPr>
          <p:cNvPr id="83" name="TextBox 83"/>
          <p:cNvSpPr txBox="1"/>
          <p:nvPr/>
        </p:nvSpPr>
        <p:spPr>
          <a:xfrm>
            <a:off x="9946542" y="7544847"/>
            <a:ext cx="2157863" cy="1365022"/>
          </a:xfrm>
          <a:prstGeom prst="rect">
            <a:avLst/>
          </a:prstGeom>
        </p:spPr>
        <p:txBody>
          <a:bodyPr lIns="0" tIns="0" rIns="0" bIns="0" rtlCol="0" anchor="t">
            <a:spAutoFit/>
          </a:bodyPr>
          <a:lstStyle/>
          <a:p>
            <a:pPr marL="0" lvl="0" indent="0">
              <a:lnSpc>
                <a:spcPts val="1412"/>
              </a:lnSpc>
              <a:spcBef>
                <a:spcPct val="0"/>
              </a:spcBef>
            </a:pPr>
            <a:r>
              <a:rPr lang="en-US" sz="1008">
                <a:solidFill>
                  <a:srgbClr val="000000"/>
                </a:solidFill>
                <a:latin typeface="Comic Sans"/>
              </a:rPr>
              <a:t>This rule states that if two powers are being multiplied, and if their bases are equal, then the product of the powers will have the same base as the powers being multiplied, and it will be raised to an exponent equal to the sum of the exponents over the powers being multiplied</a:t>
            </a:r>
          </a:p>
        </p:txBody>
      </p:sp>
      <p:sp>
        <p:nvSpPr>
          <p:cNvPr id="84" name="Freeform 84"/>
          <p:cNvSpPr/>
          <p:nvPr/>
        </p:nvSpPr>
        <p:spPr>
          <a:xfrm>
            <a:off x="12928530" y="5584059"/>
            <a:ext cx="4072312" cy="3921575"/>
          </a:xfrm>
          <a:custGeom>
            <a:avLst/>
            <a:gdLst/>
            <a:ahLst/>
            <a:cxnLst/>
            <a:rect l="l" t="t" r="r" b="b"/>
            <a:pathLst>
              <a:path w="1949628" h="1949628">
                <a:moveTo>
                  <a:pt x="0" y="0"/>
                </a:moveTo>
                <a:lnTo>
                  <a:pt x="1949628" y="0"/>
                </a:lnTo>
                <a:lnTo>
                  <a:pt x="1949628" y="1949628"/>
                </a:lnTo>
                <a:lnTo>
                  <a:pt x="0" y="19496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8" name="Freeform 88"/>
          <p:cNvSpPr/>
          <p:nvPr/>
        </p:nvSpPr>
        <p:spPr>
          <a:xfrm>
            <a:off x="9946542" y="6203444"/>
            <a:ext cx="2322125" cy="477097"/>
          </a:xfrm>
          <a:custGeom>
            <a:avLst/>
            <a:gdLst/>
            <a:ahLst/>
            <a:cxnLst/>
            <a:rect l="l" t="t" r="r" b="b"/>
            <a:pathLst>
              <a:path w="2322125" h="477097">
                <a:moveTo>
                  <a:pt x="0" y="0"/>
                </a:moveTo>
                <a:lnTo>
                  <a:pt x="2322124" y="0"/>
                </a:lnTo>
                <a:lnTo>
                  <a:pt x="2322124" y="477097"/>
                </a:lnTo>
                <a:lnTo>
                  <a:pt x="0" y="477097"/>
                </a:lnTo>
                <a:lnTo>
                  <a:pt x="0" y="0"/>
                </a:lnTo>
                <a:close/>
              </a:path>
            </a:pathLst>
          </a:custGeom>
          <a:blipFill>
            <a:blip r:embed="rId4"/>
            <a:stretch>
              <a:fillRect l="-196376" t="-676092" r="-28202" b="-772344"/>
            </a:stretch>
          </a:blipFill>
        </p:spPr>
      </p:sp>
      <p:sp>
        <p:nvSpPr>
          <p:cNvPr id="89" name="Freeform 63">
            <a:extLst>
              <a:ext uri="{FF2B5EF4-FFF2-40B4-BE49-F238E27FC236}">
                <a16:creationId xmlns:a16="http://schemas.microsoft.com/office/drawing/2014/main" id="{98F50F94-8959-41B4-9C88-27045095C6F1}"/>
              </a:ext>
            </a:extLst>
          </p:cNvPr>
          <p:cNvSpPr/>
          <p:nvPr/>
        </p:nvSpPr>
        <p:spPr>
          <a:xfrm>
            <a:off x="3966732" y="692760"/>
            <a:ext cx="4110467" cy="3841139"/>
          </a:xfrm>
          <a:custGeom>
            <a:avLst/>
            <a:gdLst/>
            <a:ahLst/>
            <a:cxnLst/>
            <a:rect l="l" t="t" r="r" b="b"/>
            <a:pathLst>
              <a:path w="2599504" h="2599504">
                <a:moveTo>
                  <a:pt x="0" y="0"/>
                </a:moveTo>
                <a:lnTo>
                  <a:pt x="2599505" y="0"/>
                </a:lnTo>
                <a:lnTo>
                  <a:pt x="2599505" y="2599504"/>
                </a:lnTo>
                <a:lnTo>
                  <a:pt x="0" y="25995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601468" y="555304"/>
            <a:ext cx="4735513" cy="4226422"/>
          </a:xfrm>
          <a:custGeom>
            <a:avLst/>
            <a:gdLst/>
            <a:ahLst/>
            <a:cxnLst/>
            <a:rect l="l" t="t" r="r" b="b"/>
            <a:pathLst>
              <a:path w="4819745" h="4301599">
                <a:moveTo>
                  <a:pt x="55585" y="0"/>
                </a:moveTo>
                <a:lnTo>
                  <a:pt x="4764160" y="0"/>
                </a:lnTo>
                <a:cubicBezTo>
                  <a:pt x="4778902" y="0"/>
                  <a:pt x="4793040" y="5856"/>
                  <a:pt x="4803465" y="16281"/>
                </a:cubicBezTo>
                <a:cubicBezTo>
                  <a:pt x="4813889" y="26705"/>
                  <a:pt x="4819745" y="40843"/>
                  <a:pt x="4819745" y="55585"/>
                </a:cubicBezTo>
                <a:lnTo>
                  <a:pt x="4819745" y="4246014"/>
                </a:lnTo>
                <a:cubicBezTo>
                  <a:pt x="4819745" y="4260756"/>
                  <a:pt x="4813889" y="4274894"/>
                  <a:pt x="4803465" y="4285319"/>
                </a:cubicBezTo>
                <a:cubicBezTo>
                  <a:pt x="4793040" y="4295743"/>
                  <a:pt x="4778902" y="4301599"/>
                  <a:pt x="4764160" y="4301599"/>
                </a:cubicBezTo>
                <a:lnTo>
                  <a:pt x="55585" y="4301599"/>
                </a:lnTo>
                <a:cubicBezTo>
                  <a:pt x="40843" y="4301599"/>
                  <a:pt x="26705" y="4295743"/>
                  <a:pt x="16281" y="4285319"/>
                </a:cubicBezTo>
                <a:cubicBezTo>
                  <a:pt x="5856" y="4274894"/>
                  <a:pt x="0" y="4260756"/>
                  <a:pt x="0" y="4246014"/>
                </a:cubicBezTo>
                <a:lnTo>
                  <a:pt x="0" y="55585"/>
                </a:lnTo>
                <a:cubicBezTo>
                  <a:pt x="0" y="40843"/>
                  <a:pt x="5856" y="26705"/>
                  <a:pt x="16281" y="16281"/>
                </a:cubicBezTo>
                <a:cubicBezTo>
                  <a:pt x="26705" y="5856"/>
                  <a:pt x="40843" y="0"/>
                  <a:pt x="55585" y="0"/>
                </a:cubicBezTo>
                <a:close/>
              </a:path>
            </a:pathLst>
          </a:custGeom>
          <a:solidFill>
            <a:srgbClr val="FFFEF7"/>
          </a:solidFill>
          <a:ln w="47625" cap="rnd">
            <a:solidFill>
              <a:srgbClr val="000000"/>
            </a:solidFill>
            <a:prstDash val="solid"/>
            <a:round/>
          </a:ln>
        </p:spPr>
      </p:sp>
      <p:sp>
        <p:nvSpPr>
          <p:cNvPr id="4" name="TextBox 4"/>
          <p:cNvSpPr txBox="1"/>
          <p:nvPr/>
        </p:nvSpPr>
        <p:spPr>
          <a:xfrm>
            <a:off x="3601468" y="545945"/>
            <a:ext cx="4735513" cy="4235781"/>
          </a:xfrm>
          <a:prstGeom prst="rect">
            <a:avLst/>
          </a:prstGeom>
        </p:spPr>
        <p:txBody>
          <a:bodyPr lIns="0" tIns="0" rIns="0" bIns="0" rtlCol="0" anchor="ctr"/>
          <a:lstStyle/>
          <a:p>
            <a:pPr marL="0" lvl="0" indent="0" algn="ctr">
              <a:lnSpc>
                <a:spcPts val="700"/>
              </a:lnSpc>
              <a:spcBef>
                <a:spcPct val="0"/>
              </a:spcBef>
            </a:pPr>
            <a:endParaRPr/>
          </a:p>
        </p:txBody>
      </p:sp>
      <p:sp>
        <p:nvSpPr>
          <p:cNvPr id="6" name="Freeform 6"/>
          <p:cNvSpPr/>
          <p:nvPr/>
        </p:nvSpPr>
        <p:spPr>
          <a:xfrm>
            <a:off x="841958" y="875849"/>
            <a:ext cx="2627128" cy="3498118"/>
          </a:xfrm>
          <a:custGeom>
            <a:avLst/>
            <a:gdLst/>
            <a:ahLst/>
            <a:cxnLst/>
            <a:rect l="l" t="t" r="r" b="b"/>
            <a:pathLst>
              <a:path w="2327098" h="3098616">
                <a:moveTo>
                  <a:pt x="100195" y="0"/>
                </a:moveTo>
                <a:lnTo>
                  <a:pt x="2226903" y="0"/>
                </a:lnTo>
                <a:cubicBezTo>
                  <a:pt x="2253476" y="0"/>
                  <a:pt x="2278961" y="10556"/>
                  <a:pt x="2297751" y="29346"/>
                </a:cubicBezTo>
                <a:cubicBezTo>
                  <a:pt x="2316542" y="48137"/>
                  <a:pt x="2327098" y="73622"/>
                  <a:pt x="2327098" y="100195"/>
                </a:cubicBezTo>
                <a:lnTo>
                  <a:pt x="2327098" y="2998421"/>
                </a:lnTo>
                <a:cubicBezTo>
                  <a:pt x="2327098" y="3053757"/>
                  <a:pt x="2282239" y="3098616"/>
                  <a:pt x="2226903" y="3098616"/>
                </a:cubicBezTo>
                <a:lnTo>
                  <a:pt x="100195" y="3098616"/>
                </a:lnTo>
                <a:cubicBezTo>
                  <a:pt x="73622" y="3098616"/>
                  <a:pt x="48137" y="3088060"/>
                  <a:pt x="29346" y="3069270"/>
                </a:cubicBezTo>
                <a:cubicBezTo>
                  <a:pt x="10556" y="3050479"/>
                  <a:pt x="0" y="3024994"/>
                  <a:pt x="0" y="2998421"/>
                </a:cubicBezTo>
                <a:lnTo>
                  <a:pt x="0" y="100195"/>
                </a:lnTo>
                <a:cubicBezTo>
                  <a:pt x="0" y="73622"/>
                  <a:pt x="10556" y="48137"/>
                  <a:pt x="29346" y="29346"/>
                </a:cubicBezTo>
                <a:cubicBezTo>
                  <a:pt x="48137" y="10556"/>
                  <a:pt x="73622" y="0"/>
                  <a:pt x="100195" y="0"/>
                </a:cubicBezTo>
                <a:close/>
              </a:path>
            </a:pathLst>
          </a:custGeom>
          <a:solidFill>
            <a:srgbClr val="FFFEF7"/>
          </a:solidFill>
          <a:ln w="47625" cap="rnd">
            <a:solidFill>
              <a:srgbClr val="000000"/>
            </a:solidFill>
            <a:prstDash val="solid"/>
            <a:round/>
          </a:ln>
        </p:spPr>
      </p:sp>
      <p:sp>
        <p:nvSpPr>
          <p:cNvPr id="7" name="TextBox 7"/>
          <p:cNvSpPr txBox="1"/>
          <p:nvPr/>
        </p:nvSpPr>
        <p:spPr>
          <a:xfrm>
            <a:off x="841958" y="865096"/>
            <a:ext cx="2627128" cy="3508871"/>
          </a:xfrm>
          <a:prstGeom prst="rect">
            <a:avLst/>
          </a:prstGeom>
        </p:spPr>
        <p:txBody>
          <a:bodyPr lIns="0" tIns="0" rIns="0" bIns="0" rtlCol="0" anchor="ctr"/>
          <a:lstStyle/>
          <a:p>
            <a:pPr marL="0" lvl="0" indent="0" algn="ctr">
              <a:lnSpc>
                <a:spcPts val="700"/>
              </a:lnSpc>
              <a:spcBef>
                <a:spcPct val="0"/>
              </a:spcBef>
            </a:pPr>
            <a:endParaRPr/>
          </a:p>
        </p:txBody>
      </p:sp>
      <p:sp>
        <p:nvSpPr>
          <p:cNvPr id="8" name="Freeform 8"/>
          <p:cNvSpPr/>
          <p:nvPr/>
        </p:nvSpPr>
        <p:spPr>
          <a:xfrm>
            <a:off x="3017824" y="977837"/>
            <a:ext cx="328524" cy="82131"/>
          </a:xfrm>
          <a:custGeom>
            <a:avLst/>
            <a:gdLst/>
            <a:ahLst/>
            <a:cxnLst/>
            <a:rect l="l" t="t" r="r" b="b"/>
            <a:pathLst>
              <a:path w="328524" h="82131">
                <a:moveTo>
                  <a:pt x="0" y="0"/>
                </a:moveTo>
                <a:lnTo>
                  <a:pt x="328524" y="0"/>
                </a:lnTo>
                <a:lnTo>
                  <a:pt x="328524" y="82131"/>
                </a:lnTo>
                <a:lnTo>
                  <a:pt x="0" y="821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a:off x="3559288" y="824815"/>
            <a:ext cx="408266" cy="102067"/>
          </a:xfrm>
          <a:custGeom>
            <a:avLst/>
            <a:gdLst/>
            <a:ahLst/>
            <a:cxnLst/>
            <a:rect l="l" t="t" r="r" b="b"/>
            <a:pathLst>
              <a:path w="408266" h="102067">
                <a:moveTo>
                  <a:pt x="0" y="0"/>
                </a:moveTo>
                <a:lnTo>
                  <a:pt x="408267" y="0"/>
                </a:lnTo>
                <a:lnTo>
                  <a:pt x="408267" y="102067"/>
                </a:lnTo>
                <a:lnTo>
                  <a:pt x="0" y="1020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3211322" y="2309940"/>
            <a:ext cx="603133" cy="60313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2" name="TextBox 12"/>
          <p:cNvSpPr txBox="1"/>
          <p:nvPr/>
        </p:nvSpPr>
        <p:spPr>
          <a:xfrm>
            <a:off x="3267866" y="2345280"/>
            <a:ext cx="490046" cy="511249"/>
          </a:xfrm>
          <a:prstGeom prst="rect">
            <a:avLst/>
          </a:prstGeom>
        </p:spPr>
        <p:txBody>
          <a:bodyPr lIns="48120" tIns="48120" rIns="48120" bIns="48120" rtlCol="0" anchor="ctr"/>
          <a:lstStyle/>
          <a:p>
            <a:pPr algn="ctr">
              <a:lnSpc>
                <a:spcPts val="2111"/>
              </a:lnSpc>
            </a:pPr>
            <a:endParaRPr/>
          </a:p>
        </p:txBody>
      </p:sp>
      <p:sp>
        <p:nvSpPr>
          <p:cNvPr id="14" name="Freeform 14"/>
          <p:cNvSpPr/>
          <p:nvPr/>
        </p:nvSpPr>
        <p:spPr>
          <a:xfrm>
            <a:off x="3287483" y="2433039"/>
            <a:ext cx="429059" cy="356934"/>
          </a:xfrm>
          <a:custGeom>
            <a:avLst/>
            <a:gdLst/>
            <a:ahLst/>
            <a:cxnLst/>
            <a:rect l="l" t="t" r="r" b="b"/>
            <a:pathLst>
              <a:path w="841915" h="700389">
                <a:moveTo>
                  <a:pt x="811735" y="277334"/>
                </a:moveTo>
                <a:lnTo>
                  <a:pt x="550038" y="15636"/>
                </a:lnTo>
                <a:cubicBezTo>
                  <a:pt x="538002" y="3600"/>
                  <a:pt x="519901" y="0"/>
                  <a:pt x="504175" y="6513"/>
                </a:cubicBezTo>
                <a:cubicBezTo>
                  <a:pt x="488449" y="13027"/>
                  <a:pt x="478196" y="28373"/>
                  <a:pt x="478196" y="45394"/>
                </a:cubicBezTo>
                <a:lnTo>
                  <a:pt x="478196" y="45394"/>
                </a:lnTo>
                <a:cubicBezTo>
                  <a:pt x="478196" y="72340"/>
                  <a:pt x="467492" y="98182"/>
                  <a:pt x="448438" y="117236"/>
                </a:cubicBezTo>
                <a:cubicBezTo>
                  <a:pt x="429384" y="136290"/>
                  <a:pt x="403542" y="146994"/>
                  <a:pt x="376596" y="146994"/>
                </a:cubicBezTo>
                <a:lnTo>
                  <a:pt x="103040" y="146994"/>
                </a:lnTo>
                <a:cubicBezTo>
                  <a:pt x="46133" y="146994"/>
                  <a:pt x="0" y="193127"/>
                  <a:pt x="0" y="250034"/>
                </a:cubicBezTo>
                <a:lnTo>
                  <a:pt x="0" y="450354"/>
                </a:lnTo>
                <a:cubicBezTo>
                  <a:pt x="0" y="507261"/>
                  <a:pt x="46133" y="553394"/>
                  <a:pt x="103040" y="553394"/>
                </a:cubicBezTo>
                <a:lnTo>
                  <a:pt x="376596" y="553394"/>
                </a:lnTo>
                <a:cubicBezTo>
                  <a:pt x="432708" y="553394"/>
                  <a:pt x="478196" y="598882"/>
                  <a:pt x="478196" y="654994"/>
                </a:cubicBezTo>
                <a:lnTo>
                  <a:pt x="478196" y="654994"/>
                </a:lnTo>
                <a:cubicBezTo>
                  <a:pt x="478196" y="672015"/>
                  <a:pt x="488449" y="687361"/>
                  <a:pt x="504175" y="693875"/>
                </a:cubicBezTo>
                <a:cubicBezTo>
                  <a:pt x="519901" y="700388"/>
                  <a:pt x="538002" y="696788"/>
                  <a:pt x="550038" y="684752"/>
                </a:cubicBezTo>
                <a:lnTo>
                  <a:pt x="811735" y="423054"/>
                </a:lnTo>
                <a:cubicBezTo>
                  <a:pt x="831059" y="403731"/>
                  <a:pt x="841915" y="377522"/>
                  <a:pt x="841915" y="350194"/>
                </a:cubicBezTo>
                <a:cubicBezTo>
                  <a:pt x="841915" y="322866"/>
                  <a:pt x="831059" y="296657"/>
                  <a:pt x="811735" y="277334"/>
                </a:cubicBezTo>
                <a:close/>
              </a:path>
            </a:pathLst>
          </a:custGeom>
          <a:solidFill>
            <a:srgbClr val="FFFFFF"/>
          </a:solidFill>
        </p:spPr>
      </p:sp>
      <p:sp>
        <p:nvSpPr>
          <p:cNvPr id="15" name="TextBox 15"/>
          <p:cNvSpPr txBox="1"/>
          <p:nvPr/>
        </p:nvSpPr>
        <p:spPr>
          <a:xfrm>
            <a:off x="3287483" y="2493388"/>
            <a:ext cx="399032" cy="221673"/>
          </a:xfrm>
          <a:prstGeom prst="rect">
            <a:avLst/>
          </a:prstGeom>
        </p:spPr>
        <p:txBody>
          <a:bodyPr lIns="48120" tIns="48120" rIns="48120" bIns="48120" rtlCol="0" anchor="ctr"/>
          <a:lstStyle/>
          <a:p>
            <a:pPr algn="ctr">
              <a:lnSpc>
                <a:spcPts val="2111"/>
              </a:lnSpc>
            </a:pPr>
            <a:endParaRPr/>
          </a:p>
        </p:txBody>
      </p:sp>
      <p:sp>
        <p:nvSpPr>
          <p:cNvPr id="20" name="Freeform 20"/>
          <p:cNvSpPr/>
          <p:nvPr/>
        </p:nvSpPr>
        <p:spPr>
          <a:xfrm>
            <a:off x="1001913" y="1059968"/>
            <a:ext cx="2344435" cy="825574"/>
          </a:xfrm>
          <a:custGeom>
            <a:avLst/>
            <a:gdLst/>
            <a:ahLst/>
            <a:cxnLst/>
            <a:rect l="l" t="t" r="r" b="b"/>
            <a:pathLst>
              <a:path w="2344435" h="825574">
                <a:moveTo>
                  <a:pt x="0" y="0"/>
                </a:moveTo>
                <a:lnTo>
                  <a:pt x="2344435" y="0"/>
                </a:lnTo>
                <a:lnTo>
                  <a:pt x="2344435" y="825574"/>
                </a:lnTo>
                <a:lnTo>
                  <a:pt x="0" y="825574"/>
                </a:lnTo>
                <a:lnTo>
                  <a:pt x="0" y="0"/>
                </a:lnTo>
                <a:close/>
              </a:path>
            </a:pathLst>
          </a:custGeom>
          <a:blipFill>
            <a:blip r:embed="rId4"/>
            <a:stretch>
              <a:fillRect l="-192524" t="-476360" r="-28966" b="-318476"/>
            </a:stretch>
          </a:blipFill>
        </p:spPr>
      </p:sp>
      <p:sp>
        <p:nvSpPr>
          <p:cNvPr id="21" name="TextBox 21"/>
          <p:cNvSpPr txBox="1"/>
          <p:nvPr/>
        </p:nvSpPr>
        <p:spPr>
          <a:xfrm>
            <a:off x="798155" y="1817798"/>
            <a:ext cx="2714733" cy="708289"/>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Power of a Quotient Rule</a:t>
            </a:r>
          </a:p>
        </p:txBody>
      </p:sp>
      <p:sp>
        <p:nvSpPr>
          <p:cNvPr id="22" name="TextBox 22"/>
          <p:cNvSpPr txBox="1"/>
          <p:nvPr/>
        </p:nvSpPr>
        <p:spPr>
          <a:xfrm>
            <a:off x="1231141" y="2646932"/>
            <a:ext cx="1789681" cy="1265851"/>
          </a:xfrm>
          <a:prstGeom prst="rect">
            <a:avLst/>
          </a:prstGeom>
        </p:spPr>
        <p:txBody>
          <a:bodyPr lIns="0" tIns="0" rIns="0" bIns="0" rtlCol="0" anchor="t">
            <a:spAutoFit/>
          </a:bodyPr>
          <a:lstStyle/>
          <a:p>
            <a:pPr marL="0" lvl="0" indent="0">
              <a:lnSpc>
                <a:spcPts val="1692"/>
              </a:lnSpc>
              <a:spcBef>
                <a:spcPct val="0"/>
              </a:spcBef>
            </a:pPr>
            <a:r>
              <a:rPr lang="en-US" sz="1208">
                <a:solidFill>
                  <a:srgbClr val="000000"/>
                </a:solidFill>
                <a:latin typeface="Comic Sans"/>
              </a:rPr>
              <a:t>Power of a quotient is equal to the power of each term in the numerator and denominator raised individually</a:t>
            </a:r>
          </a:p>
        </p:txBody>
      </p:sp>
      <p:grpSp>
        <p:nvGrpSpPr>
          <p:cNvPr id="24" name="Group 24"/>
          <p:cNvGrpSpPr/>
          <p:nvPr/>
        </p:nvGrpSpPr>
        <p:grpSpPr>
          <a:xfrm>
            <a:off x="3601468" y="5453219"/>
            <a:ext cx="4735513" cy="4226422"/>
            <a:chOff x="0" y="0"/>
            <a:chExt cx="4819745" cy="4301599"/>
          </a:xfrm>
        </p:grpSpPr>
        <p:sp>
          <p:nvSpPr>
            <p:cNvPr id="25" name="Freeform 25"/>
            <p:cNvSpPr/>
            <p:nvPr/>
          </p:nvSpPr>
          <p:spPr>
            <a:xfrm>
              <a:off x="0" y="0"/>
              <a:ext cx="4819745" cy="4301599"/>
            </a:xfrm>
            <a:custGeom>
              <a:avLst/>
              <a:gdLst/>
              <a:ahLst/>
              <a:cxnLst/>
              <a:rect l="l" t="t" r="r" b="b"/>
              <a:pathLst>
                <a:path w="4819745" h="4301599">
                  <a:moveTo>
                    <a:pt x="24492" y="0"/>
                  </a:moveTo>
                  <a:lnTo>
                    <a:pt x="4795253" y="0"/>
                  </a:lnTo>
                  <a:cubicBezTo>
                    <a:pt x="4808780" y="0"/>
                    <a:pt x="4819745" y="10966"/>
                    <a:pt x="4819745" y="24492"/>
                  </a:cubicBezTo>
                  <a:lnTo>
                    <a:pt x="4819745" y="4277107"/>
                  </a:lnTo>
                  <a:cubicBezTo>
                    <a:pt x="4819745" y="4290634"/>
                    <a:pt x="4808780" y="4301599"/>
                    <a:pt x="4795253" y="4301599"/>
                  </a:cubicBezTo>
                  <a:lnTo>
                    <a:pt x="24492" y="4301599"/>
                  </a:lnTo>
                  <a:cubicBezTo>
                    <a:pt x="10966" y="4301599"/>
                    <a:pt x="0" y="4290634"/>
                    <a:pt x="0" y="4277107"/>
                  </a:cubicBezTo>
                  <a:lnTo>
                    <a:pt x="0" y="24492"/>
                  </a:lnTo>
                  <a:cubicBezTo>
                    <a:pt x="0" y="10966"/>
                    <a:pt x="10966" y="0"/>
                    <a:pt x="24492" y="0"/>
                  </a:cubicBezTo>
                  <a:close/>
                </a:path>
              </a:pathLst>
            </a:custGeom>
            <a:solidFill>
              <a:srgbClr val="FFFEF7"/>
            </a:solidFill>
            <a:ln w="28575" cap="rnd">
              <a:solidFill>
                <a:srgbClr val="000000"/>
              </a:solidFill>
              <a:prstDash val="solid"/>
              <a:round/>
            </a:ln>
          </p:spPr>
        </p:sp>
        <p:sp>
          <p:nvSpPr>
            <p:cNvPr id="26" name="TextBox 26"/>
            <p:cNvSpPr txBox="1"/>
            <p:nvPr/>
          </p:nvSpPr>
          <p:spPr>
            <a:xfrm>
              <a:off x="0" y="-9525"/>
              <a:ext cx="4819745" cy="4311124"/>
            </a:xfrm>
            <a:prstGeom prst="rect">
              <a:avLst/>
            </a:prstGeom>
          </p:spPr>
          <p:txBody>
            <a:bodyPr lIns="0" tIns="0" rIns="0" bIns="0" rtlCol="0" anchor="ctr"/>
            <a:lstStyle/>
            <a:p>
              <a:pPr marL="0" lvl="0" indent="0" algn="ctr">
                <a:lnSpc>
                  <a:spcPts val="700"/>
                </a:lnSpc>
                <a:spcBef>
                  <a:spcPct val="0"/>
                </a:spcBef>
              </a:pPr>
              <a:endParaRPr/>
            </a:p>
          </p:txBody>
        </p:sp>
      </p:grpSp>
      <p:grpSp>
        <p:nvGrpSpPr>
          <p:cNvPr id="27" name="Group 27"/>
          <p:cNvGrpSpPr/>
          <p:nvPr/>
        </p:nvGrpSpPr>
        <p:grpSpPr>
          <a:xfrm>
            <a:off x="841957" y="5773764"/>
            <a:ext cx="2627129" cy="3498117"/>
            <a:chOff x="0" y="0"/>
            <a:chExt cx="2327098" cy="3098616"/>
          </a:xfrm>
        </p:grpSpPr>
        <p:sp>
          <p:nvSpPr>
            <p:cNvPr id="28" name="Freeform 28"/>
            <p:cNvSpPr/>
            <p:nvPr/>
          </p:nvSpPr>
          <p:spPr>
            <a:xfrm>
              <a:off x="0" y="0"/>
              <a:ext cx="2327098" cy="3098616"/>
            </a:xfrm>
            <a:custGeom>
              <a:avLst/>
              <a:gdLst/>
              <a:ahLst/>
              <a:cxnLst/>
              <a:rect l="l" t="t" r="r" b="b"/>
              <a:pathLst>
                <a:path w="2327098" h="3098616">
                  <a:moveTo>
                    <a:pt x="44148" y="0"/>
                  </a:moveTo>
                  <a:lnTo>
                    <a:pt x="2282949" y="0"/>
                  </a:lnTo>
                  <a:cubicBezTo>
                    <a:pt x="2294658" y="0"/>
                    <a:pt x="2305888" y="4651"/>
                    <a:pt x="2314167" y="12931"/>
                  </a:cubicBezTo>
                  <a:cubicBezTo>
                    <a:pt x="2322447" y="21210"/>
                    <a:pt x="2327098" y="32440"/>
                    <a:pt x="2327098" y="44148"/>
                  </a:cubicBezTo>
                  <a:lnTo>
                    <a:pt x="2327098" y="3054468"/>
                  </a:lnTo>
                  <a:cubicBezTo>
                    <a:pt x="2327098" y="3066177"/>
                    <a:pt x="2322447" y="3077406"/>
                    <a:pt x="2314167" y="3085685"/>
                  </a:cubicBezTo>
                  <a:cubicBezTo>
                    <a:pt x="2305888" y="3093965"/>
                    <a:pt x="2294658" y="3098616"/>
                    <a:pt x="2282949" y="3098616"/>
                  </a:cubicBezTo>
                  <a:lnTo>
                    <a:pt x="44148" y="3098616"/>
                  </a:lnTo>
                  <a:cubicBezTo>
                    <a:pt x="32440" y="3098616"/>
                    <a:pt x="21210" y="3093965"/>
                    <a:pt x="12931" y="3085685"/>
                  </a:cubicBezTo>
                  <a:cubicBezTo>
                    <a:pt x="4651" y="3077406"/>
                    <a:pt x="0" y="3066177"/>
                    <a:pt x="0" y="3054468"/>
                  </a:cubicBezTo>
                  <a:lnTo>
                    <a:pt x="0" y="44148"/>
                  </a:lnTo>
                  <a:cubicBezTo>
                    <a:pt x="0" y="32440"/>
                    <a:pt x="4651" y="21210"/>
                    <a:pt x="12931" y="12931"/>
                  </a:cubicBezTo>
                  <a:cubicBezTo>
                    <a:pt x="21210" y="4651"/>
                    <a:pt x="32440" y="0"/>
                    <a:pt x="44148" y="0"/>
                  </a:cubicBezTo>
                  <a:close/>
                </a:path>
              </a:pathLst>
            </a:custGeom>
            <a:solidFill>
              <a:srgbClr val="FFFEF7"/>
            </a:solidFill>
            <a:ln w="28575" cap="rnd">
              <a:solidFill>
                <a:srgbClr val="000000"/>
              </a:solidFill>
              <a:prstDash val="solid"/>
              <a:round/>
            </a:ln>
          </p:spPr>
        </p:sp>
        <p:sp>
          <p:nvSpPr>
            <p:cNvPr id="29" name="TextBox 29"/>
            <p:cNvSpPr txBox="1"/>
            <p:nvPr/>
          </p:nvSpPr>
          <p:spPr>
            <a:xfrm>
              <a:off x="0" y="-9525"/>
              <a:ext cx="2327098" cy="3108141"/>
            </a:xfrm>
            <a:prstGeom prst="rect">
              <a:avLst/>
            </a:prstGeom>
          </p:spPr>
          <p:txBody>
            <a:bodyPr lIns="0" tIns="0" rIns="0" bIns="0" rtlCol="0" anchor="ctr"/>
            <a:lstStyle/>
            <a:p>
              <a:pPr marL="0" lvl="0" indent="0" algn="ctr">
                <a:lnSpc>
                  <a:spcPts val="700"/>
                </a:lnSpc>
                <a:spcBef>
                  <a:spcPct val="0"/>
                </a:spcBef>
              </a:pPr>
              <a:endParaRPr/>
            </a:p>
          </p:txBody>
        </p:sp>
      </p:grpSp>
      <p:sp>
        <p:nvSpPr>
          <p:cNvPr id="30" name="Freeform 30"/>
          <p:cNvSpPr/>
          <p:nvPr/>
        </p:nvSpPr>
        <p:spPr>
          <a:xfrm>
            <a:off x="3017824" y="5875752"/>
            <a:ext cx="328524" cy="82131"/>
          </a:xfrm>
          <a:custGeom>
            <a:avLst/>
            <a:gdLst/>
            <a:ahLst/>
            <a:cxnLst/>
            <a:rect l="l" t="t" r="r" b="b"/>
            <a:pathLst>
              <a:path w="438032" h="109508">
                <a:moveTo>
                  <a:pt x="0" y="0"/>
                </a:moveTo>
                <a:lnTo>
                  <a:pt x="438032" y="0"/>
                </a:lnTo>
                <a:lnTo>
                  <a:pt x="438032" y="109508"/>
                </a:lnTo>
                <a:lnTo>
                  <a:pt x="0" y="109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16200000">
            <a:off x="3559288" y="5722731"/>
            <a:ext cx="408266" cy="102067"/>
          </a:xfrm>
          <a:custGeom>
            <a:avLst/>
            <a:gdLst/>
            <a:ahLst/>
            <a:cxnLst/>
            <a:rect l="l" t="t" r="r" b="b"/>
            <a:pathLst>
              <a:path w="544355" h="136089">
                <a:moveTo>
                  <a:pt x="0" y="0"/>
                </a:moveTo>
                <a:lnTo>
                  <a:pt x="544356" y="0"/>
                </a:lnTo>
                <a:lnTo>
                  <a:pt x="544356" y="136088"/>
                </a:lnTo>
                <a:lnTo>
                  <a:pt x="0" y="136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2" name="Group 32"/>
          <p:cNvGrpSpPr/>
          <p:nvPr/>
        </p:nvGrpSpPr>
        <p:grpSpPr>
          <a:xfrm>
            <a:off x="3211321" y="7207854"/>
            <a:ext cx="603133" cy="60313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34" name="TextBox 34"/>
            <p:cNvSpPr txBox="1"/>
            <p:nvPr/>
          </p:nvSpPr>
          <p:spPr>
            <a:xfrm>
              <a:off x="76200" y="47625"/>
              <a:ext cx="660400" cy="688975"/>
            </a:xfrm>
            <a:prstGeom prst="rect">
              <a:avLst/>
            </a:prstGeom>
          </p:spPr>
          <p:txBody>
            <a:bodyPr lIns="31857" tIns="31857" rIns="31857" bIns="31857" rtlCol="0" anchor="ctr"/>
            <a:lstStyle/>
            <a:p>
              <a:pPr algn="ctr">
                <a:lnSpc>
                  <a:spcPts val="2111"/>
                </a:lnSpc>
              </a:pPr>
              <a:endParaRPr/>
            </a:p>
          </p:txBody>
        </p:sp>
      </p:grpSp>
      <p:grpSp>
        <p:nvGrpSpPr>
          <p:cNvPr id="35" name="Group 35"/>
          <p:cNvGrpSpPr/>
          <p:nvPr/>
        </p:nvGrpSpPr>
        <p:grpSpPr>
          <a:xfrm>
            <a:off x="3287483" y="7302310"/>
            <a:ext cx="450810" cy="414221"/>
            <a:chOff x="0" y="0"/>
            <a:chExt cx="884596" cy="812800"/>
          </a:xfrm>
        </p:grpSpPr>
        <p:sp>
          <p:nvSpPr>
            <p:cNvPr id="36" name="Freeform 36"/>
            <p:cNvSpPr/>
            <p:nvPr/>
          </p:nvSpPr>
          <p:spPr>
            <a:xfrm>
              <a:off x="0" y="27110"/>
              <a:ext cx="864297" cy="758580"/>
            </a:xfrm>
            <a:custGeom>
              <a:avLst/>
              <a:gdLst/>
              <a:ahLst/>
              <a:cxnLst/>
              <a:rect l="l" t="t" r="r" b="b"/>
              <a:pathLst>
                <a:path w="864297" h="758580">
                  <a:moveTo>
                    <a:pt x="849944" y="344638"/>
                  </a:moveTo>
                  <a:lnTo>
                    <a:pt x="512848" y="7542"/>
                  </a:lnTo>
                  <a:cubicBezTo>
                    <a:pt x="507043" y="1737"/>
                    <a:pt x="498312" y="0"/>
                    <a:pt x="490727" y="3142"/>
                  </a:cubicBezTo>
                  <a:cubicBezTo>
                    <a:pt x="483142" y="6284"/>
                    <a:pt x="478196" y="13685"/>
                    <a:pt x="478196" y="21895"/>
                  </a:cubicBezTo>
                  <a:lnTo>
                    <a:pt x="478196" y="127085"/>
                  </a:lnTo>
                  <a:cubicBezTo>
                    <a:pt x="478196" y="140082"/>
                    <a:pt x="473033" y="152546"/>
                    <a:pt x="463843" y="161737"/>
                  </a:cubicBezTo>
                  <a:cubicBezTo>
                    <a:pt x="454652" y="170927"/>
                    <a:pt x="442187" y="176090"/>
                    <a:pt x="429190" y="176090"/>
                  </a:cubicBezTo>
                  <a:lnTo>
                    <a:pt x="49005" y="176090"/>
                  </a:lnTo>
                  <a:cubicBezTo>
                    <a:pt x="36008" y="176090"/>
                    <a:pt x="23544" y="181253"/>
                    <a:pt x="14353" y="190443"/>
                  </a:cubicBezTo>
                  <a:cubicBezTo>
                    <a:pt x="5163" y="199634"/>
                    <a:pt x="0" y="212098"/>
                    <a:pt x="0" y="225095"/>
                  </a:cubicBezTo>
                  <a:lnTo>
                    <a:pt x="0" y="533485"/>
                  </a:lnTo>
                  <a:cubicBezTo>
                    <a:pt x="0" y="546482"/>
                    <a:pt x="5163" y="558946"/>
                    <a:pt x="14353" y="568137"/>
                  </a:cubicBezTo>
                  <a:cubicBezTo>
                    <a:pt x="23544" y="577327"/>
                    <a:pt x="36008" y="582490"/>
                    <a:pt x="49005" y="582490"/>
                  </a:cubicBezTo>
                  <a:lnTo>
                    <a:pt x="429190" y="582490"/>
                  </a:lnTo>
                  <a:cubicBezTo>
                    <a:pt x="456255" y="582490"/>
                    <a:pt x="478196" y="604430"/>
                    <a:pt x="478196" y="631495"/>
                  </a:cubicBezTo>
                  <a:lnTo>
                    <a:pt x="478196" y="736685"/>
                  </a:lnTo>
                  <a:cubicBezTo>
                    <a:pt x="478196" y="744895"/>
                    <a:pt x="483142" y="752296"/>
                    <a:pt x="490727" y="755438"/>
                  </a:cubicBezTo>
                  <a:cubicBezTo>
                    <a:pt x="498312" y="758580"/>
                    <a:pt x="507043" y="756843"/>
                    <a:pt x="512848" y="751038"/>
                  </a:cubicBezTo>
                  <a:lnTo>
                    <a:pt x="849944" y="413942"/>
                  </a:lnTo>
                  <a:cubicBezTo>
                    <a:pt x="859134" y="404752"/>
                    <a:pt x="864297" y="392287"/>
                    <a:pt x="864297" y="379290"/>
                  </a:cubicBezTo>
                  <a:cubicBezTo>
                    <a:pt x="864297" y="366293"/>
                    <a:pt x="859134" y="353828"/>
                    <a:pt x="849944" y="344638"/>
                  </a:cubicBezTo>
                  <a:close/>
                </a:path>
              </a:pathLst>
            </a:custGeom>
            <a:solidFill>
              <a:srgbClr val="FFFFFF"/>
            </a:solidFill>
          </p:spPr>
        </p:sp>
        <p:sp>
          <p:nvSpPr>
            <p:cNvPr id="37" name="TextBox 37"/>
            <p:cNvSpPr txBox="1"/>
            <p:nvPr/>
          </p:nvSpPr>
          <p:spPr>
            <a:xfrm>
              <a:off x="0" y="174625"/>
              <a:ext cx="782996" cy="434975"/>
            </a:xfrm>
            <a:prstGeom prst="rect">
              <a:avLst/>
            </a:prstGeom>
          </p:spPr>
          <p:txBody>
            <a:bodyPr lIns="31857" tIns="31857" rIns="31857" bIns="31857" rtlCol="0" anchor="ctr"/>
            <a:lstStyle/>
            <a:p>
              <a:pPr algn="ctr">
                <a:lnSpc>
                  <a:spcPts val="2111"/>
                </a:lnSpc>
              </a:pPr>
              <a:endParaRPr/>
            </a:p>
          </p:txBody>
        </p:sp>
      </p:grpSp>
      <p:sp>
        <p:nvSpPr>
          <p:cNvPr id="38" name="TextBox 38"/>
          <p:cNvSpPr txBox="1"/>
          <p:nvPr/>
        </p:nvSpPr>
        <p:spPr>
          <a:xfrm>
            <a:off x="798155" y="6727619"/>
            <a:ext cx="2714733" cy="340399"/>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Zero Exponent Rule</a:t>
            </a:r>
          </a:p>
        </p:txBody>
      </p:sp>
      <p:sp>
        <p:nvSpPr>
          <p:cNvPr id="39" name="TextBox 39"/>
          <p:cNvSpPr txBox="1"/>
          <p:nvPr/>
        </p:nvSpPr>
        <p:spPr>
          <a:xfrm>
            <a:off x="1228142" y="7386217"/>
            <a:ext cx="1789681" cy="835252"/>
          </a:xfrm>
          <a:prstGeom prst="rect">
            <a:avLst/>
          </a:prstGeom>
        </p:spPr>
        <p:txBody>
          <a:bodyPr lIns="0" tIns="0" rIns="0" bIns="0" rtlCol="0" anchor="t">
            <a:spAutoFit/>
          </a:bodyPr>
          <a:lstStyle/>
          <a:p>
            <a:pPr marL="0" lvl="0" indent="0">
              <a:lnSpc>
                <a:spcPts val="1692"/>
              </a:lnSpc>
              <a:spcBef>
                <a:spcPct val="0"/>
              </a:spcBef>
            </a:pPr>
            <a:r>
              <a:rPr lang="en-US" sz="1208">
                <a:solidFill>
                  <a:srgbClr val="000000"/>
                </a:solidFill>
                <a:latin typeface="Comic Sans"/>
              </a:rPr>
              <a:t>Any non-zero number to the zero power equals one. Zero to any positive exponent equals zero</a:t>
            </a:r>
          </a:p>
        </p:txBody>
      </p:sp>
      <p:sp>
        <p:nvSpPr>
          <p:cNvPr id="44" name="Freeform 44"/>
          <p:cNvSpPr/>
          <p:nvPr/>
        </p:nvSpPr>
        <p:spPr>
          <a:xfrm>
            <a:off x="1024222" y="6203444"/>
            <a:ext cx="2322125" cy="477097"/>
          </a:xfrm>
          <a:custGeom>
            <a:avLst/>
            <a:gdLst/>
            <a:ahLst/>
            <a:cxnLst/>
            <a:rect l="l" t="t" r="r" b="b"/>
            <a:pathLst>
              <a:path w="3096167" h="636129">
                <a:moveTo>
                  <a:pt x="0" y="0"/>
                </a:moveTo>
                <a:lnTo>
                  <a:pt x="3096167" y="0"/>
                </a:lnTo>
                <a:lnTo>
                  <a:pt x="3096167" y="636129"/>
                </a:lnTo>
                <a:lnTo>
                  <a:pt x="0" y="636129"/>
                </a:lnTo>
                <a:lnTo>
                  <a:pt x="0" y="0"/>
                </a:lnTo>
                <a:close/>
              </a:path>
            </a:pathLst>
          </a:custGeom>
          <a:blipFill>
            <a:blip r:embed="rId4"/>
            <a:stretch>
              <a:fillRect l="-192235" t="-1019288" r="-32344" b="-429148"/>
            </a:stretch>
          </a:blipFill>
        </p:spPr>
      </p:sp>
      <p:sp>
        <p:nvSpPr>
          <p:cNvPr id="46" name="Freeform 46"/>
          <p:cNvSpPr/>
          <p:nvPr/>
        </p:nvSpPr>
        <p:spPr>
          <a:xfrm>
            <a:off x="12523787" y="555304"/>
            <a:ext cx="4735513" cy="4226422"/>
          </a:xfrm>
          <a:custGeom>
            <a:avLst/>
            <a:gdLst/>
            <a:ahLst/>
            <a:cxnLst/>
            <a:rect l="l" t="t" r="r" b="b"/>
            <a:pathLst>
              <a:path w="4819745" h="4301599">
                <a:moveTo>
                  <a:pt x="55585" y="0"/>
                </a:moveTo>
                <a:lnTo>
                  <a:pt x="4764160" y="0"/>
                </a:lnTo>
                <a:cubicBezTo>
                  <a:pt x="4778902" y="0"/>
                  <a:pt x="4793040" y="5856"/>
                  <a:pt x="4803465" y="16281"/>
                </a:cubicBezTo>
                <a:cubicBezTo>
                  <a:pt x="4813889" y="26705"/>
                  <a:pt x="4819745" y="40843"/>
                  <a:pt x="4819745" y="55585"/>
                </a:cubicBezTo>
                <a:lnTo>
                  <a:pt x="4819745" y="4246014"/>
                </a:lnTo>
                <a:cubicBezTo>
                  <a:pt x="4819745" y="4260756"/>
                  <a:pt x="4813889" y="4274894"/>
                  <a:pt x="4803465" y="4285319"/>
                </a:cubicBezTo>
                <a:cubicBezTo>
                  <a:pt x="4793040" y="4295743"/>
                  <a:pt x="4778902" y="4301599"/>
                  <a:pt x="4764160" y="4301599"/>
                </a:cubicBezTo>
                <a:lnTo>
                  <a:pt x="55585" y="4301599"/>
                </a:lnTo>
                <a:cubicBezTo>
                  <a:pt x="40843" y="4301599"/>
                  <a:pt x="26705" y="4295743"/>
                  <a:pt x="16281" y="4285319"/>
                </a:cubicBezTo>
                <a:cubicBezTo>
                  <a:pt x="5856" y="4274894"/>
                  <a:pt x="0" y="4260756"/>
                  <a:pt x="0" y="4246014"/>
                </a:cubicBezTo>
                <a:lnTo>
                  <a:pt x="0" y="55585"/>
                </a:lnTo>
                <a:cubicBezTo>
                  <a:pt x="0" y="40843"/>
                  <a:pt x="5856" y="26705"/>
                  <a:pt x="16281" y="16281"/>
                </a:cubicBezTo>
                <a:cubicBezTo>
                  <a:pt x="26705" y="5856"/>
                  <a:pt x="40843" y="0"/>
                  <a:pt x="55585" y="0"/>
                </a:cubicBezTo>
                <a:close/>
              </a:path>
            </a:pathLst>
          </a:custGeom>
          <a:solidFill>
            <a:srgbClr val="FFFEF7"/>
          </a:solidFill>
          <a:ln w="47625" cap="rnd">
            <a:solidFill>
              <a:srgbClr val="000000"/>
            </a:solidFill>
            <a:prstDash val="solid"/>
            <a:round/>
          </a:ln>
        </p:spPr>
      </p:sp>
      <p:sp>
        <p:nvSpPr>
          <p:cNvPr id="47" name="TextBox 47"/>
          <p:cNvSpPr txBox="1"/>
          <p:nvPr/>
        </p:nvSpPr>
        <p:spPr>
          <a:xfrm>
            <a:off x="12523787" y="545945"/>
            <a:ext cx="4735513" cy="4235781"/>
          </a:xfrm>
          <a:prstGeom prst="rect">
            <a:avLst/>
          </a:prstGeom>
        </p:spPr>
        <p:txBody>
          <a:bodyPr lIns="0" tIns="0" rIns="0" bIns="0" rtlCol="0" anchor="ctr"/>
          <a:lstStyle/>
          <a:p>
            <a:pPr marL="0" lvl="0" indent="0" algn="ctr">
              <a:lnSpc>
                <a:spcPts val="700"/>
              </a:lnSpc>
              <a:spcBef>
                <a:spcPct val="0"/>
              </a:spcBef>
            </a:pPr>
            <a:endParaRPr/>
          </a:p>
        </p:txBody>
      </p:sp>
      <p:sp>
        <p:nvSpPr>
          <p:cNvPr id="49" name="Freeform 49"/>
          <p:cNvSpPr/>
          <p:nvPr/>
        </p:nvSpPr>
        <p:spPr>
          <a:xfrm>
            <a:off x="9764276" y="875849"/>
            <a:ext cx="2627128" cy="3498118"/>
          </a:xfrm>
          <a:custGeom>
            <a:avLst/>
            <a:gdLst/>
            <a:ahLst/>
            <a:cxnLst/>
            <a:rect l="l" t="t" r="r" b="b"/>
            <a:pathLst>
              <a:path w="2327098" h="3098616">
                <a:moveTo>
                  <a:pt x="100195" y="0"/>
                </a:moveTo>
                <a:lnTo>
                  <a:pt x="2226903" y="0"/>
                </a:lnTo>
                <a:cubicBezTo>
                  <a:pt x="2253476" y="0"/>
                  <a:pt x="2278961" y="10556"/>
                  <a:pt x="2297751" y="29346"/>
                </a:cubicBezTo>
                <a:cubicBezTo>
                  <a:pt x="2316542" y="48137"/>
                  <a:pt x="2327098" y="73622"/>
                  <a:pt x="2327098" y="100195"/>
                </a:cubicBezTo>
                <a:lnTo>
                  <a:pt x="2327098" y="2998421"/>
                </a:lnTo>
                <a:cubicBezTo>
                  <a:pt x="2327098" y="3053757"/>
                  <a:pt x="2282239" y="3098616"/>
                  <a:pt x="2226903" y="3098616"/>
                </a:cubicBezTo>
                <a:lnTo>
                  <a:pt x="100195" y="3098616"/>
                </a:lnTo>
                <a:cubicBezTo>
                  <a:pt x="73622" y="3098616"/>
                  <a:pt x="48137" y="3088060"/>
                  <a:pt x="29346" y="3069270"/>
                </a:cubicBezTo>
                <a:cubicBezTo>
                  <a:pt x="10556" y="3050479"/>
                  <a:pt x="0" y="3024994"/>
                  <a:pt x="0" y="2998421"/>
                </a:cubicBezTo>
                <a:lnTo>
                  <a:pt x="0" y="100195"/>
                </a:lnTo>
                <a:cubicBezTo>
                  <a:pt x="0" y="73622"/>
                  <a:pt x="10556" y="48137"/>
                  <a:pt x="29346" y="29346"/>
                </a:cubicBezTo>
                <a:cubicBezTo>
                  <a:pt x="48137" y="10556"/>
                  <a:pt x="73622" y="0"/>
                  <a:pt x="100195" y="0"/>
                </a:cubicBezTo>
                <a:close/>
              </a:path>
            </a:pathLst>
          </a:custGeom>
          <a:solidFill>
            <a:srgbClr val="FFFEF7"/>
          </a:solidFill>
          <a:ln w="47625" cap="rnd">
            <a:solidFill>
              <a:srgbClr val="000000"/>
            </a:solidFill>
            <a:prstDash val="solid"/>
            <a:round/>
          </a:ln>
        </p:spPr>
      </p:sp>
      <p:sp>
        <p:nvSpPr>
          <p:cNvPr id="50" name="TextBox 50"/>
          <p:cNvSpPr txBox="1"/>
          <p:nvPr/>
        </p:nvSpPr>
        <p:spPr>
          <a:xfrm>
            <a:off x="9764276" y="865096"/>
            <a:ext cx="2627128" cy="3508871"/>
          </a:xfrm>
          <a:prstGeom prst="rect">
            <a:avLst/>
          </a:prstGeom>
        </p:spPr>
        <p:txBody>
          <a:bodyPr lIns="0" tIns="0" rIns="0" bIns="0" rtlCol="0" anchor="ctr"/>
          <a:lstStyle/>
          <a:p>
            <a:pPr marL="0" lvl="0" indent="0" algn="ctr">
              <a:lnSpc>
                <a:spcPts val="700"/>
              </a:lnSpc>
              <a:spcBef>
                <a:spcPct val="0"/>
              </a:spcBef>
            </a:pPr>
            <a:endParaRPr/>
          </a:p>
        </p:txBody>
      </p:sp>
      <p:sp>
        <p:nvSpPr>
          <p:cNvPr id="51" name="Freeform 51"/>
          <p:cNvSpPr/>
          <p:nvPr/>
        </p:nvSpPr>
        <p:spPr>
          <a:xfrm>
            <a:off x="11940142" y="977837"/>
            <a:ext cx="328524" cy="82131"/>
          </a:xfrm>
          <a:custGeom>
            <a:avLst/>
            <a:gdLst/>
            <a:ahLst/>
            <a:cxnLst/>
            <a:rect l="l" t="t" r="r" b="b"/>
            <a:pathLst>
              <a:path w="328524" h="82131">
                <a:moveTo>
                  <a:pt x="0" y="0"/>
                </a:moveTo>
                <a:lnTo>
                  <a:pt x="328524" y="0"/>
                </a:lnTo>
                <a:lnTo>
                  <a:pt x="328524" y="82131"/>
                </a:lnTo>
                <a:lnTo>
                  <a:pt x="0" y="821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2" name="Freeform 52"/>
          <p:cNvSpPr/>
          <p:nvPr/>
        </p:nvSpPr>
        <p:spPr>
          <a:xfrm rot="-5400000">
            <a:off x="12481607" y="824815"/>
            <a:ext cx="408266" cy="102067"/>
          </a:xfrm>
          <a:custGeom>
            <a:avLst/>
            <a:gdLst/>
            <a:ahLst/>
            <a:cxnLst/>
            <a:rect l="l" t="t" r="r" b="b"/>
            <a:pathLst>
              <a:path w="408266" h="102067">
                <a:moveTo>
                  <a:pt x="0" y="0"/>
                </a:moveTo>
                <a:lnTo>
                  <a:pt x="408266" y="0"/>
                </a:lnTo>
                <a:lnTo>
                  <a:pt x="408266" y="102067"/>
                </a:lnTo>
                <a:lnTo>
                  <a:pt x="0" y="1020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4" name="Freeform 54"/>
          <p:cNvSpPr/>
          <p:nvPr/>
        </p:nvSpPr>
        <p:spPr>
          <a:xfrm>
            <a:off x="12133641" y="2309940"/>
            <a:ext cx="603133" cy="60313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55" name="TextBox 55"/>
          <p:cNvSpPr txBox="1"/>
          <p:nvPr/>
        </p:nvSpPr>
        <p:spPr>
          <a:xfrm>
            <a:off x="12190185" y="2345280"/>
            <a:ext cx="490046" cy="511249"/>
          </a:xfrm>
          <a:prstGeom prst="rect">
            <a:avLst/>
          </a:prstGeom>
        </p:spPr>
        <p:txBody>
          <a:bodyPr lIns="48120" tIns="48120" rIns="48120" bIns="48120" rtlCol="0" anchor="ctr"/>
          <a:lstStyle/>
          <a:p>
            <a:pPr algn="ctr">
              <a:lnSpc>
                <a:spcPts val="2111"/>
              </a:lnSpc>
            </a:pPr>
            <a:endParaRPr/>
          </a:p>
        </p:txBody>
      </p:sp>
      <p:sp>
        <p:nvSpPr>
          <p:cNvPr id="57" name="Freeform 57"/>
          <p:cNvSpPr/>
          <p:nvPr/>
        </p:nvSpPr>
        <p:spPr>
          <a:xfrm>
            <a:off x="12209802" y="2433039"/>
            <a:ext cx="429059" cy="356934"/>
          </a:xfrm>
          <a:custGeom>
            <a:avLst/>
            <a:gdLst/>
            <a:ahLst/>
            <a:cxnLst/>
            <a:rect l="l" t="t" r="r" b="b"/>
            <a:pathLst>
              <a:path w="841915" h="700389">
                <a:moveTo>
                  <a:pt x="811735" y="277334"/>
                </a:moveTo>
                <a:lnTo>
                  <a:pt x="550038" y="15636"/>
                </a:lnTo>
                <a:cubicBezTo>
                  <a:pt x="538002" y="3600"/>
                  <a:pt x="519901" y="0"/>
                  <a:pt x="504175" y="6513"/>
                </a:cubicBezTo>
                <a:cubicBezTo>
                  <a:pt x="488449" y="13027"/>
                  <a:pt x="478196" y="28373"/>
                  <a:pt x="478196" y="45394"/>
                </a:cubicBezTo>
                <a:lnTo>
                  <a:pt x="478196" y="45394"/>
                </a:lnTo>
                <a:cubicBezTo>
                  <a:pt x="478196" y="72340"/>
                  <a:pt x="467492" y="98182"/>
                  <a:pt x="448438" y="117236"/>
                </a:cubicBezTo>
                <a:cubicBezTo>
                  <a:pt x="429384" y="136290"/>
                  <a:pt x="403542" y="146994"/>
                  <a:pt x="376596" y="146994"/>
                </a:cubicBezTo>
                <a:lnTo>
                  <a:pt x="103040" y="146994"/>
                </a:lnTo>
                <a:cubicBezTo>
                  <a:pt x="46133" y="146994"/>
                  <a:pt x="0" y="193127"/>
                  <a:pt x="0" y="250034"/>
                </a:cubicBezTo>
                <a:lnTo>
                  <a:pt x="0" y="450354"/>
                </a:lnTo>
                <a:cubicBezTo>
                  <a:pt x="0" y="507261"/>
                  <a:pt x="46133" y="553394"/>
                  <a:pt x="103040" y="553394"/>
                </a:cubicBezTo>
                <a:lnTo>
                  <a:pt x="376596" y="553394"/>
                </a:lnTo>
                <a:cubicBezTo>
                  <a:pt x="432708" y="553394"/>
                  <a:pt x="478196" y="598882"/>
                  <a:pt x="478196" y="654994"/>
                </a:cubicBezTo>
                <a:lnTo>
                  <a:pt x="478196" y="654994"/>
                </a:lnTo>
                <a:cubicBezTo>
                  <a:pt x="478196" y="672015"/>
                  <a:pt x="488449" y="687361"/>
                  <a:pt x="504175" y="693875"/>
                </a:cubicBezTo>
                <a:cubicBezTo>
                  <a:pt x="519901" y="700388"/>
                  <a:pt x="538002" y="696788"/>
                  <a:pt x="550038" y="684752"/>
                </a:cubicBezTo>
                <a:lnTo>
                  <a:pt x="811735" y="423054"/>
                </a:lnTo>
                <a:cubicBezTo>
                  <a:pt x="831059" y="403731"/>
                  <a:pt x="841915" y="377522"/>
                  <a:pt x="841915" y="350194"/>
                </a:cubicBezTo>
                <a:cubicBezTo>
                  <a:pt x="841915" y="322866"/>
                  <a:pt x="831059" y="296657"/>
                  <a:pt x="811735" y="277334"/>
                </a:cubicBezTo>
                <a:close/>
              </a:path>
            </a:pathLst>
          </a:custGeom>
          <a:solidFill>
            <a:srgbClr val="FFFFFF"/>
          </a:solidFill>
        </p:spPr>
      </p:sp>
      <p:sp>
        <p:nvSpPr>
          <p:cNvPr id="58" name="TextBox 58"/>
          <p:cNvSpPr txBox="1"/>
          <p:nvPr/>
        </p:nvSpPr>
        <p:spPr>
          <a:xfrm>
            <a:off x="12209802" y="2493388"/>
            <a:ext cx="399032" cy="221673"/>
          </a:xfrm>
          <a:prstGeom prst="rect">
            <a:avLst/>
          </a:prstGeom>
        </p:spPr>
        <p:txBody>
          <a:bodyPr lIns="48120" tIns="48120" rIns="48120" bIns="48120" rtlCol="0" anchor="ctr"/>
          <a:lstStyle/>
          <a:p>
            <a:pPr algn="ctr">
              <a:lnSpc>
                <a:spcPts val="2111"/>
              </a:lnSpc>
            </a:pPr>
            <a:endParaRPr/>
          </a:p>
        </p:txBody>
      </p:sp>
      <p:sp>
        <p:nvSpPr>
          <p:cNvPr id="63" name="Freeform 63"/>
          <p:cNvSpPr/>
          <p:nvPr/>
        </p:nvSpPr>
        <p:spPr>
          <a:xfrm>
            <a:off x="10028295" y="1326494"/>
            <a:ext cx="2233330" cy="538929"/>
          </a:xfrm>
          <a:custGeom>
            <a:avLst/>
            <a:gdLst/>
            <a:ahLst/>
            <a:cxnLst/>
            <a:rect l="l" t="t" r="r" b="b"/>
            <a:pathLst>
              <a:path w="2233330" h="538929">
                <a:moveTo>
                  <a:pt x="0" y="0"/>
                </a:moveTo>
                <a:lnTo>
                  <a:pt x="2233329" y="0"/>
                </a:lnTo>
                <a:lnTo>
                  <a:pt x="2233329" y="538929"/>
                </a:lnTo>
                <a:lnTo>
                  <a:pt x="0" y="538929"/>
                </a:lnTo>
                <a:lnTo>
                  <a:pt x="0" y="0"/>
                </a:lnTo>
                <a:close/>
              </a:path>
            </a:pathLst>
          </a:custGeom>
          <a:blipFill>
            <a:blip r:embed="rId4"/>
            <a:stretch>
              <a:fillRect l="-204107" t="-1033057" r="-33377" b="-237725"/>
            </a:stretch>
          </a:blipFill>
        </p:spPr>
      </p:sp>
      <p:sp>
        <p:nvSpPr>
          <p:cNvPr id="64" name="TextBox 64"/>
          <p:cNvSpPr txBox="1"/>
          <p:nvPr/>
        </p:nvSpPr>
        <p:spPr>
          <a:xfrm>
            <a:off x="9720474" y="1817798"/>
            <a:ext cx="2714733" cy="708289"/>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Negative Exponent Rule</a:t>
            </a:r>
          </a:p>
        </p:txBody>
      </p:sp>
      <p:sp>
        <p:nvSpPr>
          <p:cNvPr id="65" name="TextBox 65"/>
          <p:cNvSpPr txBox="1"/>
          <p:nvPr/>
        </p:nvSpPr>
        <p:spPr>
          <a:xfrm>
            <a:off x="10150461" y="2649465"/>
            <a:ext cx="1789681" cy="1265851"/>
          </a:xfrm>
          <a:prstGeom prst="rect">
            <a:avLst/>
          </a:prstGeom>
        </p:spPr>
        <p:txBody>
          <a:bodyPr lIns="0" tIns="0" rIns="0" bIns="0" rtlCol="0" anchor="t">
            <a:spAutoFit/>
          </a:bodyPr>
          <a:lstStyle/>
          <a:p>
            <a:pPr marL="0" lvl="0" indent="0">
              <a:lnSpc>
                <a:spcPts val="1692"/>
              </a:lnSpc>
              <a:spcBef>
                <a:spcPct val="0"/>
              </a:spcBef>
            </a:pPr>
            <a:r>
              <a:rPr lang="en-US" sz="1208">
                <a:solidFill>
                  <a:srgbClr val="000000"/>
                </a:solidFill>
                <a:latin typeface="Comic Sans"/>
              </a:rPr>
              <a:t>Negative exponent rule tells us that a number with a negative exponent should be put to the denominator, and vice versa</a:t>
            </a:r>
          </a:p>
        </p:txBody>
      </p:sp>
      <p:grpSp>
        <p:nvGrpSpPr>
          <p:cNvPr id="67" name="Group 67"/>
          <p:cNvGrpSpPr/>
          <p:nvPr/>
        </p:nvGrpSpPr>
        <p:grpSpPr>
          <a:xfrm>
            <a:off x="12523787" y="5453219"/>
            <a:ext cx="4735513" cy="4226422"/>
            <a:chOff x="0" y="0"/>
            <a:chExt cx="4819745" cy="4301599"/>
          </a:xfrm>
        </p:grpSpPr>
        <p:sp>
          <p:nvSpPr>
            <p:cNvPr id="68" name="Freeform 68"/>
            <p:cNvSpPr/>
            <p:nvPr/>
          </p:nvSpPr>
          <p:spPr>
            <a:xfrm>
              <a:off x="0" y="0"/>
              <a:ext cx="4819745" cy="4301599"/>
            </a:xfrm>
            <a:custGeom>
              <a:avLst/>
              <a:gdLst/>
              <a:ahLst/>
              <a:cxnLst/>
              <a:rect l="l" t="t" r="r" b="b"/>
              <a:pathLst>
                <a:path w="4819745" h="4301599">
                  <a:moveTo>
                    <a:pt x="24492" y="0"/>
                  </a:moveTo>
                  <a:lnTo>
                    <a:pt x="4795253" y="0"/>
                  </a:lnTo>
                  <a:cubicBezTo>
                    <a:pt x="4808780" y="0"/>
                    <a:pt x="4819745" y="10966"/>
                    <a:pt x="4819745" y="24492"/>
                  </a:cubicBezTo>
                  <a:lnTo>
                    <a:pt x="4819745" y="4277107"/>
                  </a:lnTo>
                  <a:cubicBezTo>
                    <a:pt x="4819745" y="4290634"/>
                    <a:pt x="4808780" y="4301599"/>
                    <a:pt x="4795253" y="4301599"/>
                  </a:cubicBezTo>
                  <a:lnTo>
                    <a:pt x="24492" y="4301599"/>
                  </a:lnTo>
                  <a:cubicBezTo>
                    <a:pt x="10966" y="4301599"/>
                    <a:pt x="0" y="4290634"/>
                    <a:pt x="0" y="4277107"/>
                  </a:cubicBezTo>
                  <a:lnTo>
                    <a:pt x="0" y="24492"/>
                  </a:lnTo>
                  <a:cubicBezTo>
                    <a:pt x="0" y="10966"/>
                    <a:pt x="10966" y="0"/>
                    <a:pt x="24492" y="0"/>
                  </a:cubicBezTo>
                  <a:close/>
                </a:path>
              </a:pathLst>
            </a:custGeom>
            <a:solidFill>
              <a:srgbClr val="FFFEF7"/>
            </a:solidFill>
            <a:ln w="28575" cap="rnd">
              <a:solidFill>
                <a:srgbClr val="000000"/>
              </a:solidFill>
              <a:prstDash val="solid"/>
              <a:round/>
            </a:ln>
          </p:spPr>
        </p:sp>
        <p:sp>
          <p:nvSpPr>
            <p:cNvPr id="69" name="TextBox 69"/>
            <p:cNvSpPr txBox="1"/>
            <p:nvPr/>
          </p:nvSpPr>
          <p:spPr>
            <a:xfrm>
              <a:off x="0" y="-9525"/>
              <a:ext cx="4819745" cy="4311124"/>
            </a:xfrm>
            <a:prstGeom prst="rect">
              <a:avLst/>
            </a:prstGeom>
          </p:spPr>
          <p:txBody>
            <a:bodyPr lIns="0" tIns="0" rIns="0" bIns="0" rtlCol="0" anchor="ctr"/>
            <a:lstStyle/>
            <a:p>
              <a:pPr marL="0" lvl="0" indent="0" algn="ctr">
                <a:lnSpc>
                  <a:spcPts val="700"/>
                </a:lnSpc>
                <a:spcBef>
                  <a:spcPct val="0"/>
                </a:spcBef>
              </a:pPr>
              <a:endParaRPr/>
            </a:p>
          </p:txBody>
        </p:sp>
      </p:grpSp>
      <p:grpSp>
        <p:nvGrpSpPr>
          <p:cNvPr id="70" name="Group 70"/>
          <p:cNvGrpSpPr/>
          <p:nvPr/>
        </p:nvGrpSpPr>
        <p:grpSpPr>
          <a:xfrm>
            <a:off x="9764276" y="5773764"/>
            <a:ext cx="2627129" cy="3498117"/>
            <a:chOff x="0" y="0"/>
            <a:chExt cx="2327098" cy="3098616"/>
          </a:xfrm>
        </p:grpSpPr>
        <p:sp>
          <p:nvSpPr>
            <p:cNvPr id="71" name="Freeform 71"/>
            <p:cNvSpPr/>
            <p:nvPr/>
          </p:nvSpPr>
          <p:spPr>
            <a:xfrm>
              <a:off x="0" y="0"/>
              <a:ext cx="2327098" cy="3098616"/>
            </a:xfrm>
            <a:custGeom>
              <a:avLst/>
              <a:gdLst/>
              <a:ahLst/>
              <a:cxnLst/>
              <a:rect l="l" t="t" r="r" b="b"/>
              <a:pathLst>
                <a:path w="2327098" h="3098616">
                  <a:moveTo>
                    <a:pt x="44148" y="0"/>
                  </a:moveTo>
                  <a:lnTo>
                    <a:pt x="2282949" y="0"/>
                  </a:lnTo>
                  <a:cubicBezTo>
                    <a:pt x="2294658" y="0"/>
                    <a:pt x="2305888" y="4651"/>
                    <a:pt x="2314167" y="12931"/>
                  </a:cubicBezTo>
                  <a:cubicBezTo>
                    <a:pt x="2322447" y="21210"/>
                    <a:pt x="2327098" y="32440"/>
                    <a:pt x="2327098" y="44148"/>
                  </a:cubicBezTo>
                  <a:lnTo>
                    <a:pt x="2327098" y="3054468"/>
                  </a:lnTo>
                  <a:cubicBezTo>
                    <a:pt x="2327098" y="3066177"/>
                    <a:pt x="2322447" y="3077406"/>
                    <a:pt x="2314167" y="3085685"/>
                  </a:cubicBezTo>
                  <a:cubicBezTo>
                    <a:pt x="2305888" y="3093965"/>
                    <a:pt x="2294658" y="3098616"/>
                    <a:pt x="2282949" y="3098616"/>
                  </a:cubicBezTo>
                  <a:lnTo>
                    <a:pt x="44148" y="3098616"/>
                  </a:lnTo>
                  <a:cubicBezTo>
                    <a:pt x="32440" y="3098616"/>
                    <a:pt x="21210" y="3093965"/>
                    <a:pt x="12931" y="3085685"/>
                  </a:cubicBezTo>
                  <a:cubicBezTo>
                    <a:pt x="4651" y="3077406"/>
                    <a:pt x="0" y="3066177"/>
                    <a:pt x="0" y="3054468"/>
                  </a:cubicBezTo>
                  <a:lnTo>
                    <a:pt x="0" y="44148"/>
                  </a:lnTo>
                  <a:cubicBezTo>
                    <a:pt x="0" y="32440"/>
                    <a:pt x="4651" y="21210"/>
                    <a:pt x="12931" y="12931"/>
                  </a:cubicBezTo>
                  <a:cubicBezTo>
                    <a:pt x="21210" y="4651"/>
                    <a:pt x="32440" y="0"/>
                    <a:pt x="44148" y="0"/>
                  </a:cubicBezTo>
                  <a:close/>
                </a:path>
              </a:pathLst>
            </a:custGeom>
            <a:solidFill>
              <a:srgbClr val="FFFEF7"/>
            </a:solidFill>
            <a:ln w="28575" cap="rnd">
              <a:solidFill>
                <a:srgbClr val="000000"/>
              </a:solidFill>
              <a:prstDash val="solid"/>
              <a:round/>
            </a:ln>
          </p:spPr>
        </p:sp>
        <p:sp>
          <p:nvSpPr>
            <p:cNvPr id="72" name="TextBox 72"/>
            <p:cNvSpPr txBox="1"/>
            <p:nvPr/>
          </p:nvSpPr>
          <p:spPr>
            <a:xfrm>
              <a:off x="0" y="-9525"/>
              <a:ext cx="2327098" cy="3108141"/>
            </a:xfrm>
            <a:prstGeom prst="rect">
              <a:avLst/>
            </a:prstGeom>
          </p:spPr>
          <p:txBody>
            <a:bodyPr lIns="0" tIns="0" rIns="0" bIns="0" rtlCol="0" anchor="ctr"/>
            <a:lstStyle/>
            <a:p>
              <a:pPr marL="0" lvl="0" indent="0" algn="ctr">
                <a:lnSpc>
                  <a:spcPts val="700"/>
                </a:lnSpc>
                <a:spcBef>
                  <a:spcPct val="0"/>
                </a:spcBef>
              </a:pPr>
              <a:endParaRPr/>
            </a:p>
          </p:txBody>
        </p:sp>
      </p:grpSp>
      <p:sp>
        <p:nvSpPr>
          <p:cNvPr id="73" name="Freeform 73"/>
          <p:cNvSpPr/>
          <p:nvPr/>
        </p:nvSpPr>
        <p:spPr>
          <a:xfrm>
            <a:off x="11940143" y="5875752"/>
            <a:ext cx="328524" cy="82131"/>
          </a:xfrm>
          <a:custGeom>
            <a:avLst/>
            <a:gdLst/>
            <a:ahLst/>
            <a:cxnLst/>
            <a:rect l="l" t="t" r="r" b="b"/>
            <a:pathLst>
              <a:path w="438032" h="109508">
                <a:moveTo>
                  <a:pt x="0" y="0"/>
                </a:moveTo>
                <a:lnTo>
                  <a:pt x="438032" y="0"/>
                </a:lnTo>
                <a:lnTo>
                  <a:pt x="438032" y="109508"/>
                </a:lnTo>
                <a:lnTo>
                  <a:pt x="0" y="109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4" name="Freeform 74"/>
          <p:cNvSpPr/>
          <p:nvPr/>
        </p:nvSpPr>
        <p:spPr>
          <a:xfrm rot="16200000">
            <a:off x="12481607" y="5722731"/>
            <a:ext cx="408266" cy="102067"/>
          </a:xfrm>
          <a:custGeom>
            <a:avLst/>
            <a:gdLst/>
            <a:ahLst/>
            <a:cxnLst/>
            <a:rect l="l" t="t" r="r" b="b"/>
            <a:pathLst>
              <a:path w="544355" h="136089">
                <a:moveTo>
                  <a:pt x="0" y="0"/>
                </a:moveTo>
                <a:lnTo>
                  <a:pt x="544356" y="0"/>
                </a:lnTo>
                <a:lnTo>
                  <a:pt x="544356" y="136088"/>
                </a:lnTo>
                <a:lnTo>
                  <a:pt x="0" y="136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5" name="Group 75"/>
          <p:cNvGrpSpPr/>
          <p:nvPr/>
        </p:nvGrpSpPr>
        <p:grpSpPr>
          <a:xfrm>
            <a:off x="12133640" y="7207854"/>
            <a:ext cx="603133" cy="603133"/>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77" name="TextBox 77"/>
            <p:cNvSpPr txBox="1"/>
            <p:nvPr/>
          </p:nvSpPr>
          <p:spPr>
            <a:xfrm>
              <a:off x="76200" y="47625"/>
              <a:ext cx="660400" cy="688975"/>
            </a:xfrm>
            <a:prstGeom prst="rect">
              <a:avLst/>
            </a:prstGeom>
          </p:spPr>
          <p:txBody>
            <a:bodyPr lIns="31857" tIns="31857" rIns="31857" bIns="31857" rtlCol="0" anchor="ctr"/>
            <a:lstStyle/>
            <a:p>
              <a:pPr algn="ctr">
                <a:lnSpc>
                  <a:spcPts val="2111"/>
                </a:lnSpc>
              </a:pPr>
              <a:endParaRPr/>
            </a:p>
          </p:txBody>
        </p:sp>
      </p:grpSp>
      <p:grpSp>
        <p:nvGrpSpPr>
          <p:cNvPr id="78" name="Group 78"/>
          <p:cNvGrpSpPr/>
          <p:nvPr/>
        </p:nvGrpSpPr>
        <p:grpSpPr>
          <a:xfrm>
            <a:off x="12209802" y="7302310"/>
            <a:ext cx="450810" cy="414221"/>
            <a:chOff x="0" y="0"/>
            <a:chExt cx="884596" cy="812800"/>
          </a:xfrm>
        </p:grpSpPr>
        <p:sp>
          <p:nvSpPr>
            <p:cNvPr id="79" name="Freeform 79"/>
            <p:cNvSpPr/>
            <p:nvPr/>
          </p:nvSpPr>
          <p:spPr>
            <a:xfrm>
              <a:off x="0" y="27110"/>
              <a:ext cx="864297" cy="758580"/>
            </a:xfrm>
            <a:custGeom>
              <a:avLst/>
              <a:gdLst/>
              <a:ahLst/>
              <a:cxnLst/>
              <a:rect l="l" t="t" r="r" b="b"/>
              <a:pathLst>
                <a:path w="864297" h="758580">
                  <a:moveTo>
                    <a:pt x="849944" y="344638"/>
                  </a:moveTo>
                  <a:lnTo>
                    <a:pt x="512848" y="7542"/>
                  </a:lnTo>
                  <a:cubicBezTo>
                    <a:pt x="507043" y="1737"/>
                    <a:pt x="498312" y="0"/>
                    <a:pt x="490727" y="3142"/>
                  </a:cubicBezTo>
                  <a:cubicBezTo>
                    <a:pt x="483142" y="6284"/>
                    <a:pt x="478196" y="13685"/>
                    <a:pt x="478196" y="21895"/>
                  </a:cubicBezTo>
                  <a:lnTo>
                    <a:pt x="478196" y="127085"/>
                  </a:lnTo>
                  <a:cubicBezTo>
                    <a:pt x="478196" y="140082"/>
                    <a:pt x="473033" y="152546"/>
                    <a:pt x="463843" y="161737"/>
                  </a:cubicBezTo>
                  <a:cubicBezTo>
                    <a:pt x="454652" y="170927"/>
                    <a:pt x="442187" y="176090"/>
                    <a:pt x="429190" y="176090"/>
                  </a:cubicBezTo>
                  <a:lnTo>
                    <a:pt x="49005" y="176090"/>
                  </a:lnTo>
                  <a:cubicBezTo>
                    <a:pt x="36008" y="176090"/>
                    <a:pt x="23544" y="181253"/>
                    <a:pt x="14353" y="190443"/>
                  </a:cubicBezTo>
                  <a:cubicBezTo>
                    <a:pt x="5163" y="199634"/>
                    <a:pt x="0" y="212098"/>
                    <a:pt x="0" y="225095"/>
                  </a:cubicBezTo>
                  <a:lnTo>
                    <a:pt x="0" y="533485"/>
                  </a:lnTo>
                  <a:cubicBezTo>
                    <a:pt x="0" y="546482"/>
                    <a:pt x="5163" y="558946"/>
                    <a:pt x="14353" y="568137"/>
                  </a:cubicBezTo>
                  <a:cubicBezTo>
                    <a:pt x="23544" y="577327"/>
                    <a:pt x="36008" y="582490"/>
                    <a:pt x="49005" y="582490"/>
                  </a:cubicBezTo>
                  <a:lnTo>
                    <a:pt x="429190" y="582490"/>
                  </a:lnTo>
                  <a:cubicBezTo>
                    <a:pt x="456255" y="582490"/>
                    <a:pt x="478196" y="604430"/>
                    <a:pt x="478196" y="631495"/>
                  </a:cubicBezTo>
                  <a:lnTo>
                    <a:pt x="478196" y="736685"/>
                  </a:lnTo>
                  <a:cubicBezTo>
                    <a:pt x="478196" y="744895"/>
                    <a:pt x="483142" y="752296"/>
                    <a:pt x="490727" y="755438"/>
                  </a:cubicBezTo>
                  <a:cubicBezTo>
                    <a:pt x="498312" y="758580"/>
                    <a:pt x="507043" y="756843"/>
                    <a:pt x="512848" y="751038"/>
                  </a:cubicBezTo>
                  <a:lnTo>
                    <a:pt x="849944" y="413942"/>
                  </a:lnTo>
                  <a:cubicBezTo>
                    <a:pt x="859134" y="404752"/>
                    <a:pt x="864297" y="392287"/>
                    <a:pt x="864297" y="379290"/>
                  </a:cubicBezTo>
                  <a:cubicBezTo>
                    <a:pt x="864297" y="366293"/>
                    <a:pt x="859134" y="353828"/>
                    <a:pt x="849944" y="344638"/>
                  </a:cubicBezTo>
                  <a:close/>
                </a:path>
              </a:pathLst>
            </a:custGeom>
            <a:solidFill>
              <a:srgbClr val="FFFFFF"/>
            </a:solidFill>
          </p:spPr>
        </p:sp>
        <p:sp>
          <p:nvSpPr>
            <p:cNvPr id="80" name="TextBox 80"/>
            <p:cNvSpPr txBox="1"/>
            <p:nvPr/>
          </p:nvSpPr>
          <p:spPr>
            <a:xfrm>
              <a:off x="0" y="174625"/>
              <a:ext cx="782996" cy="434975"/>
            </a:xfrm>
            <a:prstGeom prst="rect">
              <a:avLst/>
            </a:prstGeom>
          </p:spPr>
          <p:txBody>
            <a:bodyPr lIns="31857" tIns="31857" rIns="31857" bIns="31857" rtlCol="0" anchor="ctr"/>
            <a:lstStyle/>
            <a:p>
              <a:pPr algn="ctr">
                <a:lnSpc>
                  <a:spcPts val="2111"/>
                </a:lnSpc>
              </a:pPr>
              <a:endParaRPr/>
            </a:p>
          </p:txBody>
        </p:sp>
      </p:grpSp>
      <p:sp>
        <p:nvSpPr>
          <p:cNvPr id="81" name="TextBox 81"/>
          <p:cNvSpPr txBox="1"/>
          <p:nvPr/>
        </p:nvSpPr>
        <p:spPr>
          <a:xfrm>
            <a:off x="9720474" y="6727619"/>
            <a:ext cx="2714733" cy="696382"/>
          </a:xfrm>
          <a:prstGeom prst="rect">
            <a:avLst/>
          </a:prstGeom>
        </p:spPr>
        <p:txBody>
          <a:bodyPr lIns="0" tIns="0" rIns="0" bIns="0" rtlCol="0" anchor="t">
            <a:spAutoFit/>
          </a:bodyPr>
          <a:lstStyle/>
          <a:p>
            <a:pPr marL="0" lvl="0" indent="0" algn="ctr">
              <a:lnSpc>
                <a:spcPts val="2827"/>
              </a:lnSpc>
              <a:spcBef>
                <a:spcPct val="0"/>
              </a:spcBef>
            </a:pPr>
            <a:r>
              <a:rPr lang="en-US" sz="2019">
                <a:solidFill>
                  <a:srgbClr val="000000"/>
                </a:solidFill>
                <a:latin typeface="Repo Bold"/>
              </a:rPr>
              <a:t>Fractional Exponent Rule</a:t>
            </a:r>
          </a:p>
        </p:txBody>
      </p:sp>
      <p:sp>
        <p:nvSpPr>
          <p:cNvPr id="82" name="TextBox 82"/>
          <p:cNvSpPr txBox="1"/>
          <p:nvPr/>
        </p:nvSpPr>
        <p:spPr>
          <a:xfrm>
            <a:off x="10150461" y="7386217"/>
            <a:ext cx="1789681" cy="1048170"/>
          </a:xfrm>
          <a:prstGeom prst="rect">
            <a:avLst/>
          </a:prstGeom>
        </p:spPr>
        <p:txBody>
          <a:bodyPr lIns="0" tIns="0" rIns="0" bIns="0" rtlCol="0" anchor="t">
            <a:spAutoFit/>
          </a:bodyPr>
          <a:lstStyle/>
          <a:p>
            <a:pPr marL="0" lvl="0" indent="0">
              <a:lnSpc>
                <a:spcPts val="1692"/>
              </a:lnSpc>
              <a:spcBef>
                <a:spcPct val="0"/>
              </a:spcBef>
            </a:pPr>
            <a:r>
              <a:rPr lang="en-US" sz="1208">
                <a:solidFill>
                  <a:srgbClr val="000000"/>
                </a:solidFill>
                <a:latin typeface="Comic Sans"/>
              </a:rPr>
              <a:t>In the case of fractional exponents, the numerator is the power and the denominator is the root.</a:t>
            </a:r>
          </a:p>
        </p:txBody>
      </p:sp>
      <p:sp>
        <p:nvSpPr>
          <p:cNvPr id="87" name="Freeform 87"/>
          <p:cNvSpPr/>
          <p:nvPr/>
        </p:nvSpPr>
        <p:spPr>
          <a:xfrm>
            <a:off x="9946541" y="6203444"/>
            <a:ext cx="2322125" cy="477097"/>
          </a:xfrm>
          <a:custGeom>
            <a:avLst/>
            <a:gdLst/>
            <a:ahLst/>
            <a:cxnLst/>
            <a:rect l="l" t="t" r="r" b="b"/>
            <a:pathLst>
              <a:path w="3096167" h="636129">
                <a:moveTo>
                  <a:pt x="0" y="0"/>
                </a:moveTo>
                <a:lnTo>
                  <a:pt x="3096167" y="0"/>
                </a:lnTo>
                <a:lnTo>
                  <a:pt x="3096167" y="636129"/>
                </a:lnTo>
                <a:lnTo>
                  <a:pt x="0" y="636129"/>
                </a:lnTo>
                <a:lnTo>
                  <a:pt x="0" y="0"/>
                </a:lnTo>
                <a:close/>
              </a:path>
            </a:pathLst>
          </a:custGeom>
          <a:blipFill>
            <a:blip r:embed="rId4"/>
            <a:stretch>
              <a:fillRect l="-192235" t="-1336247" r="-32344" b="-112189"/>
            </a:stretch>
          </a:blipFill>
        </p:spPr>
      </p:sp>
      <p:sp>
        <p:nvSpPr>
          <p:cNvPr id="88" name="Freeform 62">
            <a:extLst>
              <a:ext uri="{FF2B5EF4-FFF2-40B4-BE49-F238E27FC236}">
                <a16:creationId xmlns:a16="http://schemas.microsoft.com/office/drawing/2014/main" id="{6F2A498C-E3EC-43E8-9C3B-95BC09B48229}"/>
              </a:ext>
            </a:extLst>
          </p:cNvPr>
          <p:cNvSpPr/>
          <p:nvPr/>
        </p:nvSpPr>
        <p:spPr>
          <a:xfrm>
            <a:off x="3966732" y="5584059"/>
            <a:ext cx="3981664" cy="3921575"/>
          </a:xfrm>
          <a:custGeom>
            <a:avLst/>
            <a:gdLst/>
            <a:ahLst/>
            <a:cxnLst/>
            <a:rect l="l" t="t" r="r" b="b"/>
            <a:pathLst>
              <a:path w="2599504" h="2599504">
                <a:moveTo>
                  <a:pt x="0" y="0"/>
                </a:moveTo>
                <a:lnTo>
                  <a:pt x="2599504" y="0"/>
                </a:lnTo>
                <a:lnTo>
                  <a:pt x="2599504" y="2599505"/>
                </a:lnTo>
                <a:lnTo>
                  <a:pt x="0" y="25995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dirty="0"/>
          </a:p>
        </p:txBody>
      </p:sp>
      <p:sp>
        <p:nvSpPr>
          <p:cNvPr id="89" name="Freeform 64">
            <a:extLst>
              <a:ext uri="{FF2B5EF4-FFF2-40B4-BE49-F238E27FC236}">
                <a16:creationId xmlns:a16="http://schemas.microsoft.com/office/drawing/2014/main" id="{7FDDAFB2-EC57-46F9-ADAC-65E73A9261FE}"/>
              </a:ext>
            </a:extLst>
          </p:cNvPr>
          <p:cNvSpPr/>
          <p:nvPr/>
        </p:nvSpPr>
        <p:spPr>
          <a:xfrm>
            <a:off x="12887688" y="781366"/>
            <a:ext cx="4113154" cy="3683001"/>
          </a:xfrm>
          <a:custGeom>
            <a:avLst/>
            <a:gdLst/>
            <a:ahLst/>
            <a:cxnLst/>
            <a:rect l="l" t="t" r="r" b="b"/>
            <a:pathLst>
              <a:path w="2599504" h="2599504">
                <a:moveTo>
                  <a:pt x="0" y="0"/>
                </a:moveTo>
                <a:lnTo>
                  <a:pt x="2599505" y="0"/>
                </a:lnTo>
                <a:lnTo>
                  <a:pt x="2599505" y="2599505"/>
                </a:lnTo>
                <a:lnTo>
                  <a:pt x="0" y="25995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0" name="Freeform 84">
            <a:extLst>
              <a:ext uri="{FF2B5EF4-FFF2-40B4-BE49-F238E27FC236}">
                <a16:creationId xmlns:a16="http://schemas.microsoft.com/office/drawing/2014/main" id="{55C0118F-83C9-4784-82CF-E7A344D84EC7}"/>
              </a:ext>
            </a:extLst>
          </p:cNvPr>
          <p:cNvSpPr/>
          <p:nvPr/>
        </p:nvSpPr>
        <p:spPr>
          <a:xfrm>
            <a:off x="12928530" y="5584059"/>
            <a:ext cx="4072312" cy="3921575"/>
          </a:xfrm>
          <a:custGeom>
            <a:avLst/>
            <a:gdLst/>
            <a:ahLst/>
            <a:cxnLst/>
            <a:rect l="l" t="t" r="r" b="b"/>
            <a:pathLst>
              <a:path w="1949628" h="1949628">
                <a:moveTo>
                  <a:pt x="0" y="0"/>
                </a:moveTo>
                <a:lnTo>
                  <a:pt x="1949628" y="0"/>
                </a:lnTo>
                <a:lnTo>
                  <a:pt x="1949628" y="1949628"/>
                </a:lnTo>
                <a:lnTo>
                  <a:pt x="0" y="19496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1" name="Freeform 63">
            <a:extLst>
              <a:ext uri="{FF2B5EF4-FFF2-40B4-BE49-F238E27FC236}">
                <a16:creationId xmlns:a16="http://schemas.microsoft.com/office/drawing/2014/main" id="{10B3D4CB-0A83-488F-9741-6B1F1EC982F4}"/>
              </a:ext>
            </a:extLst>
          </p:cNvPr>
          <p:cNvSpPr/>
          <p:nvPr/>
        </p:nvSpPr>
        <p:spPr>
          <a:xfrm>
            <a:off x="3966732" y="692760"/>
            <a:ext cx="4110467" cy="3841139"/>
          </a:xfrm>
          <a:custGeom>
            <a:avLst/>
            <a:gdLst/>
            <a:ahLst/>
            <a:cxnLst/>
            <a:rect l="l" t="t" r="r" b="b"/>
            <a:pathLst>
              <a:path w="2599504" h="2599504">
                <a:moveTo>
                  <a:pt x="0" y="0"/>
                </a:moveTo>
                <a:lnTo>
                  <a:pt x="2599505" y="0"/>
                </a:lnTo>
                <a:lnTo>
                  <a:pt x="2599505" y="2599504"/>
                </a:lnTo>
                <a:lnTo>
                  <a:pt x="0" y="25995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278</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DM Sans</vt:lpstr>
      <vt:lpstr>Repo Bold</vt:lpstr>
      <vt:lpstr>Comic Sans</vt:lpstr>
      <vt:lpstr>Arial</vt:lpstr>
      <vt:lpstr>Repo Bold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dc:title>
  <cp:lastModifiedBy>Prince Sam Balangue</cp:lastModifiedBy>
  <cp:revision>5</cp:revision>
  <dcterms:created xsi:type="dcterms:W3CDTF">2006-08-16T00:00:00Z</dcterms:created>
  <dcterms:modified xsi:type="dcterms:W3CDTF">2024-01-17T15:38:35Z</dcterms:modified>
  <dc:identifier>DAF54w0-GeM</dc:identifier>
</cp:coreProperties>
</file>