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76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2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7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24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84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9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0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9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4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886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427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816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T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00862" y="457200"/>
            <a:ext cx="6400235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TH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29350" y="621793"/>
            <a:ext cx="6149085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3462" y="881210"/>
            <a:ext cx="5563443" cy="1517035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chemeClr val="tx1">
                    <a:lumMod val="75000"/>
                    <a:lumOff val="25000"/>
                  </a:schemeClr>
                </a:solidFill>
              </a:rPr>
              <a:t>English Literature Analysis Preparation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462" y="2626840"/>
            <a:ext cx="5433827" cy="313177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sz="15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Overview of Exam Papers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Paper 1: Poetry and Modern Prose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 - Section A: Unseen Poetry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 - Section B: Anthology Poetry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 - Section C: Modern Prose (e.g., Animal Farm)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Paper 2: Drama and Non-Fiction Prose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 - Section A: Modern Drama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 - Section B: Literary Heritage Prose or Non-Fiction Text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T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81" y="610955"/>
            <a:ext cx="8195838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TH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89" y="777240"/>
            <a:ext cx="7948422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626" y="1420706"/>
            <a:ext cx="2599905" cy="4016587"/>
          </a:xfrm>
        </p:spPr>
        <p:txBody>
          <a:bodyPr>
            <a:normAutofit/>
          </a:bodyPr>
          <a:lstStyle/>
          <a:p>
            <a:r>
              <a:rPr lang="en-US" sz="3100"/>
              <a:t>Types of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389" y="1420706"/>
            <a:ext cx="4136068" cy="401658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en-US" sz="11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1. Analysis of Character/Theme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Task: Analyze how a specific character or theme is developed through the text.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Example: How does George Orwell portray the pigs as a different class of citizen compared to the other animals?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2. Close Reading and Language Analysis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Task: Focus on how specific language, imagery, or structure shapes meaning.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Example: How does the use of figurative language enhance the theme of corruption in Animal Farm?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3. Contextual Analysis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Task: Discuss how the context (historical, political, social) influences the text.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Example: Explore how the Russian Revolution is reflected in Animal Farm.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4298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T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81" y="610955"/>
            <a:ext cx="8195838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TH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89" y="777240"/>
            <a:ext cx="7948422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626" y="1420706"/>
            <a:ext cx="2599905" cy="4016587"/>
          </a:xfrm>
        </p:spPr>
        <p:txBody>
          <a:bodyPr>
            <a:normAutofit/>
          </a:bodyPr>
          <a:lstStyle/>
          <a:p>
            <a:r>
              <a:rPr lang="en-US" sz="3100"/>
              <a:t>Types of Questions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389" y="1420706"/>
            <a:ext cx="4136068" cy="4016587"/>
          </a:xfrm>
        </p:spPr>
        <p:txBody>
          <a:bodyPr anchor="ctr">
            <a:normAutofit/>
          </a:bodyPr>
          <a:lstStyle/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4. Comparison Questions (Paper 1)</a:t>
            </a: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Task: Compare themes, characters, or language between two texts (usually in poetry).</a:t>
            </a: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Example: Compare the presentation of power in two poems from the Edexcel anthology.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4298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TH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00862" y="457200"/>
            <a:ext cx="6400235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TH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29350" y="621793"/>
            <a:ext cx="6149085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3462" y="881210"/>
            <a:ext cx="5563443" cy="1517035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chemeClr val="tx1">
                    <a:lumMod val="75000"/>
                    <a:lumOff val="25000"/>
                  </a:schemeClr>
                </a:solidFill>
              </a:rPr>
              <a:t>Key Literary and Structural Devices to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462" y="2626840"/>
            <a:ext cx="5433827" cy="313177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sz="7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Literary Devices: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Metaphor, Simile, Personification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Symbolism (e.g., the windmill in Animal Farm as a symbol of manipulation)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Allegory (understand how Animal Farm functions as an allegory for the Russian Revolution)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Irony (e.g., Orwell's satirical tone)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Alliteration, Onomatopoeia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Structural Devices: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Narrative Perspective (e.g., third-person in Animal Farm)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Foreshadowing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Flashback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Juxtaposition (e.g., the contrast between the pigs and the other animals)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>
                    <a:lumMod val="75000"/>
                    <a:lumOff val="25000"/>
                  </a:schemeClr>
                </a:solidFill>
              </a:rPr>
              <a:t> - Repetition (e.g., Squealer’s repeated justifications)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T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81" y="610955"/>
            <a:ext cx="8195838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TH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89" y="777240"/>
            <a:ext cx="7948422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626" y="1420706"/>
            <a:ext cx="2599905" cy="4016587"/>
          </a:xfrm>
        </p:spPr>
        <p:txBody>
          <a:bodyPr>
            <a:normAutofit/>
          </a:bodyPr>
          <a:lstStyle/>
          <a:p>
            <a:r>
              <a:rPr lang="en-US" sz="3100"/>
              <a:t>Exam Techniques: PEEL Paragraphs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389" y="1420706"/>
            <a:ext cx="4136068" cy="4016587"/>
          </a:xfrm>
        </p:spPr>
        <p:txBody>
          <a:bodyPr anchor="ctr">
            <a:normAutofit/>
          </a:bodyPr>
          <a:lstStyle/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P: Point - State your point clearly.</a:t>
            </a: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E: Evidence - Provide a direct quote or example from the text.</a:t>
            </a: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E: Explanation - Explain how this evidence supports your point.</a:t>
            </a: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L: Link - Link back to the question or argument.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4298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192707B-B929-41A7-9B41-E959A1C68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iglet on grass">
            <a:extLst>
              <a:ext uri="{FF2B5EF4-FFF2-40B4-BE49-F238E27FC236}">
                <a16:creationId xmlns:a16="http://schemas.microsoft.com/office/drawing/2014/main" id="{DCF3CB8A-EB1A-42CF-6A9D-97FC92AD91A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r="10999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642594"/>
            <a:ext cx="7543800" cy="1371600"/>
          </a:xfrm>
        </p:spPr>
        <p:txBody>
          <a:bodyPr>
            <a:normAutofit/>
          </a:bodyPr>
          <a:lstStyle/>
          <a:p>
            <a:r>
              <a:rPr lang="en-US"/>
              <a:t>Sample Question and Answer with Quotes and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2103120"/>
            <a:ext cx="7543800" cy="39319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sz="1100"/>
          </a:p>
          <a:p>
            <a:pPr>
              <a:lnSpc>
                <a:spcPct val="90000"/>
              </a:lnSpc>
            </a:pPr>
            <a:r>
              <a:rPr lang="en-US" sz="1100"/>
              <a:t>Question: How does the author portray the pigs as a different class of citizen to others in Animal Farm?</a:t>
            </a:r>
          </a:p>
          <a:p>
            <a:pPr>
              <a:lnSpc>
                <a:spcPct val="90000"/>
              </a:lnSpc>
            </a:pPr>
            <a:r>
              <a:rPr lang="en-US" sz="1100"/>
              <a:t>Point: In Animal Farm, Orwell portrays the pigs as a distinct upper class by highlighting their gradual accumulation of privileges.</a:t>
            </a:r>
          </a:p>
          <a:p>
            <a:pPr>
              <a:lnSpc>
                <a:spcPct val="90000"/>
              </a:lnSpc>
            </a:pPr>
            <a:r>
              <a:rPr lang="en-US" sz="1100"/>
              <a:t>Evidence 1: "Napoleon is always right."</a:t>
            </a:r>
          </a:p>
          <a:p>
            <a:pPr>
              <a:lnSpc>
                <a:spcPct val="90000"/>
              </a:lnSpc>
            </a:pPr>
            <a:r>
              <a:rPr lang="en-US" sz="1100"/>
              <a:t>Technique: Repetition and Indoctrination – The repetition emphasizes blind loyalty.</a:t>
            </a:r>
          </a:p>
          <a:p>
            <a:pPr>
              <a:lnSpc>
                <a:spcPct val="90000"/>
              </a:lnSpc>
            </a:pPr>
            <a:r>
              <a:rPr lang="en-US" sz="1100"/>
              <a:t>Reader’s Impression: The reader feels uneasy as the mantra showcases mental control, reinforcing the pigs' superior class.</a:t>
            </a:r>
          </a:p>
          <a:p>
            <a:pPr>
              <a:lnSpc>
                <a:spcPct val="90000"/>
              </a:lnSpc>
            </a:pPr>
            <a:r>
              <a:rPr lang="en-US" sz="1100"/>
              <a:t>Evidence 2: "All animals are equal, but some animals are more equal than others."</a:t>
            </a:r>
          </a:p>
          <a:p>
            <a:pPr>
              <a:lnSpc>
                <a:spcPct val="90000"/>
              </a:lnSpc>
            </a:pPr>
            <a:r>
              <a:rPr lang="en-US" sz="1100"/>
              <a:t>Technique: Paradox – Highlights the absurdity of the pigs’ logic to maintain dominance.</a:t>
            </a:r>
          </a:p>
          <a:p>
            <a:pPr>
              <a:lnSpc>
                <a:spcPct val="90000"/>
              </a:lnSpc>
            </a:pPr>
            <a:r>
              <a:rPr lang="en-US" sz="1100"/>
              <a:t>Reader’s Impression: The reader feels the betrayal of the pigs and twisted logic to oppress others.</a:t>
            </a:r>
          </a:p>
          <a:p>
            <a:pPr>
              <a:lnSpc>
                <a:spcPct val="90000"/>
              </a:lnSpc>
            </a:pPr>
            <a:r>
              <a:rPr lang="en-US" sz="1100"/>
              <a:t>Evidence 3: "The pigs moved into the farmhouse and began sleeping in beds."</a:t>
            </a:r>
          </a:p>
          <a:p>
            <a:pPr>
              <a:lnSpc>
                <a:spcPct val="90000"/>
              </a:lnSpc>
            </a:pPr>
            <a:r>
              <a:rPr lang="en-US" sz="1100"/>
              <a:t>Technique: Symbolism – The farmhouse symbolizes comfort and privilege previously forbidden.</a:t>
            </a:r>
          </a:p>
          <a:p>
            <a:pPr>
              <a:lnSpc>
                <a:spcPct val="90000"/>
              </a:lnSpc>
            </a:pPr>
            <a:r>
              <a:rPr lang="en-US" sz="1100"/>
              <a:t>Reader’s Impression: The pigs becoming more human establishes their class separation from other animals.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B4235C-4505-46C7-AD8F-8769A1972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022" y="237744"/>
            <a:ext cx="8791956" cy="638251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en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T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81" y="610955"/>
            <a:ext cx="8195838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TH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89" y="777240"/>
            <a:ext cx="7948422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626" y="1420706"/>
            <a:ext cx="2599905" cy="4016587"/>
          </a:xfrm>
        </p:spPr>
        <p:txBody>
          <a:bodyPr>
            <a:normAutofit/>
          </a:bodyPr>
          <a:lstStyle/>
          <a:p>
            <a:r>
              <a:rPr lang="en-US" sz="3100"/>
              <a:t>Tips for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389" y="1420706"/>
            <a:ext cx="4136068" cy="401658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en-US" sz="15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1. Understand the Context: Connect the text to its historical, political, or social background.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2. Use Specific Quotes: Memorize key quotes that are flexible for multiple themes.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3. Practice Timed Responses: Write thoughtful responses within the time limit.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4. Balance Analysis and Evidence: Avoid plot summary, focus on analysis.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tx1">
                    <a:lumMod val="75000"/>
                    <a:lumOff val="25000"/>
                  </a:schemeClr>
                </a:solidFill>
              </a:rPr>
              <a:t>5. Plan Before Writing: Spend time planning using PEEL.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4298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</TotalTime>
  <Words>681</Words>
  <Application>Microsoft Macintosh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Garamond</vt:lpstr>
      <vt:lpstr>Savon</vt:lpstr>
      <vt:lpstr>English Literature Analysis Preparation Outline</vt:lpstr>
      <vt:lpstr>Types of Questions</vt:lpstr>
      <vt:lpstr>Types of Questions (cont.)</vt:lpstr>
      <vt:lpstr>Key Literary and Structural Devices to Know</vt:lpstr>
      <vt:lpstr>Exam Techniques: PEEL Paragraphs</vt:lpstr>
      <vt:lpstr>Sample Question and Answer with Quotes and Techniques</vt:lpstr>
      <vt:lpstr>Tips for Success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thaneeya sripattanawat</cp:lastModifiedBy>
  <cp:revision>2</cp:revision>
  <dcterms:created xsi:type="dcterms:W3CDTF">2013-01-27T09:14:16Z</dcterms:created>
  <dcterms:modified xsi:type="dcterms:W3CDTF">2024-09-10T18:43:00Z</dcterms:modified>
  <cp:category/>
</cp:coreProperties>
</file>