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Afacad Flux"/>
      <p:regular r:id="rId18"/>
      <p:bold r:id="rId19"/>
    </p:embeddedFont>
    <p:embeddedFont>
      <p:font typeface="Comfortaa"/>
      <p:regular r:id="rId20"/>
      <p:bold r:id="rId21"/>
    </p:embeddedFont>
    <p:embeddedFont>
      <p:font typeface="Afacad Flux SemiBo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22" Type="http://schemas.openxmlformats.org/officeDocument/2006/relationships/font" Target="fonts/AfacadFluxSemiBold-regular.fntdata"/><Relationship Id="rId10" Type="http://schemas.openxmlformats.org/officeDocument/2006/relationships/slide" Target="slides/slide5.xml"/><Relationship Id="rId21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facadFlux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facadFlux-bold.fntdata"/><Relationship Id="rId6" Type="http://schemas.openxmlformats.org/officeDocument/2006/relationships/slide" Target="slides/slide1.xml"/><Relationship Id="rId18" Type="http://schemas.openxmlformats.org/officeDocument/2006/relationships/font" Target="fonts/AfacadFlux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28.png"/><Relationship Id="rId6" Type="http://schemas.openxmlformats.org/officeDocument/2006/relationships/image" Target="../media/image37.png"/><Relationship Id="rId7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1.png"/><Relationship Id="rId11" Type="http://schemas.openxmlformats.org/officeDocument/2006/relationships/image" Target="../media/image29.png"/><Relationship Id="rId10" Type="http://schemas.openxmlformats.org/officeDocument/2006/relationships/image" Target="../media/image24.png"/><Relationship Id="rId12" Type="http://schemas.openxmlformats.org/officeDocument/2006/relationships/image" Target="../media/image30.png"/><Relationship Id="rId9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title="hq720.jpg"/>
          <p:cNvPicPr preferRelativeResize="0"/>
          <p:nvPr/>
        </p:nvPicPr>
        <p:blipFill rotWithShape="1">
          <a:blip r:embed="rId4">
            <a:alphaModFix/>
          </a:blip>
          <a:srcRect b="0" l="2006" r="1997" t="0"/>
          <a:stretch/>
        </p:blipFill>
        <p:spPr>
          <a:xfrm>
            <a:off x="3000375" y="25747"/>
            <a:ext cx="6191249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95275" y="3935759"/>
            <a:ext cx="1160145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75" u="none" cap="none" strike="noStrike">
                <a:solidFill>
                  <a:srgbClr val="FF823A"/>
                </a:solidFill>
                <a:latin typeface="Comfortaa"/>
                <a:ea typeface="Comfortaa"/>
                <a:cs typeface="Comfortaa"/>
                <a:sym typeface="Comfortaa"/>
              </a:rPr>
              <a:t>Fun with Animals &amp; Sentences!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5907434"/>
            <a:ext cx="11049000" cy="520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1E293B"/>
                </a:solidFill>
                <a:latin typeface="Afacad Flux"/>
                <a:ea typeface="Afacad Flux"/>
                <a:cs typeface="Afacad Flux"/>
                <a:sym typeface="Afacad Flux"/>
              </a:rPr>
              <a:t>Welcome to Class with </a:t>
            </a:r>
            <a:r>
              <a:rPr b="1" i="0" lang="en-US" sz="3150" u="none" cap="none" strike="noStrike">
                <a:solidFill>
                  <a:srgbClr val="1E293B"/>
                </a:solidFill>
                <a:latin typeface="Afacad Flux"/>
                <a:ea typeface="Afacad Flux"/>
                <a:cs typeface="Afacad Flux"/>
                <a:sym typeface="Afacad Flux"/>
              </a:rPr>
              <a:t>Teacher Daisy!</a:t>
            </a:r>
            <a:r>
              <a:rPr b="0" i="0" lang="en-US" sz="3150" u="none" cap="none" strike="noStrike">
                <a:solidFill>
                  <a:srgbClr val="1E293B"/>
                </a:solidFill>
                <a:latin typeface="Afacad Flux"/>
                <a:ea typeface="Afacad Flux"/>
                <a:cs typeface="Afacad Flux"/>
                <a:sym typeface="Afacad Flux"/>
              </a:rPr>
              <a:t> ⭐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2" name="Google Shape;19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3" name="Google Shape;19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9669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 txBox="1"/>
          <p:nvPr/>
        </p:nvSpPr>
        <p:spPr>
          <a:xfrm>
            <a:off x="571500" y="2937569"/>
            <a:ext cx="55006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FF823A"/>
                </a:solidFill>
                <a:latin typeface="Comfortaa"/>
                <a:ea typeface="Comfortaa"/>
                <a:cs typeface="Comfortaa"/>
                <a:sym typeface="Comfortaa"/>
              </a:rPr>
              <a:t>That is... (Far)</a:t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571500" y="3623369"/>
            <a:ext cx="52387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"</a:t>
            </a:r>
            <a:r>
              <a:rPr b="1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That</a:t>
            </a: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is a dog."</a:t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571500" y="4280594"/>
            <a:ext cx="5238750" cy="29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66666"/>
                </a:solidFill>
                <a:latin typeface="Afacad Flux"/>
                <a:ea typeface="Afacad Flux"/>
                <a:cs typeface="Afacad Flux"/>
                <a:sym typeface="Afacad Flux"/>
              </a:rPr>
              <a:t>Use 'That' when you point far away!</a:t>
            </a:r>
            <a:endParaRPr/>
          </a:p>
        </p:txBody>
      </p:sp>
      <p:pic>
        <p:nvPicPr>
          <p:cNvPr descr="image.png" id="197" name="Google Shape;19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0" y="2062162"/>
            <a:ext cx="504825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BC84EE"/>
                </a:solidFill>
                <a:latin typeface="Comfortaa"/>
                <a:ea typeface="Comfortaa"/>
                <a:cs typeface="Comfortaa"/>
                <a:sym typeface="Comfortaa"/>
              </a:rPr>
              <a:t>This vs. That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3" name="Google Shape;2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4" name="Google Shape;2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625" y="1871662"/>
            <a:ext cx="400050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5" name="Google Shape;2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2350" y="4445793"/>
            <a:ext cx="13620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6" name="Google Shape;20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20175" y="4445793"/>
            <a:ext cx="160972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6250781" y="2316956"/>
            <a:ext cx="55006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Comfortaa"/>
                <a:ea typeface="Comfortaa"/>
                <a:cs typeface="Comfortaa"/>
                <a:sym typeface="Comfortaa"/>
              </a:rPr>
              <a:t>Fill the gap!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6381750" y="3240881"/>
            <a:ext cx="5238750" cy="681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25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b="1" i="0" lang="en-US" sz="4125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Iguana</a:t>
            </a:r>
            <a:endParaRPr/>
          </a:p>
        </p:txBody>
      </p:sp>
      <p:pic>
        <p:nvPicPr>
          <p:cNvPr descr="image.png" id="209" name="Google Shape;209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5875" y="1966912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BC84EE"/>
                </a:solidFill>
                <a:latin typeface="Comfortaa"/>
                <a:ea typeface="Comfortaa"/>
                <a:cs typeface="Comfortaa"/>
                <a:sym typeface="Comfortaa"/>
              </a:rPr>
              <a:t>Quick Quiz!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5" name="Google Shape;2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6" name="Google Shape;21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6900" y="326231"/>
            <a:ext cx="8458200" cy="620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2575560" y="1202531"/>
            <a:ext cx="70410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FF823A"/>
                </a:solidFill>
                <a:latin typeface="Comfortaa"/>
                <a:ea typeface="Comfortaa"/>
                <a:cs typeface="Comfortaa"/>
                <a:sym typeface="Comfortaa"/>
              </a:rPr>
              <a:t>Great Job! ⭐</a:t>
            </a: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2743200" y="2536031"/>
            <a:ext cx="67056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75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You are a superstar student!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2575560" y="3474243"/>
            <a:ext cx="70410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5" u="none" cap="none" strike="noStrike">
                <a:solidFill>
                  <a:srgbClr val="FF823A"/>
                </a:solidFill>
                <a:latin typeface="Comfortaa"/>
                <a:ea typeface="Comfortaa"/>
                <a:cs typeface="Comfortaa"/>
                <a:sym typeface="Comfortaa"/>
              </a:rPr>
              <a:t>See you next time,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125" u="none" cap="none" strike="noStrike">
                <a:solidFill>
                  <a:srgbClr val="FF823A"/>
                </a:solidFill>
                <a:latin typeface="Comfortaa"/>
                <a:ea typeface="Comfortaa"/>
                <a:cs typeface="Comfortaa"/>
                <a:sym typeface="Comfortaa"/>
              </a:rPr>
              <a:t>Teacher Daisy!</a:t>
            </a:r>
            <a:endParaRPr/>
          </a:p>
        </p:txBody>
      </p:sp>
      <p:pic>
        <p:nvPicPr>
          <p:cNvPr descr="image.png" id="220" name="Google Shape;22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5074443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1" name="Google Shape;22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9300" y="5074443"/>
            <a:ext cx="533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2" name="Google Shape;22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57950" y="5074443"/>
            <a:ext cx="4762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625" y="1871662"/>
            <a:ext cx="40005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6381750" y="2776537"/>
            <a:ext cx="55006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Comfortaa"/>
                <a:ea typeface="Comfortaa"/>
                <a:cs typeface="Comfortaa"/>
                <a:sym typeface="Comfortaa"/>
              </a:rPr>
              <a:t>Look at the shadow...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6381750" y="3462337"/>
            <a:ext cx="52387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Can you guess what it is?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381750" y="4119562"/>
            <a:ext cx="5238750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823A"/>
                </a:solidFill>
                <a:latin typeface="Comfortaa"/>
                <a:ea typeface="Comfortaa"/>
                <a:cs typeface="Comfortaa"/>
                <a:sym typeface="Comfortaa"/>
              </a:rPr>
              <a:t>? ? ?</a:t>
            </a:r>
            <a:endParaRPr/>
          </a:p>
        </p:txBody>
      </p:sp>
      <p:pic>
        <p:nvPicPr>
          <p:cNvPr descr="image.png" id="97" name="Google Shape;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5875" y="1966912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BC84EE"/>
                </a:solidFill>
                <a:latin typeface="Comfortaa"/>
                <a:ea typeface="Comfortaa"/>
                <a:cs typeface="Comfortaa"/>
                <a:sym typeface="Comfortaa"/>
              </a:rPr>
              <a:t>What is it?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728787"/>
            <a:ext cx="52387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952500" y="2400300"/>
            <a:ext cx="51006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Comfortaa"/>
                <a:ea typeface="Comfortaa"/>
                <a:cs typeface="Comfortaa"/>
                <a:sym typeface="Comfortaa"/>
              </a:rPr>
              <a:t>Wonderful!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952500" y="3086100"/>
            <a:ext cx="48577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It is a </a:t>
            </a:r>
            <a:r>
              <a:rPr b="1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Cat</a:t>
            </a: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952500" y="4029075"/>
            <a:ext cx="48577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BC84EE"/>
                </a:solidFill>
                <a:latin typeface="Afacad Flux"/>
                <a:ea typeface="Afacad Flux"/>
                <a:cs typeface="Afacad Flux"/>
                <a:sym typeface="Afacad Flux"/>
              </a:rPr>
              <a:t>C - A - T</a:t>
            </a:r>
            <a:endParaRPr/>
          </a:p>
        </p:txBody>
      </p:sp>
      <p:pic>
        <p:nvPicPr>
          <p:cNvPr descr="image.png"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0" y="1824037"/>
            <a:ext cx="504825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BC84EE"/>
                </a:solidFill>
                <a:latin typeface="Comfortaa"/>
                <a:ea typeface="Comfortaa"/>
                <a:cs typeface="Comfortaa"/>
                <a:sym typeface="Comfortaa"/>
              </a:rPr>
              <a:t>It is a Cat!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625" y="1871662"/>
            <a:ext cx="40005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6381750" y="2707481"/>
            <a:ext cx="55006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Comfortaa"/>
                <a:ea typeface="Comfortaa"/>
                <a:cs typeface="Comfortaa"/>
                <a:sym typeface="Comfortaa"/>
              </a:rPr>
              <a:t>Check this out!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6381750" y="3393281"/>
            <a:ext cx="52387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What is this animal?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6381750" y="4050506"/>
            <a:ext cx="5238750" cy="557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75" u="none" cap="none" strike="noStrike">
                <a:solidFill>
                  <a:srgbClr val="FF823A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rPr>
              <a:t>Do you know its name?</a:t>
            </a:r>
            <a:endParaRPr/>
          </a:p>
        </p:txBody>
      </p:sp>
      <p:pic>
        <p:nvPicPr>
          <p:cNvPr descr="image.png" id="119" name="Google Shape;1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5875" y="1966912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BC84EE"/>
                </a:solidFill>
                <a:latin typeface="Comfortaa"/>
                <a:ea typeface="Comfortaa"/>
                <a:cs typeface="Comfortaa"/>
                <a:sym typeface="Comfortaa"/>
              </a:rPr>
              <a:t>What is it?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728787"/>
            <a:ext cx="52387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952500" y="2400300"/>
            <a:ext cx="51006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Comfortaa"/>
                <a:ea typeface="Comfortaa"/>
                <a:cs typeface="Comfortaa"/>
                <a:sym typeface="Comfortaa"/>
              </a:rPr>
              <a:t>Great Guess!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952500" y="3086100"/>
            <a:ext cx="48577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It is a </a:t>
            </a:r>
            <a:r>
              <a:rPr b="1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Dog</a:t>
            </a: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.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952500" y="4029075"/>
            <a:ext cx="48577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823A"/>
                </a:solidFill>
                <a:latin typeface="Afacad Flux"/>
                <a:ea typeface="Afacad Flux"/>
                <a:cs typeface="Afacad Flux"/>
                <a:sym typeface="Afacad Flux"/>
              </a:rPr>
              <a:t>D - O - G</a:t>
            </a:r>
            <a:endParaRPr/>
          </a:p>
        </p:txBody>
      </p:sp>
      <p:pic>
        <p:nvPicPr>
          <p:cNvPr descr="image.png" id="130" name="Google Shape;13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0" y="1824037"/>
            <a:ext cx="504825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BC84EE"/>
                </a:solidFill>
                <a:latin typeface="Comfortaa"/>
                <a:ea typeface="Comfortaa"/>
                <a:cs typeface="Comfortaa"/>
                <a:sym typeface="Comfortaa"/>
              </a:rPr>
              <a:t>It is a Dog!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7" name="Google Shape;1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7050" y="3195637"/>
            <a:ext cx="269557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8" name="Google Shape;13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8875" y="3195637"/>
            <a:ext cx="288607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5334000" y="1395412"/>
            <a:ext cx="1524000" cy="95250"/>
          </a:xfrm>
          <a:prstGeom prst="rect">
            <a:avLst/>
          </a:prstGeom>
          <a:solidFill>
            <a:srgbClr val="FF8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2915602" y="1776412"/>
            <a:ext cx="636079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Comfortaa"/>
                <a:ea typeface="Comfortaa"/>
                <a:cs typeface="Comfortaa"/>
                <a:sym typeface="Comfortaa"/>
              </a:rPr>
              <a:t>Grammar Rule Time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3067050" y="2224087"/>
            <a:ext cx="60579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Use </a:t>
            </a:r>
            <a:r>
              <a:rPr b="1" i="0" lang="en-US" sz="300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'A'</a:t>
            </a:r>
            <a:r>
              <a:rPr b="0" i="0" lang="en-US" sz="300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or </a:t>
            </a:r>
            <a:r>
              <a:rPr b="1" i="0" lang="en-US" sz="300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'An'</a:t>
            </a:r>
            <a:r>
              <a:rPr b="0" i="0" lang="en-US" sz="300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?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3439715" y="3614737"/>
            <a:ext cx="195024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Comfortaa"/>
                <a:ea typeface="Comfortaa"/>
                <a:cs typeface="Comfortaa"/>
                <a:sym typeface="Comfortaa"/>
              </a:rPr>
              <a:t>Rule for 'A'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3486150" y="4300537"/>
            <a:ext cx="1857375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Consonants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(B, C, D, F, G...)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6566773" y="3576637"/>
            <a:ext cx="223027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Comfortaa"/>
                <a:ea typeface="Comfortaa"/>
                <a:cs typeface="Comfortaa"/>
                <a:sym typeface="Comfortaa"/>
              </a:rPr>
              <a:t>Rule for 'An'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6619875" y="4262437"/>
            <a:ext cx="2124075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Vowels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descr="image.png" id="146" name="Google Shape;14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8962" y="4586287"/>
            <a:ext cx="14859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5200650" y="2890837"/>
            <a:ext cx="24574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A</a:t>
            </a: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Dog (starts with 'D')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5200650" y="3595687"/>
            <a:ext cx="24574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A</a:t>
            </a: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Cat (starts with 'C')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5200650" y="4300537"/>
            <a:ext cx="24574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A</a:t>
            </a: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Bird (starts with 'B')</a:t>
            </a:r>
            <a:endParaRPr/>
          </a:p>
        </p:txBody>
      </p:sp>
      <p:pic>
        <p:nvPicPr>
          <p:cNvPr descr="image.png" id="155" name="Google Shape;15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3900" y="2900362"/>
            <a:ext cx="42862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6" name="Google Shape;15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3900" y="3605212"/>
            <a:ext cx="4857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7" name="Google Shape;15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3900" y="4310062"/>
            <a:ext cx="42862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BC84EE"/>
                </a:solidFill>
                <a:latin typeface="Comfortaa"/>
                <a:ea typeface="Comfortaa"/>
                <a:cs typeface="Comfortaa"/>
                <a:sym typeface="Comfortaa"/>
              </a:rPr>
              <a:t>Let's Practice 'A'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4" name="Google Shape;16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62162"/>
            <a:ext cx="3492549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5" name="Google Shape;16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062162"/>
            <a:ext cx="3492549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6" name="Google Shape;16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062162"/>
            <a:ext cx="3492549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7" name="Google Shape;16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5825" y="2376487"/>
            <a:ext cx="28638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8" name="Google Shape;168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64124" y="2376487"/>
            <a:ext cx="28638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42424" y="2376487"/>
            <a:ext cx="2863899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1803350" y="4710112"/>
            <a:ext cx="102870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An</a:t>
            </a: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Apple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5414962" y="4710112"/>
            <a:ext cx="13620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An</a:t>
            </a: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Elephant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9250412" y="4710112"/>
            <a:ext cx="12477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An</a:t>
            </a: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Orange</a:t>
            </a:r>
            <a:endParaRPr/>
          </a:p>
        </p:txBody>
      </p:sp>
      <p:pic>
        <p:nvPicPr>
          <p:cNvPr descr="image.png" id="173" name="Google Shape;173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23925" y="2414587"/>
            <a:ext cx="27876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4" name="Google Shape;174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02224" y="2414587"/>
            <a:ext cx="27876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5" name="Google Shape;175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80524" y="2414587"/>
            <a:ext cx="27876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BC84EE"/>
                </a:solidFill>
                <a:latin typeface="Comfortaa"/>
                <a:ea typeface="Comfortaa"/>
                <a:cs typeface="Comfortaa"/>
                <a:sym typeface="Comfortaa"/>
              </a:rPr>
              <a:t>Let's Practice 'An'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1" name="Google Shape;1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2" name="Google Shape;18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9669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571500" y="2937569"/>
            <a:ext cx="55006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BC84EE"/>
                </a:solidFill>
                <a:latin typeface="Comfortaa"/>
                <a:ea typeface="Comfortaa"/>
                <a:cs typeface="Comfortaa"/>
                <a:sym typeface="Comfortaa"/>
              </a:rPr>
              <a:t>This is... (Near)</a:t>
            </a: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571500" y="3623369"/>
            <a:ext cx="52387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"</a:t>
            </a:r>
            <a:r>
              <a:rPr b="1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This</a:t>
            </a:r>
            <a:r>
              <a:rPr b="0" i="0" lang="en-US" sz="2250" u="none" cap="none" strike="noStrike">
                <a:solidFill>
                  <a:srgbClr val="333333"/>
                </a:solidFill>
                <a:latin typeface="Afacad Flux"/>
                <a:ea typeface="Afacad Flux"/>
                <a:cs typeface="Afacad Flux"/>
                <a:sym typeface="Afacad Flux"/>
              </a:rPr>
              <a:t> is a cat."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571500" y="4280594"/>
            <a:ext cx="5238750" cy="29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66666"/>
                </a:solidFill>
                <a:latin typeface="Afacad Flux"/>
                <a:ea typeface="Afacad Flux"/>
                <a:cs typeface="Afacad Flux"/>
                <a:sym typeface="Afacad Flux"/>
              </a:rPr>
              <a:t>Use 'This' when you touch or point close!</a:t>
            </a:r>
            <a:endParaRPr/>
          </a:p>
        </p:txBody>
      </p:sp>
      <p:pic>
        <p:nvPicPr>
          <p:cNvPr descr="image.png" id="186" name="Google Shape;18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7000" y="2062162"/>
            <a:ext cx="504825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571500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BC84EE"/>
                </a:solidFill>
                <a:latin typeface="Comfortaa"/>
                <a:ea typeface="Comfortaa"/>
                <a:cs typeface="Comfortaa"/>
                <a:sym typeface="Comfortaa"/>
              </a:rPr>
              <a:t>This vs. That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