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72" r:id="rId2"/>
  </p:sldMasterIdLst>
  <p:notesMasterIdLst>
    <p:notesMasterId r:id="rId9"/>
  </p:notesMasterIdLst>
  <p:sldIdLst>
    <p:sldId id="278" r:id="rId3"/>
    <p:sldId id="283" r:id="rId4"/>
    <p:sldId id="281" r:id="rId5"/>
    <p:sldId id="282" r:id="rId6"/>
    <p:sldId id="284" r:id="rId7"/>
    <p:sldId id="260" r:id="rId8"/>
  </p:sldIdLst>
  <p:sldSz cx="14630400" cy="8229600"/>
  <p:notesSz cx="6799263" cy="9929813"/>
  <p:embeddedFontLst>
    <p:embeddedFont>
      <p:font typeface="Gelasio" panose="020B0604020202020204" charset="0"/>
      <p:regular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Rockwell" panose="02060603020205020403" pitchFamily="18" charset="0"/>
      <p:regular r:id="rId19"/>
      <p:bold r:id="rId20"/>
      <p:italic r:id="rId21"/>
      <p:boldItalic r:id="rId22"/>
    </p:embeddedFont>
    <p:embeddedFont>
      <p:font typeface="Rockwell Condensed" panose="02060603050405020104" pitchFamily="18" charset="0"/>
      <p:regular r:id="rId23"/>
      <p:bold r:id="rId24"/>
    </p:embeddedFont>
    <p:embeddedFont>
      <p:font typeface="Rockwell Extra Bold" panose="02060903040505020403" pitchFamily="18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Portfolio (Day 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49-4EAA-A3B3-6FC2D77442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17-4DC6-9C38-D5B0038C75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17-4DC6-9C38-D5B0038C7517}"/>
              </c:ext>
            </c:extLst>
          </c:dPt>
          <c:cat>
            <c:strRef>
              <c:f>Sheet1!$A$2:$A$4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Alternatives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9-4EAA-A3B3-6FC2D7744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dirty="0"/>
              <a:t>Portfolio (Day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8-4CB2-9B2E-6663599CD1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8-4CB2-9B2E-6663599CD1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8-4CB2-9B2E-6663599CD1D9}"/>
              </c:ext>
            </c:extLst>
          </c:dPt>
          <c:cat>
            <c:strRef>
              <c:f>Sheet1!$A$2:$A$4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Alternatives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C8-4CB2-9B2E-6663599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dirty="0"/>
              <a:t>Portfolio Day</a:t>
            </a:r>
            <a:r>
              <a:rPr lang="en-SG" baseline="0" dirty="0"/>
              <a:t> 100 + T</a:t>
            </a:r>
            <a:endParaRPr lang="en-S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Portfolio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C9-48AA-9794-AC24889A0A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C9-48AA-9794-AC24889A0A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C9-48AA-9794-AC24889A0A3F}"/>
              </c:ext>
            </c:extLst>
          </c:dPt>
          <c:cat>
            <c:strRef>
              <c:f>Sheet1!$A$2:$A$4</c:f>
              <c:strCache>
                <c:ptCount val="3"/>
                <c:pt idx="0">
                  <c:v>Equity</c:v>
                </c:pt>
                <c:pt idx="1">
                  <c:v>Fixed Income</c:v>
                </c:pt>
                <c:pt idx="2">
                  <c:v>Alternatives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C9-48AA-9794-AC24889A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23" cy="497784"/>
          </a:xfrm>
          <a:prstGeom prst="rect">
            <a:avLst/>
          </a:prstGeom>
        </p:spPr>
        <p:txBody>
          <a:bodyPr vert="horz" lIns="66916" tIns="33458" rIns="66916" bIns="33458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7" y="0"/>
            <a:ext cx="2947135" cy="497784"/>
          </a:xfrm>
          <a:prstGeom prst="rect">
            <a:avLst/>
          </a:prstGeom>
        </p:spPr>
        <p:txBody>
          <a:bodyPr vert="horz" lIns="66916" tIns="33458" rIns="66916" bIns="33458" rtlCol="0"/>
          <a:lstStyle>
            <a:lvl1pPr algn="r">
              <a:defRPr sz="900"/>
            </a:lvl1pPr>
          </a:lstStyle>
          <a:p>
            <a:fld id="{80262C02-1275-6D4A-BC7F-5C824D6B2DA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6916" tIns="33458" rIns="66916" bIns="334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02" y="4778508"/>
            <a:ext cx="5440460" cy="3910079"/>
          </a:xfrm>
          <a:prstGeom prst="rect">
            <a:avLst/>
          </a:prstGeom>
        </p:spPr>
        <p:txBody>
          <a:bodyPr vert="horz" lIns="66916" tIns="33458" rIns="66916" bIns="334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030"/>
            <a:ext cx="2945823" cy="497784"/>
          </a:xfrm>
          <a:prstGeom prst="rect">
            <a:avLst/>
          </a:prstGeom>
        </p:spPr>
        <p:txBody>
          <a:bodyPr vert="horz" lIns="66916" tIns="33458" rIns="66916" bIns="33458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7" y="9432030"/>
            <a:ext cx="2947135" cy="497784"/>
          </a:xfrm>
          <a:prstGeom prst="rect">
            <a:avLst/>
          </a:prstGeom>
        </p:spPr>
        <p:txBody>
          <a:bodyPr vert="horz" lIns="66916" tIns="33458" rIns="66916" bIns="33458" rtlCol="0" anchor="b"/>
          <a:lstStyle>
            <a:lvl1pPr algn="r">
              <a:defRPr sz="900"/>
            </a:lvl1pPr>
          </a:lstStyle>
          <a:p>
            <a:fld id="{3C4E9A9A-8B3C-A443-B8DE-014D392F8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why market expectations matter to business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7280" y="1616337"/>
            <a:ext cx="12435840" cy="9682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97280" y="5139316"/>
            <a:ext cx="12435840" cy="9682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97280" y="1781735"/>
            <a:ext cx="12435840" cy="329184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575648" y="4928428"/>
            <a:ext cx="1463040" cy="109728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718667"/>
            <a:ext cx="12149328" cy="364297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8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818" y="5266944"/>
            <a:ext cx="9469526" cy="1283818"/>
          </a:xfrm>
        </p:spPr>
        <p:txBody>
          <a:bodyPr>
            <a:normAutofit/>
          </a:bodyPr>
          <a:lstStyle>
            <a:lvl1pPr marL="0" indent="0" algn="l">
              <a:buNone/>
              <a:defRPr sz="2160" b="0">
                <a:solidFill>
                  <a:schemeClr val="tx1"/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2160"/>
            </a:lvl4pPr>
            <a:lvl5pPr marL="2194560" indent="0" algn="ctr">
              <a:buNone/>
              <a:defRPr sz="2160"/>
            </a:lvl5pPr>
            <a:lvl6pPr marL="2743200" indent="0" algn="ctr">
              <a:buNone/>
              <a:defRPr sz="2160"/>
            </a:lvl6pPr>
            <a:lvl7pPr marL="3291840" indent="0" algn="ctr">
              <a:buNone/>
              <a:defRPr sz="2160"/>
            </a:lvl7pPr>
            <a:lvl8pPr marL="3840480" indent="0" algn="ctr">
              <a:buNone/>
              <a:defRPr sz="2160"/>
            </a:lvl8pPr>
            <a:lvl9pPr marL="4389120" indent="0" algn="ctr">
              <a:buNone/>
              <a:defRPr sz="21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8" y="7527343"/>
            <a:ext cx="7593178" cy="4381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849" y="5072634"/>
            <a:ext cx="1432642" cy="768096"/>
          </a:xfrm>
        </p:spPr>
        <p:txBody>
          <a:bodyPr/>
          <a:lstStyle>
            <a:lvl1pPr>
              <a:defRPr sz="3360" b="1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2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6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01587"/>
            <a:ext cx="14630400" cy="2328012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554" y="1470355"/>
            <a:ext cx="11137392" cy="4224528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6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928" y="6024067"/>
            <a:ext cx="10863072" cy="1280160"/>
          </a:xfrm>
        </p:spPr>
        <p:txBody>
          <a:bodyPr anchor="t">
            <a:normAutofit/>
          </a:bodyPr>
          <a:lstStyle>
            <a:lvl1pPr marL="0" indent="0">
              <a:buNone/>
              <a:defRPr sz="2160" b="0">
                <a:solidFill>
                  <a:schemeClr val="accent1">
                    <a:lumMod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12402" y="7527343"/>
            <a:ext cx="3173171" cy="4381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7758" y="7527341"/>
            <a:ext cx="7593178" cy="4381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4179" y="2916748"/>
            <a:ext cx="1463040" cy="109728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2720" y="3010329"/>
            <a:ext cx="1425958" cy="864398"/>
          </a:xfrm>
        </p:spPr>
        <p:txBody>
          <a:bodyPr/>
          <a:lstStyle>
            <a:lvl1pPr>
              <a:defRPr sz="336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7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633472"/>
            <a:ext cx="5852160" cy="477316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549" y="2633472"/>
            <a:ext cx="5852160" cy="477316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7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457907"/>
            <a:ext cx="5852160" cy="768096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3291840"/>
            <a:ext cx="5852160" cy="395020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269" y="2457907"/>
            <a:ext cx="5852160" cy="768096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269" y="3291840"/>
            <a:ext cx="5852160" cy="3950208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9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5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64490" y="2"/>
            <a:ext cx="4665910" cy="82295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568" y="822960"/>
            <a:ext cx="3840480" cy="2084832"/>
          </a:xfrm>
        </p:spPr>
        <p:txBody>
          <a:bodyPr anchor="b">
            <a:normAutofit/>
          </a:bodyPr>
          <a:lstStyle>
            <a:lvl1pPr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822960"/>
            <a:ext cx="8054035" cy="6024067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9568" y="2907792"/>
            <a:ext cx="3840480" cy="39502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20">
                <a:solidFill>
                  <a:schemeClr val="accent1">
                    <a:lumMod val="5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36263" y="7506310"/>
            <a:ext cx="629107" cy="471830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02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64490" y="2"/>
            <a:ext cx="4665910" cy="82295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568" y="822960"/>
            <a:ext cx="3840480" cy="2084832"/>
          </a:xfrm>
        </p:spPr>
        <p:txBody>
          <a:bodyPr anchor="b">
            <a:normAutofit/>
          </a:bodyPr>
          <a:lstStyle>
            <a:lvl1pPr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9964488" cy="82296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9568" y="2907792"/>
            <a:ext cx="3840480" cy="39502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620">
                <a:solidFill>
                  <a:schemeClr val="accent1">
                    <a:lumMod val="50000"/>
                  </a:schemeClr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36263" y="7506310"/>
            <a:ext cx="629107" cy="471830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0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69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640080"/>
            <a:ext cx="3063240" cy="676656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1" y="640080"/>
            <a:ext cx="9006840" cy="6766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6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36263" y="7506310"/>
            <a:ext cx="629107" cy="47183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581558"/>
            <a:ext cx="12435840" cy="19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45690"/>
            <a:ext cx="12435840" cy="486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7789" y="7527343"/>
            <a:ext cx="392826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7527343"/>
            <a:ext cx="759317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73354" y="7527343"/>
            <a:ext cx="76809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 b="1" spc="-84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04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219456" indent="-219456" algn="l" defTabSz="1097280" rtl="0" eaLnBrk="1" latinLnBrk="0" hangingPunct="1">
        <a:lnSpc>
          <a:spcPct val="90000"/>
        </a:lnSpc>
        <a:spcBef>
          <a:spcPts val="144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07008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indent="-219456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28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264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000000" indent="-274320" algn="l" defTabSz="1097280" rtl="0" eaLnBrk="1" latinLnBrk="0" hangingPunct="1">
        <a:lnSpc>
          <a:spcPct val="90000"/>
        </a:lnSpc>
        <a:spcBef>
          <a:spcPts val="480"/>
        </a:spcBef>
        <a:spcAft>
          <a:spcPts val="24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lumenlearning.com/suny-personalfinance/chapter/diversification-return-with-less-risk/" TargetMode="External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90352" y="7475617"/>
            <a:ext cx="411480" cy="54864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defTabSz="548640"/>
              <a:endParaRPr lang="en-SG" sz="2160">
                <a:solidFill>
                  <a:prstClr val="black"/>
                </a:solidFill>
                <a:latin typeface="Rockwell" panose="02060603020205020403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pPr defTabSz="548640"/>
              <a:endParaRPr lang="en-SG" sz="2160">
                <a:solidFill>
                  <a:prstClr val="black"/>
                </a:solidFill>
                <a:latin typeface="Rockwell" panose="02060603020205020403"/>
              </a:endParaRPr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0"/>
            <a:ext cx="109728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4854" y="556943"/>
            <a:ext cx="9200693" cy="9682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548640"/>
            <a:endParaRPr lang="en-SG" sz="216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4854" y="722342"/>
            <a:ext cx="9200693" cy="1663049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548640"/>
            <a:endParaRPr lang="en-SG" sz="216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4854" y="2446386"/>
            <a:ext cx="9200693" cy="9682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548640"/>
            <a:endParaRPr lang="en-SG" sz="2160">
              <a:solidFill>
                <a:prstClr val="white"/>
              </a:solidFill>
              <a:latin typeface="Rockwell" panose="020606030202050204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1663" y="581558"/>
            <a:ext cx="9052560" cy="193121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pPr defTabSz="1097280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endParaRPr lang="en-US" sz="6000" cap="all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Rockwell Condensed" panose="02060603050405020104"/>
            </a:endParaRPr>
          </a:p>
          <a:p>
            <a:pPr defTabSz="1097280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  <a:defRPr sz="3200" b="1">
                <a:solidFill>
                  <a:srgbClr val="004682"/>
                </a:solidFill>
                <a:latin typeface="Open Sans"/>
              </a:defRPr>
            </a:pPr>
            <a:r>
              <a:rPr lang="en-US" sz="60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Rockwell Condensed" panose="02060603050405020104"/>
              </a:rPr>
              <a:t>Why You Should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1663" y="2784495"/>
            <a:ext cx="10264580" cy="462214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indent="-219456" defTabSz="1097280">
              <a:lnSpc>
                <a:spcPct val="90000"/>
              </a:lnSpc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endParaRPr lang="en-US" sz="2160" dirty="0">
              <a:solidFill>
                <a:prstClr val="black"/>
              </a:solidFill>
              <a:latin typeface="Rockwell" panose="02060603020205020403"/>
            </a:endParaRPr>
          </a:p>
          <a:p>
            <a:pPr indent="-219456"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 sz="2200">
                <a:solidFill>
                  <a:srgbClr val="282828"/>
                </a:solidFill>
                <a:latin typeface="Open Sans"/>
              </a:defRPr>
            </a:pPr>
            <a:r>
              <a:rPr lang="en-US" sz="2640" dirty="0">
                <a:solidFill>
                  <a:srgbClr val="282828"/>
                </a:solidFill>
                <a:latin typeface="Open Sans"/>
              </a:rPr>
              <a:t>Finance affects every business decision </a:t>
            </a:r>
            <a:r>
              <a:rPr lang="en-US" sz="2640" dirty="0">
                <a:solidFill>
                  <a:srgbClr val="282828"/>
                </a:solidFill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2640" dirty="0">
                <a:solidFill>
                  <a:srgbClr val="002060"/>
                </a:solidFill>
                <a:latin typeface="Open Sans"/>
                <a:sym typeface="Wingdings" panose="05000000000000000000" pitchFamily="2" charset="2"/>
              </a:rPr>
              <a:t>Think ROI &amp; IRR!</a:t>
            </a:r>
            <a:endParaRPr lang="en-US" sz="2640" dirty="0">
              <a:solidFill>
                <a:srgbClr val="002060"/>
              </a:solidFill>
              <a:latin typeface="Open Sans"/>
            </a:endParaRPr>
          </a:p>
          <a:p>
            <a:pPr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defRPr sz="2200">
                <a:solidFill>
                  <a:srgbClr val="282828"/>
                </a:solidFill>
                <a:latin typeface="Open Sans"/>
              </a:defRPr>
            </a:pPr>
            <a:endParaRPr lang="en-US" sz="2640" dirty="0">
              <a:solidFill>
                <a:srgbClr val="282828"/>
              </a:solidFill>
              <a:latin typeface="Open Sans"/>
            </a:endParaRPr>
          </a:p>
          <a:p>
            <a:pPr indent="-219456"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 sz="2200">
                <a:solidFill>
                  <a:srgbClr val="282828"/>
                </a:solidFill>
                <a:latin typeface="Open Sans"/>
              </a:defRPr>
            </a:pPr>
            <a:r>
              <a:rPr lang="en-US" sz="2640" dirty="0">
                <a:solidFill>
                  <a:srgbClr val="282828"/>
                </a:solidFill>
                <a:latin typeface="Open Sans"/>
              </a:rPr>
              <a:t>Understanding the economy helps project managers interpret financial updates</a:t>
            </a:r>
          </a:p>
          <a:p>
            <a:pPr indent="-219456"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 sz="2200">
                <a:solidFill>
                  <a:srgbClr val="282828"/>
                </a:solidFill>
                <a:latin typeface="Open Sans"/>
              </a:defRPr>
            </a:pPr>
            <a:endParaRPr lang="en-US" sz="2640" dirty="0">
              <a:solidFill>
                <a:srgbClr val="282828"/>
              </a:solidFill>
              <a:latin typeface="Open Sans"/>
            </a:endParaRPr>
          </a:p>
          <a:p>
            <a:pPr indent="-219456"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 sz="2200">
                <a:solidFill>
                  <a:srgbClr val="282828"/>
                </a:solidFill>
                <a:latin typeface="Open Sans"/>
              </a:defRPr>
            </a:pPr>
            <a:r>
              <a:rPr lang="en-US" sz="2640" dirty="0">
                <a:solidFill>
                  <a:srgbClr val="282828"/>
                </a:solidFill>
                <a:latin typeface="Open Sans"/>
              </a:rPr>
              <a:t>CME is used in tandem with investors’ risk / return objective to derive the Strategic Asset Allocation (SAA) </a:t>
            </a:r>
          </a:p>
          <a:p>
            <a:pPr indent="-219456"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 sz="2200">
                <a:solidFill>
                  <a:srgbClr val="282828"/>
                </a:solidFill>
                <a:latin typeface="Open Sans"/>
              </a:defRPr>
            </a:pPr>
            <a:endParaRPr lang="en-US" sz="2640" dirty="0">
              <a:solidFill>
                <a:srgbClr val="282828"/>
              </a:solidFill>
              <a:latin typeface="Open Sans"/>
            </a:endParaRPr>
          </a:p>
          <a:p>
            <a:pPr indent="-219456" defTabSz="1097280">
              <a:lnSpc>
                <a:spcPct val="90000"/>
              </a:lnSpc>
              <a:spcAft>
                <a:spcPts val="96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 sz="2200">
                <a:solidFill>
                  <a:srgbClr val="282828"/>
                </a:solidFill>
                <a:latin typeface="Open Sans"/>
              </a:defRPr>
            </a:pPr>
            <a:endParaRPr lang="en-US" sz="2640" dirty="0">
              <a:solidFill>
                <a:srgbClr val="282828"/>
              </a:solidFill>
              <a:latin typeface="Open San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0352" y="7475617"/>
            <a:ext cx="411480" cy="54864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1097280">
              <a:defRPr/>
            </a:pPr>
            <a:endParaRPr lang="en-US" sz="24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16626" y="7510649"/>
            <a:ext cx="358932" cy="47857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097280">
              <a:defRPr/>
            </a:pPr>
            <a:endParaRPr lang="en-US" sz="2160" kern="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48B6B6-D4AA-B594-A9F4-5C62084F9F0D}"/>
              </a:ext>
            </a:extLst>
          </p:cNvPr>
          <p:cNvSpPr/>
          <p:nvPr/>
        </p:nvSpPr>
        <p:spPr>
          <a:xfrm>
            <a:off x="622739" y="342776"/>
            <a:ext cx="322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DA795-FCF7-7162-92C4-25888049D17D}"/>
              </a:ext>
            </a:extLst>
          </p:cNvPr>
          <p:cNvSpPr txBox="1"/>
          <p:nvPr/>
        </p:nvSpPr>
        <p:spPr>
          <a:xfrm>
            <a:off x="833376" y="2071106"/>
            <a:ext cx="12303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Q1.</a:t>
            </a:r>
            <a:r>
              <a:rPr lang="en-US" dirty="0"/>
              <a:t> What is the main purpose of developing Capital Market Expectations (CME)?</a:t>
            </a:r>
            <a:br>
              <a:rPr lang="en-US" dirty="0"/>
            </a:br>
            <a:r>
              <a:rPr lang="en-US" dirty="0"/>
              <a:t>A. To predict next week’s stock prices</a:t>
            </a:r>
            <a:br>
              <a:rPr lang="en-US" dirty="0"/>
            </a:br>
            <a:r>
              <a:rPr lang="en-US" dirty="0"/>
              <a:t>B. To set realistic long-term return assumptions </a:t>
            </a:r>
            <a:br>
              <a:rPr lang="en-US" dirty="0"/>
            </a:br>
            <a:r>
              <a:rPr lang="en-US" dirty="0"/>
              <a:t>C. To reduce company expenses</a:t>
            </a:r>
            <a:br>
              <a:rPr lang="en-US" dirty="0"/>
            </a:br>
            <a:r>
              <a:rPr lang="en-US" dirty="0"/>
              <a:t>D. To track competitors’ sales growth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A823A-D352-8F91-2585-E4D017FD677A}"/>
              </a:ext>
            </a:extLst>
          </p:cNvPr>
          <p:cNvSpPr txBox="1"/>
          <p:nvPr/>
        </p:nvSpPr>
        <p:spPr>
          <a:xfrm>
            <a:off x="833376" y="3737332"/>
            <a:ext cx="7315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Q2.</a:t>
            </a:r>
            <a:r>
              <a:rPr lang="en-US" dirty="0"/>
              <a:t> Why do investors prefer forward-looking data instead of past returns?</a:t>
            </a:r>
            <a:br>
              <a:rPr lang="en-US" dirty="0"/>
            </a:br>
            <a:r>
              <a:rPr lang="en-US" dirty="0"/>
              <a:t>A. Because past data is easier to get</a:t>
            </a:r>
            <a:br>
              <a:rPr lang="en-US" dirty="0"/>
            </a:br>
            <a:r>
              <a:rPr lang="en-US" dirty="0"/>
              <a:t>B. Because markets never repeat themselves exactly </a:t>
            </a:r>
            <a:br>
              <a:rPr lang="en-US" dirty="0"/>
            </a:br>
            <a:r>
              <a:rPr lang="en-US" dirty="0"/>
              <a:t>C. Because history has no value</a:t>
            </a:r>
            <a:br>
              <a:rPr lang="en-US" dirty="0"/>
            </a:br>
            <a:r>
              <a:rPr lang="en-US" dirty="0"/>
              <a:t>D. Because it’s required by law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Q3.</a:t>
            </a:r>
            <a:r>
              <a:rPr lang="en-US" dirty="0"/>
              <a:t> How does CME help in portfolio management?</a:t>
            </a:r>
            <a:br>
              <a:rPr lang="en-US" dirty="0"/>
            </a:br>
            <a:r>
              <a:rPr lang="en-US" dirty="0"/>
              <a:t>A. It tells you which single stock will perform best</a:t>
            </a:r>
            <a:br>
              <a:rPr lang="en-US" dirty="0"/>
            </a:br>
            <a:r>
              <a:rPr lang="en-US" dirty="0"/>
              <a:t>B. It helps decide asset mix (stocks, bonds, cash, etc.) </a:t>
            </a:r>
            <a:br>
              <a:rPr lang="en-US" dirty="0"/>
            </a:br>
            <a:r>
              <a:rPr lang="en-US" dirty="0"/>
              <a:t>C. It guarantees profit each year</a:t>
            </a:r>
            <a:br>
              <a:rPr lang="en-US" dirty="0"/>
            </a:br>
            <a:r>
              <a:rPr lang="en-US" dirty="0"/>
              <a:t>D. It replaces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405051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682070" y="7475617"/>
            <a:ext cx="548640" cy="54864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SG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4" y="556942"/>
            <a:ext cx="12267591" cy="96820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4" y="722342"/>
            <a:ext cx="12267591" cy="1663049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4" y="2446386"/>
            <a:ext cx="12267591" cy="96819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C485B-B949-C9AD-B02C-C43DD7CE4003}"/>
              </a:ext>
            </a:extLst>
          </p:cNvPr>
          <p:cNvSpPr txBox="1"/>
          <p:nvPr/>
        </p:nvSpPr>
        <p:spPr>
          <a:xfrm>
            <a:off x="1283817" y="581558"/>
            <a:ext cx="12070080" cy="19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>
              <a:lnSpc>
                <a:spcPts val="4850"/>
              </a:lnSpc>
              <a:buNone/>
              <a:defRPr sz="390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cap="all" dirty="0"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Strategic Asset Allocation </a:t>
            </a:r>
          </a:p>
        </p:txBody>
      </p:sp>
      <p:pic>
        <p:nvPicPr>
          <p:cNvPr id="5" name="Picture 4" descr="A pie chart with numbers and text with Crust in the background&#10;&#10;AI-generated content may be incorrect.">
            <a:extLst>
              <a:ext uri="{FF2B5EF4-FFF2-40B4-BE49-F238E27FC236}">
                <a16:creationId xmlns:a16="http://schemas.microsoft.com/office/drawing/2014/main" id="{4970A1FE-5CDD-B5F9-B5CD-69D7EC0D6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597"/>
          <a:stretch>
            <a:fillRect/>
          </a:stretch>
        </p:blipFill>
        <p:spPr>
          <a:xfrm>
            <a:off x="862646" y="3061347"/>
            <a:ext cx="6106560" cy="4688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60CF2-7EC6-1C66-504E-4B2BE742C161}"/>
              </a:ext>
            </a:extLst>
          </p:cNvPr>
          <p:cNvSpPr txBox="1"/>
          <p:nvPr/>
        </p:nvSpPr>
        <p:spPr>
          <a:xfrm>
            <a:off x="8209317" y="2865830"/>
            <a:ext cx="5853774" cy="46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40" dirty="0">
                <a:solidFill>
                  <a:srgbClr val="282828"/>
                </a:solidFill>
                <a:latin typeface="Open Sans"/>
              </a:rPr>
              <a:t>A strategic asset allocation strategy involves choosing asset class allocations and rebalancing periodically to match the asset class allocations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40" dirty="0">
              <a:solidFill>
                <a:srgbClr val="282828"/>
              </a:solidFill>
              <a:latin typeface="Open Sans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40" dirty="0">
                <a:solidFill>
                  <a:srgbClr val="282828"/>
                </a:solidFill>
                <a:latin typeface="Open Sans"/>
              </a:rPr>
              <a:t>Factors that affect strategic asset allocation weights include </a:t>
            </a:r>
            <a:r>
              <a:rPr lang="en-US" sz="2640" b="1" dirty="0">
                <a:solidFill>
                  <a:srgbClr val="282828"/>
                </a:solidFill>
                <a:latin typeface="Open Sans"/>
              </a:rPr>
              <a:t>risk tolerance, time horizon, and return objectives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640" dirty="0">
              <a:solidFill>
                <a:srgbClr val="282828"/>
              </a:solidFill>
              <a:latin typeface="Open Sans"/>
            </a:endParaRP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640" dirty="0">
                <a:solidFill>
                  <a:srgbClr val="282828"/>
                </a:solidFill>
                <a:latin typeface="Open Sans"/>
              </a:rPr>
              <a:t>Rebalancing occurs when weights of asset class deviate materially (</a:t>
            </a:r>
            <a:r>
              <a:rPr lang="en-US" sz="2640" dirty="0" err="1">
                <a:solidFill>
                  <a:srgbClr val="282828"/>
                </a:solidFill>
                <a:latin typeface="Open Sans"/>
              </a:rPr>
              <a:t>i.e</a:t>
            </a:r>
            <a:r>
              <a:rPr lang="en-US" sz="2640" dirty="0">
                <a:solidFill>
                  <a:srgbClr val="282828"/>
                </a:solidFill>
                <a:latin typeface="Open Sans"/>
              </a:rPr>
              <a:t> falls out of rebalancing band)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82070" y="7475617"/>
            <a:ext cx="548640" cy="54864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7101" y="7510648"/>
            <a:ext cx="478576" cy="47857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29727-62E8-7450-974A-30313AAB5585}"/>
              </a:ext>
            </a:extLst>
          </p:cNvPr>
          <p:cNvSpPr txBox="1"/>
          <p:nvPr/>
        </p:nvSpPr>
        <p:spPr>
          <a:xfrm>
            <a:off x="567309" y="5405642"/>
            <a:ext cx="12614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Domestic stocks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3CA73-82E4-A443-EAA0-3516BB729090}"/>
              </a:ext>
            </a:extLst>
          </p:cNvPr>
          <p:cNvSpPr txBox="1"/>
          <p:nvPr/>
        </p:nvSpPr>
        <p:spPr>
          <a:xfrm>
            <a:off x="5434765" y="3468469"/>
            <a:ext cx="16703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SG" dirty="0"/>
              <a:t>Private Equity /Credit (0%)</a:t>
            </a:r>
          </a:p>
        </p:txBody>
      </p:sp>
    </p:spTree>
    <p:extLst>
      <p:ext uri="{BB962C8B-B14F-4D97-AF65-F5344CB8AC3E}">
        <p14:creationId xmlns:p14="http://schemas.microsoft.com/office/powerpoint/2010/main" val="376799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7F154C-E529-E5F9-99A2-A0640FA07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122334"/>
              </p:ext>
            </p:extLst>
          </p:nvPr>
        </p:nvGraphicFramePr>
        <p:xfrm>
          <a:off x="262358" y="1909822"/>
          <a:ext cx="4818927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8CB5C-5716-6F32-FF64-33B7CA30A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384270"/>
              </p:ext>
            </p:extLst>
          </p:nvPr>
        </p:nvGraphicFramePr>
        <p:xfrm>
          <a:off x="4979042" y="1909822"/>
          <a:ext cx="4818927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F88817-397C-D484-2013-C8BEA1DC9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788153"/>
              </p:ext>
            </p:extLst>
          </p:nvPr>
        </p:nvGraphicFramePr>
        <p:xfrm>
          <a:off x="9570333" y="1909822"/>
          <a:ext cx="4818927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08B565-D5E2-C51A-4260-017D66C20950}"/>
              </a:ext>
            </a:extLst>
          </p:cNvPr>
          <p:cNvSpPr txBox="1"/>
          <p:nvPr/>
        </p:nvSpPr>
        <p:spPr>
          <a:xfrm>
            <a:off x="1273214" y="6785487"/>
            <a:ext cx="328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2060"/>
                </a:solidFill>
              </a:rPr>
              <a:t>Market Value:</a:t>
            </a:r>
            <a:br>
              <a:rPr lang="en-SG" dirty="0"/>
            </a:br>
            <a:r>
              <a:rPr lang="en-SG" dirty="0"/>
              <a:t>$50 M in Equity</a:t>
            </a:r>
          </a:p>
          <a:p>
            <a:r>
              <a:rPr lang="en-SG" dirty="0"/>
              <a:t>$40 M in Fixed Income</a:t>
            </a:r>
          </a:p>
          <a:p>
            <a:r>
              <a:rPr lang="en-SG" dirty="0"/>
              <a:t>$10 M in Alternatives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A2727-F60E-3C19-10EF-8C8F8D3B7408}"/>
              </a:ext>
            </a:extLst>
          </p:cNvPr>
          <p:cNvSpPr txBox="1"/>
          <p:nvPr/>
        </p:nvSpPr>
        <p:spPr>
          <a:xfrm>
            <a:off x="6090212" y="6787416"/>
            <a:ext cx="328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2060"/>
                </a:solidFill>
              </a:rPr>
              <a:t>Market Value:</a:t>
            </a:r>
            <a:endParaRPr lang="en-SG" dirty="0"/>
          </a:p>
          <a:p>
            <a:r>
              <a:rPr lang="en-SG" dirty="0"/>
              <a:t>$60 M in Equity</a:t>
            </a:r>
          </a:p>
          <a:p>
            <a:r>
              <a:rPr lang="en-SG" dirty="0"/>
              <a:t>$20 M in Fixed Income</a:t>
            </a:r>
          </a:p>
          <a:p>
            <a:r>
              <a:rPr lang="en-SG" dirty="0"/>
              <a:t>$20 M in Alternatives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CBD38-5C96-0703-AABB-48923B86D174}"/>
              </a:ext>
            </a:extLst>
          </p:cNvPr>
          <p:cNvSpPr txBox="1"/>
          <p:nvPr/>
        </p:nvSpPr>
        <p:spPr>
          <a:xfrm>
            <a:off x="10756739" y="6785486"/>
            <a:ext cx="328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2060"/>
                </a:solidFill>
              </a:rPr>
              <a:t>Market Value:</a:t>
            </a:r>
            <a:endParaRPr lang="en-SG" dirty="0"/>
          </a:p>
          <a:p>
            <a:r>
              <a:rPr lang="en-SG" dirty="0"/>
              <a:t>$50 - 55 M in Equity</a:t>
            </a:r>
          </a:p>
          <a:p>
            <a:r>
              <a:rPr lang="en-SG" dirty="0"/>
              <a:t>$35 - 40 M in Fixed Income</a:t>
            </a:r>
          </a:p>
          <a:p>
            <a:r>
              <a:rPr lang="en-SG" dirty="0"/>
              <a:t>$10 - 15 M in Alternatives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D70CD-A551-904A-A54A-3DD0A0BF9C58}"/>
              </a:ext>
            </a:extLst>
          </p:cNvPr>
          <p:cNvSpPr txBox="1"/>
          <p:nvPr/>
        </p:nvSpPr>
        <p:spPr>
          <a:xfrm>
            <a:off x="1353465" y="-381881"/>
            <a:ext cx="12070080" cy="19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>
              <a:lnSpc>
                <a:spcPts val="4850"/>
              </a:lnSpc>
              <a:buNone/>
              <a:defRPr sz="390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cap="all" dirty="0">
              <a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Rebalancing your portfolio</a:t>
            </a:r>
          </a:p>
        </p:txBody>
      </p:sp>
    </p:spTree>
    <p:extLst>
      <p:ext uri="{BB962C8B-B14F-4D97-AF65-F5344CB8AC3E}">
        <p14:creationId xmlns:p14="http://schemas.microsoft.com/office/powerpoint/2010/main" val="83622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FB081-485C-4ED1-B7E7-FCB87A0A9EC6}"/>
              </a:ext>
            </a:extLst>
          </p:cNvPr>
          <p:cNvSpPr/>
          <p:nvPr/>
        </p:nvSpPr>
        <p:spPr>
          <a:xfrm>
            <a:off x="622739" y="342776"/>
            <a:ext cx="322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Quiz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E5C76-1253-434D-552F-03BC6C9EB04F}"/>
              </a:ext>
            </a:extLst>
          </p:cNvPr>
          <p:cNvSpPr txBox="1"/>
          <p:nvPr/>
        </p:nvSpPr>
        <p:spPr>
          <a:xfrm>
            <a:off x="821803" y="1748470"/>
            <a:ext cx="106487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Q1.</a:t>
            </a:r>
            <a:r>
              <a:rPr lang="en-US" dirty="0"/>
              <a:t> What triggers a portfolio to be rebalanced?</a:t>
            </a:r>
            <a:br>
              <a:rPr lang="en-US" dirty="0"/>
            </a:br>
            <a:r>
              <a:rPr lang="en-US" dirty="0"/>
              <a:t>A. When you expect market to have high volatility</a:t>
            </a:r>
            <a:br>
              <a:rPr lang="en-US" dirty="0"/>
            </a:br>
            <a:r>
              <a:rPr lang="en-US" dirty="0"/>
              <a:t>B. When asset weights drift away from targets </a:t>
            </a:r>
            <a:br>
              <a:rPr lang="en-US" dirty="0"/>
            </a:br>
            <a:r>
              <a:rPr lang="en-US" dirty="0"/>
              <a:t>C. When markets are non-volatile</a:t>
            </a:r>
            <a:br>
              <a:rPr lang="en-US" dirty="0"/>
            </a:br>
            <a:r>
              <a:rPr lang="en-US" dirty="0"/>
              <a:t>D. When interest rates fall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Q2.</a:t>
            </a:r>
            <a:r>
              <a:rPr lang="en-US" dirty="0"/>
              <a:t> If equities rise sharply, what would you typically do when rebalancing?</a:t>
            </a:r>
            <a:br>
              <a:rPr lang="en-US" dirty="0"/>
            </a:br>
            <a:r>
              <a:rPr lang="en-US" dirty="0"/>
              <a:t>A. Buy more equities</a:t>
            </a:r>
            <a:br>
              <a:rPr lang="en-US" dirty="0"/>
            </a:br>
            <a:r>
              <a:rPr lang="en-US" dirty="0"/>
              <a:t>B. Do nothing</a:t>
            </a:r>
            <a:br>
              <a:rPr lang="en-US" dirty="0"/>
            </a:br>
            <a:r>
              <a:rPr lang="en-US" dirty="0"/>
              <a:t>C. Sell some equities and buy undervalued assets </a:t>
            </a:r>
            <a:br>
              <a:rPr lang="en-US" dirty="0"/>
            </a:br>
            <a:r>
              <a:rPr lang="en-US" dirty="0"/>
              <a:t>D. Sell everything to cash in profits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Q3.</a:t>
            </a:r>
            <a:r>
              <a:rPr lang="en-US" dirty="0"/>
              <a:t> What does SAA mainly depend on?</a:t>
            </a:r>
            <a:br>
              <a:rPr lang="en-US" dirty="0"/>
            </a:br>
            <a:r>
              <a:rPr lang="en-US" dirty="0"/>
              <a:t>A. Risk tolerance and time horizon </a:t>
            </a:r>
            <a:br>
              <a:rPr lang="en-US" dirty="0"/>
            </a:br>
            <a:r>
              <a:rPr lang="en-US" dirty="0"/>
              <a:t>B. Market rumors</a:t>
            </a:r>
            <a:br>
              <a:rPr lang="en-US" dirty="0"/>
            </a:br>
            <a:r>
              <a:rPr lang="en-US" dirty="0"/>
              <a:t>C. Political preferences</a:t>
            </a:r>
            <a:br>
              <a:rPr lang="en-US" dirty="0"/>
            </a:br>
            <a:r>
              <a:rPr lang="en-US" dirty="0"/>
              <a:t>D. Past performance</a:t>
            </a:r>
          </a:p>
        </p:txBody>
      </p:sp>
    </p:spTree>
    <p:extLst>
      <p:ext uri="{BB962C8B-B14F-4D97-AF65-F5344CB8AC3E}">
        <p14:creationId xmlns:p14="http://schemas.microsoft.com/office/powerpoint/2010/main" val="397938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2744"/>
            <a:ext cx="731686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312F2B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Characteristics of Good Forecasts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019657"/>
            <a:ext cx="4215289" cy="2269927"/>
          </a:xfrm>
          <a:prstGeom prst="roundRect">
            <a:avLst>
              <a:gd name="adj" fmla="val 367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SG"/>
          </a:p>
        </p:txBody>
      </p:sp>
      <p:sp>
        <p:nvSpPr>
          <p:cNvPr id="4" name="Shape 2"/>
          <p:cNvSpPr/>
          <p:nvPr/>
        </p:nvSpPr>
        <p:spPr>
          <a:xfrm>
            <a:off x="999768" y="222563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E5E5E0"/>
          </a:solidFill>
          <a:ln/>
        </p:spPr>
        <p:txBody>
          <a:bodyPr/>
          <a:lstStyle/>
          <a:p>
            <a:endParaRPr lang="en-SG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79" y="2355771"/>
            <a:ext cx="267891" cy="33492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9768" y="3019306"/>
            <a:ext cx="260342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Objective and Unbiased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999768" y="3448526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Well-researched forecasts free from personal biases and preconceptions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5207437" y="2019657"/>
            <a:ext cx="4215408" cy="2269927"/>
          </a:xfrm>
          <a:prstGeom prst="roundRect">
            <a:avLst>
              <a:gd name="adj" fmla="val 367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SG"/>
          </a:p>
        </p:txBody>
      </p:sp>
      <p:sp>
        <p:nvSpPr>
          <p:cNvPr id="9" name="Shape 6"/>
          <p:cNvSpPr/>
          <p:nvPr/>
        </p:nvSpPr>
        <p:spPr>
          <a:xfrm>
            <a:off x="5413415" y="222563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E5E5E0"/>
          </a:solidFill>
          <a:ln/>
        </p:spPr>
        <p:txBody>
          <a:bodyPr/>
          <a:lstStyle/>
          <a:p>
            <a:endParaRPr lang="en-SG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26" y="2355771"/>
            <a:ext cx="267891" cy="33492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13415" y="30193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Efficient</a:t>
            </a:r>
            <a:endParaRPr lang="en-US" sz="1950" dirty="0"/>
          </a:p>
        </p:txBody>
      </p:sp>
      <p:sp>
        <p:nvSpPr>
          <p:cNvPr id="12" name="Text 8"/>
          <p:cNvSpPr/>
          <p:nvPr/>
        </p:nvSpPr>
        <p:spPr>
          <a:xfrm>
            <a:off x="5413415" y="3448526"/>
            <a:ext cx="380345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Minimize forecast errors through rigorous methodology and analysis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9621203" y="2019657"/>
            <a:ext cx="4215289" cy="2269927"/>
          </a:xfrm>
          <a:prstGeom prst="roundRect">
            <a:avLst>
              <a:gd name="adj" fmla="val 3672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en-SG"/>
          </a:p>
        </p:txBody>
      </p:sp>
      <p:sp>
        <p:nvSpPr>
          <p:cNvPr id="14" name="Shape 10"/>
          <p:cNvSpPr/>
          <p:nvPr/>
        </p:nvSpPr>
        <p:spPr>
          <a:xfrm>
            <a:off x="9827181" y="222563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E5E5E0"/>
          </a:solidFill>
          <a:ln/>
        </p:spPr>
        <p:txBody>
          <a:bodyPr/>
          <a:lstStyle/>
          <a:p>
            <a:endParaRPr lang="en-SG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892" y="2355771"/>
            <a:ext cx="267891" cy="33492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27181" y="301930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72525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Consistent</a:t>
            </a:r>
            <a:endParaRPr lang="en-US" sz="1950" dirty="0"/>
          </a:p>
        </p:txBody>
      </p:sp>
      <p:sp>
        <p:nvSpPr>
          <p:cNvPr id="17" name="Text 12"/>
          <p:cNvSpPr/>
          <p:nvPr/>
        </p:nvSpPr>
        <p:spPr>
          <a:xfrm>
            <a:off x="9827181" y="3448526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Maintain cross-sectional and intertemporal consistency across all projections</a:t>
            </a:r>
            <a:endParaRPr lang="en-US" sz="15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490C77-A14D-A5A1-77D5-31C91FC3A834}"/>
              </a:ext>
            </a:extLst>
          </p:cNvPr>
          <p:cNvSpPr txBox="1"/>
          <p:nvPr/>
        </p:nvSpPr>
        <p:spPr>
          <a:xfrm>
            <a:off x="894080" y="4754880"/>
            <a:ext cx="5222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accent1"/>
                </a:solidFill>
              </a:rPr>
              <a:t>Acquirer Vs.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Target perspective</a:t>
            </a:r>
            <a:r>
              <a:rPr lang="en-SG" dirty="0"/>
              <a:t>: </a:t>
            </a:r>
            <a:br>
              <a:rPr lang="en-SG" dirty="0"/>
            </a:br>
            <a:r>
              <a:rPr lang="en-SG" dirty="0"/>
              <a:t>Overstating Revenue forecast, forward EBITDA, and FCFF to prop up Enterprise Valuation</a:t>
            </a:r>
          </a:p>
          <a:p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Acquirer perspective</a:t>
            </a:r>
            <a:r>
              <a:rPr lang="en-SG" dirty="0"/>
              <a:t>:</a:t>
            </a:r>
            <a:br>
              <a:rPr lang="en-SG" dirty="0"/>
            </a:br>
            <a:r>
              <a:rPr lang="en-SG" dirty="0"/>
              <a:t>Overstating Liabilities &amp; WACC, whilst understating synergy, projected growth and normalized EBITDA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16687</TotalTime>
  <Words>554</Words>
  <Application>Microsoft Office PowerPoint</Application>
  <PresentationFormat>Custom</PresentationFormat>
  <Paragraphs>57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Rockwell Condensed</vt:lpstr>
      <vt:lpstr>Calibri</vt:lpstr>
      <vt:lpstr>Lato</vt:lpstr>
      <vt:lpstr>Aptos</vt:lpstr>
      <vt:lpstr>Rockwell</vt:lpstr>
      <vt:lpstr>Gelasio</vt:lpstr>
      <vt:lpstr>Open Sans</vt:lpstr>
      <vt:lpstr>Rockwell Extra Bold</vt:lpstr>
      <vt:lpstr>Wingdings</vt:lpstr>
      <vt:lpstr>Arial</vt:lpstr>
      <vt:lpstr>Office Theme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Hui Yu Neo</dc:creator>
  <cp:lastModifiedBy>Ray</cp:lastModifiedBy>
  <cp:revision>35</cp:revision>
  <cp:lastPrinted>2025-10-29T09:11:04Z</cp:lastPrinted>
  <dcterms:created xsi:type="dcterms:W3CDTF">2025-10-12T04:13:03Z</dcterms:created>
  <dcterms:modified xsi:type="dcterms:W3CDTF">2025-11-03T07:18:31Z</dcterms:modified>
</cp:coreProperties>
</file>