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73" r:id="rId2"/>
    <p:sldId id="2147473269" r:id="rId3"/>
    <p:sldId id="2147483037" r:id="rId4"/>
    <p:sldId id="2147478819" r:id="rId5"/>
    <p:sldId id="2147479196" r:id="rId6"/>
    <p:sldId id="2147479203" r:id="rId7"/>
    <p:sldId id="2147479205" r:id="rId8"/>
  </p:sldIdLst>
  <p:sldSz cx="12192000" cy="6858000"/>
  <p:notesSz cx="6858000" cy="9144000"/>
  <p:defaultTextStyle>
    <a:defPPr>
      <a:defRPr lang="en-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000" autoAdjust="0"/>
    <p:restoredTop sz="94660"/>
  </p:normalViewPr>
  <p:slideViewPr>
    <p:cSldViewPr snapToGrid="0">
      <p:cViewPr varScale="1">
        <p:scale>
          <a:sx n="76" d="100"/>
          <a:sy n="76" d="100"/>
        </p:scale>
        <p:origin x="56" y="4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NL"/>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B289124-302C-4D9E-AA27-7D36C825F82F}" type="datetimeFigureOut">
              <a:rPr lang="en-NL" smtClean="0"/>
              <a:t>14/03/2025</a:t>
            </a:fld>
            <a:endParaRPr lang="en-NL"/>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NL"/>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L"/>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NL"/>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381CC2D-C462-4F62-BEF8-E2D911B1C6B8}" type="slidenum">
              <a:rPr lang="en-NL" smtClean="0"/>
              <a:t>‹#›</a:t>
            </a:fld>
            <a:endParaRPr lang="en-NL"/>
          </a:p>
        </p:txBody>
      </p:sp>
    </p:spTree>
    <p:extLst>
      <p:ext uri="{BB962C8B-B14F-4D97-AF65-F5344CB8AC3E}">
        <p14:creationId xmlns:p14="http://schemas.microsoft.com/office/powerpoint/2010/main" val="5980135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438B9875-D56F-4ADB-A177-F0513C861327}" type="slidenum">
              <a:rPr lang="en-IN" smtClean="0"/>
              <a:t>2</a:t>
            </a:fld>
            <a:endParaRPr lang="en-IN"/>
          </a:p>
        </p:txBody>
      </p:sp>
    </p:spTree>
    <p:extLst>
      <p:ext uri="{BB962C8B-B14F-4D97-AF65-F5344CB8AC3E}">
        <p14:creationId xmlns:p14="http://schemas.microsoft.com/office/powerpoint/2010/main" val="21539669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438B9875-D56F-4ADB-A177-F0513C861327}" type="slidenum">
              <a:rPr lang="en-IN" smtClean="0"/>
              <a:t>3</a:t>
            </a:fld>
            <a:endParaRPr lang="en-IN"/>
          </a:p>
        </p:txBody>
      </p:sp>
    </p:spTree>
    <p:extLst>
      <p:ext uri="{BB962C8B-B14F-4D97-AF65-F5344CB8AC3E}">
        <p14:creationId xmlns:p14="http://schemas.microsoft.com/office/powerpoint/2010/main" val="36911518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latin typeface="Calibri"/>
                <a:cs typeface="Calibri"/>
              </a:rPr>
              <a:t>Done</a:t>
            </a:r>
          </a:p>
        </p:txBody>
      </p:sp>
    </p:spTree>
    <p:extLst>
      <p:ext uri="{BB962C8B-B14F-4D97-AF65-F5344CB8AC3E}">
        <p14:creationId xmlns:p14="http://schemas.microsoft.com/office/powerpoint/2010/main" val="6113883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Done</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A3972E0F-8CEE-44F0-88AD-D6CC63C564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78547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Done</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A3972E0F-8CEE-44F0-88AD-D6CC63C564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081579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190569-FFD4-D693-5B9A-9FDC03979CD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NL"/>
          </a:p>
        </p:txBody>
      </p:sp>
      <p:sp>
        <p:nvSpPr>
          <p:cNvPr id="3" name="Subtitle 2">
            <a:extLst>
              <a:ext uri="{FF2B5EF4-FFF2-40B4-BE49-F238E27FC236}">
                <a16:creationId xmlns:a16="http://schemas.microsoft.com/office/drawing/2014/main" id="{B1D0DBC6-1070-B858-407D-25E2011A315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NL"/>
          </a:p>
        </p:txBody>
      </p:sp>
      <p:sp>
        <p:nvSpPr>
          <p:cNvPr id="4" name="Date Placeholder 3">
            <a:extLst>
              <a:ext uri="{FF2B5EF4-FFF2-40B4-BE49-F238E27FC236}">
                <a16:creationId xmlns:a16="http://schemas.microsoft.com/office/drawing/2014/main" id="{A852C6F2-9EDC-59E9-235E-20516333FCE2}"/>
              </a:ext>
            </a:extLst>
          </p:cNvPr>
          <p:cNvSpPr>
            <a:spLocks noGrp="1"/>
          </p:cNvSpPr>
          <p:nvPr>
            <p:ph type="dt" sz="half" idx="10"/>
          </p:nvPr>
        </p:nvSpPr>
        <p:spPr/>
        <p:txBody>
          <a:bodyPr/>
          <a:lstStyle/>
          <a:p>
            <a:fld id="{CC031712-C1F0-4A75-A81F-2B1DB09E190D}" type="datetimeFigureOut">
              <a:rPr lang="en-NL" smtClean="0"/>
              <a:t>14/03/2025</a:t>
            </a:fld>
            <a:endParaRPr lang="en-NL"/>
          </a:p>
        </p:txBody>
      </p:sp>
      <p:sp>
        <p:nvSpPr>
          <p:cNvPr id="5" name="Footer Placeholder 4">
            <a:extLst>
              <a:ext uri="{FF2B5EF4-FFF2-40B4-BE49-F238E27FC236}">
                <a16:creationId xmlns:a16="http://schemas.microsoft.com/office/drawing/2014/main" id="{7C5EAA25-69E9-BAE4-81F2-FE9AA3173B98}"/>
              </a:ext>
            </a:extLst>
          </p:cNvPr>
          <p:cNvSpPr>
            <a:spLocks noGrp="1"/>
          </p:cNvSpPr>
          <p:nvPr>
            <p:ph type="ftr" sz="quarter" idx="11"/>
          </p:nvPr>
        </p:nvSpPr>
        <p:spPr/>
        <p:txBody>
          <a:bodyPr/>
          <a:lstStyle/>
          <a:p>
            <a:endParaRPr lang="en-NL"/>
          </a:p>
        </p:txBody>
      </p:sp>
      <p:sp>
        <p:nvSpPr>
          <p:cNvPr id="6" name="Slide Number Placeholder 5">
            <a:extLst>
              <a:ext uri="{FF2B5EF4-FFF2-40B4-BE49-F238E27FC236}">
                <a16:creationId xmlns:a16="http://schemas.microsoft.com/office/drawing/2014/main" id="{C42FF39B-94A2-D5AC-4FD5-9CD9F327C955}"/>
              </a:ext>
            </a:extLst>
          </p:cNvPr>
          <p:cNvSpPr>
            <a:spLocks noGrp="1"/>
          </p:cNvSpPr>
          <p:nvPr>
            <p:ph type="sldNum" sz="quarter" idx="12"/>
          </p:nvPr>
        </p:nvSpPr>
        <p:spPr/>
        <p:txBody>
          <a:bodyPr/>
          <a:lstStyle/>
          <a:p>
            <a:fld id="{D7EA8E78-CEF4-4CCD-AB6A-E24A6376AC1C}" type="slidenum">
              <a:rPr lang="en-NL" smtClean="0"/>
              <a:t>‹#›</a:t>
            </a:fld>
            <a:endParaRPr lang="en-NL"/>
          </a:p>
        </p:txBody>
      </p:sp>
    </p:spTree>
    <p:extLst>
      <p:ext uri="{BB962C8B-B14F-4D97-AF65-F5344CB8AC3E}">
        <p14:creationId xmlns:p14="http://schemas.microsoft.com/office/powerpoint/2010/main" val="9446246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B3F6A4-DF2E-E251-DD3F-97BB0D0779D8}"/>
              </a:ext>
            </a:extLst>
          </p:cNvPr>
          <p:cNvSpPr>
            <a:spLocks noGrp="1"/>
          </p:cNvSpPr>
          <p:nvPr>
            <p:ph type="title"/>
          </p:nvPr>
        </p:nvSpPr>
        <p:spPr/>
        <p:txBody>
          <a:bodyPr/>
          <a:lstStyle/>
          <a:p>
            <a:r>
              <a:rPr lang="en-US"/>
              <a:t>Click to edit Master title style</a:t>
            </a:r>
            <a:endParaRPr lang="en-NL"/>
          </a:p>
        </p:txBody>
      </p:sp>
      <p:sp>
        <p:nvSpPr>
          <p:cNvPr id="3" name="Vertical Text Placeholder 2">
            <a:extLst>
              <a:ext uri="{FF2B5EF4-FFF2-40B4-BE49-F238E27FC236}">
                <a16:creationId xmlns:a16="http://schemas.microsoft.com/office/drawing/2014/main" id="{3CDBA664-8CF2-39BA-E064-F88B42BBE69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L"/>
          </a:p>
        </p:txBody>
      </p:sp>
      <p:sp>
        <p:nvSpPr>
          <p:cNvPr id="4" name="Date Placeholder 3">
            <a:extLst>
              <a:ext uri="{FF2B5EF4-FFF2-40B4-BE49-F238E27FC236}">
                <a16:creationId xmlns:a16="http://schemas.microsoft.com/office/drawing/2014/main" id="{90FECE36-A64E-3CD3-608E-8BA67913C31F}"/>
              </a:ext>
            </a:extLst>
          </p:cNvPr>
          <p:cNvSpPr>
            <a:spLocks noGrp="1"/>
          </p:cNvSpPr>
          <p:nvPr>
            <p:ph type="dt" sz="half" idx="10"/>
          </p:nvPr>
        </p:nvSpPr>
        <p:spPr/>
        <p:txBody>
          <a:bodyPr/>
          <a:lstStyle/>
          <a:p>
            <a:fld id="{CC031712-C1F0-4A75-A81F-2B1DB09E190D}" type="datetimeFigureOut">
              <a:rPr lang="en-NL" smtClean="0"/>
              <a:t>14/03/2025</a:t>
            </a:fld>
            <a:endParaRPr lang="en-NL"/>
          </a:p>
        </p:txBody>
      </p:sp>
      <p:sp>
        <p:nvSpPr>
          <p:cNvPr id="5" name="Footer Placeholder 4">
            <a:extLst>
              <a:ext uri="{FF2B5EF4-FFF2-40B4-BE49-F238E27FC236}">
                <a16:creationId xmlns:a16="http://schemas.microsoft.com/office/drawing/2014/main" id="{D30104AA-CE42-B2AC-5E0A-5F86FD953437}"/>
              </a:ext>
            </a:extLst>
          </p:cNvPr>
          <p:cNvSpPr>
            <a:spLocks noGrp="1"/>
          </p:cNvSpPr>
          <p:nvPr>
            <p:ph type="ftr" sz="quarter" idx="11"/>
          </p:nvPr>
        </p:nvSpPr>
        <p:spPr/>
        <p:txBody>
          <a:bodyPr/>
          <a:lstStyle/>
          <a:p>
            <a:endParaRPr lang="en-NL"/>
          </a:p>
        </p:txBody>
      </p:sp>
      <p:sp>
        <p:nvSpPr>
          <p:cNvPr id="6" name="Slide Number Placeholder 5">
            <a:extLst>
              <a:ext uri="{FF2B5EF4-FFF2-40B4-BE49-F238E27FC236}">
                <a16:creationId xmlns:a16="http://schemas.microsoft.com/office/drawing/2014/main" id="{D220C79E-5FC5-49B6-2A43-845CC22E70C6}"/>
              </a:ext>
            </a:extLst>
          </p:cNvPr>
          <p:cNvSpPr>
            <a:spLocks noGrp="1"/>
          </p:cNvSpPr>
          <p:nvPr>
            <p:ph type="sldNum" sz="quarter" idx="12"/>
          </p:nvPr>
        </p:nvSpPr>
        <p:spPr/>
        <p:txBody>
          <a:bodyPr/>
          <a:lstStyle/>
          <a:p>
            <a:fld id="{D7EA8E78-CEF4-4CCD-AB6A-E24A6376AC1C}" type="slidenum">
              <a:rPr lang="en-NL" smtClean="0"/>
              <a:t>‹#›</a:t>
            </a:fld>
            <a:endParaRPr lang="en-NL"/>
          </a:p>
        </p:txBody>
      </p:sp>
    </p:spTree>
    <p:extLst>
      <p:ext uri="{BB962C8B-B14F-4D97-AF65-F5344CB8AC3E}">
        <p14:creationId xmlns:p14="http://schemas.microsoft.com/office/powerpoint/2010/main" val="10189122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F7D50D0-DDFB-1EA2-452B-CE906114407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NL"/>
          </a:p>
        </p:txBody>
      </p:sp>
      <p:sp>
        <p:nvSpPr>
          <p:cNvPr id="3" name="Vertical Text Placeholder 2">
            <a:extLst>
              <a:ext uri="{FF2B5EF4-FFF2-40B4-BE49-F238E27FC236}">
                <a16:creationId xmlns:a16="http://schemas.microsoft.com/office/drawing/2014/main" id="{6865B123-A5DB-75AF-B8A1-37CD219C72F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L"/>
          </a:p>
        </p:txBody>
      </p:sp>
      <p:sp>
        <p:nvSpPr>
          <p:cNvPr id="4" name="Date Placeholder 3">
            <a:extLst>
              <a:ext uri="{FF2B5EF4-FFF2-40B4-BE49-F238E27FC236}">
                <a16:creationId xmlns:a16="http://schemas.microsoft.com/office/drawing/2014/main" id="{D812B8BE-4B1A-56BF-7B67-AB9F5E17568A}"/>
              </a:ext>
            </a:extLst>
          </p:cNvPr>
          <p:cNvSpPr>
            <a:spLocks noGrp="1"/>
          </p:cNvSpPr>
          <p:nvPr>
            <p:ph type="dt" sz="half" idx="10"/>
          </p:nvPr>
        </p:nvSpPr>
        <p:spPr/>
        <p:txBody>
          <a:bodyPr/>
          <a:lstStyle/>
          <a:p>
            <a:fld id="{CC031712-C1F0-4A75-A81F-2B1DB09E190D}" type="datetimeFigureOut">
              <a:rPr lang="en-NL" smtClean="0"/>
              <a:t>14/03/2025</a:t>
            </a:fld>
            <a:endParaRPr lang="en-NL"/>
          </a:p>
        </p:txBody>
      </p:sp>
      <p:sp>
        <p:nvSpPr>
          <p:cNvPr id="5" name="Footer Placeholder 4">
            <a:extLst>
              <a:ext uri="{FF2B5EF4-FFF2-40B4-BE49-F238E27FC236}">
                <a16:creationId xmlns:a16="http://schemas.microsoft.com/office/drawing/2014/main" id="{8CEC017E-FE8C-301A-9B65-E49FF6DBEDCE}"/>
              </a:ext>
            </a:extLst>
          </p:cNvPr>
          <p:cNvSpPr>
            <a:spLocks noGrp="1"/>
          </p:cNvSpPr>
          <p:nvPr>
            <p:ph type="ftr" sz="quarter" idx="11"/>
          </p:nvPr>
        </p:nvSpPr>
        <p:spPr/>
        <p:txBody>
          <a:bodyPr/>
          <a:lstStyle/>
          <a:p>
            <a:endParaRPr lang="en-NL"/>
          </a:p>
        </p:txBody>
      </p:sp>
      <p:sp>
        <p:nvSpPr>
          <p:cNvPr id="6" name="Slide Number Placeholder 5">
            <a:extLst>
              <a:ext uri="{FF2B5EF4-FFF2-40B4-BE49-F238E27FC236}">
                <a16:creationId xmlns:a16="http://schemas.microsoft.com/office/drawing/2014/main" id="{32B8C58D-0DF6-73A1-0656-F7990A5E28FB}"/>
              </a:ext>
            </a:extLst>
          </p:cNvPr>
          <p:cNvSpPr>
            <a:spLocks noGrp="1"/>
          </p:cNvSpPr>
          <p:nvPr>
            <p:ph type="sldNum" sz="quarter" idx="12"/>
          </p:nvPr>
        </p:nvSpPr>
        <p:spPr/>
        <p:txBody>
          <a:bodyPr/>
          <a:lstStyle/>
          <a:p>
            <a:fld id="{D7EA8E78-CEF4-4CCD-AB6A-E24A6376AC1C}" type="slidenum">
              <a:rPr lang="en-NL" smtClean="0"/>
              <a:t>‹#›</a:t>
            </a:fld>
            <a:endParaRPr lang="en-NL"/>
          </a:p>
        </p:txBody>
      </p:sp>
    </p:spTree>
    <p:extLst>
      <p:ext uri="{BB962C8B-B14F-4D97-AF65-F5344CB8AC3E}">
        <p14:creationId xmlns:p14="http://schemas.microsoft.com/office/powerpoint/2010/main" val="33222120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Title Default Pag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0D6172-4CF5-574A-A9E3-F0FD1AE71BAE}"/>
              </a:ext>
            </a:extLst>
          </p:cNvPr>
          <p:cNvSpPr>
            <a:spLocks noGrp="1"/>
          </p:cNvSpPr>
          <p:nvPr>
            <p:ph type="title"/>
          </p:nvPr>
        </p:nvSpPr>
        <p:spPr/>
        <p:txBody>
          <a:bodyPr/>
          <a:lstStyle>
            <a:lvl1pPr>
              <a:defRPr b="1">
                <a:latin typeface="+mj-lt"/>
                <a:cs typeface="Arial" panose="020B0604020202020204" pitchFamily="34" charset="0"/>
              </a:defRPr>
            </a:lvl1pPr>
          </a:lstStyle>
          <a:p>
            <a:r>
              <a:rPr lang="en-US"/>
              <a:t>Click to edit Master title style</a:t>
            </a:r>
          </a:p>
        </p:txBody>
      </p:sp>
    </p:spTree>
    <p:extLst>
      <p:ext uri="{BB962C8B-B14F-4D97-AF65-F5344CB8AC3E}">
        <p14:creationId xmlns:p14="http://schemas.microsoft.com/office/powerpoint/2010/main" val="24417552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3_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24371797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F344D0-55FF-0D50-35C0-1B64F459811C}"/>
              </a:ext>
            </a:extLst>
          </p:cNvPr>
          <p:cNvSpPr>
            <a:spLocks noGrp="1"/>
          </p:cNvSpPr>
          <p:nvPr>
            <p:ph type="title"/>
          </p:nvPr>
        </p:nvSpPr>
        <p:spPr/>
        <p:txBody>
          <a:bodyPr/>
          <a:lstStyle/>
          <a:p>
            <a:r>
              <a:rPr lang="en-US"/>
              <a:t>Click to edit Master title style</a:t>
            </a:r>
            <a:endParaRPr lang="en-NL"/>
          </a:p>
        </p:txBody>
      </p:sp>
      <p:sp>
        <p:nvSpPr>
          <p:cNvPr id="3" name="Content Placeholder 2">
            <a:extLst>
              <a:ext uri="{FF2B5EF4-FFF2-40B4-BE49-F238E27FC236}">
                <a16:creationId xmlns:a16="http://schemas.microsoft.com/office/drawing/2014/main" id="{876599F5-C3E1-8B4F-C4C5-9E393F41168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L"/>
          </a:p>
        </p:txBody>
      </p:sp>
      <p:sp>
        <p:nvSpPr>
          <p:cNvPr id="4" name="Date Placeholder 3">
            <a:extLst>
              <a:ext uri="{FF2B5EF4-FFF2-40B4-BE49-F238E27FC236}">
                <a16:creationId xmlns:a16="http://schemas.microsoft.com/office/drawing/2014/main" id="{F2EA78FC-D3A5-FD1F-180F-74D221BFD9BF}"/>
              </a:ext>
            </a:extLst>
          </p:cNvPr>
          <p:cNvSpPr>
            <a:spLocks noGrp="1"/>
          </p:cNvSpPr>
          <p:nvPr>
            <p:ph type="dt" sz="half" idx="10"/>
          </p:nvPr>
        </p:nvSpPr>
        <p:spPr/>
        <p:txBody>
          <a:bodyPr/>
          <a:lstStyle/>
          <a:p>
            <a:fld id="{CC031712-C1F0-4A75-A81F-2B1DB09E190D}" type="datetimeFigureOut">
              <a:rPr lang="en-NL" smtClean="0"/>
              <a:t>14/03/2025</a:t>
            </a:fld>
            <a:endParaRPr lang="en-NL"/>
          </a:p>
        </p:txBody>
      </p:sp>
      <p:sp>
        <p:nvSpPr>
          <p:cNvPr id="5" name="Footer Placeholder 4">
            <a:extLst>
              <a:ext uri="{FF2B5EF4-FFF2-40B4-BE49-F238E27FC236}">
                <a16:creationId xmlns:a16="http://schemas.microsoft.com/office/drawing/2014/main" id="{C1E35C8A-5659-E38F-CCEA-C995186DDFDA}"/>
              </a:ext>
            </a:extLst>
          </p:cNvPr>
          <p:cNvSpPr>
            <a:spLocks noGrp="1"/>
          </p:cNvSpPr>
          <p:nvPr>
            <p:ph type="ftr" sz="quarter" idx="11"/>
          </p:nvPr>
        </p:nvSpPr>
        <p:spPr/>
        <p:txBody>
          <a:bodyPr/>
          <a:lstStyle/>
          <a:p>
            <a:endParaRPr lang="en-NL"/>
          </a:p>
        </p:txBody>
      </p:sp>
      <p:sp>
        <p:nvSpPr>
          <p:cNvPr id="6" name="Slide Number Placeholder 5">
            <a:extLst>
              <a:ext uri="{FF2B5EF4-FFF2-40B4-BE49-F238E27FC236}">
                <a16:creationId xmlns:a16="http://schemas.microsoft.com/office/drawing/2014/main" id="{F49230C3-2A5E-F5E8-8CC5-D174CE92A7E9}"/>
              </a:ext>
            </a:extLst>
          </p:cNvPr>
          <p:cNvSpPr>
            <a:spLocks noGrp="1"/>
          </p:cNvSpPr>
          <p:nvPr>
            <p:ph type="sldNum" sz="quarter" idx="12"/>
          </p:nvPr>
        </p:nvSpPr>
        <p:spPr/>
        <p:txBody>
          <a:bodyPr/>
          <a:lstStyle/>
          <a:p>
            <a:fld id="{D7EA8E78-CEF4-4CCD-AB6A-E24A6376AC1C}" type="slidenum">
              <a:rPr lang="en-NL" smtClean="0"/>
              <a:t>‹#›</a:t>
            </a:fld>
            <a:endParaRPr lang="en-NL"/>
          </a:p>
        </p:txBody>
      </p:sp>
    </p:spTree>
    <p:extLst>
      <p:ext uri="{BB962C8B-B14F-4D97-AF65-F5344CB8AC3E}">
        <p14:creationId xmlns:p14="http://schemas.microsoft.com/office/powerpoint/2010/main" val="34254694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DB1A17-87A4-C22A-B144-1573FAE8CC0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NL"/>
          </a:p>
        </p:txBody>
      </p:sp>
      <p:sp>
        <p:nvSpPr>
          <p:cNvPr id="3" name="Text Placeholder 2">
            <a:extLst>
              <a:ext uri="{FF2B5EF4-FFF2-40B4-BE49-F238E27FC236}">
                <a16:creationId xmlns:a16="http://schemas.microsoft.com/office/drawing/2014/main" id="{D171104B-0F4E-D915-4438-812DA37D2C7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7D6D718-EC13-29DE-01E3-7BF346B72628}"/>
              </a:ext>
            </a:extLst>
          </p:cNvPr>
          <p:cNvSpPr>
            <a:spLocks noGrp="1"/>
          </p:cNvSpPr>
          <p:nvPr>
            <p:ph type="dt" sz="half" idx="10"/>
          </p:nvPr>
        </p:nvSpPr>
        <p:spPr/>
        <p:txBody>
          <a:bodyPr/>
          <a:lstStyle/>
          <a:p>
            <a:fld id="{CC031712-C1F0-4A75-A81F-2B1DB09E190D}" type="datetimeFigureOut">
              <a:rPr lang="en-NL" smtClean="0"/>
              <a:t>14/03/2025</a:t>
            </a:fld>
            <a:endParaRPr lang="en-NL"/>
          </a:p>
        </p:txBody>
      </p:sp>
      <p:sp>
        <p:nvSpPr>
          <p:cNvPr id="5" name="Footer Placeholder 4">
            <a:extLst>
              <a:ext uri="{FF2B5EF4-FFF2-40B4-BE49-F238E27FC236}">
                <a16:creationId xmlns:a16="http://schemas.microsoft.com/office/drawing/2014/main" id="{C6FEDAD0-17A4-E73D-561D-0C23B3E15E3B}"/>
              </a:ext>
            </a:extLst>
          </p:cNvPr>
          <p:cNvSpPr>
            <a:spLocks noGrp="1"/>
          </p:cNvSpPr>
          <p:nvPr>
            <p:ph type="ftr" sz="quarter" idx="11"/>
          </p:nvPr>
        </p:nvSpPr>
        <p:spPr/>
        <p:txBody>
          <a:bodyPr/>
          <a:lstStyle/>
          <a:p>
            <a:endParaRPr lang="en-NL"/>
          </a:p>
        </p:txBody>
      </p:sp>
      <p:sp>
        <p:nvSpPr>
          <p:cNvPr id="6" name="Slide Number Placeholder 5">
            <a:extLst>
              <a:ext uri="{FF2B5EF4-FFF2-40B4-BE49-F238E27FC236}">
                <a16:creationId xmlns:a16="http://schemas.microsoft.com/office/drawing/2014/main" id="{B459BD74-2778-F004-472D-6400DB90163B}"/>
              </a:ext>
            </a:extLst>
          </p:cNvPr>
          <p:cNvSpPr>
            <a:spLocks noGrp="1"/>
          </p:cNvSpPr>
          <p:nvPr>
            <p:ph type="sldNum" sz="quarter" idx="12"/>
          </p:nvPr>
        </p:nvSpPr>
        <p:spPr/>
        <p:txBody>
          <a:bodyPr/>
          <a:lstStyle/>
          <a:p>
            <a:fld id="{D7EA8E78-CEF4-4CCD-AB6A-E24A6376AC1C}" type="slidenum">
              <a:rPr lang="en-NL" smtClean="0"/>
              <a:t>‹#›</a:t>
            </a:fld>
            <a:endParaRPr lang="en-NL"/>
          </a:p>
        </p:txBody>
      </p:sp>
    </p:spTree>
    <p:extLst>
      <p:ext uri="{BB962C8B-B14F-4D97-AF65-F5344CB8AC3E}">
        <p14:creationId xmlns:p14="http://schemas.microsoft.com/office/powerpoint/2010/main" val="28761259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A14B3D-1CBB-1DE5-5086-71800A964840}"/>
              </a:ext>
            </a:extLst>
          </p:cNvPr>
          <p:cNvSpPr>
            <a:spLocks noGrp="1"/>
          </p:cNvSpPr>
          <p:nvPr>
            <p:ph type="title"/>
          </p:nvPr>
        </p:nvSpPr>
        <p:spPr/>
        <p:txBody>
          <a:bodyPr/>
          <a:lstStyle/>
          <a:p>
            <a:r>
              <a:rPr lang="en-US"/>
              <a:t>Click to edit Master title style</a:t>
            </a:r>
            <a:endParaRPr lang="en-NL"/>
          </a:p>
        </p:txBody>
      </p:sp>
      <p:sp>
        <p:nvSpPr>
          <p:cNvPr id="3" name="Content Placeholder 2">
            <a:extLst>
              <a:ext uri="{FF2B5EF4-FFF2-40B4-BE49-F238E27FC236}">
                <a16:creationId xmlns:a16="http://schemas.microsoft.com/office/drawing/2014/main" id="{300B61A3-BFC9-E0CF-B654-E0F86897742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L"/>
          </a:p>
        </p:txBody>
      </p:sp>
      <p:sp>
        <p:nvSpPr>
          <p:cNvPr id="4" name="Content Placeholder 3">
            <a:extLst>
              <a:ext uri="{FF2B5EF4-FFF2-40B4-BE49-F238E27FC236}">
                <a16:creationId xmlns:a16="http://schemas.microsoft.com/office/drawing/2014/main" id="{D77A0BCA-B369-C107-444A-69D6B77683E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L"/>
          </a:p>
        </p:txBody>
      </p:sp>
      <p:sp>
        <p:nvSpPr>
          <p:cNvPr id="5" name="Date Placeholder 4">
            <a:extLst>
              <a:ext uri="{FF2B5EF4-FFF2-40B4-BE49-F238E27FC236}">
                <a16:creationId xmlns:a16="http://schemas.microsoft.com/office/drawing/2014/main" id="{7135FB71-5654-6B9A-9174-94A0CF20EFC2}"/>
              </a:ext>
            </a:extLst>
          </p:cNvPr>
          <p:cNvSpPr>
            <a:spLocks noGrp="1"/>
          </p:cNvSpPr>
          <p:nvPr>
            <p:ph type="dt" sz="half" idx="10"/>
          </p:nvPr>
        </p:nvSpPr>
        <p:spPr/>
        <p:txBody>
          <a:bodyPr/>
          <a:lstStyle/>
          <a:p>
            <a:fld id="{CC031712-C1F0-4A75-A81F-2B1DB09E190D}" type="datetimeFigureOut">
              <a:rPr lang="en-NL" smtClean="0"/>
              <a:t>14/03/2025</a:t>
            </a:fld>
            <a:endParaRPr lang="en-NL"/>
          </a:p>
        </p:txBody>
      </p:sp>
      <p:sp>
        <p:nvSpPr>
          <p:cNvPr id="6" name="Footer Placeholder 5">
            <a:extLst>
              <a:ext uri="{FF2B5EF4-FFF2-40B4-BE49-F238E27FC236}">
                <a16:creationId xmlns:a16="http://schemas.microsoft.com/office/drawing/2014/main" id="{2BEB8686-4502-DE67-3C70-F1B7E5DB17C0}"/>
              </a:ext>
            </a:extLst>
          </p:cNvPr>
          <p:cNvSpPr>
            <a:spLocks noGrp="1"/>
          </p:cNvSpPr>
          <p:nvPr>
            <p:ph type="ftr" sz="quarter" idx="11"/>
          </p:nvPr>
        </p:nvSpPr>
        <p:spPr/>
        <p:txBody>
          <a:bodyPr/>
          <a:lstStyle/>
          <a:p>
            <a:endParaRPr lang="en-NL"/>
          </a:p>
        </p:txBody>
      </p:sp>
      <p:sp>
        <p:nvSpPr>
          <p:cNvPr id="7" name="Slide Number Placeholder 6">
            <a:extLst>
              <a:ext uri="{FF2B5EF4-FFF2-40B4-BE49-F238E27FC236}">
                <a16:creationId xmlns:a16="http://schemas.microsoft.com/office/drawing/2014/main" id="{976CDA50-7912-51E6-1584-6A015B600A5E}"/>
              </a:ext>
            </a:extLst>
          </p:cNvPr>
          <p:cNvSpPr>
            <a:spLocks noGrp="1"/>
          </p:cNvSpPr>
          <p:nvPr>
            <p:ph type="sldNum" sz="quarter" idx="12"/>
          </p:nvPr>
        </p:nvSpPr>
        <p:spPr/>
        <p:txBody>
          <a:bodyPr/>
          <a:lstStyle/>
          <a:p>
            <a:fld id="{D7EA8E78-CEF4-4CCD-AB6A-E24A6376AC1C}" type="slidenum">
              <a:rPr lang="en-NL" smtClean="0"/>
              <a:t>‹#›</a:t>
            </a:fld>
            <a:endParaRPr lang="en-NL"/>
          </a:p>
        </p:txBody>
      </p:sp>
    </p:spTree>
    <p:extLst>
      <p:ext uri="{BB962C8B-B14F-4D97-AF65-F5344CB8AC3E}">
        <p14:creationId xmlns:p14="http://schemas.microsoft.com/office/powerpoint/2010/main" val="22409431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0DDCAB-0D26-CD63-1769-5DAF3434DBD0}"/>
              </a:ext>
            </a:extLst>
          </p:cNvPr>
          <p:cNvSpPr>
            <a:spLocks noGrp="1"/>
          </p:cNvSpPr>
          <p:nvPr>
            <p:ph type="title"/>
          </p:nvPr>
        </p:nvSpPr>
        <p:spPr>
          <a:xfrm>
            <a:off x="839788" y="365125"/>
            <a:ext cx="10515600" cy="1325563"/>
          </a:xfrm>
        </p:spPr>
        <p:txBody>
          <a:bodyPr/>
          <a:lstStyle/>
          <a:p>
            <a:r>
              <a:rPr lang="en-US"/>
              <a:t>Click to edit Master title style</a:t>
            </a:r>
            <a:endParaRPr lang="en-NL"/>
          </a:p>
        </p:txBody>
      </p:sp>
      <p:sp>
        <p:nvSpPr>
          <p:cNvPr id="3" name="Text Placeholder 2">
            <a:extLst>
              <a:ext uri="{FF2B5EF4-FFF2-40B4-BE49-F238E27FC236}">
                <a16:creationId xmlns:a16="http://schemas.microsoft.com/office/drawing/2014/main" id="{468655E9-98B0-B6F7-6BAD-A876BFB0AD9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80094D3-F525-56FD-3265-7748FC715DD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L"/>
          </a:p>
        </p:txBody>
      </p:sp>
      <p:sp>
        <p:nvSpPr>
          <p:cNvPr id="5" name="Text Placeholder 4">
            <a:extLst>
              <a:ext uri="{FF2B5EF4-FFF2-40B4-BE49-F238E27FC236}">
                <a16:creationId xmlns:a16="http://schemas.microsoft.com/office/drawing/2014/main" id="{5F652BD3-3DFF-0E91-7A8D-48D5D0654A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F4E7FF2-FC91-2ECE-0F53-561033EFEA3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L"/>
          </a:p>
        </p:txBody>
      </p:sp>
      <p:sp>
        <p:nvSpPr>
          <p:cNvPr id="7" name="Date Placeholder 6">
            <a:extLst>
              <a:ext uri="{FF2B5EF4-FFF2-40B4-BE49-F238E27FC236}">
                <a16:creationId xmlns:a16="http://schemas.microsoft.com/office/drawing/2014/main" id="{832A9DFB-CCA1-49BD-4871-2B5F14C60822}"/>
              </a:ext>
            </a:extLst>
          </p:cNvPr>
          <p:cNvSpPr>
            <a:spLocks noGrp="1"/>
          </p:cNvSpPr>
          <p:nvPr>
            <p:ph type="dt" sz="half" idx="10"/>
          </p:nvPr>
        </p:nvSpPr>
        <p:spPr/>
        <p:txBody>
          <a:bodyPr/>
          <a:lstStyle/>
          <a:p>
            <a:fld id="{CC031712-C1F0-4A75-A81F-2B1DB09E190D}" type="datetimeFigureOut">
              <a:rPr lang="en-NL" smtClean="0"/>
              <a:t>14/03/2025</a:t>
            </a:fld>
            <a:endParaRPr lang="en-NL"/>
          </a:p>
        </p:txBody>
      </p:sp>
      <p:sp>
        <p:nvSpPr>
          <p:cNvPr id="8" name="Footer Placeholder 7">
            <a:extLst>
              <a:ext uri="{FF2B5EF4-FFF2-40B4-BE49-F238E27FC236}">
                <a16:creationId xmlns:a16="http://schemas.microsoft.com/office/drawing/2014/main" id="{91F536BB-CB61-D985-D69A-BDD162EED757}"/>
              </a:ext>
            </a:extLst>
          </p:cNvPr>
          <p:cNvSpPr>
            <a:spLocks noGrp="1"/>
          </p:cNvSpPr>
          <p:nvPr>
            <p:ph type="ftr" sz="quarter" idx="11"/>
          </p:nvPr>
        </p:nvSpPr>
        <p:spPr/>
        <p:txBody>
          <a:bodyPr/>
          <a:lstStyle/>
          <a:p>
            <a:endParaRPr lang="en-NL"/>
          </a:p>
        </p:txBody>
      </p:sp>
      <p:sp>
        <p:nvSpPr>
          <p:cNvPr id="9" name="Slide Number Placeholder 8">
            <a:extLst>
              <a:ext uri="{FF2B5EF4-FFF2-40B4-BE49-F238E27FC236}">
                <a16:creationId xmlns:a16="http://schemas.microsoft.com/office/drawing/2014/main" id="{8189C611-9319-3488-60BF-4810B09AFA1D}"/>
              </a:ext>
            </a:extLst>
          </p:cNvPr>
          <p:cNvSpPr>
            <a:spLocks noGrp="1"/>
          </p:cNvSpPr>
          <p:nvPr>
            <p:ph type="sldNum" sz="quarter" idx="12"/>
          </p:nvPr>
        </p:nvSpPr>
        <p:spPr/>
        <p:txBody>
          <a:bodyPr/>
          <a:lstStyle/>
          <a:p>
            <a:fld id="{D7EA8E78-CEF4-4CCD-AB6A-E24A6376AC1C}" type="slidenum">
              <a:rPr lang="en-NL" smtClean="0"/>
              <a:t>‹#›</a:t>
            </a:fld>
            <a:endParaRPr lang="en-NL"/>
          </a:p>
        </p:txBody>
      </p:sp>
    </p:spTree>
    <p:extLst>
      <p:ext uri="{BB962C8B-B14F-4D97-AF65-F5344CB8AC3E}">
        <p14:creationId xmlns:p14="http://schemas.microsoft.com/office/powerpoint/2010/main" val="29415234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682227-1FA3-C355-5CE1-D402E6EB2207}"/>
              </a:ext>
            </a:extLst>
          </p:cNvPr>
          <p:cNvSpPr>
            <a:spLocks noGrp="1"/>
          </p:cNvSpPr>
          <p:nvPr>
            <p:ph type="title"/>
          </p:nvPr>
        </p:nvSpPr>
        <p:spPr/>
        <p:txBody>
          <a:bodyPr/>
          <a:lstStyle/>
          <a:p>
            <a:r>
              <a:rPr lang="en-US"/>
              <a:t>Click to edit Master title style</a:t>
            </a:r>
            <a:endParaRPr lang="en-NL"/>
          </a:p>
        </p:txBody>
      </p:sp>
      <p:sp>
        <p:nvSpPr>
          <p:cNvPr id="3" name="Date Placeholder 2">
            <a:extLst>
              <a:ext uri="{FF2B5EF4-FFF2-40B4-BE49-F238E27FC236}">
                <a16:creationId xmlns:a16="http://schemas.microsoft.com/office/drawing/2014/main" id="{BCB305B5-6136-5583-7EBA-4A2310405AA4}"/>
              </a:ext>
            </a:extLst>
          </p:cNvPr>
          <p:cNvSpPr>
            <a:spLocks noGrp="1"/>
          </p:cNvSpPr>
          <p:nvPr>
            <p:ph type="dt" sz="half" idx="10"/>
          </p:nvPr>
        </p:nvSpPr>
        <p:spPr/>
        <p:txBody>
          <a:bodyPr/>
          <a:lstStyle/>
          <a:p>
            <a:fld id="{CC031712-C1F0-4A75-A81F-2B1DB09E190D}" type="datetimeFigureOut">
              <a:rPr lang="en-NL" smtClean="0"/>
              <a:t>14/03/2025</a:t>
            </a:fld>
            <a:endParaRPr lang="en-NL"/>
          </a:p>
        </p:txBody>
      </p:sp>
      <p:sp>
        <p:nvSpPr>
          <p:cNvPr id="4" name="Footer Placeholder 3">
            <a:extLst>
              <a:ext uri="{FF2B5EF4-FFF2-40B4-BE49-F238E27FC236}">
                <a16:creationId xmlns:a16="http://schemas.microsoft.com/office/drawing/2014/main" id="{EFEEF658-AE91-14E0-A947-C37CEA03AAAC}"/>
              </a:ext>
            </a:extLst>
          </p:cNvPr>
          <p:cNvSpPr>
            <a:spLocks noGrp="1"/>
          </p:cNvSpPr>
          <p:nvPr>
            <p:ph type="ftr" sz="quarter" idx="11"/>
          </p:nvPr>
        </p:nvSpPr>
        <p:spPr/>
        <p:txBody>
          <a:bodyPr/>
          <a:lstStyle/>
          <a:p>
            <a:endParaRPr lang="en-NL"/>
          </a:p>
        </p:txBody>
      </p:sp>
      <p:sp>
        <p:nvSpPr>
          <p:cNvPr id="5" name="Slide Number Placeholder 4">
            <a:extLst>
              <a:ext uri="{FF2B5EF4-FFF2-40B4-BE49-F238E27FC236}">
                <a16:creationId xmlns:a16="http://schemas.microsoft.com/office/drawing/2014/main" id="{BD6758A2-3239-1C26-1E09-9E4428EFAFE0}"/>
              </a:ext>
            </a:extLst>
          </p:cNvPr>
          <p:cNvSpPr>
            <a:spLocks noGrp="1"/>
          </p:cNvSpPr>
          <p:nvPr>
            <p:ph type="sldNum" sz="quarter" idx="12"/>
          </p:nvPr>
        </p:nvSpPr>
        <p:spPr/>
        <p:txBody>
          <a:bodyPr/>
          <a:lstStyle/>
          <a:p>
            <a:fld id="{D7EA8E78-CEF4-4CCD-AB6A-E24A6376AC1C}" type="slidenum">
              <a:rPr lang="en-NL" smtClean="0"/>
              <a:t>‹#›</a:t>
            </a:fld>
            <a:endParaRPr lang="en-NL"/>
          </a:p>
        </p:txBody>
      </p:sp>
    </p:spTree>
    <p:extLst>
      <p:ext uri="{BB962C8B-B14F-4D97-AF65-F5344CB8AC3E}">
        <p14:creationId xmlns:p14="http://schemas.microsoft.com/office/powerpoint/2010/main" val="16591863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D2F6979-704F-AA91-E61A-7617E3A1B9AE}"/>
              </a:ext>
            </a:extLst>
          </p:cNvPr>
          <p:cNvSpPr>
            <a:spLocks noGrp="1"/>
          </p:cNvSpPr>
          <p:nvPr>
            <p:ph type="dt" sz="half" idx="10"/>
          </p:nvPr>
        </p:nvSpPr>
        <p:spPr/>
        <p:txBody>
          <a:bodyPr/>
          <a:lstStyle/>
          <a:p>
            <a:fld id="{CC031712-C1F0-4A75-A81F-2B1DB09E190D}" type="datetimeFigureOut">
              <a:rPr lang="en-NL" smtClean="0"/>
              <a:t>14/03/2025</a:t>
            </a:fld>
            <a:endParaRPr lang="en-NL"/>
          </a:p>
        </p:txBody>
      </p:sp>
      <p:sp>
        <p:nvSpPr>
          <p:cNvPr id="3" name="Footer Placeholder 2">
            <a:extLst>
              <a:ext uri="{FF2B5EF4-FFF2-40B4-BE49-F238E27FC236}">
                <a16:creationId xmlns:a16="http://schemas.microsoft.com/office/drawing/2014/main" id="{01096288-F8F5-DCF0-B93A-9E0AC53E3416}"/>
              </a:ext>
            </a:extLst>
          </p:cNvPr>
          <p:cNvSpPr>
            <a:spLocks noGrp="1"/>
          </p:cNvSpPr>
          <p:nvPr>
            <p:ph type="ftr" sz="quarter" idx="11"/>
          </p:nvPr>
        </p:nvSpPr>
        <p:spPr/>
        <p:txBody>
          <a:bodyPr/>
          <a:lstStyle/>
          <a:p>
            <a:endParaRPr lang="en-NL"/>
          </a:p>
        </p:txBody>
      </p:sp>
      <p:sp>
        <p:nvSpPr>
          <p:cNvPr id="4" name="Slide Number Placeholder 3">
            <a:extLst>
              <a:ext uri="{FF2B5EF4-FFF2-40B4-BE49-F238E27FC236}">
                <a16:creationId xmlns:a16="http://schemas.microsoft.com/office/drawing/2014/main" id="{CF58EA8F-9987-8CC7-EEFD-0AC01725F823}"/>
              </a:ext>
            </a:extLst>
          </p:cNvPr>
          <p:cNvSpPr>
            <a:spLocks noGrp="1"/>
          </p:cNvSpPr>
          <p:nvPr>
            <p:ph type="sldNum" sz="quarter" idx="12"/>
          </p:nvPr>
        </p:nvSpPr>
        <p:spPr/>
        <p:txBody>
          <a:bodyPr/>
          <a:lstStyle/>
          <a:p>
            <a:fld id="{D7EA8E78-CEF4-4CCD-AB6A-E24A6376AC1C}" type="slidenum">
              <a:rPr lang="en-NL" smtClean="0"/>
              <a:t>‹#›</a:t>
            </a:fld>
            <a:endParaRPr lang="en-NL"/>
          </a:p>
        </p:txBody>
      </p:sp>
    </p:spTree>
    <p:extLst>
      <p:ext uri="{BB962C8B-B14F-4D97-AF65-F5344CB8AC3E}">
        <p14:creationId xmlns:p14="http://schemas.microsoft.com/office/powerpoint/2010/main" val="28558171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A73675-D7E5-7C5D-0595-CC391FDFFC6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NL"/>
          </a:p>
        </p:txBody>
      </p:sp>
      <p:sp>
        <p:nvSpPr>
          <p:cNvPr id="3" name="Content Placeholder 2">
            <a:extLst>
              <a:ext uri="{FF2B5EF4-FFF2-40B4-BE49-F238E27FC236}">
                <a16:creationId xmlns:a16="http://schemas.microsoft.com/office/drawing/2014/main" id="{32C15F95-AC7C-DA13-BEC1-CF02404EB5F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L"/>
          </a:p>
        </p:txBody>
      </p:sp>
      <p:sp>
        <p:nvSpPr>
          <p:cNvPr id="4" name="Text Placeholder 3">
            <a:extLst>
              <a:ext uri="{FF2B5EF4-FFF2-40B4-BE49-F238E27FC236}">
                <a16:creationId xmlns:a16="http://schemas.microsoft.com/office/drawing/2014/main" id="{35B6712A-250A-B84E-D557-AA846600311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EE61001-24F2-6804-B808-C32A242AA0B1}"/>
              </a:ext>
            </a:extLst>
          </p:cNvPr>
          <p:cNvSpPr>
            <a:spLocks noGrp="1"/>
          </p:cNvSpPr>
          <p:nvPr>
            <p:ph type="dt" sz="half" idx="10"/>
          </p:nvPr>
        </p:nvSpPr>
        <p:spPr/>
        <p:txBody>
          <a:bodyPr/>
          <a:lstStyle/>
          <a:p>
            <a:fld id="{CC031712-C1F0-4A75-A81F-2B1DB09E190D}" type="datetimeFigureOut">
              <a:rPr lang="en-NL" smtClean="0"/>
              <a:t>14/03/2025</a:t>
            </a:fld>
            <a:endParaRPr lang="en-NL"/>
          </a:p>
        </p:txBody>
      </p:sp>
      <p:sp>
        <p:nvSpPr>
          <p:cNvPr id="6" name="Footer Placeholder 5">
            <a:extLst>
              <a:ext uri="{FF2B5EF4-FFF2-40B4-BE49-F238E27FC236}">
                <a16:creationId xmlns:a16="http://schemas.microsoft.com/office/drawing/2014/main" id="{A8A56497-CC0A-54A4-5CB6-40DF9FB917AA}"/>
              </a:ext>
            </a:extLst>
          </p:cNvPr>
          <p:cNvSpPr>
            <a:spLocks noGrp="1"/>
          </p:cNvSpPr>
          <p:nvPr>
            <p:ph type="ftr" sz="quarter" idx="11"/>
          </p:nvPr>
        </p:nvSpPr>
        <p:spPr/>
        <p:txBody>
          <a:bodyPr/>
          <a:lstStyle/>
          <a:p>
            <a:endParaRPr lang="en-NL"/>
          </a:p>
        </p:txBody>
      </p:sp>
      <p:sp>
        <p:nvSpPr>
          <p:cNvPr id="7" name="Slide Number Placeholder 6">
            <a:extLst>
              <a:ext uri="{FF2B5EF4-FFF2-40B4-BE49-F238E27FC236}">
                <a16:creationId xmlns:a16="http://schemas.microsoft.com/office/drawing/2014/main" id="{8E8120EF-DE13-18F4-CA6A-BCA3AAE6D10B}"/>
              </a:ext>
            </a:extLst>
          </p:cNvPr>
          <p:cNvSpPr>
            <a:spLocks noGrp="1"/>
          </p:cNvSpPr>
          <p:nvPr>
            <p:ph type="sldNum" sz="quarter" idx="12"/>
          </p:nvPr>
        </p:nvSpPr>
        <p:spPr/>
        <p:txBody>
          <a:bodyPr/>
          <a:lstStyle/>
          <a:p>
            <a:fld id="{D7EA8E78-CEF4-4CCD-AB6A-E24A6376AC1C}" type="slidenum">
              <a:rPr lang="en-NL" smtClean="0"/>
              <a:t>‹#›</a:t>
            </a:fld>
            <a:endParaRPr lang="en-NL"/>
          </a:p>
        </p:txBody>
      </p:sp>
    </p:spTree>
    <p:extLst>
      <p:ext uri="{BB962C8B-B14F-4D97-AF65-F5344CB8AC3E}">
        <p14:creationId xmlns:p14="http://schemas.microsoft.com/office/powerpoint/2010/main" val="1124316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0C2F4F-152C-BD88-EFC5-4803E14141F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NL"/>
          </a:p>
        </p:txBody>
      </p:sp>
      <p:sp>
        <p:nvSpPr>
          <p:cNvPr id="3" name="Picture Placeholder 2">
            <a:extLst>
              <a:ext uri="{FF2B5EF4-FFF2-40B4-BE49-F238E27FC236}">
                <a16:creationId xmlns:a16="http://schemas.microsoft.com/office/drawing/2014/main" id="{67683CC1-0337-6175-4E0E-6F2F1944AA0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NL"/>
          </a:p>
        </p:txBody>
      </p:sp>
      <p:sp>
        <p:nvSpPr>
          <p:cNvPr id="4" name="Text Placeholder 3">
            <a:extLst>
              <a:ext uri="{FF2B5EF4-FFF2-40B4-BE49-F238E27FC236}">
                <a16:creationId xmlns:a16="http://schemas.microsoft.com/office/drawing/2014/main" id="{C54CFE63-97BD-D100-F61D-AA74CF23190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1D6D0A8-B442-A96D-EF8A-18F9ED39B429}"/>
              </a:ext>
            </a:extLst>
          </p:cNvPr>
          <p:cNvSpPr>
            <a:spLocks noGrp="1"/>
          </p:cNvSpPr>
          <p:nvPr>
            <p:ph type="dt" sz="half" idx="10"/>
          </p:nvPr>
        </p:nvSpPr>
        <p:spPr/>
        <p:txBody>
          <a:bodyPr/>
          <a:lstStyle/>
          <a:p>
            <a:fld id="{CC031712-C1F0-4A75-A81F-2B1DB09E190D}" type="datetimeFigureOut">
              <a:rPr lang="en-NL" smtClean="0"/>
              <a:t>14/03/2025</a:t>
            </a:fld>
            <a:endParaRPr lang="en-NL"/>
          </a:p>
        </p:txBody>
      </p:sp>
      <p:sp>
        <p:nvSpPr>
          <p:cNvPr id="6" name="Footer Placeholder 5">
            <a:extLst>
              <a:ext uri="{FF2B5EF4-FFF2-40B4-BE49-F238E27FC236}">
                <a16:creationId xmlns:a16="http://schemas.microsoft.com/office/drawing/2014/main" id="{49851B64-E823-95E0-B505-9C786272582C}"/>
              </a:ext>
            </a:extLst>
          </p:cNvPr>
          <p:cNvSpPr>
            <a:spLocks noGrp="1"/>
          </p:cNvSpPr>
          <p:nvPr>
            <p:ph type="ftr" sz="quarter" idx="11"/>
          </p:nvPr>
        </p:nvSpPr>
        <p:spPr/>
        <p:txBody>
          <a:bodyPr/>
          <a:lstStyle/>
          <a:p>
            <a:endParaRPr lang="en-NL"/>
          </a:p>
        </p:txBody>
      </p:sp>
      <p:sp>
        <p:nvSpPr>
          <p:cNvPr id="7" name="Slide Number Placeholder 6">
            <a:extLst>
              <a:ext uri="{FF2B5EF4-FFF2-40B4-BE49-F238E27FC236}">
                <a16:creationId xmlns:a16="http://schemas.microsoft.com/office/drawing/2014/main" id="{D3B29765-13CE-0B09-46A0-7A0A03D5A97B}"/>
              </a:ext>
            </a:extLst>
          </p:cNvPr>
          <p:cNvSpPr>
            <a:spLocks noGrp="1"/>
          </p:cNvSpPr>
          <p:nvPr>
            <p:ph type="sldNum" sz="quarter" idx="12"/>
          </p:nvPr>
        </p:nvSpPr>
        <p:spPr/>
        <p:txBody>
          <a:bodyPr/>
          <a:lstStyle/>
          <a:p>
            <a:fld id="{D7EA8E78-CEF4-4CCD-AB6A-E24A6376AC1C}" type="slidenum">
              <a:rPr lang="en-NL" smtClean="0"/>
              <a:t>‹#›</a:t>
            </a:fld>
            <a:endParaRPr lang="en-NL"/>
          </a:p>
        </p:txBody>
      </p:sp>
    </p:spTree>
    <p:extLst>
      <p:ext uri="{BB962C8B-B14F-4D97-AF65-F5344CB8AC3E}">
        <p14:creationId xmlns:p14="http://schemas.microsoft.com/office/powerpoint/2010/main" val="41215780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40FA2D3-84B5-47FE-36B1-4C79D61C25B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NL"/>
          </a:p>
        </p:txBody>
      </p:sp>
      <p:sp>
        <p:nvSpPr>
          <p:cNvPr id="3" name="Text Placeholder 2">
            <a:extLst>
              <a:ext uri="{FF2B5EF4-FFF2-40B4-BE49-F238E27FC236}">
                <a16:creationId xmlns:a16="http://schemas.microsoft.com/office/drawing/2014/main" id="{1D5A8035-C679-F965-604A-B39C99F7CC7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L"/>
          </a:p>
        </p:txBody>
      </p:sp>
      <p:sp>
        <p:nvSpPr>
          <p:cNvPr id="4" name="Date Placeholder 3">
            <a:extLst>
              <a:ext uri="{FF2B5EF4-FFF2-40B4-BE49-F238E27FC236}">
                <a16:creationId xmlns:a16="http://schemas.microsoft.com/office/drawing/2014/main" id="{2B3D8721-092A-28DC-2BCE-AE9281BABDB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C031712-C1F0-4A75-A81F-2B1DB09E190D}" type="datetimeFigureOut">
              <a:rPr lang="en-NL" smtClean="0"/>
              <a:t>14/03/2025</a:t>
            </a:fld>
            <a:endParaRPr lang="en-NL"/>
          </a:p>
        </p:txBody>
      </p:sp>
      <p:sp>
        <p:nvSpPr>
          <p:cNvPr id="5" name="Footer Placeholder 4">
            <a:extLst>
              <a:ext uri="{FF2B5EF4-FFF2-40B4-BE49-F238E27FC236}">
                <a16:creationId xmlns:a16="http://schemas.microsoft.com/office/drawing/2014/main" id="{B020BD79-03E4-3667-C69D-C76169C67C8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NL"/>
          </a:p>
        </p:txBody>
      </p:sp>
      <p:sp>
        <p:nvSpPr>
          <p:cNvPr id="6" name="Slide Number Placeholder 5">
            <a:extLst>
              <a:ext uri="{FF2B5EF4-FFF2-40B4-BE49-F238E27FC236}">
                <a16:creationId xmlns:a16="http://schemas.microsoft.com/office/drawing/2014/main" id="{F46B3E50-49BE-C1D8-10D5-752CC4D23E1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7EA8E78-CEF4-4CCD-AB6A-E24A6376AC1C}" type="slidenum">
              <a:rPr lang="en-NL" smtClean="0"/>
              <a:t>‹#›</a:t>
            </a:fld>
            <a:endParaRPr lang="en-NL"/>
          </a:p>
        </p:txBody>
      </p:sp>
    </p:spTree>
    <p:extLst>
      <p:ext uri="{BB962C8B-B14F-4D97-AF65-F5344CB8AC3E}">
        <p14:creationId xmlns:p14="http://schemas.microsoft.com/office/powerpoint/2010/main" val="41988136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image" Target="../media/image10.sv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_rels/slide3.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10" Type="http://schemas.openxmlformats.org/officeDocument/2006/relationships/image" Target="../media/image11.png"/><Relationship Id="rId4" Type="http://schemas.openxmlformats.org/officeDocument/2006/relationships/image" Target="../media/image3.png"/><Relationship Id="rId9" Type="http://schemas.openxmlformats.org/officeDocument/2006/relationships/image" Target="../media/image10.svg"/></Relationships>
</file>

<file path=ppt/slides/_rels/slide4.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13.svg"/><Relationship Id="rId7" Type="http://schemas.openxmlformats.org/officeDocument/2006/relationships/image" Target="../media/image17.svg"/><Relationship Id="rId12" Type="http://schemas.openxmlformats.org/officeDocument/2006/relationships/image" Target="../media/image19.png"/><Relationship Id="rId2" Type="http://schemas.openxmlformats.org/officeDocument/2006/relationships/image" Target="../media/image12.png"/><Relationship Id="rId1" Type="http://schemas.openxmlformats.org/officeDocument/2006/relationships/slideLayout" Target="../slideLayouts/slideLayout12.xml"/><Relationship Id="rId6" Type="http://schemas.openxmlformats.org/officeDocument/2006/relationships/image" Target="../media/image16.png"/><Relationship Id="rId11" Type="http://schemas.openxmlformats.org/officeDocument/2006/relationships/image" Target="../media/image18.jpeg"/><Relationship Id="rId5" Type="http://schemas.openxmlformats.org/officeDocument/2006/relationships/image" Target="../media/image15.jpeg"/><Relationship Id="rId10" Type="http://schemas.openxmlformats.org/officeDocument/2006/relationships/image" Target="../media/image11.png"/><Relationship Id="rId4" Type="http://schemas.openxmlformats.org/officeDocument/2006/relationships/image" Target="../media/image14.png"/><Relationship Id="rId9" Type="http://schemas.openxmlformats.org/officeDocument/2006/relationships/image" Target="../media/image10.svg"/></Relationships>
</file>

<file path=ppt/slides/_rels/slide5.xml.rels><?xml version="1.0" encoding="UTF-8" standalone="yes"?>
<Relationships xmlns="http://schemas.openxmlformats.org/package/2006/relationships"><Relationship Id="rId13" Type="http://schemas.openxmlformats.org/officeDocument/2006/relationships/image" Target="../media/image30.png"/><Relationship Id="rId18" Type="http://schemas.openxmlformats.org/officeDocument/2006/relationships/image" Target="../media/image35.png"/><Relationship Id="rId26" Type="http://schemas.openxmlformats.org/officeDocument/2006/relationships/image" Target="../media/image43.png"/><Relationship Id="rId39" Type="http://schemas.openxmlformats.org/officeDocument/2006/relationships/image" Target="../media/image56.png"/><Relationship Id="rId21" Type="http://schemas.openxmlformats.org/officeDocument/2006/relationships/image" Target="../media/image38.svg"/><Relationship Id="rId34" Type="http://schemas.openxmlformats.org/officeDocument/2006/relationships/image" Target="../media/image51.png"/><Relationship Id="rId42" Type="http://schemas.openxmlformats.org/officeDocument/2006/relationships/image" Target="../media/image59.png"/><Relationship Id="rId47" Type="http://schemas.openxmlformats.org/officeDocument/2006/relationships/image" Target="../media/image64.svg"/><Relationship Id="rId50" Type="http://schemas.openxmlformats.org/officeDocument/2006/relationships/image" Target="../media/image67.png"/><Relationship Id="rId55" Type="http://schemas.openxmlformats.org/officeDocument/2006/relationships/image" Target="../media/image72.jpeg"/><Relationship Id="rId7" Type="http://schemas.openxmlformats.org/officeDocument/2006/relationships/image" Target="../media/image24.png"/><Relationship Id="rId2" Type="http://schemas.openxmlformats.org/officeDocument/2006/relationships/notesSlide" Target="../notesSlides/notesSlide3.xml"/><Relationship Id="rId16" Type="http://schemas.openxmlformats.org/officeDocument/2006/relationships/image" Target="../media/image33.png"/><Relationship Id="rId29" Type="http://schemas.openxmlformats.org/officeDocument/2006/relationships/image" Target="../media/image46.svg"/><Relationship Id="rId11" Type="http://schemas.openxmlformats.org/officeDocument/2006/relationships/image" Target="../media/image28.png"/><Relationship Id="rId24" Type="http://schemas.openxmlformats.org/officeDocument/2006/relationships/image" Target="../media/image41.jpeg"/><Relationship Id="rId32" Type="http://schemas.openxmlformats.org/officeDocument/2006/relationships/image" Target="../media/image49.png"/><Relationship Id="rId37" Type="http://schemas.openxmlformats.org/officeDocument/2006/relationships/image" Target="../media/image54.png"/><Relationship Id="rId40" Type="http://schemas.openxmlformats.org/officeDocument/2006/relationships/image" Target="../media/image57.png"/><Relationship Id="rId45" Type="http://schemas.openxmlformats.org/officeDocument/2006/relationships/image" Target="../media/image62.png"/><Relationship Id="rId53" Type="http://schemas.openxmlformats.org/officeDocument/2006/relationships/image" Target="../media/image70.svg"/><Relationship Id="rId58" Type="http://schemas.openxmlformats.org/officeDocument/2006/relationships/image" Target="../media/image75.png"/><Relationship Id="rId5" Type="http://schemas.openxmlformats.org/officeDocument/2006/relationships/image" Target="../media/image22.png"/><Relationship Id="rId19" Type="http://schemas.openxmlformats.org/officeDocument/2006/relationships/image" Target="../media/image36.png"/><Relationship Id="rId4" Type="http://schemas.openxmlformats.org/officeDocument/2006/relationships/image" Target="../media/image21.svg"/><Relationship Id="rId9" Type="http://schemas.openxmlformats.org/officeDocument/2006/relationships/image" Target="../media/image26.png"/><Relationship Id="rId14" Type="http://schemas.openxmlformats.org/officeDocument/2006/relationships/image" Target="../media/image31.png"/><Relationship Id="rId22" Type="http://schemas.openxmlformats.org/officeDocument/2006/relationships/image" Target="../media/image39.png"/><Relationship Id="rId27" Type="http://schemas.openxmlformats.org/officeDocument/2006/relationships/image" Target="../media/image44.svg"/><Relationship Id="rId30" Type="http://schemas.openxmlformats.org/officeDocument/2006/relationships/image" Target="../media/image47.png"/><Relationship Id="rId35" Type="http://schemas.openxmlformats.org/officeDocument/2006/relationships/image" Target="../media/image52.png"/><Relationship Id="rId43" Type="http://schemas.openxmlformats.org/officeDocument/2006/relationships/image" Target="../media/image60.png"/><Relationship Id="rId48" Type="http://schemas.openxmlformats.org/officeDocument/2006/relationships/image" Target="../media/image65.png"/><Relationship Id="rId56" Type="http://schemas.openxmlformats.org/officeDocument/2006/relationships/image" Target="../media/image73.png"/><Relationship Id="rId8" Type="http://schemas.openxmlformats.org/officeDocument/2006/relationships/image" Target="../media/image25.svg"/><Relationship Id="rId51" Type="http://schemas.openxmlformats.org/officeDocument/2006/relationships/image" Target="../media/image68.svg"/><Relationship Id="rId3" Type="http://schemas.openxmlformats.org/officeDocument/2006/relationships/image" Target="../media/image20.png"/><Relationship Id="rId12" Type="http://schemas.openxmlformats.org/officeDocument/2006/relationships/image" Target="../media/image29.png"/><Relationship Id="rId17" Type="http://schemas.openxmlformats.org/officeDocument/2006/relationships/image" Target="../media/image34.png"/><Relationship Id="rId25" Type="http://schemas.openxmlformats.org/officeDocument/2006/relationships/image" Target="../media/image42.png"/><Relationship Id="rId33" Type="http://schemas.openxmlformats.org/officeDocument/2006/relationships/image" Target="../media/image50.png"/><Relationship Id="rId38" Type="http://schemas.openxmlformats.org/officeDocument/2006/relationships/image" Target="../media/image55.png"/><Relationship Id="rId46" Type="http://schemas.openxmlformats.org/officeDocument/2006/relationships/image" Target="../media/image63.png"/><Relationship Id="rId59" Type="http://schemas.openxmlformats.org/officeDocument/2006/relationships/image" Target="../media/image76.jpeg"/><Relationship Id="rId20" Type="http://schemas.openxmlformats.org/officeDocument/2006/relationships/image" Target="../media/image37.png"/><Relationship Id="rId41" Type="http://schemas.openxmlformats.org/officeDocument/2006/relationships/image" Target="../media/image58.png"/><Relationship Id="rId54" Type="http://schemas.openxmlformats.org/officeDocument/2006/relationships/image" Target="../media/image71.png"/><Relationship Id="rId1" Type="http://schemas.openxmlformats.org/officeDocument/2006/relationships/slideLayout" Target="../slideLayouts/slideLayout13.xml"/><Relationship Id="rId6" Type="http://schemas.openxmlformats.org/officeDocument/2006/relationships/image" Target="../media/image23.svg"/><Relationship Id="rId15" Type="http://schemas.openxmlformats.org/officeDocument/2006/relationships/image" Target="../media/image32.svg"/><Relationship Id="rId23" Type="http://schemas.openxmlformats.org/officeDocument/2006/relationships/image" Target="../media/image40.png"/><Relationship Id="rId28" Type="http://schemas.openxmlformats.org/officeDocument/2006/relationships/image" Target="../media/image45.png"/><Relationship Id="rId36" Type="http://schemas.openxmlformats.org/officeDocument/2006/relationships/image" Target="../media/image53.png"/><Relationship Id="rId49" Type="http://schemas.openxmlformats.org/officeDocument/2006/relationships/image" Target="../media/image66.png"/><Relationship Id="rId57" Type="http://schemas.openxmlformats.org/officeDocument/2006/relationships/image" Target="../media/image74.png"/><Relationship Id="rId10" Type="http://schemas.openxmlformats.org/officeDocument/2006/relationships/image" Target="../media/image27.svg"/><Relationship Id="rId31" Type="http://schemas.openxmlformats.org/officeDocument/2006/relationships/image" Target="../media/image48.png"/><Relationship Id="rId44" Type="http://schemas.openxmlformats.org/officeDocument/2006/relationships/image" Target="../media/image61.jpeg"/><Relationship Id="rId52" Type="http://schemas.openxmlformats.org/officeDocument/2006/relationships/image" Target="../media/image69.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0" y="1673"/>
            <a:ext cx="12192000" cy="6856328"/>
          </a:xfrm>
          <a:prstGeom prst="rect">
            <a:avLst/>
          </a:prstGeom>
        </p:spPr>
      </p:pic>
      <p:sp>
        <p:nvSpPr>
          <p:cNvPr id="7" name="Title 1">
            <a:extLst>
              <a:ext uri="{FF2B5EF4-FFF2-40B4-BE49-F238E27FC236}">
                <a16:creationId xmlns:a16="http://schemas.microsoft.com/office/drawing/2014/main" id="{038EA9F1-069A-43A8-815D-3B994B4A7597}"/>
              </a:ext>
            </a:extLst>
          </p:cNvPr>
          <p:cNvSpPr txBox="1">
            <a:spLocks/>
          </p:cNvSpPr>
          <p:nvPr/>
        </p:nvSpPr>
        <p:spPr>
          <a:xfrm>
            <a:off x="2125439" y="2517090"/>
            <a:ext cx="7941123" cy="1487302"/>
          </a:xfrm>
          <a:prstGeom prst="rect">
            <a:avLst/>
          </a:prstGeom>
        </p:spPr>
        <p:txBody>
          <a:bodyPr vert="horz" lIns="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4000" dirty="0">
                <a:solidFill>
                  <a:schemeClr val="bg1"/>
                </a:solidFill>
                <a:latin typeface="+mn-lt"/>
              </a:rPr>
              <a:t>A Point of View :  </a:t>
            </a:r>
            <a:r>
              <a:rPr lang="en-GB" sz="4000" b="1" dirty="0">
                <a:solidFill>
                  <a:srgbClr val="00EFE0"/>
                </a:solidFill>
                <a:latin typeface="+mn-lt"/>
              </a:rPr>
              <a:t>Solution construct </a:t>
            </a:r>
          </a:p>
          <a:p>
            <a:pPr algn="ctr"/>
            <a:r>
              <a:rPr lang="en-GB" sz="4000" dirty="0">
                <a:solidFill>
                  <a:schemeClr val="bg1"/>
                </a:solidFill>
                <a:latin typeface="+mn-lt"/>
              </a:rPr>
              <a:t>– </a:t>
            </a:r>
            <a:r>
              <a:rPr lang="en-GB" sz="3200" dirty="0">
                <a:solidFill>
                  <a:schemeClr val="bg1"/>
                </a:solidFill>
                <a:latin typeface="+mn-lt"/>
              </a:rPr>
              <a:t>Creating a Tailor Made solution for Client</a:t>
            </a:r>
          </a:p>
        </p:txBody>
      </p:sp>
    </p:spTree>
    <p:extLst>
      <p:ext uri="{BB962C8B-B14F-4D97-AF65-F5344CB8AC3E}">
        <p14:creationId xmlns:p14="http://schemas.microsoft.com/office/powerpoint/2010/main" val="2638139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86062E58-B9BA-33C8-0344-92AE89B5139D}"/>
              </a:ext>
            </a:extLst>
          </p:cNvPr>
          <p:cNvSpPr/>
          <p:nvPr/>
        </p:nvSpPr>
        <p:spPr>
          <a:xfrm>
            <a:off x="3472549" y="1585040"/>
            <a:ext cx="2427515" cy="2656114"/>
          </a:xfrm>
          <a:prstGeom prst="roundRect">
            <a:avLst/>
          </a:prstGeom>
          <a:solidFill>
            <a:schemeClr val="accent5">
              <a:lumMod val="40000"/>
              <a:lumOff val="60000"/>
            </a:schemeClr>
          </a:solidFill>
        </p:spPr>
        <p:style>
          <a:lnRef idx="2">
            <a:schemeClr val="accent2"/>
          </a:lnRef>
          <a:fillRef idx="1">
            <a:schemeClr val="lt1"/>
          </a:fillRef>
          <a:effectRef idx="0">
            <a:schemeClr val="accent2"/>
          </a:effectRef>
          <a:fontRef idx="minor">
            <a:schemeClr val="dk1"/>
          </a:fontRef>
        </p:style>
        <p:txBody>
          <a:bodyPr rtlCol="0" anchor="ctr"/>
          <a:lstStyle/>
          <a:p>
            <a:pPr marL="342900" indent="-342900">
              <a:buFont typeface="+mj-lt"/>
              <a:buAutoNum type="arabicPeriod"/>
            </a:pPr>
            <a:r>
              <a:rPr lang="en-US" sz="1100" dirty="0">
                <a:ln w="0"/>
                <a:solidFill>
                  <a:schemeClr val="tx1"/>
                </a:solidFill>
                <a:effectLst>
                  <a:outerShdw blurRad="38100" dist="19050" dir="2700000" algn="tl" rotWithShape="0">
                    <a:schemeClr val="dk1">
                      <a:alpha val="40000"/>
                    </a:schemeClr>
                  </a:outerShdw>
                </a:effectLst>
              </a:rPr>
              <a:t>Temperature</a:t>
            </a:r>
          </a:p>
          <a:p>
            <a:pPr marL="342900" indent="-342900">
              <a:buFont typeface="+mj-lt"/>
              <a:buAutoNum type="arabicPeriod"/>
            </a:pPr>
            <a:r>
              <a:rPr lang="en-US" sz="1100" dirty="0">
                <a:ln w="0"/>
                <a:solidFill>
                  <a:schemeClr val="tx1"/>
                </a:solidFill>
                <a:effectLst>
                  <a:outerShdw blurRad="38100" dist="19050" dir="2700000" algn="tl" rotWithShape="0">
                    <a:schemeClr val="dk1">
                      <a:alpha val="40000"/>
                    </a:schemeClr>
                  </a:outerShdw>
                </a:effectLst>
              </a:rPr>
              <a:t>Level</a:t>
            </a:r>
          </a:p>
          <a:p>
            <a:pPr marL="342900" indent="-342900">
              <a:buFont typeface="+mj-lt"/>
              <a:buAutoNum type="arabicPeriod"/>
            </a:pPr>
            <a:r>
              <a:rPr lang="en-US" sz="1100" dirty="0">
                <a:ln w="0"/>
                <a:solidFill>
                  <a:schemeClr val="tx1"/>
                </a:solidFill>
                <a:effectLst>
                  <a:outerShdw blurRad="38100" dist="19050" dir="2700000" algn="tl" rotWithShape="0">
                    <a:schemeClr val="dk1">
                      <a:alpha val="40000"/>
                    </a:schemeClr>
                  </a:outerShdw>
                </a:effectLst>
              </a:rPr>
              <a:t>Pressure</a:t>
            </a:r>
          </a:p>
          <a:p>
            <a:pPr marL="342900" indent="-342900">
              <a:buFont typeface="+mj-lt"/>
              <a:buAutoNum type="arabicPeriod"/>
            </a:pPr>
            <a:r>
              <a:rPr lang="en-US" sz="1100" dirty="0">
                <a:ln w="0"/>
                <a:solidFill>
                  <a:schemeClr val="tx1"/>
                </a:solidFill>
                <a:effectLst>
                  <a:outerShdw blurRad="38100" dist="19050" dir="2700000" algn="tl" rotWithShape="0">
                    <a:schemeClr val="dk1">
                      <a:alpha val="40000"/>
                    </a:schemeClr>
                  </a:outerShdw>
                </a:effectLst>
              </a:rPr>
              <a:t>Flow</a:t>
            </a:r>
          </a:p>
          <a:p>
            <a:pPr marL="342900" indent="-342900">
              <a:buFont typeface="+mj-lt"/>
              <a:buAutoNum type="arabicPeriod"/>
            </a:pPr>
            <a:r>
              <a:rPr lang="en-US" sz="1100" dirty="0">
                <a:ln w="0"/>
                <a:solidFill>
                  <a:schemeClr val="tx1"/>
                </a:solidFill>
                <a:effectLst>
                  <a:outerShdw blurRad="38100" dist="19050" dir="2700000" algn="tl" rotWithShape="0">
                    <a:schemeClr val="dk1">
                      <a:alpha val="40000"/>
                    </a:schemeClr>
                  </a:outerShdw>
                </a:effectLst>
              </a:rPr>
              <a:t>Differential Pressure Switch</a:t>
            </a:r>
          </a:p>
          <a:p>
            <a:pPr marL="342900" indent="-342900">
              <a:buFont typeface="+mj-lt"/>
              <a:buAutoNum type="arabicPeriod"/>
            </a:pPr>
            <a:r>
              <a:rPr lang="en-US" sz="1100" dirty="0">
                <a:ln w="0"/>
                <a:solidFill>
                  <a:schemeClr val="tx1"/>
                </a:solidFill>
                <a:effectLst>
                  <a:outerShdw blurRad="38100" dist="19050" dir="2700000" algn="tl" rotWithShape="0">
                    <a:schemeClr val="dk1">
                      <a:alpha val="40000"/>
                    </a:schemeClr>
                  </a:outerShdw>
                </a:effectLst>
              </a:rPr>
              <a:t>Vibration</a:t>
            </a:r>
          </a:p>
          <a:p>
            <a:pPr marL="342900" indent="-342900">
              <a:buFont typeface="+mj-lt"/>
              <a:buAutoNum type="arabicPeriod"/>
            </a:pPr>
            <a:r>
              <a:rPr lang="en-US" sz="1100" dirty="0">
                <a:ln w="0"/>
                <a:solidFill>
                  <a:schemeClr val="tx1"/>
                </a:solidFill>
                <a:effectLst>
                  <a:outerShdw blurRad="38100" dist="19050" dir="2700000" algn="tl" rotWithShape="0">
                    <a:schemeClr val="dk1">
                      <a:alpha val="40000"/>
                    </a:schemeClr>
                  </a:outerShdw>
                </a:effectLst>
              </a:rPr>
              <a:t>Current</a:t>
            </a:r>
          </a:p>
          <a:p>
            <a:pPr marL="342900" indent="-342900">
              <a:buFont typeface="+mj-lt"/>
              <a:buAutoNum type="arabicPeriod"/>
            </a:pPr>
            <a:r>
              <a:rPr lang="en-US" sz="1100" dirty="0">
                <a:ln w="0"/>
                <a:solidFill>
                  <a:schemeClr val="tx1"/>
                </a:solidFill>
                <a:effectLst>
                  <a:outerShdw blurRad="38100" dist="19050" dir="2700000" algn="tl" rotWithShape="0">
                    <a:schemeClr val="dk1">
                      <a:alpha val="40000"/>
                    </a:schemeClr>
                  </a:outerShdw>
                </a:effectLst>
              </a:rPr>
              <a:t>Voltage</a:t>
            </a:r>
          </a:p>
          <a:p>
            <a:pPr marL="342900" indent="-342900">
              <a:buFont typeface="+mj-lt"/>
              <a:buAutoNum type="arabicPeriod"/>
            </a:pPr>
            <a:r>
              <a:rPr lang="en-US" sz="1100" dirty="0">
                <a:ln w="0"/>
                <a:solidFill>
                  <a:schemeClr val="tx1"/>
                </a:solidFill>
                <a:effectLst>
                  <a:outerShdw blurRad="38100" dist="19050" dir="2700000" algn="tl" rotWithShape="0">
                    <a:schemeClr val="dk1">
                      <a:alpha val="40000"/>
                    </a:schemeClr>
                  </a:outerShdw>
                </a:effectLst>
              </a:rPr>
              <a:t>Contamination</a:t>
            </a:r>
          </a:p>
          <a:p>
            <a:pPr marL="342900" indent="-342900">
              <a:buFont typeface="+mj-lt"/>
              <a:buAutoNum type="arabicPeriod"/>
            </a:pPr>
            <a:r>
              <a:rPr lang="en-US" sz="1100" dirty="0">
                <a:ln w="0"/>
                <a:solidFill>
                  <a:schemeClr val="tx1"/>
                </a:solidFill>
                <a:effectLst>
                  <a:outerShdw blurRad="38100" dist="19050" dir="2700000" algn="tl" rotWithShape="0">
                    <a:schemeClr val="dk1">
                      <a:alpha val="40000"/>
                    </a:schemeClr>
                  </a:outerShdw>
                </a:effectLst>
              </a:rPr>
              <a:t>Position</a:t>
            </a:r>
          </a:p>
          <a:p>
            <a:pPr marL="342900" indent="-342900">
              <a:buFont typeface="+mj-lt"/>
              <a:buAutoNum type="arabicPeriod"/>
            </a:pPr>
            <a:r>
              <a:rPr lang="en-US" sz="1100" dirty="0">
                <a:ln w="0"/>
                <a:solidFill>
                  <a:schemeClr val="tx1"/>
                </a:solidFill>
                <a:effectLst>
                  <a:outerShdw blurRad="38100" dist="19050" dir="2700000" algn="tl" rotWithShape="0">
                    <a:schemeClr val="dk1">
                      <a:alpha val="40000"/>
                    </a:schemeClr>
                  </a:outerShdw>
                </a:effectLst>
              </a:rPr>
              <a:t>Comm status</a:t>
            </a:r>
          </a:p>
          <a:p>
            <a:pPr marL="342900" indent="-342900">
              <a:buFont typeface="+mj-lt"/>
              <a:buAutoNum type="arabicPeriod"/>
            </a:pPr>
            <a:r>
              <a:rPr lang="en-US" sz="1100" dirty="0">
                <a:ln w="0"/>
                <a:solidFill>
                  <a:schemeClr val="tx1"/>
                </a:solidFill>
                <a:effectLst>
                  <a:outerShdw blurRad="38100" dist="19050" dir="2700000" algn="tl" rotWithShape="0">
                    <a:schemeClr val="dk1">
                      <a:alpha val="40000"/>
                    </a:schemeClr>
                  </a:outerShdw>
                </a:effectLst>
              </a:rPr>
              <a:t>On/Off </a:t>
            </a:r>
            <a:r>
              <a:rPr lang="en-US" sz="1100" dirty="0" err="1">
                <a:ln w="0"/>
                <a:solidFill>
                  <a:schemeClr val="tx1"/>
                </a:solidFill>
                <a:effectLst>
                  <a:outerShdw blurRad="38100" dist="19050" dir="2700000" algn="tl" rotWithShape="0">
                    <a:schemeClr val="dk1">
                      <a:alpha val="40000"/>
                    </a:schemeClr>
                  </a:outerShdw>
                </a:effectLst>
              </a:rPr>
              <a:t>FeedClientck</a:t>
            </a:r>
            <a:endParaRPr lang="en-US" sz="1100" dirty="0">
              <a:ln w="0"/>
              <a:solidFill>
                <a:schemeClr val="tx1"/>
              </a:solidFill>
              <a:effectLst>
                <a:outerShdw blurRad="38100" dist="19050" dir="2700000" algn="tl" rotWithShape="0">
                  <a:schemeClr val="dk1">
                    <a:alpha val="40000"/>
                  </a:schemeClr>
                </a:outerShdw>
              </a:effectLst>
            </a:endParaRPr>
          </a:p>
          <a:p>
            <a:pPr marL="342900" indent="-342900">
              <a:buFont typeface="+mj-lt"/>
              <a:buAutoNum type="arabicPeriod"/>
            </a:pPr>
            <a:r>
              <a:rPr lang="en-US" sz="1100" dirty="0">
                <a:ln w="0"/>
                <a:solidFill>
                  <a:schemeClr val="tx1"/>
                </a:solidFill>
                <a:effectLst>
                  <a:outerShdw blurRad="38100" dist="19050" dir="2700000" algn="tl" rotWithShape="0">
                    <a:schemeClr val="dk1">
                      <a:alpha val="40000"/>
                    </a:schemeClr>
                  </a:outerShdw>
                </a:effectLst>
              </a:rPr>
              <a:t>Gap</a:t>
            </a:r>
          </a:p>
          <a:p>
            <a:pPr marL="342900" indent="-342900">
              <a:buFont typeface="+mj-lt"/>
              <a:buAutoNum type="arabicPeriod"/>
            </a:pPr>
            <a:r>
              <a:rPr lang="en-US" sz="1100" dirty="0">
                <a:ln w="0"/>
                <a:solidFill>
                  <a:schemeClr val="tx1"/>
                </a:solidFill>
                <a:effectLst>
                  <a:outerShdw blurRad="38100" dist="19050" dir="2700000" algn="tl" rotWithShape="0">
                    <a:schemeClr val="dk1">
                      <a:alpha val="40000"/>
                    </a:schemeClr>
                  </a:outerShdw>
                </a:effectLst>
              </a:rPr>
              <a:t>Offset</a:t>
            </a:r>
          </a:p>
          <a:p>
            <a:pPr marL="342900" indent="-342900">
              <a:buFont typeface="+mj-lt"/>
              <a:buAutoNum type="arabicPeriod"/>
            </a:pPr>
            <a:r>
              <a:rPr lang="en-US" sz="1100" dirty="0">
                <a:ln w="0"/>
                <a:solidFill>
                  <a:schemeClr val="tx1"/>
                </a:solidFill>
                <a:effectLst>
                  <a:outerShdw blurRad="38100" dist="19050" dir="2700000" algn="tl" rotWithShape="0">
                    <a:schemeClr val="dk1">
                      <a:alpha val="40000"/>
                    </a:schemeClr>
                  </a:outerShdw>
                </a:effectLst>
              </a:rPr>
              <a:t>Profile/Ovality</a:t>
            </a:r>
          </a:p>
        </p:txBody>
      </p:sp>
      <p:sp>
        <p:nvSpPr>
          <p:cNvPr id="5" name="Rectangle: Rounded Corners 4">
            <a:extLst>
              <a:ext uri="{FF2B5EF4-FFF2-40B4-BE49-F238E27FC236}">
                <a16:creationId xmlns:a16="http://schemas.microsoft.com/office/drawing/2014/main" id="{2F0875E0-06DB-7A1B-F087-D30E20A0D258}"/>
              </a:ext>
            </a:extLst>
          </p:cNvPr>
          <p:cNvSpPr/>
          <p:nvPr/>
        </p:nvSpPr>
        <p:spPr>
          <a:xfrm>
            <a:off x="740235" y="500744"/>
            <a:ext cx="2634343" cy="908958"/>
          </a:xfrm>
          <a:prstGeom prst="roundRect">
            <a:avLst/>
          </a:prstGeom>
          <a:solidFill>
            <a:schemeClr val="bg1"/>
          </a:solidFill>
          <a:ln>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342900" indent="-342900">
              <a:buFont typeface="+mj-lt"/>
              <a:buAutoNum type="arabicPeriod"/>
            </a:pPr>
            <a:r>
              <a:rPr lang="en-US" sz="1100" dirty="0">
                <a:solidFill>
                  <a:srgbClr val="0070C0"/>
                </a:solidFill>
              </a:rPr>
              <a:t>Tank Hydraulic Oil </a:t>
            </a:r>
          </a:p>
          <a:p>
            <a:pPr marL="342900" indent="-342900">
              <a:buFont typeface="+mj-lt"/>
              <a:buAutoNum type="arabicPeriod"/>
            </a:pPr>
            <a:r>
              <a:rPr lang="en-US" sz="1100" dirty="0">
                <a:solidFill>
                  <a:srgbClr val="0070C0"/>
                </a:solidFill>
              </a:rPr>
              <a:t>Electrical Panel Room Temp.</a:t>
            </a:r>
          </a:p>
          <a:p>
            <a:pPr marL="342900" indent="-342900">
              <a:buFont typeface="+mj-lt"/>
              <a:buAutoNum type="arabicPeriod"/>
            </a:pPr>
            <a:r>
              <a:rPr lang="en-US" sz="1100" dirty="0">
                <a:solidFill>
                  <a:srgbClr val="0070C0"/>
                </a:solidFill>
              </a:rPr>
              <a:t>Water-in Hydraulic oil cooling</a:t>
            </a:r>
          </a:p>
          <a:p>
            <a:pPr marL="342900" indent="-342900">
              <a:buFont typeface="+mj-lt"/>
              <a:buAutoNum type="arabicPeriod"/>
            </a:pPr>
            <a:r>
              <a:rPr lang="en-US" sz="1100" dirty="0">
                <a:solidFill>
                  <a:srgbClr val="0070C0"/>
                </a:solidFill>
              </a:rPr>
              <a:t>Water-out Hydraulic oil cooling</a:t>
            </a:r>
          </a:p>
          <a:p>
            <a:pPr marL="342900" indent="-342900">
              <a:buFont typeface="+mj-lt"/>
              <a:buAutoNum type="arabicPeriod"/>
            </a:pPr>
            <a:r>
              <a:rPr lang="en-US" sz="1100" dirty="0">
                <a:solidFill>
                  <a:srgbClr val="0070C0"/>
                </a:solidFill>
              </a:rPr>
              <a:t>Cylinder-oil out temp (All cylinders)</a:t>
            </a:r>
          </a:p>
        </p:txBody>
      </p:sp>
      <p:sp>
        <p:nvSpPr>
          <p:cNvPr id="6" name="Rectangle: Rounded Corners 5">
            <a:extLst>
              <a:ext uri="{FF2B5EF4-FFF2-40B4-BE49-F238E27FC236}">
                <a16:creationId xmlns:a16="http://schemas.microsoft.com/office/drawing/2014/main" id="{8E8FD17B-E4D4-ABF0-66DF-7F0EFBAFDB49}"/>
              </a:ext>
            </a:extLst>
          </p:cNvPr>
          <p:cNvSpPr/>
          <p:nvPr/>
        </p:nvSpPr>
        <p:spPr>
          <a:xfrm>
            <a:off x="762007" y="1465945"/>
            <a:ext cx="2634344" cy="1545770"/>
          </a:xfrm>
          <a:prstGeom prst="roundRect">
            <a:avLst/>
          </a:prstGeom>
          <a:solidFill>
            <a:schemeClr val="bg1"/>
          </a:solidFill>
          <a:ln>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28600" indent="-228600">
              <a:buFont typeface="+mj-lt"/>
              <a:buAutoNum type="arabicPeriod"/>
            </a:pPr>
            <a:r>
              <a:rPr lang="en-US" sz="1100" dirty="0">
                <a:solidFill>
                  <a:srgbClr val="0070C0"/>
                </a:solidFill>
              </a:rPr>
              <a:t>Hyd Main pump flow</a:t>
            </a:r>
          </a:p>
          <a:p>
            <a:pPr marL="228600" indent="-228600">
              <a:buFont typeface="+mj-lt"/>
              <a:buAutoNum type="arabicPeriod"/>
            </a:pPr>
            <a:r>
              <a:rPr lang="en-US" sz="1100" dirty="0">
                <a:solidFill>
                  <a:srgbClr val="0070C0"/>
                </a:solidFill>
              </a:rPr>
              <a:t>Pilot line flow</a:t>
            </a:r>
          </a:p>
          <a:p>
            <a:pPr marL="228600" indent="-228600">
              <a:buFont typeface="+mj-lt"/>
              <a:buAutoNum type="arabicPeriod"/>
            </a:pPr>
            <a:r>
              <a:rPr lang="en-US" sz="1100" dirty="0">
                <a:solidFill>
                  <a:srgbClr val="0070C0"/>
                </a:solidFill>
              </a:rPr>
              <a:t>Circulation </a:t>
            </a:r>
          </a:p>
          <a:p>
            <a:pPr marL="228600" indent="-228600">
              <a:buFont typeface="+mj-lt"/>
              <a:buAutoNum type="arabicPeriod"/>
            </a:pPr>
            <a:r>
              <a:rPr lang="en-US" sz="1100" dirty="0">
                <a:solidFill>
                  <a:srgbClr val="0070C0"/>
                </a:solidFill>
              </a:rPr>
              <a:t>P1 line</a:t>
            </a:r>
          </a:p>
          <a:p>
            <a:pPr marL="228600" indent="-228600">
              <a:buFont typeface="+mj-lt"/>
              <a:buAutoNum type="arabicPeriod"/>
            </a:pPr>
            <a:r>
              <a:rPr lang="en-US" sz="1100" dirty="0">
                <a:solidFill>
                  <a:srgbClr val="0070C0"/>
                </a:solidFill>
              </a:rPr>
              <a:t>P2 line</a:t>
            </a:r>
          </a:p>
          <a:p>
            <a:pPr marL="228600" indent="-228600">
              <a:buFont typeface="+mj-lt"/>
              <a:buAutoNum type="arabicPeriod"/>
            </a:pPr>
            <a:r>
              <a:rPr lang="en-US" sz="1100" dirty="0">
                <a:solidFill>
                  <a:srgbClr val="0070C0"/>
                </a:solidFill>
              </a:rPr>
              <a:t>Water Inlet(Hydraulic Oil Cooling) </a:t>
            </a:r>
          </a:p>
          <a:p>
            <a:pPr marL="228600" indent="-228600">
              <a:buFont typeface="+mj-lt"/>
              <a:buAutoNum type="arabicPeriod"/>
            </a:pPr>
            <a:r>
              <a:rPr lang="en-US" sz="1100" dirty="0">
                <a:solidFill>
                  <a:srgbClr val="0070C0"/>
                </a:solidFill>
              </a:rPr>
              <a:t>Water Outlet (Hydraulic Oil Cooling) </a:t>
            </a:r>
          </a:p>
          <a:p>
            <a:pPr marL="228600" indent="-228600">
              <a:buFont typeface="+mj-lt"/>
              <a:buAutoNum type="arabicPeriod"/>
            </a:pPr>
            <a:r>
              <a:rPr lang="en-US" sz="1100" dirty="0">
                <a:solidFill>
                  <a:srgbClr val="0070C0"/>
                </a:solidFill>
              </a:rPr>
              <a:t>Oil inlet flow</a:t>
            </a:r>
          </a:p>
          <a:p>
            <a:pPr marL="228600" indent="-228600">
              <a:buFont typeface="+mj-lt"/>
              <a:buAutoNum type="arabicPeriod"/>
            </a:pPr>
            <a:r>
              <a:rPr lang="en-US" sz="1100" dirty="0">
                <a:solidFill>
                  <a:srgbClr val="0070C0"/>
                </a:solidFill>
              </a:rPr>
              <a:t>Oil outlet flow</a:t>
            </a:r>
          </a:p>
        </p:txBody>
      </p:sp>
      <p:sp>
        <p:nvSpPr>
          <p:cNvPr id="7" name="Rectangle: Rounded Corners 6">
            <a:extLst>
              <a:ext uri="{FF2B5EF4-FFF2-40B4-BE49-F238E27FC236}">
                <a16:creationId xmlns:a16="http://schemas.microsoft.com/office/drawing/2014/main" id="{07ED48FC-6229-668C-52C7-A8732717BBE4}"/>
              </a:ext>
            </a:extLst>
          </p:cNvPr>
          <p:cNvSpPr/>
          <p:nvPr/>
        </p:nvSpPr>
        <p:spPr>
          <a:xfrm>
            <a:off x="762007" y="3546929"/>
            <a:ext cx="2634344" cy="642258"/>
          </a:xfrm>
          <a:prstGeom prst="roundRect">
            <a:avLst/>
          </a:prstGeom>
          <a:solidFill>
            <a:schemeClr val="bg1"/>
          </a:solidFill>
          <a:ln>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28600" indent="-228600">
              <a:buFont typeface="+mj-lt"/>
              <a:buAutoNum type="arabicPeriod"/>
            </a:pPr>
            <a:r>
              <a:rPr lang="en-US" sz="1100" dirty="0">
                <a:solidFill>
                  <a:srgbClr val="0070C0"/>
                </a:solidFill>
              </a:rPr>
              <a:t>Pilot Filter clogging  DI </a:t>
            </a:r>
          </a:p>
          <a:p>
            <a:pPr marL="228600" indent="-228600">
              <a:buFont typeface="+mj-lt"/>
              <a:buAutoNum type="arabicPeriod"/>
            </a:pPr>
            <a:r>
              <a:rPr lang="en-US" sz="1100" dirty="0">
                <a:solidFill>
                  <a:srgbClr val="0070C0"/>
                </a:solidFill>
              </a:rPr>
              <a:t>Circulation Filter clogging DI</a:t>
            </a:r>
          </a:p>
          <a:p>
            <a:pPr marL="228600" indent="-228600">
              <a:buFont typeface="+mj-lt"/>
              <a:buAutoNum type="arabicPeriod"/>
            </a:pPr>
            <a:r>
              <a:rPr lang="en-US" sz="1100" dirty="0" err="1">
                <a:solidFill>
                  <a:srgbClr val="0070C0"/>
                </a:solidFill>
              </a:rPr>
              <a:t>Lub</a:t>
            </a:r>
            <a:r>
              <a:rPr lang="en-US" sz="1100" dirty="0">
                <a:solidFill>
                  <a:srgbClr val="0070C0"/>
                </a:solidFill>
              </a:rPr>
              <a:t> Filter clogging DI</a:t>
            </a:r>
          </a:p>
        </p:txBody>
      </p:sp>
      <p:sp>
        <p:nvSpPr>
          <p:cNvPr id="8" name="Rectangle: Rounded Corners 7">
            <a:extLst>
              <a:ext uri="{FF2B5EF4-FFF2-40B4-BE49-F238E27FC236}">
                <a16:creationId xmlns:a16="http://schemas.microsoft.com/office/drawing/2014/main" id="{B38F55AE-6F86-D5FE-56C4-990C32A7018E}"/>
              </a:ext>
            </a:extLst>
          </p:cNvPr>
          <p:cNvSpPr/>
          <p:nvPr/>
        </p:nvSpPr>
        <p:spPr>
          <a:xfrm>
            <a:off x="762007" y="4256314"/>
            <a:ext cx="2634344" cy="642258"/>
          </a:xfrm>
          <a:prstGeom prst="roundRect">
            <a:avLst/>
          </a:prstGeom>
          <a:solidFill>
            <a:schemeClr val="bg1"/>
          </a:solidFill>
          <a:ln>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28600" indent="-228600">
              <a:buFont typeface="+mj-lt"/>
              <a:buAutoNum type="arabicPeriod"/>
            </a:pPr>
            <a:r>
              <a:rPr lang="en-US" sz="1050" dirty="0">
                <a:solidFill>
                  <a:srgbClr val="0070C0"/>
                </a:solidFill>
              </a:rPr>
              <a:t>Hyd Pump motor DE &amp; NDE with Temperature</a:t>
            </a:r>
          </a:p>
          <a:p>
            <a:pPr marL="228600" indent="-228600">
              <a:buFont typeface="+mj-lt"/>
              <a:buAutoNum type="arabicPeriod"/>
            </a:pPr>
            <a:r>
              <a:rPr lang="en-US" sz="1050" dirty="0">
                <a:solidFill>
                  <a:srgbClr val="0070C0"/>
                </a:solidFill>
              </a:rPr>
              <a:t>Hyd Pump Vibration with Temperature</a:t>
            </a:r>
          </a:p>
        </p:txBody>
      </p:sp>
      <p:sp>
        <p:nvSpPr>
          <p:cNvPr id="9" name="Rectangle: Rounded Corners 8">
            <a:extLst>
              <a:ext uri="{FF2B5EF4-FFF2-40B4-BE49-F238E27FC236}">
                <a16:creationId xmlns:a16="http://schemas.microsoft.com/office/drawing/2014/main" id="{417D90EB-612A-2B8E-3B50-B41F0B9CAE63}"/>
              </a:ext>
            </a:extLst>
          </p:cNvPr>
          <p:cNvSpPr/>
          <p:nvPr/>
        </p:nvSpPr>
        <p:spPr>
          <a:xfrm>
            <a:off x="740234" y="5292273"/>
            <a:ext cx="2656116" cy="252184"/>
          </a:xfrm>
          <a:prstGeom prst="roundRect">
            <a:avLst/>
          </a:prstGeom>
          <a:solidFill>
            <a:schemeClr val="bg1"/>
          </a:solidFill>
          <a:ln>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28600" indent="-228600">
              <a:buFont typeface="+mj-lt"/>
              <a:buAutoNum type="arabicPeriod"/>
            </a:pPr>
            <a:r>
              <a:rPr lang="en-US" sz="1050" dirty="0">
                <a:solidFill>
                  <a:srgbClr val="0070C0"/>
                </a:solidFill>
              </a:rPr>
              <a:t>Hyd Oil level (Analog)</a:t>
            </a:r>
          </a:p>
        </p:txBody>
      </p:sp>
      <p:sp>
        <p:nvSpPr>
          <p:cNvPr id="10" name="Rectangle: Rounded Corners 9">
            <a:extLst>
              <a:ext uri="{FF2B5EF4-FFF2-40B4-BE49-F238E27FC236}">
                <a16:creationId xmlns:a16="http://schemas.microsoft.com/office/drawing/2014/main" id="{8991A3E4-48B9-F3CB-9F3B-250999A39BB9}"/>
              </a:ext>
            </a:extLst>
          </p:cNvPr>
          <p:cNvSpPr/>
          <p:nvPr/>
        </p:nvSpPr>
        <p:spPr>
          <a:xfrm>
            <a:off x="740233" y="5936343"/>
            <a:ext cx="2656117" cy="446314"/>
          </a:xfrm>
          <a:prstGeom prst="roundRect">
            <a:avLst/>
          </a:prstGeom>
          <a:solidFill>
            <a:schemeClr val="bg1"/>
          </a:solidFill>
          <a:ln>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28600" indent="-228600">
              <a:buFont typeface="+mj-lt"/>
              <a:buAutoNum type="arabicPeriod"/>
            </a:pPr>
            <a:r>
              <a:rPr lang="en-US" sz="1050" dirty="0">
                <a:solidFill>
                  <a:srgbClr val="0070C0"/>
                </a:solidFill>
              </a:rPr>
              <a:t>Manipulator-L&amp;R Motor Current</a:t>
            </a:r>
          </a:p>
          <a:p>
            <a:pPr marL="228600" indent="-228600">
              <a:buFont typeface="+mj-lt"/>
              <a:buAutoNum type="arabicPeriod"/>
            </a:pPr>
            <a:r>
              <a:rPr lang="en-US" sz="1050" dirty="0">
                <a:solidFill>
                  <a:srgbClr val="0070C0"/>
                </a:solidFill>
              </a:rPr>
              <a:t>Hydraulic Pump Motor (7 Motors) </a:t>
            </a:r>
          </a:p>
        </p:txBody>
      </p:sp>
      <p:sp>
        <p:nvSpPr>
          <p:cNvPr id="11" name="Rectangle: Rounded Corners 10">
            <a:extLst>
              <a:ext uri="{FF2B5EF4-FFF2-40B4-BE49-F238E27FC236}">
                <a16:creationId xmlns:a16="http://schemas.microsoft.com/office/drawing/2014/main" id="{AB7006F4-CF40-9C90-1096-E3D8130972D1}"/>
              </a:ext>
            </a:extLst>
          </p:cNvPr>
          <p:cNvSpPr/>
          <p:nvPr/>
        </p:nvSpPr>
        <p:spPr>
          <a:xfrm>
            <a:off x="762007" y="6449784"/>
            <a:ext cx="2656117" cy="446314"/>
          </a:xfrm>
          <a:prstGeom prst="roundRect">
            <a:avLst/>
          </a:prstGeom>
          <a:solidFill>
            <a:schemeClr val="bg1"/>
          </a:solidFill>
          <a:ln>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28600" indent="-228600">
              <a:buFont typeface="+mj-lt"/>
              <a:buAutoNum type="arabicPeriod"/>
            </a:pPr>
            <a:r>
              <a:rPr lang="fr-FR" sz="1050" dirty="0">
                <a:solidFill>
                  <a:srgbClr val="0070C0"/>
                </a:solidFill>
              </a:rPr>
              <a:t>Profibus Communication error</a:t>
            </a:r>
          </a:p>
          <a:p>
            <a:pPr marL="228600" indent="-228600">
              <a:buFont typeface="+mj-lt"/>
              <a:buAutoNum type="arabicPeriod"/>
            </a:pPr>
            <a:r>
              <a:rPr lang="fr-FR" sz="1050" dirty="0">
                <a:solidFill>
                  <a:srgbClr val="0070C0"/>
                </a:solidFill>
              </a:rPr>
              <a:t>Ethernet Communication error</a:t>
            </a:r>
            <a:r>
              <a:rPr lang="en-US" sz="1050" dirty="0">
                <a:solidFill>
                  <a:srgbClr val="0070C0"/>
                </a:solidFill>
              </a:rPr>
              <a:t> </a:t>
            </a:r>
          </a:p>
        </p:txBody>
      </p:sp>
      <p:sp>
        <p:nvSpPr>
          <p:cNvPr id="12" name="Rectangle: Rounded Corners 11">
            <a:extLst>
              <a:ext uri="{FF2B5EF4-FFF2-40B4-BE49-F238E27FC236}">
                <a16:creationId xmlns:a16="http://schemas.microsoft.com/office/drawing/2014/main" id="{BE2EE2DB-4303-7F30-E61A-62FDB841CFAC}"/>
              </a:ext>
            </a:extLst>
          </p:cNvPr>
          <p:cNvSpPr/>
          <p:nvPr/>
        </p:nvSpPr>
        <p:spPr>
          <a:xfrm>
            <a:off x="783770" y="3076560"/>
            <a:ext cx="2579911" cy="201853"/>
          </a:xfrm>
          <a:prstGeom prst="roundRect">
            <a:avLst/>
          </a:prstGeom>
          <a:solidFill>
            <a:schemeClr val="bg1"/>
          </a:solidFill>
          <a:ln>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28600" indent="-228600">
              <a:buFont typeface="+mj-lt"/>
              <a:buAutoNum type="arabicPeriod"/>
            </a:pPr>
            <a:r>
              <a:rPr lang="en-US" sz="1050" dirty="0">
                <a:solidFill>
                  <a:srgbClr val="0070C0"/>
                </a:solidFill>
              </a:rPr>
              <a:t>Oil contamination level</a:t>
            </a:r>
          </a:p>
        </p:txBody>
      </p:sp>
      <p:sp>
        <p:nvSpPr>
          <p:cNvPr id="15" name="Rectangle: Rounded Corners 14">
            <a:extLst>
              <a:ext uri="{FF2B5EF4-FFF2-40B4-BE49-F238E27FC236}">
                <a16:creationId xmlns:a16="http://schemas.microsoft.com/office/drawing/2014/main" id="{6B15A877-3902-80CA-5DE4-C24E311519EE}"/>
              </a:ext>
            </a:extLst>
          </p:cNvPr>
          <p:cNvSpPr/>
          <p:nvPr/>
        </p:nvSpPr>
        <p:spPr>
          <a:xfrm>
            <a:off x="762005" y="4933043"/>
            <a:ext cx="2645229" cy="326572"/>
          </a:xfrm>
          <a:prstGeom prst="roundRect">
            <a:avLst/>
          </a:prstGeom>
          <a:solidFill>
            <a:schemeClr val="bg1"/>
          </a:solidFill>
          <a:ln>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28600" indent="-228600">
              <a:buFont typeface="+mj-lt"/>
              <a:buAutoNum type="arabicPeriod"/>
            </a:pPr>
            <a:r>
              <a:rPr lang="en-US" sz="1050" dirty="0">
                <a:solidFill>
                  <a:srgbClr val="0070C0"/>
                </a:solidFill>
              </a:rPr>
              <a:t>Forming Profile Offset(Set)</a:t>
            </a:r>
          </a:p>
        </p:txBody>
      </p:sp>
      <p:sp>
        <p:nvSpPr>
          <p:cNvPr id="16" name="Rectangle: Rounded Corners 15">
            <a:extLst>
              <a:ext uri="{FF2B5EF4-FFF2-40B4-BE49-F238E27FC236}">
                <a16:creationId xmlns:a16="http://schemas.microsoft.com/office/drawing/2014/main" id="{B5E2E77F-E485-3A00-39A7-D18AB9914592}"/>
              </a:ext>
            </a:extLst>
          </p:cNvPr>
          <p:cNvSpPr/>
          <p:nvPr/>
        </p:nvSpPr>
        <p:spPr>
          <a:xfrm>
            <a:off x="3516049" y="934404"/>
            <a:ext cx="2307798" cy="482147"/>
          </a:xfrm>
          <a:prstGeom prst="roundRect">
            <a:avLst/>
          </a:prstGeom>
          <a:solidFill>
            <a:schemeClr val="bg1"/>
          </a:solidFill>
          <a:ln>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28600" indent="-228600">
              <a:buFont typeface="+mj-lt"/>
              <a:buAutoNum type="arabicPeriod"/>
            </a:pPr>
            <a:r>
              <a:rPr lang="en-US" sz="900" dirty="0">
                <a:solidFill>
                  <a:srgbClr val="0070C0"/>
                </a:solidFill>
              </a:rPr>
              <a:t>Pilot DC valve </a:t>
            </a:r>
            <a:r>
              <a:rPr lang="en-US" sz="900" dirty="0" err="1">
                <a:solidFill>
                  <a:srgbClr val="0070C0"/>
                </a:solidFill>
              </a:rPr>
              <a:t>feedClientck</a:t>
            </a:r>
            <a:endParaRPr lang="en-US" sz="900" dirty="0">
              <a:solidFill>
                <a:srgbClr val="0070C0"/>
              </a:solidFill>
            </a:endParaRPr>
          </a:p>
          <a:p>
            <a:pPr marL="228600" indent="-228600">
              <a:buFont typeface="+mj-lt"/>
              <a:buAutoNum type="arabicPeriod"/>
            </a:pPr>
            <a:r>
              <a:rPr lang="en-US" sz="900" dirty="0">
                <a:solidFill>
                  <a:srgbClr val="0070C0"/>
                </a:solidFill>
              </a:rPr>
              <a:t>P1/P2 valve </a:t>
            </a:r>
            <a:r>
              <a:rPr lang="en-US" sz="900" dirty="0" err="1">
                <a:solidFill>
                  <a:srgbClr val="0070C0"/>
                </a:solidFill>
              </a:rPr>
              <a:t>feedClientck</a:t>
            </a:r>
            <a:r>
              <a:rPr lang="en-US" sz="900" dirty="0">
                <a:solidFill>
                  <a:srgbClr val="0070C0"/>
                </a:solidFill>
              </a:rPr>
              <a:t> ( 3 setup)</a:t>
            </a:r>
          </a:p>
          <a:p>
            <a:pPr marL="228600" indent="-228600">
              <a:buFont typeface="+mj-lt"/>
              <a:buAutoNum type="arabicPeriod"/>
            </a:pPr>
            <a:r>
              <a:rPr lang="en-US" sz="900" dirty="0">
                <a:solidFill>
                  <a:srgbClr val="0070C0"/>
                </a:solidFill>
              </a:rPr>
              <a:t>Additional valve </a:t>
            </a:r>
            <a:r>
              <a:rPr lang="en-US" sz="900" dirty="0" err="1">
                <a:solidFill>
                  <a:srgbClr val="0070C0"/>
                </a:solidFill>
              </a:rPr>
              <a:t>feedClientck</a:t>
            </a:r>
            <a:endParaRPr lang="en-US" sz="900" dirty="0">
              <a:solidFill>
                <a:srgbClr val="0070C0"/>
              </a:solidFill>
            </a:endParaRPr>
          </a:p>
        </p:txBody>
      </p:sp>
      <p:sp>
        <p:nvSpPr>
          <p:cNvPr id="17" name="Rectangle: Rounded Corners 16">
            <a:extLst>
              <a:ext uri="{FF2B5EF4-FFF2-40B4-BE49-F238E27FC236}">
                <a16:creationId xmlns:a16="http://schemas.microsoft.com/office/drawing/2014/main" id="{DCC8CBCE-6FE2-DC23-6466-987CFBB78600}"/>
              </a:ext>
            </a:extLst>
          </p:cNvPr>
          <p:cNvSpPr/>
          <p:nvPr/>
        </p:nvSpPr>
        <p:spPr>
          <a:xfrm>
            <a:off x="751121" y="5582034"/>
            <a:ext cx="2612559" cy="283800"/>
          </a:xfrm>
          <a:prstGeom prst="roundRect">
            <a:avLst/>
          </a:prstGeom>
          <a:solidFill>
            <a:schemeClr val="bg1"/>
          </a:solidFill>
          <a:ln>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28600" indent="-228600">
              <a:buFont typeface="+mj-lt"/>
              <a:buAutoNum type="arabicPeriod"/>
            </a:pPr>
            <a:r>
              <a:rPr lang="en-US" sz="1050" dirty="0">
                <a:solidFill>
                  <a:srgbClr val="0070C0"/>
                </a:solidFill>
              </a:rPr>
              <a:t>Pipe Profile /Ovality(Set)</a:t>
            </a:r>
          </a:p>
        </p:txBody>
      </p:sp>
      <p:sp>
        <p:nvSpPr>
          <p:cNvPr id="18" name="Rectangle: Rounded Corners 17">
            <a:extLst>
              <a:ext uri="{FF2B5EF4-FFF2-40B4-BE49-F238E27FC236}">
                <a16:creationId xmlns:a16="http://schemas.microsoft.com/office/drawing/2014/main" id="{5234D5B1-3B68-16A6-3600-6D453FAAE2DB}"/>
              </a:ext>
            </a:extLst>
          </p:cNvPr>
          <p:cNvSpPr/>
          <p:nvPr/>
        </p:nvSpPr>
        <p:spPr>
          <a:xfrm>
            <a:off x="783775" y="3334831"/>
            <a:ext cx="2579906" cy="177628"/>
          </a:xfrm>
          <a:prstGeom prst="roundRect">
            <a:avLst/>
          </a:prstGeom>
          <a:solidFill>
            <a:schemeClr val="bg1"/>
          </a:solidFill>
          <a:ln>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28600" indent="-228600">
              <a:buFont typeface="+mj-lt"/>
              <a:buAutoNum type="arabicPeriod"/>
            </a:pPr>
            <a:r>
              <a:rPr lang="en-US" sz="1050" dirty="0">
                <a:solidFill>
                  <a:srgbClr val="0070C0"/>
                </a:solidFill>
              </a:rPr>
              <a:t>Forming Pipe Edge Gap(Set)</a:t>
            </a:r>
          </a:p>
        </p:txBody>
      </p:sp>
      <p:sp>
        <p:nvSpPr>
          <p:cNvPr id="19" name="Rectangle: Rounded Corners 18">
            <a:extLst>
              <a:ext uri="{FF2B5EF4-FFF2-40B4-BE49-F238E27FC236}">
                <a16:creationId xmlns:a16="http://schemas.microsoft.com/office/drawing/2014/main" id="{F0D7F1E1-5B40-3FDD-7963-DD7F122B457F}"/>
              </a:ext>
            </a:extLst>
          </p:cNvPr>
          <p:cNvSpPr/>
          <p:nvPr/>
        </p:nvSpPr>
        <p:spPr>
          <a:xfrm>
            <a:off x="6988633" y="487142"/>
            <a:ext cx="1567545" cy="255814"/>
          </a:xfrm>
          <a:prstGeom prst="roundRect">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50" dirty="0">
                <a:solidFill>
                  <a:srgbClr val="0070C0"/>
                </a:solidFill>
              </a:rPr>
              <a:t>Siemens SITRANS Ts500</a:t>
            </a:r>
          </a:p>
        </p:txBody>
      </p:sp>
      <p:sp>
        <p:nvSpPr>
          <p:cNvPr id="20" name="Rectangle: Rounded Corners 19">
            <a:extLst>
              <a:ext uri="{FF2B5EF4-FFF2-40B4-BE49-F238E27FC236}">
                <a16:creationId xmlns:a16="http://schemas.microsoft.com/office/drawing/2014/main" id="{DB7E2815-3A38-183B-93B6-BED86865AC19}"/>
              </a:ext>
            </a:extLst>
          </p:cNvPr>
          <p:cNvSpPr/>
          <p:nvPr/>
        </p:nvSpPr>
        <p:spPr>
          <a:xfrm>
            <a:off x="6988633" y="1300070"/>
            <a:ext cx="1643745" cy="255814"/>
          </a:xfrm>
          <a:prstGeom prst="roundRect">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50" dirty="0">
                <a:solidFill>
                  <a:srgbClr val="0070C0"/>
                </a:solidFill>
              </a:rPr>
              <a:t>Siemens SITRANS P300</a:t>
            </a:r>
          </a:p>
        </p:txBody>
      </p:sp>
      <p:cxnSp>
        <p:nvCxnSpPr>
          <p:cNvPr id="22" name="Connector: Elbow 21">
            <a:extLst>
              <a:ext uri="{FF2B5EF4-FFF2-40B4-BE49-F238E27FC236}">
                <a16:creationId xmlns:a16="http://schemas.microsoft.com/office/drawing/2014/main" id="{37A5A06B-A850-617E-BCEB-17FC7F6AD143}"/>
              </a:ext>
            </a:extLst>
          </p:cNvPr>
          <p:cNvCxnSpPr>
            <a:endCxn id="19" idx="1"/>
          </p:cNvCxnSpPr>
          <p:nvPr/>
        </p:nvCxnSpPr>
        <p:spPr>
          <a:xfrm flipV="1">
            <a:off x="4833264" y="615049"/>
            <a:ext cx="2155369" cy="1181094"/>
          </a:xfrm>
          <a:prstGeom prst="bentConnector3">
            <a:avLst>
              <a:gd name="adj1" fmla="val 62626"/>
            </a:avLst>
          </a:prstGeom>
          <a:ln>
            <a:tailEnd type="triangle"/>
          </a:ln>
        </p:spPr>
        <p:style>
          <a:lnRef idx="1">
            <a:schemeClr val="accent2"/>
          </a:lnRef>
          <a:fillRef idx="0">
            <a:schemeClr val="accent2"/>
          </a:fillRef>
          <a:effectRef idx="0">
            <a:schemeClr val="accent2"/>
          </a:effectRef>
          <a:fontRef idx="minor">
            <a:schemeClr val="tx1"/>
          </a:fontRef>
        </p:style>
      </p:cxnSp>
      <p:cxnSp>
        <p:nvCxnSpPr>
          <p:cNvPr id="24" name="Connector: Elbow 23">
            <a:extLst>
              <a:ext uri="{FF2B5EF4-FFF2-40B4-BE49-F238E27FC236}">
                <a16:creationId xmlns:a16="http://schemas.microsoft.com/office/drawing/2014/main" id="{E7CE7387-F3E0-866F-6DC1-5E82F6EFCC6A}"/>
              </a:ext>
            </a:extLst>
          </p:cNvPr>
          <p:cNvCxnSpPr>
            <a:cxnSpLocks/>
            <a:endCxn id="20" idx="1"/>
          </p:cNvCxnSpPr>
          <p:nvPr/>
        </p:nvCxnSpPr>
        <p:spPr>
          <a:xfrm flipV="1">
            <a:off x="4593778" y="1427977"/>
            <a:ext cx="2394855" cy="673356"/>
          </a:xfrm>
          <a:prstGeom prst="bentConnector3">
            <a:avLst>
              <a:gd name="adj1" fmla="val 83182"/>
            </a:avLst>
          </a:prstGeom>
          <a:ln>
            <a:tailEnd type="triangle"/>
          </a:ln>
        </p:spPr>
        <p:style>
          <a:lnRef idx="1">
            <a:schemeClr val="accent2"/>
          </a:lnRef>
          <a:fillRef idx="0">
            <a:schemeClr val="accent2"/>
          </a:fillRef>
          <a:effectRef idx="0">
            <a:schemeClr val="accent2"/>
          </a:effectRef>
          <a:fontRef idx="minor">
            <a:schemeClr val="tx1"/>
          </a:fontRef>
        </p:style>
      </p:cxnSp>
      <p:sp>
        <p:nvSpPr>
          <p:cNvPr id="31" name="Rectangle: Rounded Corners 30">
            <a:extLst>
              <a:ext uri="{FF2B5EF4-FFF2-40B4-BE49-F238E27FC236}">
                <a16:creationId xmlns:a16="http://schemas.microsoft.com/office/drawing/2014/main" id="{5450325C-CAF3-0FB7-FE20-937453327681}"/>
              </a:ext>
            </a:extLst>
          </p:cNvPr>
          <p:cNvSpPr/>
          <p:nvPr/>
        </p:nvSpPr>
        <p:spPr>
          <a:xfrm>
            <a:off x="6988633" y="895164"/>
            <a:ext cx="1643745" cy="255814"/>
          </a:xfrm>
          <a:prstGeom prst="roundRect">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50" dirty="0">
                <a:solidFill>
                  <a:srgbClr val="0070C0"/>
                </a:solidFill>
              </a:rPr>
              <a:t>Siemens SITRANS LVL200</a:t>
            </a:r>
          </a:p>
        </p:txBody>
      </p:sp>
      <p:cxnSp>
        <p:nvCxnSpPr>
          <p:cNvPr id="32" name="Connector: Elbow 31">
            <a:extLst>
              <a:ext uri="{FF2B5EF4-FFF2-40B4-BE49-F238E27FC236}">
                <a16:creationId xmlns:a16="http://schemas.microsoft.com/office/drawing/2014/main" id="{1313D488-E320-9369-EB8F-2E2642DC5C95}"/>
              </a:ext>
            </a:extLst>
          </p:cNvPr>
          <p:cNvCxnSpPr>
            <a:cxnSpLocks/>
            <a:endCxn id="31" idx="1"/>
          </p:cNvCxnSpPr>
          <p:nvPr/>
        </p:nvCxnSpPr>
        <p:spPr>
          <a:xfrm flipV="1">
            <a:off x="4365178" y="1023071"/>
            <a:ext cx="2623455" cy="908375"/>
          </a:xfrm>
          <a:prstGeom prst="bentConnector3">
            <a:avLst>
              <a:gd name="adj1" fmla="val 74481"/>
            </a:avLst>
          </a:prstGeom>
          <a:ln>
            <a:tailEnd type="triangle"/>
          </a:ln>
        </p:spPr>
        <p:style>
          <a:lnRef idx="1">
            <a:schemeClr val="accent2"/>
          </a:lnRef>
          <a:fillRef idx="0">
            <a:schemeClr val="accent2"/>
          </a:fillRef>
          <a:effectRef idx="0">
            <a:schemeClr val="accent2"/>
          </a:effectRef>
          <a:fontRef idx="minor">
            <a:schemeClr val="tx1"/>
          </a:fontRef>
        </p:style>
      </p:cxnSp>
      <p:sp>
        <p:nvSpPr>
          <p:cNvPr id="36" name="Rectangle: Rounded Corners 35">
            <a:extLst>
              <a:ext uri="{FF2B5EF4-FFF2-40B4-BE49-F238E27FC236}">
                <a16:creationId xmlns:a16="http://schemas.microsoft.com/office/drawing/2014/main" id="{D1ED43C5-7C0D-21DA-6988-A404B4F56BA0}"/>
              </a:ext>
            </a:extLst>
          </p:cNvPr>
          <p:cNvSpPr/>
          <p:nvPr/>
        </p:nvSpPr>
        <p:spPr>
          <a:xfrm>
            <a:off x="6977747" y="1781767"/>
            <a:ext cx="1643745" cy="255814"/>
          </a:xfrm>
          <a:prstGeom prst="roundRect">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dirty="0">
                <a:solidFill>
                  <a:srgbClr val="0070C0"/>
                </a:solidFill>
              </a:rPr>
              <a:t>Siemens </a:t>
            </a:r>
            <a:r>
              <a:rPr lang="nl-NL" sz="1000" dirty="0">
                <a:solidFill>
                  <a:srgbClr val="0070C0"/>
                </a:solidFill>
              </a:rPr>
              <a:t>SITRANS F M MAG 5000</a:t>
            </a:r>
            <a:endParaRPr lang="en-US" sz="1000" dirty="0">
              <a:solidFill>
                <a:srgbClr val="0070C0"/>
              </a:solidFill>
            </a:endParaRPr>
          </a:p>
        </p:txBody>
      </p:sp>
      <p:cxnSp>
        <p:nvCxnSpPr>
          <p:cNvPr id="37" name="Connector: Elbow 36">
            <a:extLst>
              <a:ext uri="{FF2B5EF4-FFF2-40B4-BE49-F238E27FC236}">
                <a16:creationId xmlns:a16="http://schemas.microsoft.com/office/drawing/2014/main" id="{29464D22-86A7-17FB-C7B2-30A0AC9ED1A0}"/>
              </a:ext>
            </a:extLst>
          </p:cNvPr>
          <p:cNvCxnSpPr>
            <a:cxnSpLocks/>
            <a:endCxn id="36" idx="1"/>
          </p:cNvCxnSpPr>
          <p:nvPr/>
        </p:nvCxnSpPr>
        <p:spPr>
          <a:xfrm flipV="1">
            <a:off x="4288980" y="1909674"/>
            <a:ext cx="2688767" cy="379442"/>
          </a:xfrm>
          <a:prstGeom prst="bentConnector3">
            <a:avLst>
              <a:gd name="adj1" fmla="val 90081"/>
            </a:avLst>
          </a:prstGeom>
          <a:ln>
            <a:tailEnd type="triangle"/>
          </a:ln>
        </p:spPr>
        <p:style>
          <a:lnRef idx="1">
            <a:schemeClr val="accent2"/>
          </a:lnRef>
          <a:fillRef idx="0">
            <a:schemeClr val="accent2"/>
          </a:fillRef>
          <a:effectRef idx="0">
            <a:schemeClr val="accent2"/>
          </a:effectRef>
          <a:fontRef idx="minor">
            <a:schemeClr val="tx1"/>
          </a:fontRef>
        </p:style>
      </p:cxnSp>
      <p:sp>
        <p:nvSpPr>
          <p:cNvPr id="41" name="Rectangle: Rounded Corners 40">
            <a:extLst>
              <a:ext uri="{FF2B5EF4-FFF2-40B4-BE49-F238E27FC236}">
                <a16:creationId xmlns:a16="http://schemas.microsoft.com/office/drawing/2014/main" id="{88651D81-7681-0A0B-E46D-BFE28226EABD}"/>
              </a:ext>
            </a:extLst>
          </p:cNvPr>
          <p:cNvSpPr/>
          <p:nvPr/>
        </p:nvSpPr>
        <p:spPr>
          <a:xfrm>
            <a:off x="6999519" y="2162004"/>
            <a:ext cx="1643745" cy="255814"/>
          </a:xfrm>
          <a:prstGeom prst="roundRect">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dirty="0">
                <a:solidFill>
                  <a:srgbClr val="0070C0"/>
                </a:solidFill>
              </a:rPr>
              <a:t>KROHNE OPTIFLUX 4300</a:t>
            </a:r>
          </a:p>
        </p:txBody>
      </p:sp>
      <p:cxnSp>
        <p:nvCxnSpPr>
          <p:cNvPr id="42" name="Connector: Elbow 41">
            <a:extLst>
              <a:ext uri="{FF2B5EF4-FFF2-40B4-BE49-F238E27FC236}">
                <a16:creationId xmlns:a16="http://schemas.microsoft.com/office/drawing/2014/main" id="{E48E4E2A-6E26-6DC0-3AA5-9012976D0506}"/>
              </a:ext>
            </a:extLst>
          </p:cNvPr>
          <p:cNvCxnSpPr>
            <a:cxnSpLocks/>
            <a:endCxn id="41" idx="1"/>
          </p:cNvCxnSpPr>
          <p:nvPr/>
        </p:nvCxnSpPr>
        <p:spPr>
          <a:xfrm flipV="1">
            <a:off x="4267208" y="2289911"/>
            <a:ext cx="2732311" cy="9114"/>
          </a:xfrm>
          <a:prstGeom prst="bentConnector3">
            <a:avLst>
              <a:gd name="adj1" fmla="val 50000"/>
            </a:avLst>
          </a:prstGeom>
          <a:ln>
            <a:tailEnd type="triangle"/>
          </a:ln>
        </p:spPr>
        <p:style>
          <a:lnRef idx="1">
            <a:schemeClr val="accent2"/>
          </a:lnRef>
          <a:fillRef idx="0">
            <a:schemeClr val="accent2"/>
          </a:fillRef>
          <a:effectRef idx="0">
            <a:schemeClr val="accent2"/>
          </a:effectRef>
          <a:fontRef idx="minor">
            <a:schemeClr val="tx1"/>
          </a:fontRef>
        </p:style>
      </p:cxnSp>
      <p:sp>
        <p:nvSpPr>
          <p:cNvPr id="45" name="Rectangle: Rounded Corners 44">
            <a:extLst>
              <a:ext uri="{FF2B5EF4-FFF2-40B4-BE49-F238E27FC236}">
                <a16:creationId xmlns:a16="http://schemas.microsoft.com/office/drawing/2014/main" id="{1C73C56A-215E-9AD2-4338-C06DAF1ABA42}"/>
              </a:ext>
            </a:extLst>
          </p:cNvPr>
          <p:cNvSpPr/>
          <p:nvPr/>
        </p:nvSpPr>
        <p:spPr>
          <a:xfrm>
            <a:off x="6999519" y="2564659"/>
            <a:ext cx="1643745" cy="255814"/>
          </a:xfrm>
          <a:prstGeom prst="roundRect">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dirty="0">
                <a:solidFill>
                  <a:srgbClr val="0070C0"/>
                </a:solidFill>
              </a:rPr>
              <a:t>WIKA PSD-4</a:t>
            </a:r>
          </a:p>
        </p:txBody>
      </p:sp>
      <p:cxnSp>
        <p:nvCxnSpPr>
          <p:cNvPr id="46" name="Connector: Elbow 45">
            <a:extLst>
              <a:ext uri="{FF2B5EF4-FFF2-40B4-BE49-F238E27FC236}">
                <a16:creationId xmlns:a16="http://schemas.microsoft.com/office/drawing/2014/main" id="{4F795AB4-DD45-BB87-053B-57F6AED425E6}"/>
              </a:ext>
            </a:extLst>
          </p:cNvPr>
          <p:cNvCxnSpPr>
            <a:cxnSpLocks/>
            <a:endCxn id="45" idx="1"/>
          </p:cNvCxnSpPr>
          <p:nvPr/>
        </p:nvCxnSpPr>
        <p:spPr>
          <a:xfrm>
            <a:off x="5551721" y="2406378"/>
            <a:ext cx="1447798" cy="286188"/>
          </a:xfrm>
          <a:prstGeom prst="bentConnector3">
            <a:avLst>
              <a:gd name="adj1" fmla="val 50000"/>
            </a:avLst>
          </a:prstGeom>
          <a:ln>
            <a:tailEnd type="triangle"/>
          </a:ln>
        </p:spPr>
        <p:style>
          <a:lnRef idx="1">
            <a:schemeClr val="accent2"/>
          </a:lnRef>
          <a:fillRef idx="0">
            <a:schemeClr val="accent2"/>
          </a:fillRef>
          <a:effectRef idx="0">
            <a:schemeClr val="accent2"/>
          </a:effectRef>
          <a:fontRef idx="minor">
            <a:schemeClr val="tx1"/>
          </a:fontRef>
        </p:style>
      </p:cxnSp>
      <p:sp>
        <p:nvSpPr>
          <p:cNvPr id="49" name="Rectangle: Rounded Corners 48">
            <a:extLst>
              <a:ext uri="{FF2B5EF4-FFF2-40B4-BE49-F238E27FC236}">
                <a16:creationId xmlns:a16="http://schemas.microsoft.com/office/drawing/2014/main" id="{686E8C96-4393-ED39-EE90-63EC11102B77}"/>
              </a:ext>
            </a:extLst>
          </p:cNvPr>
          <p:cNvSpPr/>
          <p:nvPr/>
        </p:nvSpPr>
        <p:spPr>
          <a:xfrm>
            <a:off x="6999519" y="2936298"/>
            <a:ext cx="1643745" cy="255814"/>
          </a:xfrm>
          <a:prstGeom prst="roundRect">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dirty="0">
                <a:solidFill>
                  <a:srgbClr val="0070C0"/>
                </a:solidFill>
              </a:rPr>
              <a:t>SKF CMSS 793V</a:t>
            </a:r>
          </a:p>
        </p:txBody>
      </p:sp>
      <p:cxnSp>
        <p:nvCxnSpPr>
          <p:cNvPr id="50" name="Connector: Elbow 49">
            <a:extLst>
              <a:ext uri="{FF2B5EF4-FFF2-40B4-BE49-F238E27FC236}">
                <a16:creationId xmlns:a16="http://schemas.microsoft.com/office/drawing/2014/main" id="{C9FA6C5D-1D6F-9046-0FD3-7A99DCEE1FAA}"/>
              </a:ext>
            </a:extLst>
          </p:cNvPr>
          <p:cNvCxnSpPr>
            <a:cxnSpLocks/>
            <a:endCxn id="49" idx="1"/>
          </p:cNvCxnSpPr>
          <p:nvPr/>
        </p:nvCxnSpPr>
        <p:spPr>
          <a:xfrm>
            <a:off x="4593778" y="2562646"/>
            <a:ext cx="2405741" cy="501559"/>
          </a:xfrm>
          <a:prstGeom prst="bentConnector3">
            <a:avLst>
              <a:gd name="adj1" fmla="val 50000"/>
            </a:avLst>
          </a:prstGeom>
          <a:ln>
            <a:tailEnd type="triangle"/>
          </a:ln>
        </p:spPr>
        <p:style>
          <a:lnRef idx="1">
            <a:schemeClr val="accent2"/>
          </a:lnRef>
          <a:fillRef idx="0">
            <a:schemeClr val="accent2"/>
          </a:fillRef>
          <a:effectRef idx="0">
            <a:schemeClr val="accent2"/>
          </a:effectRef>
          <a:fontRef idx="minor">
            <a:schemeClr val="tx1"/>
          </a:fontRef>
        </p:style>
      </p:cxnSp>
      <p:sp>
        <p:nvSpPr>
          <p:cNvPr id="53" name="Rectangle: Rounded Corners 52">
            <a:extLst>
              <a:ext uri="{FF2B5EF4-FFF2-40B4-BE49-F238E27FC236}">
                <a16:creationId xmlns:a16="http://schemas.microsoft.com/office/drawing/2014/main" id="{A67ADD47-7CC8-AD34-EAE4-5B20D5BBCEAA}"/>
              </a:ext>
            </a:extLst>
          </p:cNvPr>
          <p:cNvSpPr/>
          <p:nvPr/>
        </p:nvSpPr>
        <p:spPr>
          <a:xfrm>
            <a:off x="6999519" y="3316194"/>
            <a:ext cx="1643745" cy="255814"/>
          </a:xfrm>
          <a:prstGeom prst="roundRect">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900" dirty="0">
                <a:solidFill>
                  <a:srgbClr val="0070C0"/>
                </a:solidFill>
              </a:rPr>
              <a:t>CR Magnetics/LEM CR5210/HO 150-P</a:t>
            </a:r>
          </a:p>
        </p:txBody>
      </p:sp>
      <p:cxnSp>
        <p:nvCxnSpPr>
          <p:cNvPr id="54" name="Connector: Elbow 53">
            <a:extLst>
              <a:ext uri="{FF2B5EF4-FFF2-40B4-BE49-F238E27FC236}">
                <a16:creationId xmlns:a16="http://schemas.microsoft.com/office/drawing/2014/main" id="{030DAD39-4413-20DD-7C24-7D094B018D79}"/>
              </a:ext>
            </a:extLst>
          </p:cNvPr>
          <p:cNvCxnSpPr>
            <a:cxnSpLocks/>
            <a:endCxn id="53" idx="1"/>
          </p:cNvCxnSpPr>
          <p:nvPr/>
        </p:nvCxnSpPr>
        <p:spPr>
          <a:xfrm>
            <a:off x="4495806" y="2742452"/>
            <a:ext cx="2503713" cy="701649"/>
          </a:xfrm>
          <a:prstGeom prst="bentConnector3">
            <a:avLst>
              <a:gd name="adj1" fmla="val 50000"/>
            </a:avLst>
          </a:prstGeom>
          <a:ln>
            <a:tailEnd type="triangle"/>
          </a:ln>
        </p:spPr>
        <p:style>
          <a:lnRef idx="1">
            <a:schemeClr val="accent2"/>
          </a:lnRef>
          <a:fillRef idx="0">
            <a:schemeClr val="accent2"/>
          </a:fillRef>
          <a:effectRef idx="0">
            <a:schemeClr val="accent2"/>
          </a:effectRef>
          <a:fontRef idx="minor">
            <a:schemeClr val="tx1"/>
          </a:fontRef>
        </p:style>
      </p:cxnSp>
      <p:sp>
        <p:nvSpPr>
          <p:cNvPr id="58" name="Rectangle: Rounded Corners 57">
            <a:extLst>
              <a:ext uri="{FF2B5EF4-FFF2-40B4-BE49-F238E27FC236}">
                <a16:creationId xmlns:a16="http://schemas.microsoft.com/office/drawing/2014/main" id="{8E00B69D-BACF-0700-08AF-750A49484411}"/>
              </a:ext>
            </a:extLst>
          </p:cNvPr>
          <p:cNvSpPr/>
          <p:nvPr/>
        </p:nvSpPr>
        <p:spPr>
          <a:xfrm>
            <a:off x="6999519" y="3673119"/>
            <a:ext cx="1643745" cy="255814"/>
          </a:xfrm>
          <a:prstGeom prst="roundRect">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900" dirty="0">
                <a:solidFill>
                  <a:srgbClr val="0070C0"/>
                </a:solidFill>
              </a:rPr>
              <a:t>Schneider iEM3255</a:t>
            </a:r>
          </a:p>
        </p:txBody>
      </p:sp>
      <p:cxnSp>
        <p:nvCxnSpPr>
          <p:cNvPr id="59" name="Connector: Elbow 58">
            <a:extLst>
              <a:ext uri="{FF2B5EF4-FFF2-40B4-BE49-F238E27FC236}">
                <a16:creationId xmlns:a16="http://schemas.microsoft.com/office/drawing/2014/main" id="{EBC89EC6-F7D5-3CC8-FD0C-A3A9A3F7FC61}"/>
              </a:ext>
            </a:extLst>
          </p:cNvPr>
          <p:cNvCxnSpPr>
            <a:cxnSpLocks/>
            <a:endCxn id="58" idx="1"/>
          </p:cNvCxnSpPr>
          <p:nvPr/>
        </p:nvCxnSpPr>
        <p:spPr>
          <a:xfrm>
            <a:off x="4419608" y="2942472"/>
            <a:ext cx="2579911" cy="858554"/>
          </a:xfrm>
          <a:prstGeom prst="bentConnector3">
            <a:avLst>
              <a:gd name="adj1" fmla="val 50000"/>
            </a:avLst>
          </a:prstGeom>
          <a:ln>
            <a:tailEnd type="triangle"/>
          </a:ln>
        </p:spPr>
        <p:style>
          <a:lnRef idx="1">
            <a:schemeClr val="accent2"/>
          </a:lnRef>
          <a:fillRef idx="0">
            <a:schemeClr val="accent2"/>
          </a:fillRef>
          <a:effectRef idx="0">
            <a:schemeClr val="accent2"/>
          </a:effectRef>
          <a:fontRef idx="minor">
            <a:schemeClr val="tx1"/>
          </a:fontRef>
        </p:style>
      </p:cxnSp>
      <p:sp>
        <p:nvSpPr>
          <p:cNvPr id="62" name="Rectangle: Rounded Corners 61">
            <a:extLst>
              <a:ext uri="{FF2B5EF4-FFF2-40B4-BE49-F238E27FC236}">
                <a16:creationId xmlns:a16="http://schemas.microsoft.com/office/drawing/2014/main" id="{BF652A3A-D6E1-07B8-0E4A-784595A80A6A}"/>
              </a:ext>
            </a:extLst>
          </p:cNvPr>
          <p:cNvSpPr/>
          <p:nvPr/>
        </p:nvSpPr>
        <p:spPr>
          <a:xfrm>
            <a:off x="6999519" y="4036267"/>
            <a:ext cx="1643745" cy="255814"/>
          </a:xfrm>
          <a:prstGeom prst="roundRect">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900" dirty="0">
                <a:solidFill>
                  <a:srgbClr val="0070C0"/>
                </a:solidFill>
              </a:rPr>
              <a:t>Parker  </a:t>
            </a:r>
            <a:r>
              <a:rPr lang="en-US" sz="900" dirty="0" err="1">
                <a:solidFill>
                  <a:srgbClr val="0070C0"/>
                </a:solidFill>
              </a:rPr>
              <a:t>iCountPD</a:t>
            </a:r>
            <a:endParaRPr lang="en-US" sz="900" dirty="0">
              <a:solidFill>
                <a:srgbClr val="0070C0"/>
              </a:solidFill>
            </a:endParaRPr>
          </a:p>
        </p:txBody>
      </p:sp>
      <p:cxnSp>
        <p:nvCxnSpPr>
          <p:cNvPr id="63" name="Connector: Elbow 62">
            <a:extLst>
              <a:ext uri="{FF2B5EF4-FFF2-40B4-BE49-F238E27FC236}">
                <a16:creationId xmlns:a16="http://schemas.microsoft.com/office/drawing/2014/main" id="{940EAC05-C40F-2548-88C5-C9332B311B4C}"/>
              </a:ext>
            </a:extLst>
          </p:cNvPr>
          <p:cNvCxnSpPr>
            <a:cxnSpLocks/>
            <a:endCxn id="62" idx="1"/>
          </p:cNvCxnSpPr>
          <p:nvPr/>
        </p:nvCxnSpPr>
        <p:spPr>
          <a:xfrm>
            <a:off x="4833264" y="3070379"/>
            <a:ext cx="2166255" cy="1093795"/>
          </a:xfrm>
          <a:prstGeom prst="bentConnector3">
            <a:avLst>
              <a:gd name="adj1" fmla="val 32915"/>
            </a:avLst>
          </a:prstGeom>
          <a:ln>
            <a:tailEnd type="triangle"/>
          </a:ln>
        </p:spPr>
        <p:style>
          <a:lnRef idx="1">
            <a:schemeClr val="accent2"/>
          </a:lnRef>
          <a:fillRef idx="0">
            <a:schemeClr val="accent2"/>
          </a:fillRef>
          <a:effectRef idx="0">
            <a:schemeClr val="accent2"/>
          </a:effectRef>
          <a:fontRef idx="minor">
            <a:schemeClr val="tx1"/>
          </a:fontRef>
        </p:style>
      </p:cxnSp>
      <p:sp>
        <p:nvSpPr>
          <p:cNvPr id="68" name="Rectangle: Rounded Corners 67">
            <a:extLst>
              <a:ext uri="{FF2B5EF4-FFF2-40B4-BE49-F238E27FC236}">
                <a16:creationId xmlns:a16="http://schemas.microsoft.com/office/drawing/2014/main" id="{C7EE3B88-3B60-B03B-C8D6-4192EA53C7C5}"/>
              </a:ext>
            </a:extLst>
          </p:cNvPr>
          <p:cNvSpPr/>
          <p:nvPr/>
        </p:nvSpPr>
        <p:spPr>
          <a:xfrm>
            <a:off x="6999519" y="4423680"/>
            <a:ext cx="1643745" cy="255814"/>
          </a:xfrm>
          <a:prstGeom prst="roundRect">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900" dirty="0">
                <a:solidFill>
                  <a:srgbClr val="0070C0"/>
                </a:solidFill>
              </a:rPr>
              <a:t>Micro Epsilon ILD1420-25/ILD1420, 21, 22</a:t>
            </a:r>
          </a:p>
        </p:txBody>
      </p:sp>
      <p:cxnSp>
        <p:nvCxnSpPr>
          <p:cNvPr id="69" name="Connector: Elbow 68">
            <a:extLst>
              <a:ext uri="{FF2B5EF4-FFF2-40B4-BE49-F238E27FC236}">
                <a16:creationId xmlns:a16="http://schemas.microsoft.com/office/drawing/2014/main" id="{84D84658-7C08-9886-833D-AFCDF5D71CC3}"/>
              </a:ext>
            </a:extLst>
          </p:cNvPr>
          <p:cNvCxnSpPr>
            <a:cxnSpLocks/>
            <a:endCxn id="68" idx="1"/>
          </p:cNvCxnSpPr>
          <p:nvPr/>
        </p:nvCxnSpPr>
        <p:spPr>
          <a:xfrm>
            <a:off x="4495806" y="3254243"/>
            <a:ext cx="2503713" cy="1297344"/>
          </a:xfrm>
          <a:prstGeom prst="bentConnector3">
            <a:avLst>
              <a:gd name="adj1" fmla="val 33043"/>
            </a:avLst>
          </a:prstGeom>
          <a:ln>
            <a:tailEnd type="triangle"/>
          </a:ln>
        </p:spPr>
        <p:style>
          <a:lnRef idx="1">
            <a:schemeClr val="accent2"/>
          </a:lnRef>
          <a:fillRef idx="0">
            <a:schemeClr val="accent2"/>
          </a:fillRef>
          <a:effectRef idx="0">
            <a:schemeClr val="accent2"/>
          </a:effectRef>
          <a:fontRef idx="minor">
            <a:schemeClr val="tx1"/>
          </a:fontRef>
        </p:style>
      </p:cxnSp>
      <p:sp>
        <p:nvSpPr>
          <p:cNvPr id="74" name="Rectangle: Rounded Corners 73">
            <a:extLst>
              <a:ext uri="{FF2B5EF4-FFF2-40B4-BE49-F238E27FC236}">
                <a16:creationId xmlns:a16="http://schemas.microsoft.com/office/drawing/2014/main" id="{75D7CCD4-0B74-6CE2-EAF1-DFE17ED39BEB}"/>
              </a:ext>
            </a:extLst>
          </p:cNvPr>
          <p:cNvSpPr/>
          <p:nvPr/>
        </p:nvSpPr>
        <p:spPr>
          <a:xfrm>
            <a:off x="6999519" y="4805650"/>
            <a:ext cx="1643745" cy="255814"/>
          </a:xfrm>
          <a:prstGeom prst="roundRect">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900" dirty="0">
                <a:solidFill>
                  <a:srgbClr val="0070C0"/>
                </a:solidFill>
              </a:rPr>
              <a:t>Siemens SIMATIC ET 200SP</a:t>
            </a:r>
          </a:p>
        </p:txBody>
      </p:sp>
      <p:cxnSp>
        <p:nvCxnSpPr>
          <p:cNvPr id="75" name="Connector: Elbow 74">
            <a:extLst>
              <a:ext uri="{FF2B5EF4-FFF2-40B4-BE49-F238E27FC236}">
                <a16:creationId xmlns:a16="http://schemas.microsoft.com/office/drawing/2014/main" id="{15F67D84-67A3-9610-72A8-66F01F88F11B}"/>
              </a:ext>
            </a:extLst>
          </p:cNvPr>
          <p:cNvCxnSpPr>
            <a:cxnSpLocks/>
            <a:endCxn id="74" idx="1"/>
          </p:cNvCxnSpPr>
          <p:nvPr/>
        </p:nvCxnSpPr>
        <p:spPr>
          <a:xfrm>
            <a:off x="4751620" y="3428844"/>
            <a:ext cx="2247899" cy="1504713"/>
          </a:xfrm>
          <a:prstGeom prst="bentConnector3">
            <a:avLst>
              <a:gd name="adj1" fmla="val 16102"/>
            </a:avLst>
          </a:prstGeom>
          <a:ln>
            <a:tailEnd type="triangle"/>
          </a:ln>
        </p:spPr>
        <p:style>
          <a:lnRef idx="1">
            <a:schemeClr val="accent2"/>
          </a:lnRef>
          <a:fillRef idx="0">
            <a:schemeClr val="accent2"/>
          </a:fillRef>
          <a:effectRef idx="0">
            <a:schemeClr val="accent2"/>
          </a:effectRef>
          <a:fontRef idx="minor">
            <a:schemeClr val="tx1"/>
          </a:fontRef>
        </p:style>
      </p:cxnSp>
      <p:sp>
        <p:nvSpPr>
          <p:cNvPr id="80" name="Rectangle: Rounded Corners 79">
            <a:extLst>
              <a:ext uri="{FF2B5EF4-FFF2-40B4-BE49-F238E27FC236}">
                <a16:creationId xmlns:a16="http://schemas.microsoft.com/office/drawing/2014/main" id="{0E79C485-8C1F-6550-1372-C8D9FC00B4E8}"/>
              </a:ext>
            </a:extLst>
          </p:cNvPr>
          <p:cNvSpPr/>
          <p:nvPr/>
        </p:nvSpPr>
        <p:spPr>
          <a:xfrm>
            <a:off x="6999519" y="5186811"/>
            <a:ext cx="1643745" cy="255814"/>
          </a:xfrm>
          <a:prstGeom prst="roundRect">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900" dirty="0">
                <a:solidFill>
                  <a:srgbClr val="0070C0"/>
                </a:solidFill>
              </a:rPr>
              <a:t>Honeywell  914CE Series</a:t>
            </a:r>
          </a:p>
        </p:txBody>
      </p:sp>
      <p:cxnSp>
        <p:nvCxnSpPr>
          <p:cNvPr id="81" name="Connector: Elbow 80">
            <a:extLst>
              <a:ext uri="{FF2B5EF4-FFF2-40B4-BE49-F238E27FC236}">
                <a16:creationId xmlns:a16="http://schemas.microsoft.com/office/drawing/2014/main" id="{4523907D-833A-907A-C533-5DDD0481B627}"/>
              </a:ext>
            </a:extLst>
          </p:cNvPr>
          <p:cNvCxnSpPr>
            <a:cxnSpLocks/>
            <a:endCxn id="80" idx="1"/>
          </p:cNvCxnSpPr>
          <p:nvPr/>
        </p:nvCxnSpPr>
        <p:spPr>
          <a:xfrm>
            <a:off x="4267208" y="3546929"/>
            <a:ext cx="2732311" cy="1767789"/>
          </a:xfrm>
          <a:prstGeom prst="bentConnector3">
            <a:avLst>
              <a:gd name="adj1" fmla="val 24104"/>
            </a:avLst>
          </a:prstGeom>
          <a:ln>
            <a:tailEnd type="triangle"/>
          </a:ln>
        </p:spPr>
        <p:style>
          <a:lnRef idx="1">
            <a:schemeClr val="accent2"/>
          </a:lnRef>
          <a:fillRef idx="0">
            <a:schemeClr val="accent2"/>
          </a:fillRef>
          <a:effectRef idx="0">
            <a:schemeClr val="accent2"/>
          </a:effectRef>
          <a:fontRef idx="minor">
            <a:schemeClr val="tx1"/>
          </a:fontRef>
        </p:style>
      </p:cxnSp>
      <p:sp>
        <p:nvSpPr>
          <p:cNvPr id="85" name="Rectangle: Rounded Corners 84">
            <a:extLst>
              <a:ext uri="{FF2B5EF4-FFF2-40B4-BE49-F238E27FC236}">
                <a16:creationId xmlns:a16="http://schemas.microsoft.com/office/drawing/2014/main" id="{FB28C6FE-2CC8-5BCF-4B3B-79865620525D}"/>
              </a:ext>
            </a:extLst>
          </p:cNvPr>
          <p:cNvSpPr/>
          <p:nvPr/>
        </p:nvSpPr>
        <p:spPr>
          <a:xfrm>
            <a:off x="6999519" y="5502634"/>
            <a:ext cx="1643745" cy="255814"/>
          </a:xfrm>
          <a:prstGeom prst="roundRect">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900" dirty="0">
                <a:solidFill>
                  <a:srgbClr val="0070C0"/>
                </a:solidFill>
              </a:rPr>
              <a:t>Keyence LJ-V7000 Series</a:t>
            </a:r>
          </a:p>
        </p:txBody>
      </p:sp>
      <p:cxnSp>
        <p:nvCxnSpPr>
          <p:cNvPr id="86" name="Connector: Elbow 85">
            <a:extLst>
              <a:ext uri="{FF2B5EF4-FFF2-40B4-BE49-F238E27FC236}">
                <a16:creationId xmlns:a16="http://schemas.microsoft.com/office/drawing/2014/main" id="{3E0DFAC5-8246-F511-3F26-EDAED1FE3020}"/>
              </a:ext>
            </a:extLst>
          </p:cNvPr>
          <p:cNvCxnSpPr>
            <a:cxnSpLocks/>
            <a:endCxn id="85" idx="1"/>
          </p:cNvCxnSpPr>
          <p:nvPr/>
        </p:nvCxnSpPr>
        <p:spPr>
          <a:xfrm>
            <a:off x="4212780" y="3714356"/>
            <a:ext cx="2786739" cy="1916185"/>
          </a:xfrm>
          <a:prstGeom prst="bentConnector3">
            <a:avLst>
              <a:gd name="adj1" fmla="val 24609"/>
            </a:avLst>
          </a:prstGeom>
          <a:ln>
            <a:tailEnd type="triangle"/>
          </a:ln>
        </p:spPr>
        <p:style>
          <a:lnRef idx="1">
            <a:schemeClr val="accent2"/>
          </a:lnRef>
          <a:fillRef idx="0">
            <a:schemeClr val="accent2"/>
          </a:fillRef>
          <a:effectRef idx="0">
            <a:schemeClr val="accent2"/>
          </a:effectRef>
          <a:fontRef idx="minor">
            <a:schemeClr val="tx1"/>
          </a:fontRef>
        </p:style>
      </p:cxnSp>
      <p:cxnSp>
        <p:nvCxnSpPr>
          <p:cNvPr id="91" name="Connector: Elbow 90">
            <a:extLst>
              <a:ext uri="{FF2B5EF4-FFF2-40B4-BE49-F238E27FC236}">
                <a16:creationId xmlns:a16="http://schemas.microsoft.com/office/drawing/2014/main" id="{6FA47C96-1447-89F7-8F75-C38216691C76}"/>
              </a:ext>
            </a:extLst>
          </p:cNvPr>
          <p:cNvCxnSpPr>
            <a:cxnSpLocks/>
            <a:endCxn id="85" idx="1"/>
          </p:cNvCxnSpPr>
          <p:nvPr/>
        </p:nvCxnSpPr>
        <p:spPr>
          <a:xfrm>
            <a:off x="4365178" y="3923025"/>
            <a:ext cx="2634341" cy="1707516"/>
          </a:xfrm>
          <a:prstGeom prst="bentConnector3">
            <a:avLst>
              <a:gd name="adj1" fmla="val 20248"/>
            </a:avLst>
          </a:prstGeom>
          <a:ln>
            <a:tailEnd type="triangle"/>
          </a:ln>
        </p:spPr>
        <p:style>
          <a:lnRef idx="1">
            <a:schemeClr val="accent2"/>
          </a:lnRef>
          <a:fillRef idx="0">
            <a:schemeClr val="accent2"/>
          </a:fillRef>
          <a:effectRef idx="0">
            <a:schemeClr val="accent2"/>
          </a:effectRef>
          <a:fontRef idx="minor">
            <a:schemeClr val="tx1"/>
          </a:fontRef>
        </p:style>
      </p:cxnSp>
      <p:sp>
        <p:nvSpPr>
          <p:cNvPr id="95" name="Rectangle: Rounded Corners 94">
            <a:extLst>
              <a:ext uri="{FF2B5EF4-FFF2-40B4-BE49-F238E27FC236}">
                <a16:creationId xmlns:a16="http://schemas.microsoft.com/office/drawing/2014/main" id="{665103AA-3CCD-BA9D-18E7-2FC5C76B1B6D}"/>
              </a:ext>
            </a:extLst>
          </p:cNvPr>
          <p:cNvSpPr/>
          <p:nvPr/>
        </p:nvSpPr>
        <p:spPr>
          <a:xfrm>
            <a:off x="6999519" y="5834929"/>
            <a:ext cx="1643745" cy="255814"/>
          </a:xfrm>
          <a:prstGeom prst="roundRect">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900" dirty="0">
                <a:solidFill>
                  <a:srgbClr val="0070C0"/>
                </a:solidFill>
              </a:rPr>
              <a:t>Cognex In-Sight 7000</a:t>
            </a:r>
          </a:p>
        </p:txBody>
      </p:sp>
      <p:cxnSp>
        <p:nvCxnSpPr>
          <p:cNvPr id="96" name="Connector: Elbow 95">
            <a:extLst>
              <a:ext uri="{FF2B5EF4-FFF2-40B4-BE49-F238E27FC236}">
                <a16:creationId xmlns:a16="http://schemas.microsoft.com/office/drawing/2014/main" id="{F4F356E9-B957-4ED0-AC21-45F15AA7917D}"/>
              </a:ext>
            </a:extLst>
          </p:cNvPr>
          <p:cNvCxnSpPr>
            <a:cxnSpLocks/>
            <a:endCxn id="95" idx="1"/>
          </p:cNvCxnSpPr>
          <p:nvPr/>
        </p:nvCxnSpPr>
        <p:spPr>
          <a:xfrm>
            <a:off x="4365178" y="4137602"/>
            <a:ext cx="2634341" cy="1825234"/>
          </a:xfrm>
          <a:prstGeom prst="bentConnector3">
            <a:avLst>
              <a:gd name="adj1" fmla="val -4545"/>
            </a:avLst>
          </a:prstGeom>
          <a:ln>
            <a:tailEnd type="triangle"/>
          </a:ln>
        </p:spPr>
        <p:style>
          <a:lnRef idx="1">
            <a:schemeClr val="accent2"/>
          </a:lnRef>
          <a:fillRef idx="0">
            <a:schemeClr val="accent2"/>
          </a:fillRef>
          <a:effectRef idx="0">
            <a:schemeClr val="accent2"/>
          </a:effectRef>
          <a:fontRef idx="minor">
            <a:schemeClr val="tx1"/>
          </a:fontRef>
        </p:style>
      </p:cxnSp>
      <p:grpSp>
        <p:nvGrpSpPr>
          <p:cNvPr id="117" name="Group 116">
            <a:extLst>
              <a:ext uri="{FF2B5EF4-FFF2-40B4-BE49-F238E27FC236}">
                <a16:creationId xmlns:a16="http://schemas.microsoft.com/office/drawing/2014/main" id="{D2982673-07DE-60B3-BD11-AB3C1F431A8C}"/>
              </a:ext>
            </a:extLst>
          </p:cNvPr>
          <p:cNvGrpSpPr/>
          <p:nvPr/>
        </p:nvGrpSpPr>
        <p:grpSpPr>
          <a:xfrm>
            <a:off x="8621491" y="543136"/>
            <a:ext cx="696688" cy="5559354"/>
            <a:chOff x="7935685" y="532250"/>
            <a:chExt cx="696688" cy="5559354"/>
          </a:xfrm>
        </p:grpSpPr>
        <p:sp>
          <p:nvSpPr>
            <p:cNvPr id="102" name="TextBox 101">
              <a:extLst>
                <a:ext uri="{FF2B5EF4-FFF2-40B4-BE49-F238E27FC236}">
                  <a16:creationId xmlns:a16="http://schemas.microsoft.com/office/drawing/2014/main" id="{02A5B855-A8A5-25C3-52F8-62F48342EDCC}"/>
                </a:ext>
              </a:extLst>
            </p:cNvPr>
            <p:cNvSpPr txBox="1"/>
            <p:nvPr/>
          </p:nvSpPr>
          <p:spPr>
            <a:xfrm>
              <a:off x="8044545" y="532250"/>
              <a:ext cx="587828" cy="276999"/>
            </a:xfrm>
            <a:prstGeom prst="rect">
              <a:avLst/>
            </a:prstGeom>
            <a:noFill/>
          </p:spPr>
          <p:txBody>
            <a:bodyPr wrap="square" rtlCol="0">
              <a:spAutoFit/>
            </a:bodyPr>
            <a:lstStyle/>
            <a:p>
              <a:r>
                <a:rPr lang="en-IN" sz="1200" b="1" dirty="0"/>
                <a:t>X 12</a:t>
              </a:r>
            </a:p>
          </p:txBody>
        </p:sp>
        <p:sp>
          <p:nvSpPr>
            <p:cNvPr id="103" name="TextBox 102">
              <a:extLst>
                <a:ext uri="{FF2B5EF4-FFF2-40B4-BE49-F238E27FC236}">
                  <a16:creationId xmlns:a16="http://schemas.microsoft.com/office/drawing/2014/main" id="{55999212-4C54-3EFB-0D31-B62BB68ABA31}"/>
                </a:ext>
              </a:extLst>
            </p:cNvPr>
            <p:cNvSpPr txBox="1"/>
            <p:nvPr/>
          </p:nvSpPr>
          <p:spPr>
            <a:xfrm>
              <a:off x="8033662" y="963368"/>
              <a:ext cx="587828" cy="276999"/>
            </a:xfrm>
            <a:prstGeom prst="rect">
              <a:avLst/>
            </a:prstGeom>
            <a:noFill/>
          </p:spPr>
          <p:txBody>
            <a:bodyPr wrap="square" rtlCol="0">
              <a:spAutoFit/>
            </a:bodyPr>
            <a:lstStyle/>
            <a:p>
              <a:r>
                <a:rPr lang="en-IN" sz="1200" b="1" dirty="0"/>
                <a:t>X 1</a:t>
              </a:r>
            </a:p>
          </p:txBody>
        </p:sp>
        <p:sp>
          <p:nvSpPr>
            <p:cNvPr id="104" name="TextBox 103">
              <a:extLst>
                <a:ext uri="{FF2B5EF4-FFF2-40B4-BE49-F238E27FC236}">
                  <a16:creationId xmlns:a16="http://schemas.microsoft.com/office/drawing/2014/main" id="{D65EAB9D-B7DE-4E9A-F10E-FA1560453E58}"/>
                </a:ext>
              </a:extLst>
            </p:cNvPr>
            <p:cNvSpPr txBox="1"/>
            <p:nvPr/>
          </p:nvSpPr>
          <p:spPr>
            <a:xfrm>
              <a:off x="8022776" y="1394486"/>
              <a:ext cx="587828" cy="276999"/>
            </a:xfrm>
            <a:prstGeom prst="rect">
              <a:avLst/>
            </a:prstGeom>
            <a:noFill/>
          </p:spPr>
          <p:txBody>
            <a:bodyPr wrap="square" rtlCol="0">
              <a:spAutoFit/>
            </a:bodyPr>
            <a:lstStyle/>
            <a:p>
              <a:r>
                <a:rPr lang="en-IN" sz="1200" b="1" dirty="0"/>
                <a:t>X 1</a:t>
              </a:r>
            </a:p>
          </p:txBody>
        </p:sp>
        <p:sp>
          <p:nvSpPr>
            <p:cNvPr id="105" name="TextBox 104">
              <a:extLst>
                <a:ext uri="{FF2B5EF4-FFF2-40B4-BE49-F238E27FC236}">
                  <a16:creationId xmlns:a16="http://schemas.microsoft.com/office/drawing/2014/main" id="{E6036AA6-4456-3FAD-3ACB-8E7C37092804}"/>
                </a:ext>
              </a:extLst>
            </p:cNvPr>
            <p:cNvSpPr txBox="1"/>
            <p:nvPr/>
          </p:nvSpPr>
          <p:spPr>
            <a:xfrm>
              <a:off x="7990115" y="1825604"/>
              <a:ext cx="587828" cy="276999"/>
            </a:xfrm>
            <a:prstGeom prst="rect">
              <a:avLst/>
            </a:prstGeom>
            <a:noFill/>
          </p:spPr>
          <p:txBody>
            <a:bodyPr wrap="square" rtlCol="0">
              <a:spAutoFit/>
            </a:bodyPr>
            <a:lstStyle/>
            <a:p>
              <a:r>
                <a:rPr lang="en-IN" sz="1200" b="1" dirty="0"/>
                <a:t>X 11</a:t>
              </a:r>
            </a:p>
          </p:txBody>
        </p:sp>
        <p:sp>
          <p:nvSpPr>
            <p:cNvPr id="106" name="TextBox 105">
              <a:extLst>
                <a:ext uri="{FF2B5EF4-FFF2-40B4-BE49-F238E27FC236}">
                  <a16:creationId xmlns:a16="http://schemas.microsoft.com/office/drawing/2014/main" id="{13BEA2EB-FCA8-BE49-1BF2-1476DBCA8443}"/>
                </a:ext>
              </a:extLst>
            </p:cNvPr>
            <p:cNvSpPr txBox="1"/>
            <p:nvPr/>
          </p:nvSpPr>
          <p:spPr>
            <a:xfrm>
              <a:off x="7979233" y="2210847"/>
              <a:ext cx="587828" cy="276999"/>
            </a:xfrm>
            <a:prstGeom prst="rect">
              <a:avLst/>
            </a:prstGeom>
            <a:noFill/>
          </p:spPr>
          <p:txBody>
            <a:bodyPr wrap="square" rtlCol="0">
              <a:spAutoFit/>
            </a:bodyPr>
            <a:lstStyle/>
            <a:p>
              <a:r>
                <a:rPr lang="en-IN" sz="1200" b="1" dirty="0"/>
                <a:t>X 1</a:t>
              </a:r>
            </a:p>
          </p:txBody>
        </p:sp>
        <p:sp>
          <p:nvSpPr>
            <p:cNvPr id="107" name="TextBox 106">
              <a:extLst>
                <a:ext uri="{FF2B5EF4-FFF2-40B4-BE49-F238E27FC236}">
                  <a16:creationId xmlns:a16="http://schemas.microsoft.com/office/drawing/2014/main" id="{23030FD8-3D20-BD13-CFEF-C865651AB7DA}"/>
                </a:ext>
              </a:extLst>
            </p:cNvPr>
            <p:cNvSpPr txBox="1"/>
            <p:nvPr/>
          </p:nvSpPr>
          <p:spPr>
            <a:xfrm>
              <a:off x="7979233" y="2612358"/>
              <a:ext cx="587828" cy="276999"/>
            </a:xfrm>
            <a:prstGeom prst="rect">
              <a:avLst/>
            </a:prstGeom>
            <a:noFill/>
          </p:spPr>
          <p:txBody>
            <a:bodyPr wrap="square" rtlCol="0">
              <a:spAutoFit/>
            </a:bodyPr>
            <a:lstStyle/>
            <a:p>
              <a:r>
                <a:rPr lang="en-IN" sz="1200" b="1" dirty="0"/>
                <a:t>X 3</a:t>
              </a:r>
            </a:p>
          </p:txBody>
        </p:sp>
        <p:sp>
          <p:nvSpPr>
            <p:cNvPr id="108" name="TextBox 107">
              <a:extLst>
                <a:ext uri="{FF2B5EF4-FFF2-40B4-BE49-F238E27FC236}">
                  <a16:creationId xmlns:a16="http://schemas.microsoft.com/office/drawing/2014/main" id="{3A276B16-48C8-374B-1367-78DBF148D1F9}"/>
                </a:ext>
              </a:extLst>
            </p:cNvPr>
            <p:cNvSpPr txBox="1"/>
            <p:nvPr/>
          </p:nvSpPr>
          <p:spPr>
            <a:xfrm>
              <a:off x="7935689" y="2966358"/>
              <a:ext cx="587828" cy="276999"/>
            </a:xfrm>
            <a:prstGeom prst="rect">
              <a:avLst/>
            </a:prstGeom>
            <a:noFill/>
          </p:spPr>
          <p:txBody>
            <a:bodyPr wrap="square" rtlCol="0">
              <a:spAutoFit/>
            </a:bodyPr>
            <a:lstStyle/>
            <a:p>
              <a:r>
                <a:rPr lang="en-IN" sz="1200" b="1" dirty="0"/>
                <a:t>X 21</a:t>
              </a:r>
            </a:p>
          </p:txBody>
        </p:sp>
        <p:sp>
          <p:nvSpPr>
            <p:cNvPr id="109" name="TextBox 108">
              <a:extLst>
                <a:ext uri="{FF2B5EF4-FFF2-40B4-BE49-F238E27FC236}">
                  <a16:creationId xmlns:a16="http://schemas.microsoft.com/office/drawing/2014/main" id="{1730D055-4646-27D3-0491-9B14DBEBE409}"/>
                </a:ext>
              </a:extLst>
            </p:cNvPr>
            <p:cNvSpPr txBox="1"/>
            <p:nvPr/>
          </p:nvSpPr>
          <p:spPr>
            <a:xfrm>
              <a:off x="7957457" y="3337645"/>
              <a:ext cx="587828" cy="276999"/>
            </a:xfrm>
            <a:prstGeom prst="rect">
              <a:avLst/>
            </a:prstGeom>
            <a:noFill/>
          </p:spPr>
          <p:txBody>
            <a:bodyPr wrap="square" rtlCol="0">
              <a:spAutoFit/>
            </a:bodyPr>
            <a:lstStyle/>
            <a:p>
              <a:r>
                <a:rPr lang="en-IN" sz="1200" b="1" dirty="0"/>
                <a:t>X 11</a:t>
              </a:r>
            </a:p>
          </p:txBody>
        </p:sp>
        <p:sp>
          <p:nvSpPr>
            <p:cNvPr id="110" name="TextBox 109">
              <a:extLst>
                <a:ext uri="{FF2B5EF4-FFF2-40B4-BE49-F238E27FC236}">
                  <a16:creationId xmlns:a16="http://schemas.microsoft.com/office/drawing/2014/main" id="{B28C2391-DC74-0F14-E704-83931F472330}"/>
                </a:ext>
              </a:extLst>
            </p:cNvPr>
            <p:cNvSpPr txBox="1"/>
            <p:nvPr/>
          </p:nvSpPr>
          <p:spPr>
            <a:xfrm>
              <a:off x="7946571" y="3708932"/>
              <a:ext cx="587828" cy="276999"/>
            </a:xfrm>
            <a:prstGeom prst="rect">
              <a:avLst/>
            </a:prstGeom>
            <a:noFill/>
          </p:spPr>
          <p:txBody>
            <a:bodyPr wrap="square" rtlCol="0">
              <a:spAutoFit/>
            </a:bodyPr>
            <a:lstStyle/>
            <a:p>
              <a:r>
                <a:rPr lang="en-IN" sz="1200" b="1" dirty="0"/>
                <a:t>X 8</a:t>
              </a:r>
            </a:p>
          </p:txBody>
        </p:sp>
        <p:sp>
          <p:nvSpPr>
            <p:cNvPr id="111" name="TextBox 110">
              <a:extLst>
                <a:ext uri="{FF2B5EF4-FFF2-40B4-BE49-F238E27FC236}">
                  <a16:creationId xmlns:a16="http://schemas.microsoft.com/office/drawing/2014/main" id="{E141C770-4CA8-8377-1CCA-356B4BDE07A7}"/>
                </a:ext>
              </a:extLst>
            </p:cNvPr>
            <p:cNvSpPr txBox="1"/>
            <p:nvPr/>
          </p:nvSpPr>
          <p:spPr>
            <a:xfrm>
              <a:off x="7935685" y="4066154"/>
              <a:ext cx="587828" cy="276999"/>
            </a:xfrm>
            <a:prstGeom prst="rect">
              <a:avLst/>
            </a:prstGeom>
            <a:noFill/>
          </p:spPr>
          <p:txBody>
            <a:bodyPr wrap="square" rtlCol="0">
              <a:spAutoFit/>
            </a:bodyPr>
            <a:lstStyle/>
            <a:p>
              <a:r>
                <a:rPr lang="en-IN" sz="1200" b="1" dirty="0"/>
                <a:t>X 1</a:t>
              </a:r>
            </a:p>
          </p:txBody>
        </p:sp>
        <p:sp>
          <p:nvSpPr>
            <p:cNvPr id="112" name="TextBox 111">
              <a:extLst>
                <a:ext uri="{FF2B5EF4-FFF2-40B4-BE49-F238E27FC236}">
                  <a16:creationId xmlns:a16="http://schemas.microsoft.com/office/drawing/2014/main" id="{4982DF74-38E5-4ADE-17AF-B9FD8737DFC8}"/>
                </a:ext>
              </a:extLst>
            </p:cNvPr>
            <p:cNvSpPr txBox="1"/>
            <p:nvPr/>
          </p:nvSpPr>
          <p:spPr>
            <a:xfrm>
              <a:off x="7935685" y="4470281"/>
              <a:ext cx="587828" cy="276999"/>
            </a:xfrm>
            <a:prstGeom prst="rect">
              <a:avLst/>
            </a:prstGeom>
            <a:noFill/>
          </p:spPr>
          <p:txBody>
            <a:bodyPr wrap="square" rtlCol="0">
              <a:spAutoFit/>
            </a:bodyPr>
            <a:lstStyle/>
            <a:p>
              <a:r>
                <a:rPr lang="en-IN" sz="1200" b="1" dirty="0"/>
                <a:t>X 4</a:t>
              </a:r>
            </a:p>
          </p:txBody>
        </p:sp>
        <p:sp>
          <p:nvSpPr>
            <p:cNvPr id="113" name="TextBox 112">
              <a:extLst>
                <a:ext uri="{FF2B5EF4-FFF2-40B4-BE49-F238E27FC236}">
                  <a16:creationId xmlns:a16="http://schemas.microsoft.com/office/drawing/2014/main" id="{1F43A41E-3406-0705-AE68-556038A1D2C6}"/>
                </a:ext>
              </a:extLst>
            </p:cNvPr>
            <p:cNvSpPr txBox="1"/>
            <p:nvPr/>
          </p:nvSpPr>
          <p:spPr>
            <a:xfrm>
              <a:off x="7935685" y="4828546"/>
              <a:ext cx="587828" cy="276999"/>
            </a:xfrm>
            <a:prstGeom prst="rect">
              <a:avLst/>
            </a:prstGeom>
            <a:noFill/>
          </p:spPr>
          <p:txBody>
            <a:bodyPr wrap="square" rtlCol="0">
              <a:spAutoFit/>
            </a:bodyPr>
            <a:lstStyle/>
            <a:p>
              <a:r>
                <a:rPr lang="en-IN" sz="1200" b="1" dirty="0"/>
                <a:t>X 2</a:t>
              </a:r>
            </a:p>
          </p:txBody>
        </p:sp>
        <p:sp>
          <p:nvSpPr>
            <p:cNvPr id="114" name="TextBox 113">
              <a:extLst>
                <a:ext uri="{FF2B5EF4-FFF2-40B4-BE49-F238E27FC236}">
                  <a16:creationId xmlns:a16="http://schemas.microsoft.com/office/drawing/2014/main" id="{538302DA-0CC3-0106-C4AE-F7E1EEB30F84}"/>
                </a:ext>
              </a:extLst>
            </p:cNvPr>
            <p:cNvSpPr txBox="1"/>
            <p:nvPr/>
          </p:nvSpPr>
          <p:spPr>
            <a:xfrm>
              <a:off x="7935685" y="5231240"/>
              <a:ext cx="587828" cy="276999"/>
            </a:xfrm>
            <a:prstGeom prst="rect">
              <a:avLst/>
            </a:prstGeom>
            <a:noFill/>
          </p:spPr>
          <p:txBody>
            <a:bodyPr wrap="square" rtlCol="0">
              <a:spAutoFit/>
            </a:bodyPr>
            <a:lstStyle/>
            <a:p>
              <a:r>
                <a:rPr lang="en-IN" sz="1200" b="1" dirty="0"/>
                <a:t>X 12</a:t>
              </a:r>
            </a:p>
          </p:txBody>
        </p:sp>
        <p:sp>
          <p:nvSpPr>
            <p:cNvPr id="115" name="TextBox 114">
              <a:extLst>
                <a:ext uri="{FF2B5EF4-FFF2-40B4-BE49-F238E27FC236}">
                  <a16:creationId xmlns:a16="http://schemas.microsoft.com/office/drawing/2014/main" id="{9E4BBE2F-E855-5578-8731-FF7FC502A412}"/>
                </a:ext>
              </a:extLst>
            </p:cNvPr>
            <p:cNvSpPr txBox="1"/>
            <p:nvPr/>
          </p:nvSpPr>
          <p:spPr>
            <a:xfrm>
              <a:off x="7979233" y="5577948"/>
              <a:ext cx="587828" cy="276999"/>
            </a:xfrm>
            <a:prstGeom prst="rect">
              <a:avLst/>
            </a:prstGeom>
            <a:noFill/>
          </p:spPr>
          <p:txBody>
            <a:bodyPr wrap="square" rtlCol="0">
              <a:spAutoFit/>
            </a:bodyPr>
            <a:lstStyle/>
            <a:p>
              <a:r>
                <a:rPr lang="en-IN" sz="1200" b="1" dirty="0"/>
                <a:t>X 2</a:t>
              </a:r>
            </a:p>
          </p:txBody>
        </p:sp>
        <p:sp>
          <p:nvSpPr>
            <p:cNvPr id="116" name="TextBox 115">
              <a:extLst>
                <a:ext uri="{FF2B5EF4-FFF2-40B4-BE49-F238E27FC236}">
                  <a16:creationId xmlns:a16="http://schemas.microsoft.com/office/drawing/2014/main" id="{68A36CEE-DC47-520F-6DCF-B914B6333EEB}"/>
                </a:ext>
              </a:extLst>
            </p:cNvPr>
            <p:cNvSpPr txBox="1"/>
            <p:nvPr/>
          </p:nvSpPr>
          <p:spPr>
            <a:xfrm>
              <a:off x="7968343" y="5814605"/>
              <a:ext cx="587828" cy="276999"/>
            </a:xfrm>
            <a:prstGeom prst="rect">
              <a:avLst/>
            </a:prstGeom>
            <a:noFill/>
          </p:spPr>
          <p:txBody>
            <a:bodyPr wrap="square" rtlCol="0">
              <a:spAutoFit/>
            </a:bodyPr>
            <a:lstStyle/>
            <a:p>
              <a:r>
                <a:rPr lang="en-IN" sz="1200" b="1" dirty="0"/>
                <a:t>X 1</a:t>
              </a:r>
            </a:p>
          </p:txBody>
        </p:sp>
      </p:grpSp>
      <p:sp>
        <p:nvSpPr>
          <p:cNvPr id="118" name="Right Brace 117">
            <a:extLst>
              <a:ext uri="{FF2B5EF4-FFF2-40B4-BE49-F238E27FC236}">
                <a16:creationId xmlns:a16="http://schemas.microsoft.com/office/drawing/2014/main" id="{6E9FBE42-DDE5-88B6-9B7A-D6F03BA03263}"/>
              </a:ext>
            </a:extLst>
          </p:cNvPr>
          <p:cNvSpPr/>
          <p:nvPr/>
        </p:nvSpPr>
        <p:spPr>
          <a:xfrm>
            <a:off x="9024271" y="508165"/>
            <a:ext cx="380993" cy="5603601"/>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a:p>
        </p:txBody>
      </p:sp>
      <p:sp>
        <p:nvSpPr>
          <p:cNvPr id="119" name="Rectangle: Rounded Corners 118">
            <a:extLst>
              <a:ext uri="{FF2B5EF4-FFF2-40B4-BE49-F238E27FC236}">
                <a16:creationId xmlns:a16="http://schemas.microsoft.com/office/drawing/2014/main" id="{90610D2C-C4B1-DAF8-1344-632D22B680AE}"/>
              </a:ext>
            </a:extLst>
          </p:cNvPr>
          <p:cNvSpPr/>
          <p:nvPr/>
        </p:nvSpPr>
        <p:spPr>
          <a:xfrm>
            <a:off x="152400" y="820135"/>
            <a:ext cx="468094" cy="5809265"/>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lang="en-IN" dirty="0"/>
              <a:t>Forming Press Equipment @ Client</a:t>
            </a:r>
          </a:p>
        </p:txBody>
      </p:sp>
      <p:sp>
        <p:nvSpPr>
          <p:cNvPr id="120" name="Rectangle: Rounded Corners 119">
            <a:extLst>
              <a:ext uri="{FF2B5EF4-FFF2-40B4-BE49-F238E27FC236}">
                <a16:creationId xmlns:a16="http://schemas.microsoft.com/office/drawing/2014/main" id="{3402C7CD-C673-F42E-55F9-30B3D137B681}"/>
              </a:ext>
            </a:extLst>
          </p:cNvPr>
          <p:cNvSpPr/>
          <p:nvPr/>
        </p:nvSpPr>
        <p:spPr>
          <a:xfrm>
            <a:off x="9459687" y="1459571"/>
            <a:ext cx="185057" cy="2894468"/>
          </a:xfrm>
          <a:prstGeom prst="roundRect">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lang="en-IN" sz="1400" dirty="0">
                <a:ln w="0"/>
                <a:solidFill>
                  <a:schemeClr val="accent1"/>
                </a:solidFill>
                <a:effectLst>
                  <a:outerShdw blurRad="38100" dist="25400" dir="5400000" algn="ctr" rotWithShape="0">
                    <a:srgbClr val="6E747A">
                      <a:alpha val="43000"/>
                    </a:srgbClr>
                  </a:outerShdw>
                </a:effectLst>
              </a:rPr>
              <a:t>1 </a:t>
            </a:r>
            <a:r>
              <a:rPr lang="en-IN" sz="1400" b="0" i="0" dirty="0" err="1">
                <a:solidFill>
                  <a:srgbClr val="000000"/>
                </a:solidFill>
                <a:effectLst/>
                <a:highlight>
                  <a:srgbClr val="92D050"/>
                </a:highlight>
                <a:latin typeface="docs-Calibri"/>
              </a:rPr>
              <a:t>Seimens</a:t>
            </a:r>
            <a:r>
              <a:rPr lang="en-IN" sz="1400" b="0" i="0" dirty="0">
                <a:solidFill>
                  <a:srgbClr val="000000"/>
                </a:solidFill>
                <a:effectLst/>
                <a:highlight>
                  <a:srgbClr val="92D050"/>
                </a:highlight>
                <a:latin typeface="docs-Calibri"/>
              </a:rPr>
              <a:t> S7-1500</a:t>
            </a:r>
            <a:endParaRPr lang="en-IN" sz="1400" dirty="0">
              <a:ln w="0"/>
              <a:solidFill>
                <a:schemeClr val="accent1"/>
              </a:solidFill>
              <a:effectLst>
                <a:outerShdw blurRad="38100" dist="25400" dir="5400000" algn="ctr" rotWithShape="0">
                  <a:srgbClr val="6E747A">
                    <a:alpha val="43000"/>
                  </a:srgbClr>
                </a:outerShdw>
              </a:effectLst>
            </a:endParaRPr>
          </a:p>
        </p:txBody>
      </p:sp>
      <p:sp>
        <p:nvSpPr>
          <p:cNvPr id="121" name="Rectangle: Rounded Corners 120">
            <a:extLst>
              <a:ext uri="{FF2B5EF4-FFF2-40B4-BE49-F238E27FC236}">
                <a16:creationId xmlns:a16="http://schemas.microsoft.com/office/drawing/2014/main" id="{C351F053-A243-8E6B-B8BF-29BFC064CC3F}"/>
              </a:ext>
            </a:extLst>
          </p:cNvPr>
          <p:cNvSpPr/>
          <p:nvPr/>
        </p:nvSpPr>
        <p:spPr>
          <a:xfrm>
            <a:off x="152400" y="97971"/>
            <a:ext cx="5747664" cy="325793"/>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1600" dirty="0"/>
              <a:t>Machine Parameter types &amp; All parameters that will be captured </a:t>
            </a:r>
          </a:p>
        </p:txBody>
      </p:sp>
      <p:sp>
        <p:nvSpPr>
          <p:cNvPr id="122" name="Rectangle: Rounded Corners 121">
            <a:extLst>
              <a:ext uri="{FF2B5EF4-FFF2-40B4-BE49-F238E27FC236}">
                <a16:creationId xmlns:a16="http://schemas.microsoft.com/office/drawing/2014/main" id="{354E561A-ECA5-0E82-3AE3-C88F0DB675AE}"/>
              </a:ext>
            </a:extLst>
          </p:cNvPr>
          <p:cNvSpPr/>
          <p:nvPr/>
        </p:nvSpPr>
        <p:spPr>
          <a:xfrm>
            <a:off x="6150433" y="108728"/>
            <a:ext cx="5747664" cy="325793"/>
          </a:xfrm>
          <a:prstGeom prst="roundRect">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1600" b="1" dirty="0">
                <a:solidFill>
                  <a:srgbClr val="0070C0"/>
                </a:solidFill>
              </a:rPr>
              <a:t>My company scope of implementation</a:t>
            </a:r>
          </a:p>
        </p:txBody>
      </p:sp>
      <p:sp>
        <p:nvSpPr>
          <p:cNvPr id="184" name="Rectangle 183">
            <a:extLst>
              <a:ext uri="{FF2B5EF4-FFF2-40B4-BE49-F238E27FC236}">
                <a16:creationId xmlns:a16="http://schemas.microsoft.com/office/drawing/2014/main" id="{78291871-C253-FA59-D3C8-33DC1515603B}"/>
              </a:ext>
            </a:extLst>
          </p:cNvPr>
          <p:cNvSpPr/>
          <p:nvPr/>
        </p:nvSpPr>
        <p:spPr>
          <a:xfrm>
            <a:off x="6999519" y="6487434"/>
            <a:ext cx="2503690" cy="272724"/>
          </a:xfrm>
          <a:prstGeom prst="rect">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1400" b="1" dirty="0">
                <a:solidFill>
                  <a:srgbClr val="0070C0"/>
                </a:solidFill>
              </a:rPr>
              <a:t>Factory  Premises</a:t>
            </a:r>
          </a:p>
        </p:txBody>
      </p:sp>
      <p:sp>
        <p:nvSpPr>
          <p:cNvPr id="187" name="Plus Sign 186">
            <a:extLst>
              <a:ext uri="{FF2B5EF4-FFF2-40B4-BE49-F238E27FC236}">
                <a16:creationId xmlns:a16="http://schemas.microsoft.com/office/drawing/2014/main" id="{B4842B66-061A-F8C4-8D4F-58E706BCAECD}"/>
              </a:ext>
            </a:extLst>
          </p:cNvPr>
          <p:cNvSpPr/>
          <p:nvPr/>
        </p:nvSpPr>
        <p:spPr>
          <a:xfrm>
            <a:off x="6926501" y="5983706"/>
            <a:ext cx="380994" cy="292675"/>
          </a:xfrm>
          <a:prstGeom prst="mathPlus">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cxnSp>
        <p:nvCxnSpPr>
          <p:cNvPr id="189" name="Connector: Elbow 188">
            <a:extLst>
              <a:ext uri="{FF2B5EF4-FFF2-40B4-BE49-F238E27FC236}">
                <a16:creationId xmlns:a16="http://schemas.microsoft.com/office/drawing/2014/main" id="{1137056C-47BB-280C-A6B3-6BE1FFFC8EEA}"/>
              </a:ext>
            </a:extLst>
          </p:cNvPr>
          <p:cNvCxnSpPr>
            <a:cxnSpLocks/>
            <a:stCxn id="186" idx="3"/>
            <a:endCxn id="40" idx="1"/>
          </p:cNvCxnSpPr>
          <p:nvPr/>
        </p:nvCxnSpPr>
        <p:spPr>
          <a:xfrm flipV="1">
            <a:off x="7053917" y="4173639"/>
            <a:ext cx="2071534" cy="2282841"/>
          </a:xfrm>
          <a:prstGeom prst="bentConnector3">
            <a:avLst>
              <a:gd name="adj1" fmla="val 98871"/>
            </a:avLst>
          </a:prstGeom>
          <a:ln>
            <a:tailEnd type="triangle"/>
          </a:ln>
        </p:spPr>
        <p:style>
          <a:lnRef idx="3">
            <a:schemeClr val="dk1"/>
          </a:lnRef>
          <a:fillRef idx="0">
            <a:schemeClr val="dk1"/>
          </a:fillRef>
          <a:effectRef idx="2">
            <a:schemeClr val="dk1"/>
          </a:effectRef>
          <a:fontRef idx="minor">
            <a:schemeClr val="tx1"/>
          </a:fontRef>
        </p:style>
      </p:cxnSp>
      <p:pic>
        <p:nvPicPr>
          <p:cNvPr id="1026" name="Picture 2" descr="sign. thermometer symbol. heat logo ...">
            <a:extLst>
              <a:ext uri="{FF2B5EF4-FFF2-40B4-BE49-F238E27FC236}">
                <a16:creationId xmlns:a16="http://schemas.microsoft.com/office/drawing/2014/main" id="{1CA2DA34-B00B-1E65-1B0F-C1A318D6F5E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66662" y="514029"/>
            <a:ext cx="335128" cy="335128"/>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70E82EAA-1E23-460A-5E34-22E26587FDCF}"/>
              </a:ext>
            </a:extLst>
          </p:cNvPr>
          <p:cNvPicPr>
            <a:picLocks noChangeAspect="1"/>
          </p:cNvPicPr>
          <p:nvPr/>
        </p:nvPicPr>
        <p:blipFill>
          <a:blip r:embed="rId4"/>
          <a:stretch>
            <a:fillRect/>
          </a:stretch>
        </p:blipFill>
        <p:spPr>
          <a:xfrm>
            <a:off x="2886039" y="1593728"/>
            <a:ext cx="488529" cy="361432"/>
          </a:xfrm>
          <a:prstGeom prst="rect">
            <a:avLst/>
          </a:prstGeom>
        </p:spPr>
      </p:pic>
      <p:pic>
        <p:nvPicPr>
          <p:cNvPr id="23" name="Picture 22">
            <a:extLst>
              <a:ext uri="{FF2B5EF4-FFF2-40B4-BE49-F238E27FC236}">
                <a16:creationId xmlns:a16="http://schemas.microsoft.com/office/drawing/2014/main" id="{AAD63D2A-C152-795F-7751-D630E37BDBFD}"/>
              </a:ext>
            </a:extLst>
          </p:cNvPr>
          <p:cNvPicPr>
            <a:picLocks noChangeAspect="1"/>
          </p:cNvPicPr>
          <p:nvPr/>
        </p:nvPicPr>
        <p:blipFill>
          <a:blip r:embed="rId5"/>
          <a:stretch>
            <a:fillRect/>
          </a:stretch>
        </p:blipFill>
        <p:spPr>
          <a:xfrm>
            <a:off x="3171769" y="5985842"/>
            <a:ext cx="300744" cy="290916"/>
          </a:xfrm>
          <a:prstGeom prst="rect">
            <a:avLst/>
          </a:prstGeom>
        </p:spPr>
      </p:pic>
      <p:pic>
        <p:nvPicPr>
          <p:cNvPr id="26" name="Picture 25">
            <a:extLst>
              <a:ext uri="{FF2B5EF4-FFF2-40B4-BE49-F238E27FC236}">
                <a16:creationId xmlns:a16="http://schemas.microsoft.com/office/drawing/2014/main" id="{6E45E0A6-4ADA-C05D-AA8C-A4157BF3D89D}"/>
              </a:ext>
            </a:extLst>
          </p:cNvPr>
          <p:cNvPicPr>
            <a:picLocks noChangeAspect="1"/>
          </p:cNvPicPr>
          <p:nvPr/>
        </p:nvPicPr>
        <p:blipFill>
          <a:blip r:embed="rId6"/>
          <a:stretch>
            <a:fillRect/>
          </a:stretch>
        </p:blipFill>
        <p:spPr>
          <a:xfrm>
            <a:off x="3203725" y="6456479"/>
            <a:ext cx="251775" cy="291604"/>
          </a:xfrm>
          <a:prstGeom prst="rect">
            <a:avLst/>
          </a:prstGeom>
        </p:spPr>
      </p:pic>
      <p:pic>
        <p:nvPicPr>
          <p:cNvPr id="1028" name="Picture 4" descr="Premium Vector | WARNING CONTAMINATED AREA SIGN AND LABEL">
            <a:extLst>
              <a:ext uri="{FF2B5EF4-FFF2-40B4-BE49-F238E27FC236}">
                <a16:creationId xmlns:a16="http://schemas.microsoft.com/office/drawing/2014/main" id="{5408C0D5-AF7F-FD59-0104-8028431E6369}"/>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124992" y="2950521"/>
            <a:ext cx="325793" cy="325793"/>
          </a:xfrm>
          <a:prstGeom prst="rect">
            <a:avLst/>
          </a:prstGeom>
          <a:noFill/>
          <a:extLst>
            <a:ext uri="{909E8E84-426E-40DD-AFC4-6F175D3DCCD1}">
              <a14:hiddenFill xmlns:a14="http://schemas.microsoft.com/office/drawing/2010/main">
                <a:solidFill>
                  <a:srgbClr val="FFFFFF"/>
                </a:solidFill>
              </a14:hiddenFill>
            </a:ext>
          </a:extLst>
        </p:spPr>
      </p:pic>
      <p:sp>
        <p:nvSpPr>
          <p:cNvPr id="27" name="Rectangle: Rounded Corners 26">
            <a:extLst>
              <a:ext uri="{FF2B5EF4-FFF2-40B4-BE49-F238E27FC236}">
                <a16:creationId xmlns:a16="http://schemas.microsoft.com/office/drawing/2014/main" id="{9D6D04F8-9926-FE3A-EC81-8EDBB676901C}"/>
              </a:ext>
            </a:extLst>
          </p:cNvPr>
          <p:cNvSpPr/>
          <p:nvPr/>
        </p:nvSpPr>
        <p:spPr>
          <a:xfrm>
            <a:off x="3516049" y="5520807"/>
            <a:ext cx="2623473" cy="1260652"/>
          </a:xfrm>
          <a:prstGeom prst="roundRect">
            <a:avLst/>
          </a:prstGeom>
          <a:solidFill>
            <a:schemeClr val="bg1"/>
          </a:solidFill>
          <a:ln>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28600" indent="-228600">
              <a:buFont typeface="+mj-lt"/>
              <a:buAutoNum type="arabicPeriod"/>
            </a:pPr>
            <a:r>
              <a:rPr lang="en-US" sz="900" dirty="0">
                <a:solidFill>
                  <a:srgbClr val="0070C0"/>
                </a:solidFill>
              </a:rPr>
              <a:t>Hyd Main pump pressure</a:t>
            </a:r>
          </a:p>
          <a:p>
            <a:pPr marL="228600" indent="-228600">
              <a:buFont typeface="+mj-lt"/>
              <a:buAutoNum type="arabicPeriod"/>
            </a:pPr>
            <a:r>
              <a:rPr lang="en-US" sz="900" dirty="0">
                <a:solidFill>
                  <a:srgbClr val="0070C0"/>
                </a:solidFill>
              </a:rPr>
              <a:t>Pilot line pressure</a:t>
            </a:r>
          </a:p>
          <a:p>
            <a:pPr marL="228600" indent="-228600">
              <a:buFont typeface="+mj-lt"/>
              <a:buAutoNum type="arabicPeriod"/>
            </a:pPr>
            <a:r>
              <a:rPr lang="en-US" sz="900" dirty="0">
                <a:solidFill>
                  <a:srgbClr val="0070C0"/>
                </a:solidFill>
              </a:rPr>
              <a:t>Hydraulic Oil Cooling Water &amp; oil Inlet, outlet Pressure</a:t>
            </a:r>
          </a:p>
          <a:p>
            <a:pPr marL="228600" indent="-228600">
              <a:buFont typeface="+mj-lt"/>
              <a:buAutoNum type="arabicPeriod"/>
            </a:pPr>
            <a:r>
              <a:rPr lang="en-US" sz="900" dirty="0">
                <a:solidFill>
                  <a:srgbClr val="0070C0"/>
                </a:solidFill>
              </a:rPr>
              <a:t>Bottom Cylinder Inlet Pressure</a:t>
            </a:r>
          </a:p>
          <a:p>
            <a:pPr marL="228600" indent="-228600">
              <a:buFont typeface="+mj-lt"/>
              <a:buAutoNum type="arabicPeriod"/>
            </a:pPr>
            <a:r>
              <a:rPr lang="en-US" sz="900" dirty="0">
                <a:solidFill>
                  <a:srgbClr val="0070C0"/>
                </a:solidFill>
              </a:rPr>
              <a:t>Top Cylinder Inlet Pressure</a:t>
            </a:r>
          </a:p>
          <a:p>
            <a:pPr marL="228600" indent="-228600">
              <a:buFont typeface="+mj-lt"/>
              <a:buAutoNum type="arabicPeriod"/>
            </a:pPr>
            <a:r>
              <a:rPr lang="en-US" sz="900" dirty="0">
                <a:solidFill>
                  <a:srgbClr val="0070C0"/>
                </a:solidFill>
              </a:rPr>
              <a:t>Central Lubrication Pressure</a:t>
            </a:r>
          </a:p>
          <a:p>
            <a:pPr marL="228600" indent="-228600">
              <a:buFont typeface="+mj-lt"/>
              <a:buAutoNum type="arabicPeriod"/>
            </a:pPr>
            <a:r>
              <a:rPr lang="en-US" sz="900" dirty="0">
                <a:solidFill>
                  <a:srgbClr val="0070C0"/>
                </a:solidFill>
              </a:rPr>
              <a:t>Grease Cent </a:t>
            </a:r>
            <a:r>
              <a:rPr lang="en-US" sz="900" dirty="0" err="1">
                <a:solidFill>
                  <a:srgbClr val="0070C0"/>
                </a:solidFill>
              </a:rPr>
              <a:t>Lub</a:t>
            </a:r>
            <a:r>
              <a:rPr lang="en-US" sz="900" dirty="0">
                <a:solidFill>
                  <a:srgbClr val="0070C0"/>
                </a:solidFill>
              </a:rPr>
              <a:t> system</a:t>
            </a:r>
          </a:p>
          <a:p>
            <a:pPr marL="228600" indent="-228600">
              <a:buFont typeface="+mj-lt"/>
              <a:buAutoNum type="arabicPeriod"/>
            </a:pPr>
            <a:r>
              <a:rPr lang="en-US" sz="900" dirty="0">
                <a:solidFill>
                  <a:srgbClr val="0070C0"/>
                </a:solidFill>
              </a:rPr>
              <a:t>Pilot Pressure Inlet to Filter</a:t>
            </a:r>
          </a:p>
        </p:txBody>
      </p:sp>
      <p:sp>
        <p:nvSpPr>
          <p:cNvPr id="186" name="Rectangle: Rounded Corners 185">
            <a:extLst>
              <a:ext uri="{FF2B5EF4-FFF2-40B4-BE49-F238E27FC236}">
                <a16:creationId xmlns:a16="http://schemas.microsoft.com/office/drawing/2014/main" id="{1722053C-208A-BE2D-D3B8-A2ABB4461AE1}"/>
              </a:ext>
            </a:extLst>
          </p:cNvPr>
          <p:cNvSpPr/>
          <p:nvPr/>
        </p:nvSpPr>
        <p:spPr>
          <a:xfrm>
            <a:off x="5475523" y="6181460"/>
            <a:ext cx="1578394" cy="550039"/>
          </a:xfrm>
          <a:prstGeom prst="round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r>
              <a:rPr lang="en-US" sz="900" dirty="0"/>
              <a:t>Existing 25 Sensors (from  </a:t>
            </a:r>
            <a:r>
              <a:rPr lang="en-US" sz="900" dirty="0" err="1"/>
              <a:t>ClientLLUFF</a:t>
            </a:r>
            <a:r>
              <a:rPr lang="en-US" sz="900" dirty="0"/>
              <a:t>, IFM, REXROTH, ABB, VIPA, GE </a:t>
            </a:r>
            <a:r>
              <a:rPr lang="en-US" sz="900" dirty="0" err="1"/>
              <a:t>etc</a:t>
            </a:r>
            <a:r>
              <a:rPr lang="en-US" sz="900" dirty="0"/>
              <a:t>)</a:t>
            </a:r>
          </a:p>
        </p:txBody>
      </p:sp>
      <p:pic>
        <p:nvPicPr>
          <p:cNvPr id="29" name="Picture 28">
            <a:extLst>
              <a:ext uri="{FF2B5EF4-FFF2-40B4-BE49-F238E27FC236}">
                <a16:creationId xmlns:a16="http://schemas.microsoft.com/office/drawing/2014/main" id="{4B809CCE-899A-3949-BBB4-70A7F847EB2B}"/>
              </a:ext>
            </a:extLst>
          </p:cNvPr>
          <p:cNvPicPr>
            <a:picLocks noChangeAspect="1"/>
          </p:cNvPicPr>
          <p:nvPr/>
        </p:nvPicPr>
        <p:blipFill>
          <a:blip r:embed="rId8"/>
          <a:stretch>
            <a:fillRect/>
          </a:stretch>
        </p:blipFill>
        <p:spPr>
          <a:xfrm>
            <a:off x="5713131" y="5529295"/>
            <a:ext cx="382869" cy="367135"/>
          </a:xfrm>
          <a:prstGeom prst="rect">
            <a:avLst/>
          </a:prstGeom>
        </p:spPr>
      </p:pic>
      <p:pic>
        <p:nvPicPr>
          <p:cNvPr id="33" name="Picture 32">
            <a:extLst>
              <a:ext uri="{FF2B5EF4-FFF2-40B4-BE49-F238E27FC236}">
                <a16:creationId xmlns:a16="http://schemas.microsoft.com/office/drawing/2014/main" id="{9260E1D9-5406-6375-7D26-5891D05A81E6}"/>
              </a:ext>
            </a:extLst>
          </p:cNvPr>
          <p:cNvPicPr>
            <a:picLocks noChangeAspect="1"/>
          </p:cNvPicPr>
          <p:nvPr/>
        </p:nvPicPr>
        <p:blipFill>
          <a:blip r:embed="rId9"/>
          <a:stretch>
            <a:fillRect/>
          </a:stretch>
        </p:blipFill>
        <p:spPr>
          <a:xfrm>
            <a:off x="9079419" y="1487803"/>
            <a:ext cx="315196" cy="216892"/>
          </a:xfrm>
          <a:prstGeom prst="rect">
            <a:avLst/>
          </a:prstGeom>
        </p:spPr>
      </p:pic>
      <p:pic>
        <p:nvPicPr>
          <p:cNvPr id="34" name="Picture 33">
            <a:extLst>
              <a:ext uri="{FF2B5EF4-FFF2-40B4-BE49-F238E27FC236}">
                <a16:creationId xmlns:a16="http://schemas.microsoft.com/office/drawing/2014/main" id="{AD5C647A-7494-CA00-354E-1EFF2B0294D8}"/>
              </a:ext>
            </a:extLst>
          </p:cNvPr>
          <p:cNvPicPr>
            <a:picLocks noChangeAspect="1"/>
          </p:cNvPicPr>
          <p:nvPr/>
        </p:nvPicPr>
        <p:blipFill>
          <a:blip r:embed="rId9"/>
          <a:stretch>
            <a:fillRect/>
          </a:stretch>
        </p:blipFill>
        <p:spPr>
          <a:xfrm>
            <a:off x="9103677" y="2051336"/>
            <a:ext cx="315196" cy="216892"/>
          </a:xfrm>
          <a:prstGeom prst="rect">
            <a:avLst/>
          </a:prstGeom>
        </p:spPr>
      </p:pic>
      <p:pic>
        <p:nvPicPr>
          <p:cNvPr id="35" name="Picture 34">
            <a:extLst>
              <a:ext uri="{FF2B5EF4-FFF2-40B4-BE49-F238E27FC236}">
                <a16:creationId xmlns:a16="http://schemas.microsoft.com/office/drawing/2014/main" id="{A846FC06-0F68-701F-50F0-B3B52BB977FE}"/>
              </a:ext>
            </a:extLst>
          </p:cNvPr>
          <p:cNvPicPr>
            <a:picLocks noChangeAspect="1"/>
          </p:cNvPicPr>
          <p:nvPr/>
        </p:nvPicPr>
        <p:blipFill>
          <a:blip r:embed="rId9"/>
          <a:stretch>
            <a:fillRect/>
          </a:stretch>
        </p:blipFill>
        <p:spPr>
          <a:xfrm>
            <a:off x="9057650" y="2489289"/>
            <a:ext cx="315196" cy="216892"/>
          </a:xfrm>
          <a:prstGeom prst="rect">
            <a:avLst/>
          </a:prstGeom>
        </p:spPr>
      </p:pic>
      <p:pic>
        <p:nvPicPr>
          <p:cNvPr id="38" name="Picture 37">
            <a:extLst>
              <a:ext uri="{FF2B5EF4-FFF2-40B4-BE49-F238E27FC236}">
                <a16:creationId xmlns:a16="http://schemas.microsoft.com/office/drawing/2014/main" id="{13C78C7C-D890-8998-133B-819A8BAABB7A}"/>
              </a:ext>
            </a:extLst>
          </p:cNvPr>
          <p:cNvPicPr>
            <a:picLocks noChangeAspect="1"/>
          </p:cNvPicPr>
          <p:nvPr/>
        </p:nvPicPr>
        <p:blipFill>
          <a:blip r:embed="rId9"/>
          <a:stretch>
            <a:fillRect/>
          </a:stretch>
        </p:blipFill>
        <p:spPr>
          <a:xfrm>
            <a:off x="9081908" y="3052822"/>
            <a:ext cx="315196" cy="216892"/>
          </a:xfrm>
          <a:prstGeom prst="rect">
            <a:avLst/>
          </a:prstGeom>
        </p:spPr>
      </p:pic>
      <p:pic>
        <p:nvPicPr>
          <p:cNvPr id="39" name="Picture 38">
            <a:extLst>
              <a:ext uri="{FF2B5EF4-FFF2-40B4-BE49-F238E27FC236}">
                <a16:creationId xmlns:a16="http://schemas.microsoft.com/office/drawing/2014/main" id="{34F1A92E-7516-3ACB-2936-6280826EC1B5}"/>
              </a:ext>
            </a:extLst>
          </p:cNvPr>
          <p:cNvPicPr>
            <a:picLocks noChangeAspect="1"/>
          </p:cNvPicPr>
          <p:nvPr/>
        </p:nvPicPr>
        <p:blipFill>
          <a:blip r:embed="rId9"/>
          <a:stretch>
            <a:fillRect/>
          </a:stretch>
        </p:blipFill>
        <p:spPr>
          <a:xfrm>
            <a:off x="9101193" y="3501660"/>
            <a:ext cx="315196" cy="216892"/>
          </a:xfrm>
          <a:prstGeom prst="rect">
            <a:avLst/>
          </a:prstGeom>
        </p:spPr>
      </p:pic>
      <p:pic>
        <p:nvPicPr>
          <p:cNvPr id="40" name="Picture 39">
            <a:extLst>
              <a:ext uri="{FF2B5EF4-FFF2-40B4-BE49-F238E27FC236}">
                <a16:creationId xmlns:a16="http://schemas.microsoft.com/office/drawing/2014/main" id="{7368BBAC-B44A-8E32-877F-F819C565F45C}"/>
              </a:ext>
            </a:extLst>
          </p:cNvPr>
          <p:cNvPicPr>
            <a:picLocks noChangeAspect="1"/>
          </p:cNvPicPr>
          <p:nvPr/>
        </p:nvPicPr>
        <p:blipFill>
          <a:blip r:embed="rId9"/>
          <a:stretch>
            <a:fillRect/>
          </a:stretch>
        </p:blipFill>
        <p:spPr>
          <a:xfrm>
            <a:off x="9125451" y="4065193"/>
            <a:ext cx="315196" cy="216892"/>
          </a:xfrm>
          <a:prstGeom prst="rect">
            <a:avLst/>
          </a:prstGeom>
        </p:spPr>
      </p:pic>
      <p:sp>
        <p:nvSpPr>
          <p:cNvPr id="47" name="Rectangle: Rounded Corners 46">
            <a:extLst>
              <a:ext uri="{FF2B5EF4-FFF2-40B4-BE49-F238E27FC236}">
                <a16:creationId xmlns:a16="http://schemas.microsoft.com/office/drawing/2014/main" id="{1AF4490C-451B-20FF-4F69-8BF8C76367BA}"/>
              </a:ext>
            </a:extLst>
          </p:cNvPr>
          <p:cNvSpPr/>
          <p:nvPr/>
        </p:nvSpPr>
        <p:spPr>
          <a:xfrm>
            <a:off x="8148819" y="6151133"/>
            <a:ext cx="1031030" cy="305370"/>
          </a:xfrm>
          <a:prstGeom prst="round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r>
              <a:rPr lang="en-US" sz="900" dirty="0"/>
              <a:t>PLC</a:t>
            </a:r>
          </a:p>
        </p:txBody>
      </p:sp>
      <p:sp>
        <p:nvSpPr>
          <p:cNvPr id="13" name="Rectangle 12">
            <a:extLst>
              <a:ext uri="{FF2B5EF4-FFF2-40B4-BE49-F238E27FC236}">
                <a16:creationId xmlns:a16="http://schemas.microsoft.com/office/drawing/2014/main" id="{F76529F5-F3D9-19A3-181C-309AFA11E28C}"/>
              </a:ext>
            </a:extLst>
          </p:cNvPr>
          <p:cNvSpPr/>
          <p:nvPr/>
        </p:nvSpPr>
        <p:spPr>
          <a:xfrm>
            <a:off x="10134595" y="1709056"/>
            <a:ext cx="925285" cy="2699652"/>
          </a:xfrm>
          <a:prstGeom prst="rect">
            <a:avLst/>
          </a:prstGeom>
          <a:solidFill>
            <a:schemeClr val="accent2">
              <a:lumMod val="40000"/>
              <a:lumOff val="60000"/>
            </a:schemeClr>
          </a:solidFill>
        </p:spPr>
        <p:style>
          <a:lnRef idx="2">
            <a:schemeClr val="accent6"/>
          </a:lnRef>
          <a:fillRef idx="1">
            <a:schemeClr val="lt1"/>
          </a:fillRef>
          <a:effectRef idx="0">
            <a:schemeClr val="accent6"/>
          </a:effectRef>
          <a:fontRef idx="minor">
            <a:schemeClr val="dk1"/>
          </a:fontRef>
        </p:style>
        <p:txBody>
          <a:bodyPr vert="vert270" rtlCol="0" anchor="ctr"/>
          <a:lstStyle/>
          <a:p>
            <a:pPr algn="ctr"/>
            <a:r>
              <a:rPr lang="en-IN" dirty="0"/>
              <a:t>MS Azure Cloud</a:t>
            </a:r>
          </a:p>
        </p:txBody>
      </p:sp>
      <p:pic>
        <p:nvPicPr>
          <p:cNvPr id="14" name="Graphic 13" descr="Bar chart with solid fill">
            <a:extLst>
              <a:ext uri="{FF2B5EF4-FFF2-40B4-BE49-F238E27FC236}">
                <a16:creationId xmlns:a16="http://schemas.microsoft.com/office/drawing/2014/main" id="{34B5CC94-9A96-59EB-5434-343709D82702}"/>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10646226" y="4014104"/>
            <a:ext cx="914400" cy="914400"/>
          </a:xfrm>
          <a:prstGeom prst="rect">
            <a:avLst/>
          </a:prstGeom>
        </p:spPr>
      </p:pic>
      <p:sp>
        <p:nvSpPr>
          <p:cNvPr id="21" name="Rectangle: Rounded Corners 20">
            <a:extLst>
              <a:ext uri="{FF2B5EF4-FFF2-40B4-BE49-F238E27FC236}">
                <a16:creationId xmlns:a16="http://schemas.microsoft.com/office/drawing/2014/main" id="{EE837E8D-9651-3CEE-079C-C03F4BBB4F23}"/>
              </a:ext>
            </a:extLst>
          </p:cNvPr>
          <p:cNvSpPr/>
          <p:nvPr/>
        </p:nvSpPr>
        <p:spPr>
          <a:xfrm>
            <a:off x="10363449" y="4883224"/>
            <a:ext cx="1529193" cy="452296"/>
          </a:xfrm>
          <a:prstGeom prst="roundRect">
            <a:avLst/>
          </a:prstGeom>
          <a:solidFill>
            <a:schemeClr val="accent2">
              <a:lumMod val="40000"/>
              <a:lumOff val="60000"/>
            </a:schemeClr>
          </a:solidFill>
          <a:ln w="38100">
            <a:prstDash val="dashDot"/>
          </a:ln>
        </p:spPr>
        <p:style>
          <a:lnRef idx="2">
            <a:schemeClr val="accent1"/>
          </a:lnRef>
          <a:fillRef idx="1">
            <a:schemeClr val="lt1"/>
          </a:fillRef>
          <a:effectRef idx="0">
            <a:schemeClr val="accent1"/>
          </a:effectRef>
          <a:fontRef idx="minor">
            <a:schemeClr val="dk1"/>
          </a:fontRef>
        </p:style>
        <p:txBody>
          <a:bodyPr rtlCol="0" anchor="ctr"/>
          <a:lstStyle/>
          <a:p>
            <a:pPr algn="ctr"/>
            <a:r>
              <a:rPr lang="en-IN" sz="900" dirty="0"/>
              <a:t>Centralised / Management Reporting</a:t>
            </a:r>
          </a:p>
        </p:txBody>
      </p:sp>
      <p:pic>
        <p:nvPicPr>
          <p:cNvPr id="25" name="Picture 2" descr="Apache Kafka">
            <a:extLst>
              <a:ext uri="{FF2B5EF4-FFF2-40B4-BE49-F238E27FC236}">
                <a16:creationId xmlns:a16="http://schemas.microsoft.com/office/drawing/2014/main" id="{7C9525FD-DE43-CD4A-8FE3-2A044ECF42EC}"/>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9891633" y="1900303"/>
            <a:ext cx="531008" cy="531008"/>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pic>
        <p:nvPicPr>
          <p:cNvPr id="28" name="Picture 2" descr="Apache Kafka">
            <a:extLst>
              <a:ext uri="{FF2B5EF4-FFF2-40B4-BE49-F238E27FC236}">
                <a16:creationId xmlns:a16="http://schemas.microsoft.com/office/drawing/2014/main" id="{3AFF4134-0407-A766-663C-78C757DB3A20}"/>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9891633" y="3518143"/>
            <a:ext cx="531008" cy="531008"/>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
        <p:nvSpPr>
          <p:cNvPr id="30" name="Rectangle 29">
            <a:extLst>
              <a:ext uri="{FF2B5EF4-FFF2-40B4-BE49-F238E27FC236}">
                <a16:creationId xmlns:a16="http://schemas.microsoft.com/office/drawing/2014/main" id="{385F2362-DEEF-7487-AB91-C23E964C8D11}"/>
              </a:ext>
            </a:extLst>
          </p:cNvPr>
          <p:cNvSpPr/>
          <p:nvPr/>
        </p:nvSpPr>
        <p:spPr>
          <a:xfrm>
            <a:off x="10955245" y="1913165"/>
            <a:ext cx="306443" cy="2207069"/>
          </a:xfrm>
          <a:prstGeom prst="rect">
            <a:avLst/>
          </a:prstGeom>
          <a:solidFill>
            <a:schemeClr val="accent2">
              <a:lumMod val="20000"/>
              <a:lumOff val="80000"/>
            </a:schemeClr>
          </a:solidFill>
        </p:spPr>
        <p:style>
          <a:lnRef idx="2">
            <a:schemeClr val="accent6"/>
          </a:lnRef>
          <a:fillRef idx="1">
            <a:schemeClr val="lt1"/>
          </a:fillRef>
          <a:effectRef idx="0">
            <a:schemeClr val="accent6"/>
          </a:effectRef>
          <a:fontRef idx="minor">
            <a:schemeClr val="dk1"/>
          </a:fontRef>
        </p:style>
        <p:txBody>
          <a:bodyPr vert="vert270" rtlCol="0" anchor="ctr"/>
          <a:lstStyle/>
          <a:p>
            <a:pPr algn="ctr"/>
            <a:r>
              <a:rPr lang="en-IN" dirty="0"/>
              <a:t>Data processing</a:t>
            </a:r>
          </a:p>
        </p:txBody>
      </p:sp>
      <p:sp>
        <p:nvSpPr>
          <p:cNvPr id="43" name="Rectangle 42">
            <a:extLst>
              <a:ext uri="{FF2B5EF4-FFF2-40B4-BE49-F238E27FC236}">
                <a16:creationId xmlns:a16="http://schemas.microsoft.com/office/drawing/2014/main" id="{4FAD317A-EF97-A499-C992-FCDDA6EA1207}"/>
              </a:ext>
            </a:extLst>
          </p:cNvPr>
          <p:cNvSpPr/>
          <p:nvPr/>
        </p:nvSpPr>
        <p:spPr>
          <a:xfrm>
            <a:off x="11293801" y="1913165"/>
            <a:ext cx="306443" cy="2207069"/>
          </a:xfrm>
          <a:prstGeom prst="rect">
            <a:avLst/>
          </a:prstGeom>
          <a:solidFill>
            <a:schemeClr val="accent2">
              <a:lumMod val="20000"/>
              <a:lumOff val="80000"/>
            </a:schemeClr>
          </a:solidFill>
        </p:spPr>
        <p:style>
          <a:lnRef idx="2">
            <a:schemeClr val="accent6"/>
          </a:lnRef>
          <a:fillRef idx="1">
            <a:schemeClr val="lt1"/>
          </a:fillRef>
          <a:effectRef idx="0">
            <a:schemeClr val="accent6"/>
          </a:effectRef>
          <a:fontRef idx="minor">
            <a:schemeClr val="dk1"/>
          </a:fontRef>
        </p:style>
        <p:txBody>
          <a:bodyPr vert="vert270" rtlCol="0" anchor="ctr"/>
          <a:lstStyle/>
          <a:p>
            <a:pPr algn="ctr"/>
            <a:r>
              <a:rPr lang="en-IN" dirty="0"/>
              <a:t>Data science</a:t>
            </a:r>
          </a:p>
        </p:txBody>
      </p:sp>
      <p:sp>
        <p:nvSpPr>
          <p:cNvPr id="44" name="Plus Sign 43">
            <a:extLst>
              <a:ext uri="{FF2B5EF4-FFF2-40B4-BE49-F238E27FC236}">
                <a16:creationId xmlns:a16="http://schemas.microsoft.com/office/drawing/2014/main" id="{857037D2-5879-DD45-EF9B-6683B495F5AA}"/>
              </a:ext>
            </a:extLst>
          </p:cNvPr>
          <p:cNvSpPr/>
          <p:nvPr/>
        </p:nvSpPr>
        <p:spPr>
          <a:xfrm>
            <a:off x="11586199" y="2835726"/>
            <a:ext cx="306443" cy="301192"/>
          </a:xfrm>
          <a:prstGeom prst="mathPlus">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IN"/>
          </a:p>
        </p:txBody>
      </p:sp>
      <p:sp>
        <p:nvSpPr>
          <p:cNvPr id="48" name="Plus Sign 47">
            <a:extLst>
              <a:ext uri="{FF2B5EF4-FFF2-40B4-BE49-F238E27FC236}">
                <a16:creationId xmlns:a16="http://schemas.microsoft.com/office/drawing/2014/main" id="{EA504882-5993-A0BC-D5E3-1AA6C8AB7231}"/>
              </a:ext>
            </a:extLst>
          </p:cNvPr>
          <p:cNvSpPr/>
          <p:nvPr/>
        </p:nvSpPr>
        <p:spPr>
          <a:xfrm>
            <a:off x="11619209" y="3154257"/>
            <a:ext cx="306443" cy="301192"/>
          </a:xfrm>
          <a:prstGeom prst="mathPlus">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IN"/>
          </a:p>
        </p:txBody>
      </p:sp>
      <p:sp>
        <p:nvSpPr>
          <p:cNvPr id="51" name="Plus Sign 50">
            <a:extLst>
              <a:ext uri="{FF2B5EF4-FFF2-40B4-BE49-F238E27FC236}">
                <a16:creationId xmlns:a16="http://schemas.microsoft.com/office/drawing/2014/main" id="{0D84009A-9A8F-15D4-BA9A-C76A73C0BFE5}"/>
              </a:ext>
            </a:extLst>
          </p:cNvPr>
          <p:cNvSpPr/>
          <p:nvPr/>
        </p:nvSpPr>
        <p:spPr>
          <a:xfrm>
            <a:off x="11880530" y="2955146"/>
            <a:ext cx="306443" cy="301192"/>
          </a:xfrm>
          <a:prstGeom prst="mathPlus">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IN"/>
          </a:p>
        </p:txBody>
      </p:sp>
      <p:sp>
        <p:nvSpPr>
          <p:cNvPr id="52" name="Rectangle: Rounded Corners 51">
            <a:extLst>
              <a:ext uri="{FF2B5EF4-FFF2-40B4-BE49-F238E27FC236}">
                <a16:creationId xmlns:a16="http://schemas.microsoft.com/office/drawing/2014/main" id="{F8C1F38E-A7A2-A48A-3B34-E9A1668EE271}"/>
              </a:ext>
            </a:extLst>
          </p:cNvPr>
          <p:cNvSpPr/>
          <p:nvPr/>
        </p:nvSpPr>
        <p:spPr>
          <a:xfrm>
            <a:off x="9934098" y="986492"/>
            <a:ext cx="1761774" cy="511628"/>
          </a:xfrm>
          <a:prstGeom prst="roundRect">
            <a:avLst/>
          </a:prstGeom>
          <a:solidFill>
            <a:srgbClr val="FF0000"/>
          </a:solidFill>
          <a:ln w="38100">
            <a:prstDash val="dashDot"/>
          </a:ln>
        </p:spPr>
        <p:style>
          <a:lnRef idx="2">
            <a:schemeClr val="accent1"/>
          </a:lnRef>
          <a:fillRef idx="1">
            <a:schemeClr val="lt1"/>
          </a:fillRef>
          <a:effectRef idx="0">
            <a:schemeClr val="accent1"/>
          </a:effectRef>
          <a:fontRef idx="minor">
            <a:schemeClr val="dk1"/>
          </a:fontRef>
        </p:style>
        <p:txBody>
          <a:bodyPr rtlCol="0" anchor="ctr"/>
          <a:lstStyle/>
          <a:p>
            <a:pPr algn="ctr"/>
            <a:r>
              <a:rPr lang="en-IN" sz="1100" dirty="0">
                <a:solidFill>
                  <a:schemeClr val="bg1"/>
                </a:solidFill>
              </a:rPr>
              <a:t>(** Detailed solutioning explained in next 3 slides)</a:t>
            </a:r>
          </a:p>
        </p:txBody>
      </p:sp>
    </p:spTree>
    <p:extLst>
      <p:ext uri="{BB962C8B-B14F-4D97-AF65-F5344CB8AC3E}">
        <p14:creationId xmlns:p14="http://schemas.microsoft.com/office/powerpoint/2010/main" val="8006984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86062E58-B9BA-33C8-0344-92AE89B5139D}"/>
              </a:ext>
            </a:extLst>
          </p:cNvPr>
          <p:cNvSpPr/>
          <p:nvPr/>
        </p:nvSpPr>
        <p:spPr>
          <a:xfrm>
            <a:off x="3472549" y="1770098"/>
            <a:ext cx="2427515" cy="2656114"/>
          </a:xfrm>
          <a:prstGeom prst="roundRect">
            <a:avLst/>
          </a:prstGeom>
          <a:solidFill>
            <a:schemeClr val="accent5">
              <a:lumMod val="40000"/>
              <a:lumOff val="60000"/>
            </a:schemeClr>
          </a:solidFill>
        </p:spPr>
        <p:style>
          <a:lnRef idx="2">
            <a:schemeClr val="accent2"/>
          </a:lnRef>
          <a:fillRef idx="1">
            <a:schemeClr val="lt1"/>
          </a:fillRef>
          <a:effectRef idx="0">
            <a:schemeClr val="accent2"/>
          </a:effectRef>
          <a:fontRef idx="minor">
            <a:schemeClr val="dk1"/>
          </a:fontRef>
        </p:style>
        <p:txBody>
          <a:bodyPr rtlCol="0" anchor="ctr"/>
          <a:lstStyle/>
          <a:p>
            <a:pPr marL="342900" indent="-342900">
              <a:buFont typeface="+mj-lt"/>
              <a:buAutoNum type="arabicPeriod"/>
            </a:pPr>
            <a:r>
              <a:rPr lang="en-US" sz="1100" dirty="0">
                <a:ln w="0"/>
                <a:solidFill>
                  <a:schemeClr val="tx1"/>
                </a:solidFill>
                <a:effectLst>
                  <a:outerShdw blurRad="38100" dist="19050" dir="2700000" algn="tl" rotWithShape="0">
                    <a:schemeClr val="dk1">
                      <a:alpha val="40000"/>
                    </a:schemeClr>
                  </a:outerShdw>
                </a:effectLst>
              </a:rPr>
              <a:t>Surface Inspection</a:t>
            </a:r>
          </a:p>
          <a:p>
            <a:pPr marL="342900" indent="-342900">
              <a:buFont typeface="+mj-lt"/>
              <a:buAutoNum type="arabicPeriod"/>
            </a:pPr>
            <a:r>
              <a:rPr lang="en-US" sz="1100" dirty="0">
                <a:ln w="0"/>
                <a:solidFill>
                  <a:schemeClr val="tx1"/>
                </a:solidFill>
                <a:effectLst>
                  <a:outerShdw blurRad="38100" dist="19050" dir="2700000" algn="tl" rotWithShape="0">
                    <a:schemeClr val="dk1">
                      <a:alpha val="40000"/>
                    </a:schemeClr>
                  </a:outerShdw>
                </a:effectLst>
              </a:rPr>
              <a:t>Speed </a:t>
            </a:r>
          </a:p>
          <a:p>
            <a:pPr marL="342900" indent="-342900">
              <a:buFont typeface="+mj-lt"/>
              <a:buAutoNum type="arabicPeriod"/>
            </a:pPr>
            <a:r>
              <a:rPr lang="en-US" sz="1100" dirty="0">
                <a:ln w="0"/>
                <a:solidFill>
                  <a:schemeClr val="tx1"/>
                </a:solidFill>
                <a:effectLst>
                  <a:outerShdw blurRad="38100" dist="19050" dir="2700000" algn="tl" rotWithShape="0">
                    <a:schemeClr val="dk1">
                      <a:alpha val="40000"/>
                    </a:schemeClr>
                  </a:outerShdw>
                </a:effectLst>
              </a:rPr>
              <a:t>Flow</a:t>
            </a:r>
          </a:p>
          <a:p>
            <a:pPr marL="342900" indent="-342900">
              <a:buFont typeface="+mj-lt"/>
              <a:buAutoNum type="arabicPeriod"/>
            </a:pPr>
            <a:r>
              <a:rPr lang="en-US" sz="1100" dirty="0">
                <a:ln w="0"/>
                <a:solidFill>
                  <a:schemeClr val="tx1"/>
                </a:solidFill>
                <a:effectLst>
                  <a:outerShdw blurRad="38100" dist="19050" dir="2700000" algn="tl" rotWithShape="0">
                    <a:schemeClr val="dk1">
                      <a:alpha val="40000"/>
                    </a:schemeClr>
                  </a:outerShdw>
                </a:effectLst>
              </a:rPr>
              <a:t>visual</a:t>
            </a:r>
          </a:p>
          <a:p>
            <a:pPr marL="342900" indent="-342900">
              <a:buFont typeface="+mj-lt"/>
              <a:buAutoNum type="arabicPeriod"/>
            </a:pPr>
            <a:r>
              <a:rPr lang="en-US" sz="1100" dirty="0">
                <a:ln w="0"/>
                <a:solidFill>
                  <a:schemeClr val="tx1"/>
                </a:solidFill>
                <a:effectLst>
                  <a:outerShdw blurRad="38100" dist="19050" dir="2700000" algn="tl" rotWithShape="0">
                    <a:schemeClr val="dk1">
                      <a:alpha val="40000"/>
                    </a:schemeClr>
                  </a:outerShdw>
                </a:effectLst>
              </a:rPr>
              <a:t>Pressure</a:t>
            </a:r>
          </a:p>
          <a:p>
            <a:pPr marL="342900" indent="-342900">
              <a:buFont typeface="+mj-lt"/>
              <a:buAutoNum type="arabicPeriod"/>
            </a:pPr>
            <a:r>
              <a:rPr lang="en-US" sz="1100" dirty="0">
                <a:ln w="0"/>
                <a:solidFill>
                  <a:schemeClr val="tx1"/>
                </a:solidFill>
                <a:effectLst>
                  <a:outerShdw blurRad="38100" dist="19050" dir="2700000" algn="tl" rotWithShape="0">
                    <a:schemeClr val="dk1">
                      <a:alpha val="40000"/>
                    </a:schemeClr>
                  </a:outerShdw>
                </a:effectLst>
              </a:rPr>
              <a:t>Temperature</a:t>
            </a:r>
          </a:p>
          <a:p>
            <a:pPr marL="342900" indent="-342900">
              <a:buFont typeface="+mj-lt"/>
              <a:buAutoNum type="arabicPeriod"/>
            </a:pPr>
            <a:r>
              <a:rPr lang="en-US" sz="1100" dirty="0">
                <a:ln w="0"/>
                <a:solidFill>
                  <a:schemeClr val="tx1"/>
                </a:solidFill>
                <a:effectLst>
                  <a:outerShdw blurRad="38100" dist="19050" dir="2700000" algn="tl" rotWithShape="0">
                    <a:schemeClr val="dk1">
                      <a:alpha val="40000"/>
                    </a:schemeClr>
                  </a:outerShdw>
                </a:effectLst>
              </a:rPr>
              <a:t>Pressure</a:t>
            </a:r>
          </a:p>
          <a:p>
            <a:pPr marL="342900" indent="-342900">
              <a:buFont typeface="+mj-lt"/>
              <a:buAutoNum type="arabicPeriod"/>
            </a:pPr>
            <a:r>
              <a:rPr lang="en-US" sz="1100" dirty="0">
                <a:ln w="0"/>
                <a:solidFill>
                  <a:schemeClr val="tx1"/>
                </a:solidFill>
                <a:effectLst>
                  <a:outerShdw blurRad="38100" dist="19050" dir="2700000" algn="tl" rotWithShape="0">
                    <a:schemeClr val="dk1">
                      <a:alpha val="40000"/>
                    </a:schemeClr>
                  </a:outerShdw>
                </a:effectLst>
              </a:rPr>
              <a:t>Vibration</a:t>
            </a:r>
          </a:p>
          <a:p>
            <a:pPr marL="342900" indent="-342900">
              <a:buFont typeface="+mj-lt"/>
              <a:buAutoNum type="arabicPeriod"/>
            </a:pPr>
            <a:r>
              <a:rPr lang="en-US" sz="1100" dirty="0">
                <a:ln w="0"/>
                <a:solidFill>
                  <a:schemeClr val="tx1"/>
                </a:solidFill>
                <a:effectLst>
                  <a:outerShdw blurRad="38100" dist="19050" dir="2700000" algn="tl" rotWithShape="0">
                    <a:schemeClr val="dk1">
                      <a:alpha val="40000"/>
                    </a:schemeClr>
                  </a:outerShdw>
                </a:effectLst>
              </a:rPr>
              <a:t>position</a:t>
            </a:r>
          </a:p>
          <a:p>
            <a:pPr marL="342900" indent="-342900">
              <a:buFont typeface="+mj-lt"/>
              <a:buAutoNum type="arabicPeriod"/>
            </a:pPr>
            <a:r>
              <a:rPr lang="en-US" sz="1100" dirty="0">
                <a:ln w="0"/>
                <a:solidFill>
                  <a:schemeClr val="tx1"/>
                </a:solidFill>
                <a:effectLst>
                  <a:outerShdw blurRad="38100" dist="19050" dir="2700000" algn="tl" rotWithShape="0">
                    <a:schemeClr val="dk1">
                      <a:alpha val="40000"/>
                    </a:schemeClr>
                  </a:outerShdw>
                </a:effectLst>
              </a:rPr>
              <a:t>profile</a:t>
            </a:r>
          </a:p>
          <a:p>
            <a:pPr marL="342900" indent="-342900">
              <a:buFont typeface="+mj-lt"/>
              <a:buAutoNum type="arabicPeriod"/>
            </a:pPr>
            <a:r>
              <a:rPr lang="en-US" sz="1100" dirty="0">
                <a:ln w="0"/>
                <a:solidFill>
                  <a:schemeClr val="tx1"/>
                </a:solidFill>
                <a:effectLst>
                  <a:outerShdw blurRad="38100" dist="19050" dir="2700000" algn="tl" rotWithShape="0">
                    <a:schemeClr val="dk1">
                      <a:alpha val="40000"/>
                    </a:schemeClr>
                  </a:outerShdw>
                </a:effectLst>
              </a:rPr>
              <a:t>oil contamination </a:t>
            </a:r>
          </a:p>
          <a:p>
            <a:pPr marL="342900" indent="-342900">
              <a:buFont typeface="+mj-lt"/>
              <a:buAutoNum type="arabicPeriod"/>
            </a:pPr>
            <a:r>
              <a:rPr lang="en-US" sz="1100" dirty="0">
                <a:ln w="0"/>
                <a:solidFill>
                  <a:schemeClr val="tx1"/>
                </a:solidFill>
                <a:effectLst>
                  <a:outerShdw blurRad="38100" dist="19050" dir="2700000" algn="tl" rotWithShape="0">
                    <a:schemeClr val="dk1">
                      <a:alpha val="40000"/>
                    </a:schemeClr>
                  </a:outerShdw>
                </a:effectLst>
              </a:rPr>
              <a:t>Length</a:t>
            </a:r>
          </a:p>
          <a:p>
            <a:pPr marL="342900" indent="-342900">
              <a:buFont typeface="+mj-lt"/>
              <a:buAutoNum type="arabicPeriod"/>
            </a:pPr>
            <a:endParaRPr lang="en-US" sz="1100" dirty="0">
              <a:ln w="0"/>
              <a:solidFill>
                <a:schemeClr val="tx1"/>
              </a:solidFill>
              <a:effectLst>
                <a:outerShdw blurRad="38100" dist="19050" dir="2700000" algn="tl" rotWithShape="0">
                  <a:schemeClr val="dk1">
                    <a:alpha val="40000"/>
                  </a:schemeClr>
                </a:outerShdw>
              </a:effectLst>
            </a:endParaRPr>
          </a:p>
        </p:txBody>
      </p:sp>
      <p:sp>
        <p:nvSpPr>
          <p:cNvPr id="5" name="Rectangle: Rounded Corners 4">
            <a:extLst>
              <a:ext uri="{FF2B5EF4-FFF2-40B4-BE49-F238E27FC236}">
                <a16:creationId xmlns:a16="http://schemas.microsoft.com/office/drawing/2014/main" id="{2F0875E0-06DB-7A1B-F087-D30E20A0D258}"/>
              </a:ext>
            </a:extLst>
          </p:cNvPr>
          <p:cNvSpPr/>
          <p:nvPr/>
        </p:nvSpPr>
        <p:spPr>
          <a:xfrm>
            <a:off x="740235" y="685802"/>
            <a:ext cx="2634343" cy="908958"/>
          </a:xfrm>
          <a:prstGeom prst="roundRect">
            <a:avLst/>
          </a:prstGeom>
          <a:solidFill>
            <a:schemeClr val="bg1"/>
          </a:solidFill>
          <a:ln>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342900" indent="-342900">
              <a:buFont typeface="+mj-lt"/>
              <a:buAutoNum type="arabicPeriod"/>
            </a:pPr>
            <a:r>
              <a:rPr lang="en-US" sz="1100" dirty="0">
                <a:solidFill>
                  <a:srgbClr val="0070C0"/>
                </a:solidFill>
              </a:rPr>
              <a:t>Electrical Panel Room Temp</a:t>
            </a:r>
          </a:p>
          <a:p>
            <a:pPr marL="342900" indent="-342900">
              <a:buFont typeface="+mj-lt"/>
              <a:buAutoNum type="arabicPeriod"/>
            </a:pPr>
            <a:r>
              <a:rPr lang="en-US" sz="1100" dirty="0">
                <a:solidFill>
                  <a:srgbClr val="0070C0"/>
                </a:solidFill>
              </a:rPr>
              <a:t>Water-in Heat Exchanger</a:t>
            </a:r>
          </a:p>
          <a:p>
            <a:pPr marL="342900" indent="-342900">
              <a:buFont typeface="+mj-lt"/>
              <a:buAutoNum type="arabicPeriod"/>
            </a:pPr>
            <a:r>
              <a:rPr lang="en-US" sz="1100" dirty="0">
                <a:solidFill>
                  <a:srgbClr val="0070C0"/>
                </a:solidFill>
              </a:rPr>
              <a:t>Water-out in HE</a:t>
            </a:r>
          </a:p>
          <a:p>
            <a:pPr marL="342900" indent="-342900">
              <a:buFont typeface="+mj-lt"/>
              <a:buAutoNum type="arabicPeriod"/>
            </a:pPr>
            <a:r>
              <a:rPr lang="en-US" sz="1100" dirty="0">
                <a:solidFill>
                  <a:srgbClr val="0070C0"/>
                </a:solidFill>
              </a:rPr>
              <a:t>Hydraulic oil inlet into HE</a:t>
            </a:r>
          </a:p>
          <a:p>
            <a:pPr marL="342900" indent="-342900">
              <a:buFont typeface="+mj-lt"/>
              <a:buAutoNum type="arabicPeriod"/>
            </a:pPr>
            <a:r>
              <a:rPr lang="en-US" sz="1100" dirty="0">
                <a:solidFill>
                  <a:srgbClr val="0070C0"/>
                </a:solidFill>
              </a:rPr>
              <a:t>Hydraulic oil outlet from HE</a:t>
            </a:r>
          </a:p>
        </p:txBody>
      </p:sp>
      <p:sp>
        <p:nvSpPr>
          <p:cNvPr id="6" name="Rectangle: Rounded Corners 5">
            <a:extLst>
              <a:ext uri="{FF2B5EF4-FFF2-40B4-BE49-F238E27FC236}">
                <a16:creationId xmlns:a16="http://schemas.microsoft.com/office/drawing/2014/main" id="{8E8FD17B-E4D4-ABF0-66DF-7F0EFBAFDB49}"/>
              </a:ext>
            </a:extLst>
          </p:cNvPr>
          <p:cNvSpPr/>
          <p:nvPr/>
        </p:nvSpPr>
        <p:spPr>
          <a:xfrm>
            <a:off x="762007" y="1651003"/>
            <a:ext cx="2634344" cy="1545770"/>
          </a:xfrm>
          <a:prstGeom prst="roundRect">
            <a:avLst/>
          </a:prstGeom>
          <a:solidFill>
            <a:schemeClr val="bg1"/>
          </a:solidFill>
          <a:ln>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28600" indent="-228600">
              <a:buFont typeface="+mj-lt"/>
              <a:buAutoNum type="arabicPeriod"/>
            </a:pPr>
            <a:r>
              <a:rPr lang="en-US" sz="700" dirty="0">
                <a:solidFill>
                  <a:srgbClr val="0070C0"/>
                </a:solidFill>
              </a:rPr>
              <a:t>pilot line pressure</a:t>
            </a:r>
          </a:p>
          <a:p>
            <a:pPr marL="228600" indent="-228600">
              <a:buFont typeface="+mj-lt"/>
              <a:buAutoNum type="arabicPeriod"/>
            </a:pPr>
            <a:r>
              <a:rPr lang="en-US" sz="700" dirty="0">
                <a:solidFill>
                  <a:srgbClr val="0070C0"/>
                </a:solidFill>
              </a:rPr>
              <a:t>Hot Hydraulic oil inlet Pressure into HE</a:t>
            </a:r>
          </a:p>
          <a:p>
            <a:pPr marL="228600" indent="-228600">
              <a:buFont typeface="+mj-lt"/>
              <a:buAutoNum type="arabicPeriod"/>
            </a:pPr>
            <a:r>
              <a:rPr lang="en-US" sz="700" dirty="0" err="1">
                <a:solidFill>
                  <a:srgbClr val="0070C0"/>
                </a:solidFill>
              </a:rPr>
              <a:t>Coolied</a:t>
            </a:r>
            <a:r>
              <a:rPr lang="en-US" sz="700" dirty="0">
                <a:solidFill>
                  <a:srgbClr val="0070C0"/>
                </a:solidFill>
              </a:rPr>
              <a:t> hydraulic oil outlet Pressure from He </a:t>
            </a:r>
          </a:p>
          <a:p>
            <a:pPr marL="228600" indent="-228600">
              <a:buFont typeface="+mj-lt"/>
              <a:buAutoNum type="arabicPeriod"/>
            </a:pPr>
            <a:r>
              <a:rPr lang="en-US" sz="700" dirty="0">
                <a:solidFill>
                  <a:srgbClr val="0070C0"/>
                </a:solidFill>
              </a:rPr>
              <a:t>Main cylinder pressure (top&amp; bottom) Left side </a:t>
            </a:r>
          </a:p>
          <a:p>
            <a:pPr marL="228600" indent="-228600">
              <a:buFont typeface="+mj-lt"/>
              <a:buAutoNum type="arabicPeriod"/>
            </a:pPr>
            <a:r>
              <a:rPr lang="en-US" sz="700" dirty="0">
                <a:solidFill>
                  <a:srgbClr val="0070C0"/>
                </a:solidFill>
              </a:rPr>
              <a:t>Main cylinder pressure (top&amp; bottom) right side </a:t>
            </a:r>
          </a:p>
          <a:p>
            <a:pPr marL="228600" indent="-228600">
              <a:buFont typeface="+mj-lt"/>
              <a:buAutoNum type="arabicPeriod"/>
            </a:pPr>
            <a:r>
              <a:rPr lang="en-US" sz="700" dirty="0">
                <a:solidFill>
                  <a:srgbClr val="0070C0"/>
                </a:solidFill>
              </a:rPr>
              <a:t>Die Lifting cylinders (top&amp; bottom) left side </a:t>
            </a:r>
          </a:p>
          <a:p>
            <a:pPr marL="228600" indent="-228600">
              <a:buFont typeface="+mj-lt"/>
              <a:buAutoNum type="arabicPeriod"/>
            </a:pPr>
            <a:r>
              <a:rPr lang="en-US" sz="700" dirty="0">
                <a:solidFill>
                  <a:srgbClr val="0070C0"/>
                </a:solidFill>
              </a:rPr>
              <a:t>Die Lifting cylinders (top&amp; bottom) right side </a:t>
            </a:r>
          </a:p>
          <a:p>
            <a:pPr marL="228600" indent="-228600">
              <a:buFont typeface="+mj-lt"/>
              <a:buAutoNum type="arabicPeriod"/>
            </a:pPr>
            <a:r>
              <a:rPr lang="en-US" sz="700" dirty="0">
                <a:solidFill>
                  <a:srgbClr val="0070C0"/>
                </a:solidFill>
              </a:rPr>
              <a:t>Plate holding cylinders(top&amp; bottom) Left side </a:t>
            </a:r>
          </a:p>
          <a:p>
            <a:pPr marL="228600" indent="-228600">
              <a:buFont typeface="+mj-lt"/>
              <a:buAutoNum type="arabicPeriod"/>
            </a:pPr>
            <a:r>
              <a:rPr lang="en-US" sz="700" dirty="0">
                <a:solidFill>
                  <a:srgbClr val="0070C0"/>
                </a:solidFill>
              </a:rPr>
              <a:t>Plate holding cylinders(top&amp; bottom) Right side </a:t>
            </a:r>
          </a:p>
          <a:p>
            <a:pPr marL="228600" indent="-228600">
              <a:buFont typeface="+mj-lt"/>
              <a:buAutoNum type="arabicPeriod"/>
            </a:pPr>
            <a:r>
              <a:rPr lang="en-US" sz="700" dirty="0">
                <a:solidFill>
                  <a:srgbClr val="0070C0"/>
                </a:solidFill>
              </a:rPr>
              <a:t>Central lubrication System </a:t>
            </a:r>
          </a:p>
          <a:p>
            <a:pPr marL="228600" indent="-228600">
              <a:buFont typeface="+mj-lt"/>
              <a:buAutoNum type="arabicPeriod"/>
            </a:pPr>
            <a:r>
              <a:rPr lang="en-US" sz="700" dirty="0">
                <a:solidFill>
                  <a:srgbClr val="0070C0"/>
                </a:solidFill>
              </a:rPr>
              <a:t>Inline Filter pressure difference &amp; Clogging indication</a:t>
            </a:r>
          </a:p>
          <a:p>
            <a:pPr marL="228600" indent="-228600">
              <a:buFont typeface="+mj-lt"/>
              <a:buAutoNum type="arabicPeriod"/>
            </a:pPr>
            <a:r>
              <a:rPr lang="en-US" sz="700" dirty="0">
                <a:solidFill>
                  <a:srgbClr val="0070C0"/>
                </a:solidFill>
              </a:rPr>
              <a:t>Reciprocating Line Filter Pressure Difference &amp; Clogging indication</a:t>
            </a:r>
          </a:p>
          <a:p>
            <a:pPr marL="228600" indent="-228600">
              <a:buFont typeface="+mj-lt"/>
              <a:buAutoNum type="arabicPeriod"/>
            </a:pPr>
            <a:r>
              <a:rPr lang="en-US" sz="700" dirty="0">
                <a:solidFill>
                  <a:srgbClr val="0070C0"/>
                </a:solidFill>
              </a:rPr>
              <a:t> Cooling Water Inlet Pressure</a:t>
            </a:r>
          </a:p>
          <a:p>
            <a:pPr marL="228600" indent="-228600">
              <a:buFont typeface="+mj-lt"/>
              <a:buAutoNum type="arabicPeriod"/>
            </a:pPr>
            <a:r>
              <a:rPr lang="en-US" sz="700" dirty="0">
                <a:solidFill>
                  <a:srgbClr val="0070C0"/>
                </a:solidFill>
              </a:rPr>
              <a:t>Cooling Water outlet Pressure</a:t>
            </a:r>
          </a:p>
        </p:txBody>
      </p:sp>
      <p:sp>
        <p:nvSpPr>
          <p:cNvPr id="7" name="Rectangle: Rounded Corners 6">
            <a:extLst>
              <a:ext uri="{FF2B5EF4-FFF2-40B4-BE49-F238E27FC236}">
                <a16:creationId xmlns:a16="http://schemas.microsoft.com/office/drawing/2014/main" id="{07ED48FC-6229-668C-52C7-A8732717BBE4}"/>
              </a:ext>
            </a:extLst>
          </p:cNvPr>
          <p:cNvSpPr/>
          <p:nvPr/>
        </p:nvSpPr>
        <p:spPr>
          <a:xfrm>
            <a:off x="762007" y="3731987"/>
            <a:ext cx="2634344" cy="642258"/>
          </a:xfrm>
          <a:prstGeom prst="roundRect">
            <a:avLst/>
          </a:prstGeom>
          <a:solidFill>
            <a:schemeClr val="bg1"/>
          </a:solidFill>
          <a:ln>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28600" indent="-228600">
              <a:buFont typeface="+mj-lt"/>
              <a:buAutoNum type="arabicPeriod"/>
            </a:pPr>
            <a:r>
              <a:rPr lang="en-US" sz="1100" dirty="0">
                <a:solidFill>
                  <a:srgbClr val="0070C0"/>
                </a:solidFill>
              </a:rPr>
              <a:t>Die Block</a:t>
            </a:r>
          </a:p>
          <a:p>
            <a:pPr marL="228600" indent="-228600">
              <a:buFont typeface="+mj-lt"/>
              <a:buAutoNum type="arabicPeriod"/>
            </a:pPr>
            <a:r>
              <a:rPr lang="en-US" sz="1100" dirty="0">
                <a:solidFill>
                  <a:srgbClr val="0070C0"/>
                </a:solidFill>
              </a:rPr>
              <a:t>pump</a:t>
            </a:r>
          </a:p>
        </p:txBody>
      </p:sp>
      <p:sp>
        <p:nvSpPr>
          <p:cNvPr id="8" name="Rectangle: Rounded Corners 7">
            <a:extLst>
              <a:ext uri="{FF2B5EF4-FFF2-40B4-BE49-F238E27FC236}">
                <a16:creationId xmlns:a16="http://schemas.microsoft.com/office/drawing/2014/main" id="{B38F55AE-6F86-D5FE-56C4-990C32A7018E}"/>
              </a:ext>
            </a:extLst>
          </p:cNvPr>
          <p:cNvSpPr/>
          <p:nvPr/>
        </p:nvSpPr>
        <p:spPr>
          <a:xfrm>
            <a:off x="762007" y="4441372"/>
            <a:ext cx="2634344" cy="642258"/>
          </a:xfrm>
          <a:prstGeom prst="roundRect">
            <a:avLst/>
          </a:prstGeom>
          <a:solidFill>
            <a:schemeClr val="bg1"/>
          </a:solidFill>
          <a:ln>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28600" indent="-228600">
              <a:buFont typeface="+mj-lt"/>
              <a:buAutoNum type="arabicPeriod"/>
            </a:pPr>
            <a:r>
              <a:rPr lang="en-US" sz="1050" dirty="0">
                <a:solidFill>
                  <a:srgbClr val="0070C0"/>
                </a:solidFill>
              </a:rPr>
              <a:t>tool position</a:t>
            </a:r>
          </a:p>
          <a:p>
            <a:pPr marL="228600" indent="-228600">
              <a:buFont typeface="+mj-lt"/>
              <a:buAutoNum type="arabicPeriod"/>
            </a:pPr>
            <a:r>
              <a:rPr lang="en-US" sz="1050" dirty="0">
                <a:solidFill>
                  <a:srgbClr val="0070C0"/>
                </a:solidFill>
              </a:rPr>
              <a:t>die position </a:t>
            </a:r>
          </a:p>
          <a:p>
            <a:pPr marL="228600" indent="-228600">
              <a:buFont typeface="+mj-lt"/>
              <a:buAutoNum type="arabicPeriod"/>
            </a:pPr>
            <a:r>
              <a:rPr lang="en-US" sz="1050" dirty="0">
                <a:solidFill>
                  <a:srgbClr val="0070C0"/>
                </a:solidFill>
              </a:rPr>
              <a:t>plate holding cylinders position</a:t>
            </a:r>
          </a:p>
        </p:txBody>
      </p:sp>
      <p:sp>
        <p:nvSpPr>
          <p:cNvPr id="9" name="Rectangle: Rounded Corners 8">
            <a:extLst>
              <a:ext uri="{FF2B5EF4-FFF2-40B4-BE49-F238E27FC236}">
                <a16:creationId xmlns:a16="http://schemas.microsoft.com/office/drawing/2014/main" id="{417D90EB-612A-2B8E-3B50-B41F0B9CAE63}"/>
              </a:ext>
            </a:extLst>
          </p:cNvPr>
          <p:cNvSpPr/>
          <p:nvPr/>
        </p:nvSpPr>
        <p:spPr>
          <a:xfrm>
            <a:off x="740234" y="5477331"/>
            <a:ext cx="2656116" cy="252184"/>
          </a:xfrm>
          <a:prstGeom prst="roundRect">
            <a:avLst/>
          </a:prstGeom>
          <a:solidFill>
            <a:schemeClr val="bg1"/>
          </a:solidFill>
          <a:ln>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28600" indent="-228600">
              <a:buFont typeface="+mj-lt"/>
              <a:buAutoNum type="arabicPeriod"/>
            </a:pPr>
            <a:r>
              <a:rPr lang="en-US" sz="1050" dirty="0">
                <a:solidFill>
                  <a:srgbClr val="0070C0"/>
                </a:solidFill>
              </a:rPr>
              <a:t>Real time length of plate Crimped)</a:t>
            </a:r>
          </a:p>
        </p:txBody>
      </p:sp>
      <p:sp>
        <p:nvSpPr>
          <p:cNvPr id="10" name="Rectangle: Rounded Corners 9">
            <a:extLst>
              <a:ext uri="{FF2B5EF4-FFF2-40B4-BE49-F238E27FC236}">
                <a16:creationId xmlns:a16="http://schemas.microsoft.com/office/drawing/2014/main" id="{8991A3E4-48B9-F3CB-9F3B-250999A39BB9}"/>
              </a:ext>
            </a:extLst>
          </p:cNvPr>
          <p:cNvSpPr/>
          <p:nvPr/>
        </p:nvSpPr>
        <p:spPr>
          <a:xfrm>
            <a:off x="740233" y="5736210"/>
            <a:ext cx="2656117" cy="831505"/>
          </a:xfrm>
          <a:prstGeom prst="roundRect">
            <a:avLst/>
          </a:prstGeom>
          <a:solidFill>
            <a:schemeClr val="bg1"/>
          </a:solidFill>
          <a:ln>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28600" indent="-228600">
              <a:buFont typeface="+mj-lt"/>
              <a:buAutoNum type="arabicPeriod"/>
            </a:pPr>
            <a:r>
              <a:rPr lang="en-US" sz="1050" dirty="0">
                <a:solidFill>
                  <a:srgbClr val="0070C0"/>
                </a:solidFill>
              </a:rPr>
              <a:t>Dent </a:t>
            </a:r>
          </a:p>
          <a:p>
            <a:pPr marL="228600" indent="-228600">
              <a:buFont typeface="+mj-lt"/>
              <a:buAutoNum type="arabicPeriod"/>
            </a:pPr>
            <a:r>
              <a:rPr lang="en-US" sz="1050" dirty="0">
                <a:solidFill>
                  <a:srgbClr val="0070C0"/>
                </a:solidFill>
              </a:rPr>
              <a:t>Rust </a:t>
            </a:r>
          </a:p>
          <a:p>
            <a:pPr marL="228600" indent="-228600">
              <a:buFont typeface="+mj-lt"/>
              <a:buAutoNum type="arabicPeriod"/>
            </a:pPr>
            <a:r>
              <a:rPr lang="en-US" sz="1050" dirty="0">
                <a:solidFill>
                  <a:srgbClr val="0070C0"/>
                </a:solidFill>
              </a:rPr>
              <a:t>Scratch</a:t>
            </a:r>
          </a:p>
          <a:p>
            <a:pPr marL="228600" indent="-228600">
              <a:buFont typeface="+mj-lt"/>
              <a:buAutoNum type="arabicPeriod"/>
            </a:pPr>
            <a:r>
              <a:rPr lang="en-US" sz="1050" dirty="0">
                <a:solidFill>
                  <a:srgbClr val="0070C0"/>
                </a:solidFill>
              </a:rPr>
              <a:t>Surface waviness(camber)</a:t>
            </a:r>
          </a:p>
        </p:txBody>
      </p:sp>
      <p:sp>
        <p:nvSpPr>
          <p:cNvPr id="11" name="Rectangle: Rounded Corners 10">
            <a:extLst>
              <a:ext uri="{FF2B5EF4-FFF2-40B4-BE49-F238E27FC236}">
                <a16:creationId xmlns:a16="http://schemas.microsoft.com/office/drawing/2014/main" id="{AB7006F4-CF40-9C90-1096-E3D8130972D1}"/>
              </a:ext>
            </a:extLst>
          </p:cNvPr>
          <p:cNvSpPr/>
          <p:nvPr/>
        </p:nvSpPr>
        <p:spPr>
          <a:xfrm>
            <a:off x="762007" y="6634842"/>
            <a:ext cx="2656117" cy="446314"/>
          </a:xfrm>
          <a:prstGeom prst="roundRect">
            <a:avLst/>
          </a:prstGeom>
          <a:solidFill>
            <a:schemeClr val="bg1"/>
          </a:solidFill>
          <a:ln>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28600" indent="-228600">
              <a:buFont typeface="+mj-lt"/>
              <a:buAutoNum type="arabicPeriod"/>
            </a:pPr>
            <a:r>
              <a:rPr lang="en-US" sz="1050" dirty="0">
                <a:solidFill>
                  <a:srgbClr val="0070C0"/>
                </a:solidFill>
              </a:rPr>
              <a:t>crimping arc profile </a:t>
            </a:r>
          </a:p>
        </p:txBody>
      </p:sp>
      <p:sp>
        <p:nvSpPr>
          <p:cNvPr id="12" name="Rectangle: Rounded Corners 11">
            <a:extLst>
              <a:ext uri="{FF2B5EF4-FFF2-40B4-BE49-F238E27FC236}">
                <a16:creationId xmlns:a16="http://schemas.microsoft.com/office/drawing/2014/main" id="{BE2EE2DB-4303-7F30-E61A-62FDB841CFAC}"/>
              </a:ext>
            </a:extLst>
          </p:cNvPr>
          <p:cNvSpPr/>
          <p:nvPr/>
        </p:nvSpPr>
        <p:spPr>
          <a:xfrm>
            <a:off x="783770" y="3261618"/>
            <a:ext cx="2579911" cy="201853"/>
          </a:xfrm>
          <a:prstGeom prst="roundRect">
            <a:avLst/>
          </a:prstGeom>
          <a:solidFill>
            <a:schemeClr val="bg1"/>
          </a:solidFill>
          <a:ln>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28600" indent="-228600">
              <a:buFont typeface="+mj-lt"/>
              <a:buAutoNum type="arabicPeriod"/>
            </a:pPr>
            <a:r>
              <a:rPr lang="en-US" sz="1050" dirty="0">
                <a:solidFill>
                  <a:srgbClr val="0070C0"/>
                </a:solidFill>
              </a:rPr>
              <a:t>Real time length of plate Crimped l</a:t>
            </a:r>
          </a:p>
        </p:txBody>
      </p:sp>
      <p:sp>
        <p:nvSpPr>
          <p:cNvPr id="15" name="Rectangle: Rounded Corners 14">
            <a:extLst>
              <a:ext uri="{FF2B5EF4-FFF2-40B4-BE49-F238E27FC236}">
                <a16:creationId xmlns:a16="http://schemas.microsoft.com/office/drawing/2014/main" id="{6B15A877-3902-80CA-5DE4-C24E311519EE}"/>
              </a:ext>
            </a:extLst>
          </p:cNvPr>
          <p:cNvSpPr/>
          <p:nvPr/>
        </p:nvSpPr>
        <p:spPr>
          <a:xfrm>
            <a:off x="762005" y="5118101"/>
            <a:ext cx="2645229" cy="326572"/>
          </a:xfrm>
          <a:prstGeom prst="roundRect">
            <a:avLst/>
          </a:prstGeom>
          <a:solidFill>
            <a:schemeClr val="bg1"/>
          </a:solidFill>
          <a:ln>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28600" indent="-228600">
              <a:buFont typeface="+mj-lt"/>
              <a:buAutoNum type="arabicPeriod"/>
            </a:pPr>
            <a:r>
              <a:rPr lang="en-US" sz="1050" dirty="0">
                <a:solidFill>
                  <a:srgbClr val="0070C0"/>
                </a:solidFill>
              </a:rPr>
              <a:t>crimping arc profile</a:t>
            </a:r>
          </a:p>
        </p:txBody>
      </p:sp>
      <p:sp>
        <p:nvSpPr>
          <p:cNvPr id="16" name="Rectangle: Rounded Corners 15">
            <a:extLst>
              <a:ext uri="{FF2B5EF4-FFF2-40B4-BE49-F238E27FC236}">
                <a16:creationId xmlns:a16="http://schemas.microsoft.com/office/drawing/2014/main" id="{B5E2E77F-E485-3A00-39A7-D18AB9914592}"/>
              </a:ext>
            </a:extLst>
          </p:cNvPr>
          <p:cNvSpPr/>
          <p:nvPr/>
        </p:nvSpPr>
        <p:spPr>
          <a:xfrm>
            <a:off x="3516049" y="1119462"/>
            <a:ext cx="2307798" cy="482147"/>
          </a:xfrm>
          <a:prstGeom prst="roundRect">
            <a:avLst/>
          </a:prstGeom>
          <a:solidFill>
            <a:schemeClr val="bg1"/>
          </a:solidFill>
          <a:ln>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28600" indent="-228600">
              <a:buFont typeface="+mj-lt"/>
              <a:buAutoNum type="arabicPeriod"/>
            </a:pPr>
            <a:r>
              <a:rPr lang="en-US" sz="900" dirty="0">
                <a:solidFill>
                  <a:srgbClr val="0070C0"/>
                </a:solidFill>
              </a:rPr>
              <a:t>Pilot DC valve </a:t>
            </a:r>
            <a:r>
              <a:rPr lang="en-US" sz="900" dirty="0" err="1">
                <a:solidFill>
                  <a:srgbClr val="0070C0"/>
                </a:solidFill>
              </a:rPr>
              <a:t>feedClientck</a:t>
            </a:r>
            <a:endParaRPr lang="en-US" sz="900" dirty="0">
              <a:solidFill>
                <a:srgbClr val="0070C0"/>
              </a:solidFill>
            </a:endParaRPr>
          </a:p>
          <a:p>
            <a:pPr marL="228600" indent="-228600">
              <a:buFont typeface="+mj-lt"/>
              <a:buAutoNum type="arabicPeriod"/>
            </a:pPr>
            <a:r>
              <a:rPr lang="en-US" sz="900" dirty="0">
                <a:solidFill>
                  <a:srgbClr val="0070C0"/>
                </a:solidFill>
              </a:rPr>
              <a:t>P1/P2 valve </a:t>
            </a:r>
            <a:r>
              <a:rPr lang="en-US" sz="900" dirty="0" err="1">
                <a:solidFill>
                  <a:srgbClr val="0070C0"/>
                </a:solidFill>
              </a:rPr>
              <a:t>feedClientck</a:t>
            </a:r>
            <a:r>
              <a:rPr lang="en-US" sz="900" dirty="0">
                <a:solidFill>
                  <a:srgbClr val="0070C0"/>
                </a:solidFill>
              </a:rPr>
              <a:t> ( 3 setup)</a:t>
            </a:r>
          </a:p>
          <a:p>
            <a:pPr marL="228600" indent="-228600">
              <a:buFont typeface="+mj-lt"/>
              <a:buAutoNum type="arabicPeriod"/>
            </a:pPr>
            <a:r>
              <a:rPr lang="en-US" sz="900" dirty="0">
                <a:solidFill>
                  <a:srgbClr val="0070C0"/>
                </a:solidFill>
              </a:rPr>
              <a:t>Additional valve </a:t>
            </a:r>
            <a:r>
              <a:rPr lang="en-US" sz="900" dirty="0" err="1">
                <a:solidFill>
                  <a:srgbClr val="0070C0"/>
                </a:solidFill>
              </a:rPr>
              <a:t>feedClientck</a:t>
            </a:r>
            <a:endParaRPr lang="en-US" sz="900" dirty="0">
              <a:solidFill>
                <a:srgbClr val="0070C0"/>
              </a:solidFill>
            </a:endParaRPr>
          </a:p>
        </p:txBody>
      </p:sp>
      <p:sp>
        <p:nvSpPr>
          <p:cNvPr id="18" name="Rectangle: Rounded Corners 17">
            <a:extLst>
              <a:ext uri="{FF2B5EF4-FFF2-40B4-BE49-F238E27FC236}">
                <a16:creationId xmlns:a16="http://schemas.microsoft.com/office/drawing/2014/main" id="{5234D5B1-3B68-16A6-3600-6D453FAAE2DB}"/>
              </a:ext>
            </a:extLst>
          </p:cNvPr>
          <p:cNvSpPr/>
          <p:nvPr/>
        </p:nvSpPr>
        <p:spPr>
          <a:xfrm>
            <a:off x="783775" y="3519889"/>
            <a:ext cx="2579906" cy="177628"/>
          </a:xfrm>
          <a:prstGeom prst="roundRect">
            <a:avLst/>
          </a:prstGeom>
          <a:solidFill>
            <a:schemeClr val="bg1"/>
          </a:solidFill>
          <a:ln>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28600" indent="-228600">
              <a:buFont typeface="+mj-lt"/>
              <a:buAutoNum type="arabicPeriod"/>
            </a:pPr>
            <a:r>
              <a:rPr lang="en-US" sz="1050" dirty="0">
                <a:solidFill>
                  <a:srgbClr val="0070C0"/>
                </a:solidFill>
              </a:rPr>
              <a:t>Forming Pipe Edge Gap(Set)</a:t>
            </a:r>
          </a:p>
        </p:txBody>
      </p:sp>
      <p:sp>
        <p:nvSpPr>
          <p:cNvPr id="19" name="Rectangle: Rounded Corners 18">
            <a:extLst>
              <a:ext uri="{FF2B5EF4-FFF2-40B4-BE49-F238E27FC236}">
                <a16:creationId xmlns:a16="http://schemas.microsoft.com/office/drawing/2014/main" id="{F0D7F1E1-5B40-3FDD-7963-DD7F122B457F}"/>
              </a:ext>
            </a:extLst>
          </p:cNvPr>
          <p:cNvSpPr/>
          <p:nvPr/>
        </p:nvSpPr>
        <p:spPr>
          <a:xfrm>
            <a:off x="6988633" y="1760770"/>
            <a:ext cx="1567545" cy="255814"/>
          </a:xfrm>
          <a:prstGeom prst="roundRect">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50" dirty="0">
                <a:solidFill>
                  <a:srgbClr val="0070C0"/>
                </a:solidFill>
              </a:rPr>
              <a:t>SMC Digital Flow Switch</a:t>
            </a:r>
          </a:p>
        </p:txBody>
      </p:sp>
      <p:sp>
        <p:nvSpPr>
          <p:cNvPr id="20" name="Rectangle: Rounded Corners 19">
            <a:extLst>
              <a:ext uri="{FF2B5EF4-FFF2-40B4-BE49-F238E27FC236}">
                <a16:creationId xmlns:a16="http://schemas.microsoft.com/office/drawing/2014/main" id="{DB7E2815-3A38-183B-93B6-BED86865AC19}"/>
              </a:ext>
            </a:extLst>
          </p:cNvPr>
          <p:cNvSpPr/>
          <p:nvPr/>
        </p:nvSpPr>
        <p:spPr>
          <a:xfrm>
            <a:off x="6988633" y="2573698"/>
            <a:ext cx="1643745" cy="255814"/>
          </a:xfrm>
          <a:prstGeom prst="roundRect">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50" dirty="0">
                <a:solidFill>
                  <a:srgbClr val="0070C0"/>
                </a:solidFill>
              </a:rPr>
              <a:t>Siemens </a:t>
            </a:r>
            <a:r>
              <a:rPr lang="en-US" sz="1050" dirty="0" err="1">
                <a:solidFill>
                  <a:srgbClr val="0070C0"/>
                </a:solidFill>
              </a:rPr>
              <a:t>Sitrans</a:t>
            </a:r>
            <a:r>
              <a:rPr lang="en-US" sz="1050" dirty="0">
                <a:solidFill>
                  <a:srgbClr val="0070C0"/>
                </a:solidFill>
              </a:rPr>
              <a:t> P300</a:t>
            </a:r>
          </a:p>
        </p:txBody>
      </p:sp>
      <p:sp>
        <p:nvSpPr>
          <p:cNvPr id="31" name="Rectangle: Rounded Corners 30">
            <a:extLst>
              <a:ext uri="{FF2B5EF4-FFF2-40B4-BE49-F238E27FC236}">
                <a16:creationId xmlns:a16="http://schemas.microsoft.com/office/drawing/2014/main" id="{5450325C-CAF3-0FB7-FE20-937453327681}"/>
              </a:ext>
            </a:extLst>
          </p:cNvPr>
          <p:cNvSpPr/>
          <p:nvPr/>
        </p:nvSpPr>
        <p:spPr>
          <a:xfrm>
            <a:off x="6988633" y="2168792"/>
            <a:ext cx="1643745" cy="255814"/>
          </a:xfrm>
          <a:prstGeom prst="roundRect">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50" dirty="0">
                <a:solidFill>
                  <a:srgbClr val="0070C0"/>
                </a:solidFill>
              </a:rPr>
              <a:t>OMRON Welding Bead Sensor</a:t>
            </a:r>
          </a:p>
        </p:txBody>
      </p:sp>
      <p:sp>
        <p:nvSpPr>
          <p:cNvPr id="36" name="Rectangle: Rounded Corners 35">
            <a:extLst>
              <a:ext uri="{FF2B5EF4-FFF2-40B4-BE49-F238E27FC236}">
                <a16:creationId xmlns:a16="http://schemas.microsoft.com/office/drawing/2014/main" id="{D1ED43C5-7C0D-21DA-6988-A404B4F56BA0}"/>
              </a:ext>
            </a:extLst>
          </p:cNvPr>
          <p:cNvSpPr/>
          <p:nvPr/>
        </p:nvSpPr>
        <p:spPr>
          <a:xfrm>
            <a:off x="6977747" y="3055395"/>
            <a:ext cx="1643745" cy="255814"/>
          </a:xfrm>
          <a:prstGeom prst="roundRect">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dirty="0">
                <a:solidFill>
                  <a:srgbClr val="0070C0"/>
                </a:solidFill>
              </a:rPr>
              <a:t>Model Name/Number: </a:t>
            </a:r>
            <a:r>
              <a:rPr lang="en-US" sz="1000" dirty="0" err="1">
                <a:solidFill>
                  <a:srgbClr val="0070C0"/>
                </a:solidFill>
              </a:rPr>
              <a:t>Sitrans</a:t>
            </a:r>
            <a:r>
              <a:rPr lang="en-US" sz="1000" dirty="0">
                <a:solidFill>
                  <a:srgbClr val="0070C0"/>
                </a:solidFill>
              </a:rPr>
              <a:t> Ts500 from Siemens</a:t>
            </a:r>
          </a:p>
        </p:txBody>
      </p:sp>
      <p:sp>
        <p:nvSpPr>
          <p:cNvPr id="41" name="Rectangle: Rounded Corners 40">
            <a:extLst>
              <a:ext uri="{FF2B5EF4-FFF2-40B4-BE49-F238E27FC236}">
                <a16:creationId xmlns:a16="http://schemas.microsoft.com/office/drawing/2014/main" id="{88651D81-7681-0A0B-E46D-BFE28226EABD}"/>
              </a:ext>
            </a:extLst>
          </p:cNvPr>
          <p:cNvSpPr/>
          <p:nvPr/>
        </p:nvSpPr>
        <p:spPr>
          <a:xfrm>
            <a:off x="6999519" y="3435632"/>
            <a:ext cx="1643745" cy="255814"/>
          </a:xfrm>
          <a:prstGeom prst="roundRect">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dirty="0">
                <a:solidFill>
                  <a:srgbClr val="0070C0"/>
                </a:solidFill>
              </a:rPr>
              <a:t>Cognex 3D-L4000 or SICK TriSpectorP1000</a:t>
            </a:r>
          </a:p>
        </p:txBody>
      </p:sp>
      <p:sp>
        <p:nvSpPr>
          <p:cNvPr id="45" name="Rectangle: Rounded Corners 44">
            <a:extLst>
              <a:ext uri="{FF2B5EF4-FFF2-40B4-BE49-F238E27FC236}">
                <a16:creationId xmlns:a16="http://schemas.microsoft.com/office/drawing/2014/main" id="{1C73C56A-215E-9AD2-4338-C06DAF1ABA42}"/>
              </a:ext>
            </a:extLst>
          </p:cNvPr>
          <p:cNvSpPr/>
          <p:nvPr/>
        </p:nvSpPr>
        <p:spPr>
          <a:xfrm>
            <a:off x="6999519" y="3838287"/>
            <a:ext cx="1643745" cy="255814"/>
          </a:xfrm>
          <a:prstGeom prst="roundRect">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dirty="0">
                <a:solidFill>
                  <a:srgbClr val="0070C0"/>
                </a:solidFill>
              </a:rPr>
              <a:t>SICK DX35</a:t>
            </a:r>
          </a:p>
        </p:txBody>
      </p:sp>
      <p:sp>
        <p:nvSpPr>
          <p:cNvPr id="49" name="Rectangle: Rounded Corners 48">
            <a:extLst>
              <a:ext uri="{FF2B5EF4-FFF2-40B4-BE49-F238E27FC236}">
                <a16:creationId xmlns:a16="http://schemas.microsoft.com/office/drawing/2014/main" id="{686E8C96-4393-ED39-EE90-63EC11102B77}"/>
              </a:ext>
            </a:extLst>
          </p:cNvPr>
          <p:cNvSpPr/>
          <p:nvPr/>
        </p:nvSpPr>
        <p:spPr>
          <a:xfrm>
            <a:off x="6999519" y="4209926"/>
            <a:ext cx="1643745" cy="255814"/>
          </a:xfrm>
          <a:prstGeom prst="roundRect">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dirty="0">
                <a:solidFill>
                  <a:srgbClr val="0070C0"/>
                </a:solidFill>
              </a:rPr>
              <a:t>Cognex 3D-L4000 or SICK TriSpectorP1000</a:t>
            </a:r>
          </a:p>
        </p:txBody>
      </p:sp>
      <p:sp>
        <p:nvSpPr>
          <p:cNvPr id="53" name="Rectangle: Rounded Corners 52">
            <a:extLst>
              <a:ext uri="{FF2B5EF4-FFF2-40B4-BE49-F238E27FC236}">
                <a16:creationId xmlns:a16="http://schemas.microsoft.com/office/drawing/2014/main" id="{A67ADD47-7CC8-AD34-EAE4-5B20D5BBCEAA}"/>
              </a:ext>
            </a:extLst>
          </p:cNvPr>
          <p:cNvSpPr/>
          <p:nvPr/>
        </p:nvSpPr>
        <p:spPr>
          <a:xfrm>
            <a:off x="6999519" y="4589822"/>
            <a:ext cx="1643745" cy="255814"/>
          </a:xfrm>
          <a:prstGeom prst="roundRect">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900" dirty="0">
                <a:solidFill>
                  <a:srgbClr val="0070C0"/>
                </a:solidFill>
              </a:rPr>
              <a:t>Parker </a:t>
            </a:r>
            <a:r>
              <a:rPr lang="en-US" sz="900" dirty="0" err="1">
                <a:solidFill>
                  <a:srgbClr val="0070C0"/>
                </a:solidFill>
              </a:rPr>
              <a:t>iCount</a:t>
            </a:r>
            <a:r>
              <a:rPr lang="en-US" sz="900" dirty="0">
                <a:solidFill>
                  <a:srgbClr val="0070C0"/>
                </a:solidFill>
              </a:rPr>
              <a:t> PD</a:t>
            </a:r>
          </a:p>
        </p:txBody>
      </p:sp>
      <p:sp>
        <p:nvSpPr>
          <p:cNvPr id="58" name="Rectangle: Rounded Corners 57">
            <a:extLst>
              <a:ext uri="{FF2B5EF4-FFF2-40B4-BE49-F238E27FC236}">
                <a16:creationId xmlns:a16="http://schemas.microsoft.com/office/drawing/2014/main" id="{8E00B69D-BACF-0700-08AF-750A49484411}"/>
              </a:ext>
            </a:extLst>
          </p:cNvPr>
          <p:cNvSpPr/>
          <p:nvPr/>
        </p:nvSpPr>
        <p:spPr>
          <a:xfrm>
            <a:off x="6999519" y="4946747"/>
            <a:ext cx="1643745" cy="255814"/>
          </a:xfrm>
          <a:prstGeom prst="roundRect">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900" dirty="0">
                <a:solidFill>
                  <a:srgbClr val="0070C0"/>
                </a:solidFill>
              </a:rPr>
              <a:t>Siemens </a:t>
            </a:r>
            <a:r>
              <a:rPr lang="en-US" sz="900" dirty="0" err="1">
                <a:solidFill>
                  <a:srgbClr val="0070C0"/>
                </a:solidFill>
              </a:rPr>
              <a:t>Sitrans</a:t>
            </a:r>
            <a:r>
              <a:rPr lang="en-US" sz="900" dirty="0">
                <a:solidFill>
                  <a:srgbClr val="0070C0"/>
                </a:solidFill>
              </a:rPr>
              <a:t> P DS III</a:t>
            </a:r>
          </a:p>
        </p:txBody>
      </p:sp>
      <p:sp>
        <p:nvSpPr>
          <p:cNvPr id="62" name="Rectangle: Rounded Corners 61">
            <a:extLst>
              <a:ext uri="{FF2B5EF4-FFF2-40B4-BE49-F238E27FC236}">
                <a16:creationId xmlns:a16="http://schemas.microsoft.com/office/drawing/2014/main" id="{BF652A3A-D6E1-07B8-0E4A-784595A80A6A}"/>
              </a:ext>
            </a:extLst>
          </p:cNvPr>
          <p:cNvSpPr/>
          <p:nvPr/>
        </p:nvSpPr>
        <p:spPr>
          <a:xfrm>
            <a:off x="6999519" y="5309895"/>
            <a:ext cx="1643745" cy="255814"/>
          </a:xfrm>
          <a:prstGeom prst="roundRect">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900" dirty="0">
                <a:solidFill>
                  <a:srgbClr val="0070C0"/>
                </a:solidFill>
              </a:rPr>
              <a:t>Siemens </a:t>
            </a:r>
            <a:r>
              <a:rPr lang="en-US" sz="900" dirty="0" err="1">
                <a:solidFill>
                  <a:srgbClr val="0070C0"/>
                </a:solidFill>
              </a:rPr>
              <a:t>Sitrans</a:t>
            </a:r>
            <a:r>
              <a:rPr lang="en-US" sz="900" dirty="0">
                <a:solidFill>
                  <a:srgbClr val="0070C0"/>
                </a:solidFill>
              </a:rPr>
              <a:t> P300</a:t>
            </a:r>
          </a:p>
        </p:txBody>
      </p:sp>
      <p:sp>
        <p:nvSpPr>
          <p:cNvPr id="119" name="Rectangle: Rounded Corners 118">
            <a:extLst>
              <a:ext uri="{FF2B5EF4-FFF2-40B4-BE49-F238E27FC236}">
                <a16:creationId xmlns:a16="http://schemas.microsoft.com/office/drawing/2014/main" id="{90610D2C-C4B1-DAF8-1344-632D22B680AE}"/>
              </a:ext>
            </a:extLst>
          </p:cNvPr>
          <p:cNvSpPr/>
          <p:nvPr/>
        </p:nvSpPr>
        <p:spPr>
          <a:xfrm>
            <a:off x="152400" y="1005193"/>
            <a:ext cx="468094" cy="5809265"/>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lang="en-IN" dirty="0"/>
              <a:t>Forming Press Equipment @ Client</a:t>
            </a:r>
          </a:p>
        </p:txBody>
      </p:sp>
      <p:sp>
        <p:nvSpPr>
          <p:cNvPr id="120" name="Rectangle: Rounded Corners 119">
            <a:extLst>
              <a:ext uri="{FF2B5EF4-FFF2-40B4-BE49-F238E27FC236}">
                <a16:creationId xmlns:a16="http://schemas.microsoft.com/office/drawing/2014/main" id="{3402C7CD-C673-F42E-55F9-30B3D137B681}"/>
              </a:ext>
            </a:extLst>
          </p:cNvPr>
          <p:cNvSpPr/>
          <p:nvPr/>
        </p:nvSpPr>
        <p:spPr>
          <a:xfrm>
            <a:off x="9459687" y="1644629"/>
            <a:ext cx="185057" cy="2894468"/>
          </a:xfrm>
          <a:prstGeom prst="roundRect">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lang="en-IN" sz="1400" dirty="0">
                <a:ln w="0"/>
                <a:solidFill>
                  <a:schemeClr val="accent1"/>
                </a:solidFill>
                <a:effectLst>
                  <a:outerShdw blurRad="38100" dist="25400" dir="5400000" algn="ctr" rotWithShape="0">
                    <a:srgbClr val="6E747A">
                      <a:alpha val="43000"/>
                    </a:srgbClr>
                  </a:outerShdw>
                </a:effectLst>
              </a:rPr>
              <a:t>1 </a:t>
            </a:r>
            <a:r>
              <a:rPr lang="en-IN" sz="1400" b="0" i="0" dirty="0" err="1">
                <a:solidFill>
                  <a:srgbClr val="000000"/>
                </a:solidFill>
                <a:effectLst/>
                <a:highlight>
                  <a:srgbClr val="92D050"/>
                </a:highlight>
                <a:latin typeface="docs-Calibri"/>
              </a:rPr>
              <a:t>Seimens</a:t>
            </a:r>
            <a:r>
              <a:rPr lang="en-IN" sz="1400" b="0" i="0" dirty="0">
                <a:solidFill>
                  <a:srgbClr val="000000"/>
                </a:solidFill>
                <a:effectLst/>
                <a:highlight>
                  <a:srgbClr val="92D050"/>
                </a:highlight>
                <a:latin typeface="docs-Calibri"/>
              </a:rPr>
              <a:t> S7-1500</a:t>
            </a:r>
            <a:endParaRPr lang="en-IN" sz="1400" dirty="0">
              <a:ln w="0"/>
              <a:solidFill>
                <a:schemeClr val="accent1"/>
              </a:solidFill>
              <a:effectLst>
                <a:outerShdw blurRad="38100" dist="25400" dir="5400000" algn="ctr" rotWithShape="0">
                  <a:srgbClr val="6E747A">
                    <a:alpha val="43000"/>
                  </a:srgbClr>
                </a:outerShdw>
              </a:effectLst>
            </a:endParaRPr>
          </a:p>
        </p:txBody>
      </p:sp>
      <p:sp>
        <p:nvSpPr>
          <p:cNvPr id="121" name="Rectangle: Rounded Corners 120">
            <a:extLst>
              <a:ext uri="{FF2B5EF4-FFF2-40B4-BE49-F238E27FC236}">
                <a16:creationId xmlns:a16="http://schemas.microsoft.com/office/drawing/2014/main" id="{C351F053-A243-8E6B-B8BF-29BFC064CC3F}"/>
              </a:ext>
            </a:extLst>
          </p:cNvPr>
          <p:cNvSpPr/>
          <p:nvPr/>
        </p:nvSpPr>
        <p:spPr>
          <a:xfrm>
            <a:off x="152400" y="283029"/>
            <a:ext cx="5747664" cy="325793"/>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1200" dirty="0"/>
              <a:t>Machine Parameter types &amp; All parameters that will be captured for Crimping machine  </a:t>
            </a:r>
          </a:p>
        </p:txBody>
      </p:sp>
      <p:sp>
        <p:nvSpPr>
          <p:cNvPr id="122" name="Rectangle: Rounded Corners 121">
            <a:extLst>
              <a:ext uri="{FF2B5EF4-FFF2-40B4-BE49-F238E27FC236}">
                <a16:creationId xmlns:a16="http://schemas.microsoft.com/office/drawing/2014/main" id="{354E561A-ECA5-0E82-3AE3-C88F0DB675AE}"/>
              </a:ext>
            </a:extLst>
          </p:cNvPr>
          <p:cNvSpPr/>
          <p:nvPr/>
        </p:nvSpPr>
        <p:spPr>
          <a:xfrm>
            <a:off x="6150433" y="293786"/>
            <a:ext cx="5747664" cy="325793"/>
          </a:xfrm>
          <a:prstGeom prst="roundRect">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1600" b="1" dirty="0">
                <a:solidFill>
                  <a:srgbClr val="0070C0"/>
                </a:solidFill>
              </a:rPr>
              <a:t>My Company scope of implementation</a:t>
            </a:r>
          </a:p>
        </p:txBody>
      </p:sp>
      <p:pic>
        <p:nvPicPr>
          <p:cNvPr id="1026" name="Picture 2" descr="sign. thermometer symbol. heat logo ...">
            <a:extLst>
              <a:ext uri="{FF2B5EF4-FFF2-40B4-BE49-F238E27FC236}">
                <a16:creationId xmlns:a16="http://schemas.microsoft.com/office/drawing/2014/main" id="{1CA2DA34-B00B-1E65-1B0F-C1A318D6F5E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66662" y="699087"/>
            <a:ext cx="335128" cy="335128"/>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70E82EAA-1E23-460A-5E34-22E26587FDCF}"/>
              </a:ext>
            </a:extLst>
          </p:cNvPr>
          <p:cNvPicPr>
            <a:picLocks noChangeAspect="1"/>
          </p:cNvPicPr>
          <p:nvPr/>
        </p:nvPicPr>
        <p:blipFill>
          <a:blip r:embed="rId4"/>
          <a:stretch>
            <a:fillRect/>
          </a:stretch>
        </p:blipFill>
        <p:spPr>
          <a:xfrm>
            <a:off x="2886039" y="1778786"/>
            <a:ext cx="488529" cy="361432"/>
          </a:xfrm>
          <a:prstGeom prst="rect">
            <a:avLst/>
          </a:prstGeom>
        </p:spPr>
      </p:pic>
      <p:pic>
        <p:nvPicPr>
          <p:cNvPr id="23" name="Picture 22">
            <a:extLst>
              <a:ext uri="{FF2B5EF4-FFF2-40B4-BE49-F238E27FC236}">
                <a16:creationId xmlns:a16="http://schemas.microsoft.com/office/drawing/2014/main" id="{AAD63D2A-C152-795F-7751-D630E37BDBFD}"/>
              </a:ext>
            </a:extLst>
          </p:cNvPr>
          <p:cNvPicPr>
            <a:picLocks noChangeAspect="1"/>
          </p:cNvPicPr>
          <p:nvPr/>
        </p:nvPicPr>
        <p:blipFill>
          <a:blip r:embed="rId5"/>
          <a:stretch>
            <a:fillRect/>
          </a:stretch>
        </p:blipFill>
        <p:spPr>
          <a:xfrm>
            <a:off x="3171769" y="6170900"/>
            <a:ext cx="300744" cy="290916"/>
          </a:xfrm>
          <a:prstGeom prst="rect">
            <a:avLst/>
          </a:prstGeom>
        </p:spPr>
      </p:pic>
      <p:pic>
        <p:nvPicPr>
          <p:cNvPr id="26" name="Picture 25">
            <a:extLst>
              <a:ext uri="{FF2B5EF4-FFF2-40B4-BE49-F238E27FC236}">
                <a16:creationId xmlns:a16="http://schemas.microsoft.com/office/drawing/2014/main" id="{6E45E0A6-4ADA-C05D-AA8C-A4157BF3D89D}"/>
              </a:ext>
            </a:extLst>
          </p:cNvPr>
          <p:cNvPicPr>
            <a:picLocks noChangeAspect="1"/>
          </p:cNvPicPr>
          <p:nvPr/>
        </p:nvPicPr>
        <p:blipFill>
          <a:blip r:embed="rId6"/>
          <a:stretch>
            <a:fillRect/>
          </a:stretch>
        </p:blipFill>
        <p:spPr>
          <a:xfrm>
            <a:off x="3203725" y="6641537"/>
            <a:ext cx="251775" cy="291604"/>
          </a:xfrm>
          <a:prstGeom prst="rect">
            <a:avLst/>
          </a:prstGeom>
        </p:spPr>
      </p:pic>
      <p:pic>
        <p:nvPicPr>
          <p:cNvPr id="1028" name="Picture 4" descr="Premium Vector | WARNING CONTAMINATED AREA SIGN AND LABEL">
            <a:extLst>
              <a:ext uri="{FF2B5EF4-FFF2-40B4-BE49-F238E27FC236}">
                <a16:creationId xmlns:a16="http://schemas.microsoft.com/office/drawing/2014/main" id="{5408C0D5-AF7F-FD59-0104-8028431E6369}"/>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124992" y="3135579"/>
            <a:ext cx="325793" cy="325793"/>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12">
            <a:extLst>
              <a:ext uri="{FF2B5EF4-FFF2-40B4-BE49-F238E27FC236}">
                <a16:creationId xmlns:a16="http://schemas.microsoft.com/office/drawing/2014/main" id="{F76529F5-F3D9-19A3-181C-309AFA11E28C}"/>
              </a:ext>
            </a:extLst>
          </p:cNvPr>
          <p:cNvSpPr/>
          <p:nvPr/>
        </p:nvSpPr>
        <p:spPr>
          <a:xfrm>
            <a:off x="10134595" y="1894114"/>
            <a:ext cx="925285" cy="2699652"/>
          </a:xfrm>
          <a:prstGeom prst="rect">
            <a:avLst/>
          </a:prstGeom>
          <a:solidFill>
            <a:schemeClr val="accent2">
              <a:lumMod val="40000"/>
              <a:lumOff val="60000"/>
            </a:schemeClr>
          </a:solidFill>
        </p:spPr>
        <p:style>
          <a:lnRef idx="2">
            <a:schemeClr val="accent6"/>
          </a:lnRef>
          <a:fillRef idx="1">
            <a:schemeClr val="lt1"/>
          </a:fillRef>
          <a:effectRef idx="0">
            <a:schemeClr val="accent6"/>
          </a:effectRef>
          <a:fontRef idx="minor">
            <a:schemeClr val="dk1"/>
          </a:fontRef>
        </p:style>
        <p:txBody>
          <a:bodyPr vert="vert270" rtlCol="0" anchor="ctr"/>
          <a:lstStyle/>
          <a:p>
            <a:pPr algn="ctr"/>
            <a:r>
              <a:rPr lang="en-IN" dirty="0"/>
              <a:t>MS Azure Cloud</a:t>
            </a:r>
          </a:p>
        </p:txBody>
      </p:sp>
      <p:pic>
        <p:nvPicPr>
          <p:cNvPr id="14" name="Graphic 13" descr="Bar chart with solid fill">
            <a:extLst>
              <a:ext uri="{FF2B5EF4-FFF2-40B4-BE49-F238E27FC236}">
                <a16:creationId xmlns:a16="http://schemas.microsoft.com/office/drawing/2014/main" id="{34B5CC94-9A96-59EB-5434-343709D82702}"/>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10646226" y="4199162"/>
            <a:ext cx="914400" cy="914400"/>
          </a:xfrm>
          <a:prstGeom prst="rect">
            <a:avLst/>
          </a:prstGeom>
        </p:spPr>
      </p:pic>
      <p:sp>
        <p:nvSpPr>
          <p:cNvPr id="21" name="Rectangle: Rounded Corners 20">
            <a:extLst>
              <a:ext uri="{FF2B5EF4-FFF2-40B4-BE49-F238E27FC236}">
                <a16:creationId xmlns:a16="http://schemas.microsoft.com/office/drawing/2014/main" id="{EE837E8D-9651-3CEE-079C-C03F4BBB4F23}"/>
              </a:ext>
            </a:extLst>
          </p:cNvPr>
          <p:cNvSpPr/>
          <p:nvPr/>
        </p:nvSpPr>
        <p:spPr>
          <a:xfrm>
            <a:off x="10363449" y="5068282"/>
            <a:ext cx="1529193" cy="452296"/>
          </a:xfrm>
          <a:prstGeom prst="roundRect">
            <a:avLst/>
          </a:prstGeom>
          <a:solidFill>
            <a:schemeClr val="accent2">
              <a:lumMod val="40000"/>
              <a:lumOff val="60000"/>
            </a:schemeClr>
          </a:solidFill>
          <a:ln w="38100">
            <a:prstDash val="dashDot"/>
          </a:ln>
        </p:spPr>
        <p:style>
          <a:lnRef idx="2">
            <a:schemeClr val="accent1"/>
          </a:lnRef>
          <a:fillRef idx="1">
            <a:schemeClr val="lt1"/>
          </a:fillRef>
          <a:effectRef idx="0">
            <a:schemeClr val="accent1"/>
          </a:effectRef>
          <a:fontRef idx="minor">
            <a:schemeClr val="dk1"/>
          </a:fontRef>
        </p:style>
        <p:txBody>
          <a:bodyPr rtlCol="0" anchor="ctr"/>
          <a:lstStyle/>
          <a:p>
            <a:pPr algn="ctr"/>
            <a:r>
              <a:rPr lang="en-IN" sz="900" dirty="0"/>
              <a:t>Centralised / Management Reporting</a:t>
            </a:r>
          </a:p>
        </p:txBody>
      </p:sp>
      <p:pic>
        <p:nvPicPr>
          <p:cNvPr id="25" name="Picture 2" descr="Apache Kafka">
            <a:extLst>
              <a:ext uri="{FF2B5EF4-FFF2-40B4-BE49-F238E27FC236}">
                <a16:creationId xmlns:a16="http://schemas.microsoft.com/office/drawing/2014/main" id="{7C9525FD-DE43-CD4A-8FE3-2A044ECF42EC}"/>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891633" y="2085361"/>
            <a:ext cx="531008" cy="531008"/>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pic>
        <p:nvPicPr>
          <p:cNvPr id="28" name="Picture 2" descr="Apache Kafka">
            <a:extLst>
              <a:ext uri="{FF2B5EF4-FFF2-40B4-BE49-F238E27FC236}">
                <a16:creationId xmlns:a16="http://schemas.microsoft.com/office/drawing/2014/main" id="{3AFF4134-0407-A766-663C-78C757DB3A20}"/>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891633" y="3703201"/>
            <a:ext cx="531008" cy="531008"/>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
        <p:nvSpPr>
          <p:cNvPr id="30" name="Rectangle 29">
            <a:extLst>
              <a:ext uri="{FF2B5EF4-FFF2-40B4-BE49-F238E27FC236}">
                <a16:creationId xmlns:a16="http://schemas.microsoft.com/office/drawing/2014/main" id="{385F2362-DEEF-7487-AB91-C23E964C8D11}"/>
              </a:ext>
            </a:extLst>
          </p:cNvPr>
          <p:cNvSpPr/>
          <p:nvPr/>
        </p:nvSpPr>
        <p:spPr>
          <a:xfrm>
            <a:off x="10955245" y="2098223"/>
            <a:ext cx="306443" cy="2207069"/>
          </a:xfrm>
          <a:prstGeom prst="rect">
            <a:avLst/>
          </a:prstGeom>
          <a:solidFill>
            <a:schemeClr val="accent2">
              <a:lumMod val="20000"/>
              <a:lumOff val="80000"/>
            </a:schemeClr>
          </a:solidFill>
        </p:spPr>
        <p:style>
          <a:lnRef idx="2">
            <a:schemeClr val="accent6"/>
          </a:lnRef>
          <a:fillRef idx="1">
            <a:schemeClr val="lt1"/>
          </a:fillRef>
          <a:effectRef idx="0">
            <a:schemeClr val="accent6"/>
          </a:effectRef>
          <a:fontRef idx="minor">
            <a:schemeClr val="dk1"/>
          </a:fontRef>
        </p:style>
        <p:txBody>
          <a:bodyPr vert="vert270" rtlCol="0" anchor="ctr"/>
          <a:lstStyle/>
          <a:p>
            <a:pPr algn="ctr"/>
            <a:r>
              <a:rPr lang="en-IN" dirty="0"/>
              <a:t>Data processing</a:t>
            </a:r>
          </a:p>
        </p:txBody>
      </p:sp>
      <p:sp>
        <p:nvSpPr>
          <p:cNvPr id="43" name="Rectangle 42">
            <a:extLst>
              <a:ext uri="{FF2B5EF4-FFF2-40B4-BE49-F238E27FC236}">
                <a16:creationId xmlns:a16="http://schemas.microsoft.com/office/drawing/2014/main" id="{4FAD317A-EF97-A499-C992-FCDDA6EA1207}"/>
              </a:ext>
            </a:extLst>
          </p:cNvPr>
          <p:cNvSpPr/>
          <p:nvPr/>
        </p:nvSpPr>
        <p:spPr>
          <a:xfrm>
            <a:off x="11293801" y="2098223"/>
            <a:ext cx="306443" cy="2207069"/>
          </a:xfrm>
          <a:prstGeom prst="rect">
            <a:avLst/>
          </a:prstGeom>
          <a:solidFill>
            <a:schemeClr val="accent2">
              <a:lumMod val="20000"/>
              <a:lumOff val="80000"/>
            </a:schemeClr>
          </a:solidFill>
        </p:spPr>
        <p:style>
          <a:lnRef idx="2">
            <a:schemeClr val="accent6"/>
          </a:lnRef>
          <a:fillRef idx="1">
            <a:schemeClr val="lt1"/>
          </a:fillRef>
          <a:effectRef idx="0">
            <a:schemeClr val="accent6"/>
          </a:effectRef>
          <a:fontRef idx="minor">
            <a:schemeClr val="dk1"/>
          </a:fontRef>
        </p:style>
        <p:txBody>
          <a:bodyPr vert="vert270" rtlCol="0" anchor="ctr"/>
          <a:lstStyle/>
          <a:p>
            <a:pPr algn="ctr"/>
            <a:r>
              <a:rPr lang="en-IN" dirty="0"/>
              <a:t>Data science</a:t>
            </a:r>
          </a:p>
        </p:txBody>
      </p:sp>
      <p:sp>
        <p:nvSpPr>
          <p:cNvPr id="44" name="Plus Sign 43">
            <a:extLst>
              <a:ext uri="{FF2B5EF4-FFF2-40B4-BE49-F238E27FC236}">
                <a16:creationId xmlns:a16="http://schemas.microsoft.com/office/drawing/2014/main" id="{857037D2-5879-DD45-EF9B-6683B495F5AA}"/>
              </a:ext>
            </a:extLst>
          </p:cNvPr>
          <p:cNvSpPr/>
          <p:nvPr/>
        </p:nvSpPr>
        <p:spPr>
          <a:xfrm>
            <a:off x="11586199" y="3020784"/>
            <a:ext cx="306443" cy="301192"/>
          </a:xfrm>
          <a:prstGeom prst="mathPlus">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IN"/>
          </a:p>
        </p:txBody>
      </p:sp>
      <p:sp>
        <p:nvSpPr>
          <p:cNvPr id="48" name="Plus Sign 47">
            <a:extLst>
              <a:ext uri="{FF2B5EF4-FFF2-40B4-BE49-F238E27FC236}">
                <a16:creationId xmlns:a16="http://schemas.microsoft.com/office/drawing/2014/main" id="{EA504882-5993-A0BC-D5E3-1AA6C8AB7231}"/>
              </a:ext>
            </a:extLst>
          </p:cNvPr>
          <p:cNvSpPr/>
          <p:nvPr/>
        </p:nvSpPr>
        <p:spPr>
          <a:xfrm>
            <a:off x="11619209" y="3339315"/>
            <a:ext cx="306443" cy="301192"/>
          </a:xfrm>
          <a:prstGeom prst="mathPlus">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IN"/>
          </a:p>
        </p:txBody>
      </p:sp>
      <p:sp>
        <p:nvSpPr>
          <p:cNvPr id="51" name="Plus Sign 50">
            <a:extLst>
              <a:ext uri="{FF2B5EF4-FFF2-40B4-BE49-F238E27FC236}">
                <a16:creationId xmlns:a16="http://schemas.microsoft.com/office/drawing/2014/main" id="{0D84009A-9A8F-15D4-BA9A-C76A73C0BFE5}"/>
              </a:ext>
            </a:extLst>
          </p:cNvPr>
          <p:cNvSpPr/>
          <p:nvPr/>
        </p:nvSpPr>
        <p:spPr>
          <a:xfrm>
            <a:off x="11880530" y="3140204"/>
            <a:ext cx="306443" cy="301192"/>
          </a:xfrm>
          <a:prstGeom prst="mathPlus">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IN"/>
          </a:p>
        </p:txBody>
      </p:sp>
      <p:sp>
        <p:nvSpPr>
          <p:cNvPr id="52" name="Rectangle: Rounded Corners 51">
            <a:extLst>
              <a:ext uri="{FF2B5EF4-FFF2-40B4-BE49-F238E27FC236}">
                <a16:creationId xmlns:a16="http://schemas.microsoft.com/office/drawing/2014/main" id="{F8C1F38E-A7A2-A48A-3B34-E9A1668EE271}"/>
              </a:ext>
            </a:extLst>
          </p:cNvPr>
          <p:cNvSpPr/>
          <p:nvPr/>
        </p:nvSpPr>
        <p:spPr>
          <a:xfrm>
            <a:off x="9934098" y="1171550"/>
            <a:ext cx="1761774" cy="511628"/>
          </a:xfrm>
          <a:prstGeom prst="roundRect">
            <a:avLst/>
          </a:prstGeom>
          <a:solidFill>
            <a:srgbClr val="FF0000"/>
          </a:solidFill>
          <a:ln w="38100">
            <a:prstDash val="dashDot"/>
          </a:ln>
        </p:spPr>
        <p:style>
          <a:lnRef idx="2">
            <a:schemeClr val="accent1"/>
          </a:lnRef>
          <a:fillRef idx="1">
            <a:schemeClr val="lt1"/>
          </a:fillRef>
          <a:effectRef idx="0">
            <a:schemeClr val="accent1"/>
          </a:effectRef>
          <a:fontRef idx="minor">
            <a:schemeClr val="dk1"/>
          </a:fontRef>
        </p:style>
        <p:txBody>
          <a:bodyPr rtlCol="0" anchor="ctr"/>
          <a:lstStyle/>
          <a:p>
            <a:pPr algn="ctr"/>
            <a:r>
              <a:rPr lang="en-IN" sz="1100" dirty="0">
                <a:solidFill>
                  <a:schemeClr val="bg1"/>
                </a:solidFill>
              </a:rPr>
              <a:t>(** Detailed solutioning explained in next 3 slides)</a:t>
            </a:r>
          </a:p>
        </p:txBody>
      </p:sp>
      <p:sp>
        <p:nvSpPr>
          <p:cNvPr id="2" name="Arrow: Striped Right 1">
            <a:extLst>
              <a:ext uri="{FF2B5EF4-FFF2-40B4-BE49-F238E27FC236}">
                <a16:creationId xmlns:a16="http://schemas.microsoft.com/office/drawing/2014/main" id="{FF13ECF9-4DEC-F6C9-3B6A-E6F37AA55163}"/>
              </a:ext>
            </a:extLst>
          </p:cNvPr>
          <p:cNvSpPr/>
          <p:nvPr/>
        </p:nvSpPr>
        <p:spPr>
          <a:xfrm>
            <a:off x="6237514" y="2721429"/>
            <a:ext cx="685790" cy="919078"/>
          </a:xfrm>
          <a:prstGeom prst="striped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55" name="Arrow: Striped Right 54">
            <a:extLst>
              <a:ext uri="{FF2B5EF4-FFF2-40B4-BE49-F238E27FC236}">
                <a16:creationId xmlns:a16="http://schemas.microsoft.com/office/drawing/2014/main" id="{B65CD037-1ACB-F75F-2037-46D9155C6F3C}"/>
              </a:ext>
            </a:extLst>
          </p:cNvPr>
          <p:cNvSpPr/>
          <p:nvPr/>
        </p:nvSpPr>
        <p:spPr>
          <a:xfrm>
            <a:off x="8719479" y="2701605"/>
            <a:ext cx="685790" cy="919078"/>
          </a:xfrm>
          <a:prstGeom prst="striped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Tree>
    <p:extLst>
      <p:ext uri="{BB962C8B-B14F-4D97-AF65-F5344CB8AC3E}">
        <p14:creationId xmlns:p14="http://schemas.microsoft.com/office/powerpoint/2010/main" val="35519495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 name="Rectangle: Rounded Corners 90">
            <a:extLst>
              <a:ext uri="{FF2B5EF4-FFF2-40B4-BE49-F238E27FC236}">
                <a16:creationId xmlns:a16="http://schemas.microsoft.com/office/drawing/2014/main" id="{74103444-F573-A93D-B109-9ED419253C9F}"/>
              </a:ext>
            </a:extLst>
          </p:cNvPr>
          <p:cNvSpPr/>
          <p:nvPr/>
        </p:nvSpPr>
        <p:spPr>
          <a:xfrm>
            <a:off x="3977823" y="1533356"/>
            <a:ext cx="3370028" cy="4475558"/>
          </a:xfrm>
          <a:prstGeom prst="roundRect">
            <a:avLst/>
          </a:prstGeom>
          <a:solidFill>
            <a:schemeClr val="bg1">
              <a:lumMod val="85000"/>
            </a:schemeClr>
          </a:solidFill>
          <a:ln w="38100">
            <a:prstDash val="dashDot"/>
          </a:ln>
        </p:spPr>
        <p:style>
          <a:lnRef idx="2">
            <a:schemeClr val="accent1"/>
          </a:lnRef>
          <a:fillRef idx="1">
            <a:schemeClr val="lt1"/>
          </a:fillRef>
          <a:effectRef idx="0">
            <a:schemeClr val="accent1"/>
          </a:effectRef>
          <a:fontRef idx="minor">
            <a:schemeClr val="dk1"/>
          </a:fontRef>
        </p:style>
        <p:txBody>
          <a:bodyPr rtlCol="0" anchor="ctr"/>
          <a:lstStyle/>
          <a:p>
            <a:pPr algn="ctr"/>
            <a:endParaRPr lang="en-IN"/>
          </a:p>
        </p:txBody>
      </p:sp>
      <p:sp>
        <p:nvSpPr>
          <p:cNvPr id="3" name="Rectangle 2">
            <a:extLst>
              <a:ext uri="{FF2B5EF4-FFF2-40B4-BE49-F238E27FC236}">
                <a16:creationId xmlns:a16="http://schemas.microsoft.com/office/drawing/2014/main" id="{51A9C041-8950-2853-0EF2-ABF3FC82822F}"/>
              </a:ext>
            </a:extLst>
          </p:cNvPr>
          <p:cNvSpPr/>
          <p:nvPr/>
        </p:nvSpPr>
        <p:spPr>
          <a:xfrm>
            <a:off x="283029" y="849086"/>
            <a:ext cx="925285" cy="511628"/>
          </a:xfrm>
          <a:prstGeom prst="rect">
            <a:avLst/>
          </a:prstGeom>
          <a:solidFill>
            <a:schemeClr val="bg1">
              <a:lumMod val="65000"/>
            </a:schemeClr>
          </a:solid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r>
              <a:rPr lang="en-IN" dirty="0">
                <a:solidFill>
                  <a:schemeClr val="tx1"/>
                </a:solidFill>
              </a:rPr>
              <a:t>Temp Sensor</a:t>
            </a:r>
          </a:p>
        </p:txBody>
      </p:sp>
      <p:sp>
        <p:nvSpPr>
          <p:cNvPr id="4" name="Rectangle 3">
            <a:extLst>
              <a:ext uri="{FF2B5EF4-FFF2-40B4-BE49-F238E27FC236}">
                <a16:creationId xmlns:a16="http://schemas.microsoft.com/office/drawing/2014/main" id="{00342C0F-1A53-3771-A791-7B1B0959E27C}"/>
              </a:ext>
            </a:extLst>
          </p:cNvPr>
          <p:cNvSpPr/>
          <p:nvPr/>
        </p:nvSpPr>
        <p:spPr>
          <a:xfrm>
            <a:off x="283029" y="1513114"/>
            <a:ext cx="925285" cy="511628"/>
          </a:xfrm>
          <a:prstGeom prst="rect">
            <a:avLst/>
          </a:prstGeom>
          <a:solidFill>
            <a:schemeClr val="bg1">
              <a:lumMod val="65000"/>
            </a:schemeClr>
          </a:solid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r>
              <a:rPr lang="en-IN" sz="1600" dirty="0">
                <a:solidFill>
                  <a:schemeClr val="tx1"/>
                </a:solidFill>
              </a:rPr>
              <a:t>Pressure Sensor</a:t>
            </a:r>
          </a:p>
        </p:txBody>
      </p:sp>
      <p:sp>
        <p:nvSpPr>
          <p:cNvPr id="5" name="Rectangle 4">
            <a:extLst>
              <a:ext uri="{FF2B5EF4-FFF2-40B4-BE49-F238E27FC236}">
                <a16:creationId xmlns:a16="http://schemas.microsoft.com/office/drawing/2014/main" id="{831B30D6-62FD-4374-AE95-CCB8CE403B64}"/>
              </a:ext>
            </a:extLst>
          </p:cNvPr>
          <p:cNvSpPr/>
          <p:nvPr/>
        </p:nvSpPr>
        <p:spPr>
          <a:xfrm>
            <a:off x="283029" y="2231570"/>
            <a:ext cx="925285" cy="511628"/>
          </a:xfrm>
          <a:prstGeom prst="rect">
            <a:avLst/>
          </a:prstGeom>
          <a:solidFill>
            <a:schemeClr val="bg1">
              <a:lumMod val="65000"/>
            </a:schemeClr>
          </a:solid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r>
              <a:rPr lang="en-IN" dirty="0">
                <a:solidFill>
                  <a:schemeClr val="tx1"/>
                </a:solidFill>
              </a:rPr>
              <a:t>Level Sensor</a:t>
            </a:r>
          </a:p>
        </p:txBody>
      </p:sp>
      <p:sp>
        <p:nvSpPr>
          <p:cNvPr id="6" name="Rectangle 5">
            <a:extLst>
              <a:ext uri="{FF2B5EF4-FFF2-40B4-BE49-F238E27FC236}">
                <a16:creationId xmlns:a16="http://schemas.microsoft.com/office/drawing/2014/main" id="{A5B9140A-4BDE-366D-4434-47C90A71B3EE}"/>
              </a:ext>
            </a:extLst>
          </p:cNvPr>
          <p:cNvSpPr/>
          <p:nvPr/>
        </p:nvSpPr>
        <p:spPr>
          <a:xfrm>
            <a:off x="283029" y="2895598"/>
            <a:ext cx="925285" cy="511628"/>
          </a:xfrm>
          <a:prstGeom prst="rect">
            <a:avLst/>
          </a:prstGeom>
          <a:solidFill>
            <a:schemeClr val="bg1">
              <a:lumMod val="65000"/>
            </a:schemeClr>
          </a:solid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r>
              <a:rPr lang="en-IN" sz="1600" dirty="0">
                <a:solidFill>
                  <a:schemeClr val="tx1"/>
                </a:solidFill>
              </a:rPr>
              <a:t>Vibration Sensor</a:t>
            </a:r>
          </a:p>
        </p:txBody>
      </p:sp>
      <p:sp>
        <p:nvSpPr>
          <p:cNvPr id="7" name="Rectangle 6">
            <a:extLst>
              <a:ext uri="{FF2B5EF4-FFF2-40B4-BE49-F238E27FC236}">
                <a16:creationId xmlns:a16="http://schemas.microsoft.com/office/drawing/2014/main" id="{89F6F630-DDCE-086B-C9AA-73ED61E1C65A}"/>
              </a:ext>
            </a:extLst>
          </p:cNvPr>
          <p:cNvSpPr/>
          <p:nvPr/>
        </p:nvSpPr>
        <p:spPr>
          <a:xfrm>
            <a:off x="283029" y="3548738"/>
            <a:ext cx="925285" cy="511628"/>
          </a:xfrm>
          <a:prstGeom prst="rect">
            <a:avLst/>
          </a:prstGeom>
          <a:solidFill>
            <a:schemeClr val="bg1">
              <a:lumMod val="65000"/>
            </a:schemeClr>
          </a:solid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r>
              <a:rPr lang="en-IN" sz="1400" dirty="0">
                <a:solidFill>
                  <a:schemeClr val="tx1"/>
                </a:solidFill>
              </a:rPr>
              <a:t>Contamination Sensor</a:t>
            </a:r>
          </a:p>
        </p:txBody>
      </p:sp>
      <p:sp>
        <p:nvSpPr>
          <p:cNvPr id="8" name="Rectangle 7">
            <a:extLst>
              <a:ext uri="{FF2B5EF4-FFF2-40B4-BE49-F238E27FC236}">
                <a16:creationId xmlns:a16="http://schemas.microsoft.com/office/drawing/2014/main" id="{849563FC-1DFB-C97F-5BB6-5C6C663D4C26}"/>
              </a:ext>
            </a:extLst>
          </p:cNvPr>
          <p:cNvSpPr/>
          <p:nvPr/>
        </p:nvSpPr>
        <p:spPr>
          <a:xfrm>
            <a:off x="283029" y="4212766"/>
            <a:ext cx="925285" cy="511628"/>
          </a:xfrm>
          <a:prstGeom prst="rect">
            <a:avLst/>
          </a:prstGeom>
          <a:solidFill>
            <a:schemeClr val="bg1">
              <a:lumMod val="65000"/>
            </a:schemeClr>
          </a:solid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r>
              <a:rPr lang="en-IN" sz="1600" dirty="0">
                <a:solidFill>
                  <a:schemeClr val="tx1"/>
                </a:solidFill>
              </a:rPr>
              <a:t>Proximity Sensor</a:t>
            </a:r>
          </a:p>
        </p:txBody>
      </p:sp>
      <p:sp>
        <p:nvSpPr>
          <p:cNvPr id="10" name="Rectangle 9">
            <a:extLst>
              <a:ext uri="{FF2B5EF4-FFF2-40B4-BE49-F238E27FC236}">
                <a16:creationId xmlns:a16="http://schemas.microsoft.com/office/drawing/2014/main" id="{57D738A7-B2E1-8DCE-D56D-0F0E58692D9C}"/>
              </a:ext>
            </a:extLst>
          </p:cNvPr>
          <p:cNvSpPr/>
          <p:nvPr/>
        </p:nvSpPr>
        <p:spPr>
          <a:xfrm>
            <a:off x="4201886" y="2024742"/>
            <a:ext cx="925285" cy="2699652"/>
          </a:xfrm>
          <a:prstGeom prst="rect">
            <a:avLst/>
          </a:prstGeom>
        </p:spPr>
        <p:style>
          <a:lnRef idx="2">
            <a:schemeClr val="accent6"/>
          </a:lnRef>
          <a:fillRef idx="1">
            <a:schemeClr val="lt1"/>
          </a:fillRef>
          <a:effectRef idx="0">
            <a:schemeClr val="accent6"/>
          </a:effectRef>
          <a:fontRef idx="minor">
            <a:schemeClr val="dk1"/>
          </a:fontRef>
        </p:style>
        <p:txBody>
          <a:bodyPr vert="vert270" rtlCol="0" anchor="ctr"/>
          <a:lstStyle/>
          <a:p>
            <a:pPr algn="ctr"/>
            <a:r>
              <a:rPr lang="en-IN" dirty="0"/>
              <a:t>Siemens S7 1500 PLC</a:t>
            </a:r>
          </a:p>
        </p:txBody>
      </p:sp>
      <p:sp>
        <p:nvSpPr>
          <p:cNvPr id="11" name="Rectangle 10">
            <a:extLst>
              <a:ext uri="{FF2B5EF4-FFF2-40B4-BE49-F238E27FC236}">
                <a16:creationId xmlns:a16="http://schemas.microsoft.com/office/drawing/2014/main" id="{4CEBA02B-AB7B-D5B1-2C1F-6C58E6DB0AA6}"/>
              </a:ext>
            </a:extLst>
          </p:cNvPr>
          <p:cNvSpPr/>
          <p:nvPr/>
        </p:nvSpPr>
        <p:spPr>
          <a:xfrm>
            <a:off x="2182586" y="4125687"/>
            <a:ext cx="560613" cy="2090061"/>
          </a:xfrm>
          <a:prstGeom prst="rect">
            <a:avLst/>
          </a:prstGeom>
        </p:spPr>
        <p:style>
          <a:lnRef idx="2">
            <a:schemeClr val="accent6"/>
          </a:lnRef>
          <a:fillRef idx="1">
            <a:schemeClr val="lt1"/>
          </a:fillRef>
          <a:effectRef idx="0">
            <a:schemeClr val="accent6"/>
          </a:effectRef>
          <a:fontRef idx="minor">
            <a:schemeClr val="dk1"/>
          </a:fontRef>
        </p:style>
        <p:txBody>
          <a:bodyPr vert="vert270" rtlCol="0" anchor="ctr"/>
          <a:lstStyle/>
          <a:p>
            <a:pPr algn="ctr"/>
            <a:r>
              <a:rPr lang="en-IN" dirty="0"/>
              <a:t>DI Module</a:t>
            </a:r>
          </a:p>
        </p:txBody>
      </p:sp>
      <p:sp>
        <p:nvSpPr>
          <p:cNvPr id="12" name="Rectangle 11">
            <a:extLst>
              <a:ext uri="{FF2B5EF4-FFF2-40B4-BE49-F238E27FC236}">
                <a16:creationId xmlns:a16="http://schemas.microsoft.com/office/drawing/2014/main" id="{BA34112D-339F-EB72-6223-6B8FBBAEA301}"/>
              </a:ext>
            </a:extLst>
          </p:cNvPr>
          <p:cNvSpPr/>
          <p:nvPr/>
        </p:nvSpPr>
        <p:spPr>
          <a:xfrm>
            <a:off x="2182586" y="849085"/>
            <a:ext cx="560613" cy="3069769"/>
          </a:xfrm>
          <a:prstGeom prst="rect">
            <a:avLst/>
          </a:prstGeom>
        </p:spPr>
        <p:style>
          <a:lnRef idx="2">
            <a:schemeClr val="accent6"/>
          </a:lnRef>
          <a:fillRef idx="1">
            <a:schemeClr val="lt1"/>
          </a:fillRef>
          <a:effectRef idx="0">
            <a:schemeClr val="accent6"/>
          </a:effectRef>
          <a:fontRef idx="minor">
            <a:schemeClr val="dk1"/>
          </a:fontRef>
        </p:style>
        <p:txBody>
          <a:bodyPr vert="vert270" rtlCol="0" anchor="ctr"/>
          <a:lstStyle/>
          <a:p>
            <a:pPr algn="ctr"/>
            <a:r>
              <a:rPr lang="en-IN" dirty="0"/>
              <a:t>AI module</a:t>
            </a:r>
          </a:p>
        </p:txBody>
      </p:sp>
      <p:sp>
        <p:nvSpPr>
          <p:cNvPr id="14" name="Rectangle 13">
            <a:extLst>
              <a:ext uri="{FF2B5EF4-FFF2-40B4-BE49-F238E27FC236}">
                <a16:creationId xmlns:a16="http://schemas.microsoft.com/office/drawing/2014/main" id="{4CDDFF84-3C3C-DF4D-2C70-3A26E644FC6C}"/>
              </a:ext>
            </a:extLst>
          </p:cNvPr>
          <p:cNvSpPr/>
          <p:nvPr/>
        </p:nvSpPr>
        <p:spPr>
          <a:xfrm>
            <a:off x="5704113" y="2068286"/>
            <a:ext cx="925285" cy="2699652"/>
          </a:xfrm>
          <a:prstGeom prst="rect">
            <a:avLst/>
          </a:prstGeom>
          <a:solidFill>
            <a:schemeClr val="tx2">
              <a:lumMod val="20000"/>
              <a:lumOff val="80000"/>
            </a:schemeClr>
          </a:solidFill>
        </p:spPr>
        <p:style>
          <a:lnRef idx="2">
            <a:schemeClr val="accent6"/>
          </a:lnRef>
          <a:fillRef idx="1">
            <a:schemeClr val="lt1"/>
          </a:fillRef>
          <a:effectRef idx="0">
            <a:schemeClr val="accent6"/>
          </a:effectRef>
          <a:fontRef idx="minor">
            <a:schemeClr val="dk1"/>
          </a:fontRef>
        </p:style>
        <p:txBody>
          <a:bodyPr vert="vert270" rtlCol="0" anchor="ctr"/>
          <a:lstStyle/>
          <a:p>
            <a:pPr algn="ctr"/>
            <a:r>
              <a:rPr lang="en-IN" sz="1600" b="1" dirty="0"/>
              <a:t>Ladder Logic (calibration of the Analog signals &amp; store the O/P in a TAG)</a:t>
            </a:r>
          </a:p>
        </p:txBody>
      </p:sp>
      <p:sp>
        <p:nvSpPr>
          <p:cNvPr id="15" name="Rectangle 14">
            <a:extLst>
              <a:ext uri="{FF2B5EF4-FFF2-40B4-BE49-F238E27FC236}">
                <a16:creationId xmlns:a16="http://schemas.microsoft.com/office/drawing/2014/main" id="{C1C7AD5E-5831-9A16-F105-103F43322B53}"/>
              </a:ext>
            </a:extLst>
          </p:cNvPr>
          <p:cNvSpPr/>
          <p:nvPr/>
        </p:nvSpPr>
        <p:spPr>
          <a:xfrm>
            <a:off x="7554683" y="2024742"/>
            <a:ext cx="925285" cy="2699652"/>
          </a:xfrm>
          <a:prstGeom prst="rect">
            <a:avLst/>
          </a:prstGeom>
        </p:spPr>
        <p:style>
          <a:lnRef idx="2">
            <a:schemeClr val="accent6"/>
          </a:lnRef>
          <a:fillRef idx="1">
            <a:schemeClr val="lt1"/>
          </a:fillRef>
          <a:effectRef idx="0">
            <a:schemeClr val="accent6"/>
          </a:effectRef>
          <a:fontRef idx="minor">
            <a:schemeClr val="dk1"/>
          </a:fontRef>
        </p:style>
        <p:txBody>
          <a:bodyPr vert="vert270" rtlCol="0" anchor="ctr"/>
          <a:lstStyle/>
          <a:p>
            <a:pPr algn="ctr"/>
            <a:r>
              <a:rPr lang="en-IN" dirty="0"/>
              <a:t>Edge Desktop</a:t>
            </a:r>
          </a:p>
        </p:txBody>
      </p:sp>
      <p:cxnSp>
        <p:nvCxnSpPr>
          <p:cNvPr id="17" name="Connector: Elbow 16">
            <a:extLst>
              <a:ext uri="{FF2B5EF4-FFF2-40B4-BE49-F238E27FC236}">
                <a16:creationId xmlns:a16="http://schemas.microsoft.com/office/drawing/2014/main" id="{F5DA42C5-BD7D-0E87-1D86-021D722863D1}"/>
              </a:ext>
            </a:extLst>
          </p:cNvPr>
          <p:cNvCxnSpPr>
            <a:cxnSpLocks/>
            <a:stCxn id="10" idx="3"/>
            <a:endCxn id="15" idx="0"/>
          </p:cNvCxnSpPr>
          <p:nvPr/>
        </p:nvCxnSpPr>
        <p:spPr>
          <a:xfrm flipV="1">
            <a:off x="5127171" y="2024742"/>
            <a:ext cx="2890155" cy="1349826"/>
          </a:xfrm>
          <a:prstGeom prst="bentConnector4">
            <a:avLst>
              <a:gd name="adj1" fmla="val 12994"/>
              <a:gd name="adj2" fmla="val 116936"/>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01DD8A91-4D89-2667-79BB-9DDD346E6867}"/>
              </a:ext>
            </a:extLst>
          </p:cNvPr>
          <p:cNvSpPr txBox="1"/>
          <p:nvPr/>
        </p:nvSpPr>
        <p:spPr>
          <a:xfrm>
            <a:off x="6281055" y="1513114"/>
            <a:ext cx="1099459" cy="584775"/>
          </a:xfrm>
          <a:prstGeom prst="rect">
            <a:avLst/>
          </a:prstGeom>
          <a:noFill/>
        </p:spPr>
        <p:txBody>
          <a:bodyPr wrap="square" rtlCol="0">
            <a:spAutoFit/>
          </a:bodyPr>
          <a:lstStyle/>
          <a:p>
            <a:pPr algn="ctr"/>
            <a:r>
              <a:rPr lang="en-IN" sz="1600" dirty="0"/>
              <a:t>Ethernet / RJ45</a:t>
            </a:r>
          </a:p>
        </p:txBody>
      </p:sp>
      <p:cxnSp>
        <p:nvCxnSpPr>
          <p:cNvPr id="24" name="Straight Arrow Connector 23">
            <a:extLst>
              <a:ext uri="{FF2B5EF4-FFF2-40B4-BE49-F238E27FC236}">
                <a16:creationId xmlns:a16="http://schemas.microsoft.com/office/drawing/2014/main" id="{2259EAFC-266F-153D-02AF-BFBC77A29F26}"/>
              </a:ext>
            </a:extLst>
          </p:cNvPr>
          <p:cNvCxnSpPr>
            <a:cxnSpLocks/>
          </p:cNvCxnSpPr>
          <p:nvPr/>
        </p:nvCxnSpPr>
        <p:spPr>
          <a:xfrm>
            <a:off x="1208314" y="1115786"/>
            <a:ext cx="957943"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56A5424C-6C39-C30A-F3CB-1C55E02FEF52}"/>
              </a:ext>
            </a:extLst>
          </p:cNvPr>
          <p:cNvCxnSpPr>
            <a:cxnSpLocks/>
            <a:stCxn id="4" idx="3"/>
          </p:cNvCxnSpPr>
          <p:nvPr/>
        </p:nvCxnSpPr>
        <p:spPr>
          <a:xfrm>
            <a:off x="1208314" y="1768928"/>
            <a:ext cx="957943" cy="1088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a:extLst>
              <a:ext uri="{FF2B5EF4-FFF2-40B4-BE49-F238E27FC236}">
                <a16:creationId xmlns:a16="http://schemas.microsoft.com/office/drawing/2014/main" id="{CFD4F94A-6EB2-2887-564A-D145D21D09B8}"/>
              </a:ext>
            </a:extLst>
          </p:cNvPr>
          <p:cNvCxnSpPr>
            <a:cxnSpLocks/>
            <a:stCxn id="5" idx="3"/>
          </p:cNvCxnSpPr>
          <p:nvPr/>
        </p:nvCxnSpPr>
        <p:spPr>
          <a:xfrm flipV="1">
            <a:off x="1208314" y="2487383"/>
            <a:ext cx="957943" cy="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2" name="Straight Arrow Connector 31">
            <a:extLst>
              <a:ext uri="{FF2B5EF4-FFF2-40B4-BE49-F238E27FC236}">
                <a16:creationId xmlns:a16="http://schemas.microsoft.com/office/drawing/2014/main" id="{1680E56E-B79D-B945-D570-99EF9B8623A9}"/>
              </a:ext>
            </a:extLst>
          </p:cNvPr>
          <p:cNvCxnSpPr>
            <a:cxnSpLocks/>
            <a:stCxn id="6" idx="3"/>
          </p:cNvCxnSpPr>
          <p:nvPr/>
        </p:nvCxnSpPr>
        <p:spPr>
          <a:xfrm>
            <a:off x="1208314" y="3151412"/>
            <a:ext cx="957943"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5" name="Straight Arrow Connector 34">
            <a:extLst>
              <a:ext uri="{FF2B5EF4-FFF2-40B4-BE49-F238E27FC236}">
                <a16:creationId xmlns:a16="http://schemas.microsoft.com/office/drawing/2014/main" id="{AEB72512-CF2F-3BD3-CC6B-D62B839ED482}"/>
              </a:ext>
            </a:extLst>
          </p:cNvPr>
          <p:cNvCxnSpPr>
            <a:cxnSpLocks/>
            <a:stCxn id="7" idx="3"/>
          </p:cNvCxnSpPr>
          <p:nvPr/>
        </p:nvCxnSpPr>
        <p:spPr>
          <a:xfrm>
            <a:off x="1208314" y="3804552"/>
            <a:ext cx="957943" cy="1088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8" name="Straight Arrow Connector 37">
            <a:extLst>
              <a:ext uri="{FF2B5EF4-FFF2-40B4-BE49-F238E27FC236}">
                <a16:creationId xmlns:a16="http://schemas.microsoft.com/office/drawing/2014/main" id="{47B306BE-D39B-3F89-EF64-D0228C911B6A}"/>
              </a:ext>
            </a:extLst>
          </p:cNvPr>
          <p:cNvCxnSpPr>
            <a:cxnSpLocks/>
            <a:stCxn id="8" idx="3"/>
          </p:cNvCxnSpPr>
          <p:nvPr/>
        </p:nvCxnSpPr>
        <p:spPr>
          <a:xfrm flipV="1">
            <a:off x="1208314" y="4457692"/>
            <a:ext cx="957943" cy="1088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1" name="Rectangle 40">
            <a:extLst>
              <a:ext uri="{FF2B5EF4-FFF2-40B4-BE49-F238E27FC236}">
                <a16:creationId xmlns:a16="http://schemas.microsoft.com/office/drawing/2014/main" id="{16C0B0CD-9DBE-CDDA-2F20-3F746753A563}"/>
              </a:ext>
            </a:extLst>
          </p:cNvPr>
          <p:cNvSpPr/>
          <p:nvPr/>
        </p:nvSpPr>
        <p:spPr>
          <a:xfrm>
            <a:off x="10134595" y="2024742"/>
            <a:ext cx="925285" cy="2699652"/>
          </a:xfrm>
          <a:prstGeom prst="rect">
            <a:avLst/>
          </a:prstGeom>
          <a:solidFill>
            <a:schemeClr val="accent2">
              <a:lumMod val="40000"/>
              <a:lumOff val="60000"/>
            </a:schemeClr>
          </a:solidFill>
        </p:spPr>
        <p:style>
          <a:lnRef idx="2">
            <a:schemeClr val="accent6"/>
          </a:lnRef>
          <a:fillRef idx="1">
            <a:schemeClr val="lt1"/>
          </a:fillRef>
          <a:effectRef idx="0">
            <a:schemeClr val="accent6"/>
          </a:effectRef>
          <a:fontRef idx="minor">
            <a:schemeClr val="dk1"/>
          </a:fontRef>
        </p:style>
        <p:txBody>
          <a:bodyPr vert="vert270" rtlCol="0" anchor="ctr"/>
          <a:lstStyle/>
          <a:p>
            <a:pPr algn="ctr"/>
            <a:r>
              <a:rPr lang="en-IN" dirty="0"/>
              <a:t>MS Azure Cloud</a:t>
            </a:r>
          </a:p>
        </p:txBody>
      </p:sp>
      <p:sp>
        <p:nvSpPr>
          <p:cNvPr id="42" name="TextBox 41">
            <a:extLst>
              <a:ext uri="{FF2B5EF4-FFF2-40B4-BE49-F238E27FC236}">
                <a16:creationId xmlns:a16="http://schemas.microsoft.com/office/drawing/2014/main" id="{E87C1D7B-9E13-ADB2-B0E6-C41B957F6D44}"/>
              </a:ext>
            </a:extLst>
          </p:cNvPr>
          <p:cNvSpPr txBox="1"/>
          <p:nvPr/>
        </p:nvSpPr>
        <p:spPr>
          <a:xfrm>
            <a:off x="1359279" y="1165073"/>
            <a:ext cx="615553" cy="2608654"/>
          </a:xfrm>
          <a:prstGeom prst="rect">
            <a:avLst/>
          </a:prstGeom>
          <a:solidFill>
            <a:schemeClr val="bg1">
              <a:lumMod val="85000"/>
            </a:schemeClr>
          </a:solidFill>
        </p:spPr>
        <p:txBody>
          <a:bodyPr vert="vert270" wrap="square" rtlCol="0">
            <a:spAutoFit/>
          </a:bodyPr>
          <a:lstStyle/>
          <a:p>
            <a:pPr algn="ctr"/>
            <a:r>
              <a:rPr lang="en-IN" sz="1400" dirty="0"/>
              <a:t>Analog Input (e.g. 0~10 V or 4~20 mAmp)</a:t>
            </a:r>
          </a:p>
        </p:txBody>
      </p:sp>
      <p:sp>
        <p:nvSpPr>
          <p:cNvPr id="47" name="TextBox 46">
            <a:extLst>
              <a:ext uri="{FF2B5EF4-FFF2-40B4-BE49-F238E27FC236}">
                <a16:creationId xmlns:a16="http://schemas.microsoft.com/office/drawing/2014/main" id="{89DA60A3-B8C3-9C71-5C44-BC7786BAD7E1}"/>
              </a:ext>
            </a:extLst>
          </p:cNvPr>
          <p:cNvSpPr txBox="1"/>
          <p:nvPr/>
        </p:nvSpPr>
        <p:spPr>
          <a:xfrm>
            <a:off x="1404227" y="4435920"/>
            <a:ext cx="430887" cy="1469568"/>
          </a:xfrm>
          <a:prstGeom prst="rect">
            <a:avLst/>
          </a:prstGeom>
          <a:solidFill>
            <a:schemeClr val="bg1">
              <a:lumMod val="85000"/>
            </a:schemeClr>
          </a:solidFill>
        </p:spPr>
        <p:txBody>
          <a:bodyPr vert="vert270" wrap="square" rtlCol="0">
            <a:spAutoFit/>
          </a:bodyPr>
          <a:lstStyle/>
          <a:p>
            <a:pPr algn="ctr"/>
            <a:r>
              <a:rPr lang="en-IN" sz="1600" dirty="0"/>
              <a:t>Digital Input</a:t>
            </a:r>
          </a:p>
        </p:txBody>
      </p:sp>
      <p:cxnSp>
        <p:nvCxnSpPr>
          <p:cNvPr id="49" name="Connector: Elbow 48">
            <a:extLst>
              <a:ext uri="{FF2B5EF4-FFF2-40B4-BE49-F238E27FC236}">
                <a16:creationId xmlns:a16="http://schemas.microsoft.com/office/drawing/2014/main" id="{559F4073-48B5-ECFC-C702-8EF8768BB61D}"/>
              </a:ext>
            </a:extLst>
          </p:cNvPr>
          <p:cNvCxnSpPr>
            <a:stCxn id="12" idx="3"/>
            <a:endCxn id="10" idx="1"/>
          </p:cNvCxnSpPr>
          <p:nvPr/>
        </p:nvCxnSpPr>
        <p:spPr>
          <a:xfrm>
            <a:off x="2743199" y="2383970"/>
            <a:ext cx="1458687" cy="990598"/>
          </a:xfrm>
          <a:prstGeom prst="bentConnector3">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50" name="Connector: Elbow 49">
            <a:extLst>
              <a:ext uri="{FF2B5EF4-FFF2-40B4-BE49-F238E27FC236}">
                <a16:creationId xmlns:a16="http://schemas.microsoft.com/office/drawing/2014/main" id="{1FFDFF26-8CC5-ED07-116A-EF1B7E959A0D}"/>
              </a:ext>
            </a:extLst>
          </p:cNvPr>
          <p:cNvCxnSpPr>
            <a:cxnSpLocks/>
            <a:stCxn id="11" idx="3"/>
            <a:endCxn id="10" idx="1"/>
          </p:cNvCxnSpPr>
          <p:nvPr/>
        </p:nvCxnSpPr>
        <p:spPr>
          <a:xfrm flipV="1">
            <a:off x="2743199" y="3374568"/>
            <a:ext cx="1458687" cy="1796150"/>
          </a:xfrm>
          <a:prstGeom prst="bentConnector3">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53" name="TextBox 52">
            <a:extLst>
              <a:ext uri="{FF2B5EF4-FFF2-40B4-BE49-F238E27FC236}">
                <a16:creationId xmlns:a16="http://schemas.microsoft.com/office/drawing/2014/main" id="{82A7F906-FFE4-CA64-7585-8CC9020F9284}"/>
              </a:ext>
            </a:extLst>
          </p:cNvPr>
          <p:cNvSpPr txBox="1"/>
          <p:nvPr/>
        </p:nvSpPr>
        <p:spPr>
          <a:xfrm>
            <a:off x="2643431" y="968824"/>
            <a:ext cx="430887" cy="1129065"/>
          </a:xfrm>
          <a:prstGeom prst="rect">
            <a:avLst/>
          </a:prstGeom>
          <a:solidFill>
            <a:schemeClr val="bg1">
              <a:lumMod val="85000"/>
            </a:schemeClr>
          </a:solidFill>
        </p:spPr>
        <p:style>
          <a:lnRef idx="2">
            <a:schemeClr val="accent5">
              <a:shade val="15000"/>
            </a:schemeClr>
          </a:lnRef>
          <a:fillRef idx="1">
            <a:schemeClr val="accent5"/>
          </a:fillRef>
          <a:effectRef idx="0">
            <a:schemeClr val="accent5"/>
          </a:effectRef>
          <a:fontRef idx="minor">
            <a:schemeClr val="lt1"/>
          </a:fontRef>
        </p:style>
        <p:txBody>
          <a:bodyPr vert="vert270" wrap="square" rtlCol="0">
            <a:spAutoFit/>
          </a:bodyPr>
          <a:lstStyle/>
          <a:p>
            <a:pPr algn="ctr"/>
            <a:r>
              <a:rPr lang="en-IN" sz="1600" dirty="0">
                <a:solidFill>
                  <a:schemeClr val="tx1"/>
                </a:solidFill>
              </a:rPr>
              <a:t>Remote I/O</a:t>
            </a:r>
          </a:p>
        </p:txBody>
      </p:sp>
      <p:sp>
        <p:nvSpPr>
          <p:cNvPr id="54" name="TextBox 53">
            <a:extLst>
              <a:ext uri="{FF2B5EF4-FFF2-40B4-BE49-F238E27FC236}">
                <a16:creationId xmlns:a16="http://schemas.microsoft.com/office/drawing/2014/main" id="{37E307B4-3F71-CFA4-F378-3B63039BB227}"/>
              </a:ext>
            </a:extLst>
          </p:cNvPr>
          <p:cNvSpPr txBox="1"/>
          <p:nvPr/>
        </p:nvSpPr>
        <p:spPr>
          <a:xfrm>
            <a:off x="2643430" y="5078187"/>
            <a:ext cx="430887" cy="1129065"/>
          </a:xfrm>
          <a:prstGeom prst="rect">
            <a:avLst/>
          </a:prstGeom>
          <a:solidFill>
            <a:schemeClr val="bg1">
              <a:lumMod val="85000"/>
            </a:schemeClr>
          </a:solidFill>
        </p:spPr>
        <p:style>
          <a:lnRef idx="2">
            <a:schemeClr val="accent5">
              <a:shade val="15000"/>
            </a:schemeClr>
          </a:lnRef>
          <a:fillRef idx="1">
            <a:schemeClr val="accent5"/>
          </a:fillRef>
          <a:effectRef idx="0">
            <a:schemeClr val="accent5"/>
          </a:effectRef>
          <a:fontRef idx="minor">
            <a:schemeClr val="lt1"/>
          </a:fontRef>
        </p:style>
        <p:txBody>
          <a:bodyPr vert="vert270" wrap="square" rtlCol="0">
            <a:spAutoFit/>
          </a:bodyPr>
          <a:lstStyle>
            <a:defPPr>
              <a:defRPr lang="en-US"/>
            </a:defPPr>
            <a:lvl1pPr algn="ctr">
              <a:defRPr sz="1600">
                <a:solidFill>
                  <a:schemeClr val="tx1"/>
                </a:solidFill>
              </a:defRPr>
            </a:lvl1pPr>
          </a:lstStyle>
          <a:p>
            <a:r>
              <a:rPr lang="en-IN" dirty="0"/>
              <a:t>Remote I/O</a:t>
            </a:r>
          </a:p>
        </p:txBody>
      </p:sp>
      <p:sp>
        <p:nvSpPr>
          <p:cNvPr id="56" name="Rectangle 55">
            <a:extLst>
              <a:ext uri="{FF2B5EF4-FFF2-40B4-BE49-F238E27FC236}">
                <a16:creationId xmlns:a16="http://schemas.microsoft.com/office/drawing/2014/main" id="{27216471-8784-C5F0-0164-D0383231A001}"/>
              </a:ext>
            </a:extLst>
          </p:cNvPr>
          <p:cNvSpPr/>
          <p:nvPr/>
        </p:nvSpPr>
        <p:spPr>
          <a:xfrm>
            <a:off x="299358" y="4814525"/>
            <a:ext cx="925285" cy="511628"/>
          </a:xfrm>
          <a:prstGeom prst="rect">
            <a:avLst/>
          </a:prstGeom>
          <a:solidFill>
            <a:schemeClr val="bg1">
              <a:lumMod val="65000"/>
            </a:schemeClr>
          </a:solid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r>
              <a:rPr lang="en-IN" sz="1600" dirty="0">
                <a:solidFill>
                  <a:schemeClr val="tx1"/>
                </a:solidFill>
              </a:rPr>
              <a:t>Limit Switch</a:t>
            </a:r>
          </a:p>
        </p:txBody>
      </p:sp>
      <p:sp>
        <p:nvSpPr>
          <p:cNvPr id="57" name="Rectangle 56">
            <a:extLst>
              <a:ext uri="{FF2B5EF4-FFF2-40B4-BE49-F238E27FC236}">
                <a16:creationId xmlns:a16="http://schemas.microsoft.com/office/drawing/2014/main" id="{AF1C6316-B3A3-1719-1F13-10B5CD48CEF2}"/>
              </a:ext>
            </a:extLst>
          </p:cNvPr>
          <p:cNvSpPr/>
          <p:nvPr/>
        </p:nvSpPr>
        <p:spPr>
          <a:xfrm>
            <a:off x="299358" y="5497286"/>
            <a:ext cx="925285" cy="511628"/>
          </a:xfrm>
          <a:prstGeom prst="rect">
            <a:avLst/>
          </a:prstGeom>
          <a:solidFill>
            <a:schemeClr val="bg1">
              <a:lumMod val="65000"/>
            </a:schemeClr>
          </a:solid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r>
              <a:rPr lang="en-IN" sz="1600" dirty="0">
                <a:solidFill>
                  <a:schemeClr val="tx1"/>
                </a:solidFill>
              </a:rPr>
              <a:t>Etc…etc</a:t>
            </a:r>
          </a:p>
        </p:txBody>
      </p:sp>
      <p:cxnSp>
        <p:nvCxnSpPr>
          <p:cNvPr id="58" name="Straight Arrow Connector 57">
            <a:extLst>
              <a:ext uri="{FF2B5EF4-FFF2-40B4-BE49-F238E27FC236}">
                <a16:creationId xmlns:a16="http://schemas.microsoft.com/office/drawing/2014/main" id="{D69C1F07-D5CC-860D-7C18-EB2AE6D27797}"/>
              </a:ext>
            </a:extLst>
          </p:cNvPr>
          <p:cNvCxnSpPr>
            <a:cxnSpLocks/>
            <a:stCxn id="56" idx="3"/>
          </p:cNvCxnSpPr>
          <p:nvPr/>
        </p:nvCxnSpPr>
        <p:spPr>
          <a:xfrm>
            <a:off x="1224643" y="5070339"/>
            <a:ext cx="957943" cy="784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1" name="Straight Arrow Connector 60">
            <a:extLst>
              <a:ext uri="{FF2B5EF4-FFF2-40B4-BE49-F238E27FC236}">
                <a16:creationId xmlns:a16="http://schemas.microsoft.com/office/drawing/2014/main" id="{56C88501-7B87-B41A-692A-7A85C73D8DCE}"/>
              </a:ext>
            </a:extLst>
          </p:cNvPr>
          <p:cNvCxnSpPr>
            <a:cxnSpLocks/>
            <a:stCxn id="57" idx="3"/>
          </p:cNvCxnSpPr>
          <p:nvPr/>
        </p:nvCxnSpPr>
        <p:spPr>
          <a:xfrm flipV="1">
            <a:off x="1224643" y="5723479"/>
            <a:ext cx="957943" cy="2962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0" name="Connector: Elbow 69">
            <a:extLst>
              <a:ext uri="{FF2B5EF4-FFF2-40B4-BE49-F238E27FC236}">
                <a16:creationId xmlns:a16="http://schemas.microsoft.com/office/drawing/2014/main" id="{90D26749-7D21-D68E-E1D6-23B6B164B514}"/>
              </a:ext>
            </a:extLst>
          </p:cNvPr>
          <p:cNvCxnSpPr>
            <a:stCxn id="10" idx="2"/>
            <a:endCxn id="14" idx="2"/>
          </p:cNvCxnSpPr>
          <p:nvPr/>
        </p:nvCxnSpPr>
        <p:spPr>
          <a:xfrm rot="16200000" flipH="1">
            <a:off x="5393870" y="3995052"/>
            <a:ext cx="43544" cy="1502227"/>
          </a:xfrm>
          <a:prstGeom prst="bentConnector3">
            <a:avLst>
              <a:gd name="adj1" fmla="val 624986"/>
            </a:avLst>
          </a:prstGeom>
          <a:ln w="38100">
            <a:prstDash val="dashDot"/>
            <a:headEnd type="triangle"/>
            <a:tailEnd type="triangle"/>
          </a:ln>
        </p:spPr>
        <p:style>
          <a:lnRef idx="1">
            <a:schemeClr val="accent1"/>
          </a:lnRef>
          <a:fillRef idx="0">
            <a:schemeClr val="accent1"/>
          </a:fillRef>
          <a:effectRef idx="0">
            <a:schemeClr val="accent1"/>
          </a:effectRef>
          <a:fontRef idx="minor">
            <a:schemeClr val="tx1"/>
          </a:fontRef>
        </p:style>
      </p:cxnSp>
      <p:sp>
        <p:nvSpPr>
          <p:cNvPr id="74" name="Rectangle: Rounded Corners 73">
            <a:extLst>
              <a:ext uri="{FF2B5EF4-FFF2-40B4-BE49-F238E27FC236}">
                <a16:creationId xmlns:a16="http://schemas.microsoft.com/office/drawing/2014/main" id="{9FF2D20D-B321-FC71-32AC-9D39B1C98ABB}"/>
              </a:ext>
            </a:extLst>
          </p:cNvPr>
          <p:cNvSpPr/>
          <p:nvPr/>
        </p:nvSpPr>
        <p:spPr>
          <a:xfrm>
            <a:off x="8284019" y="1739519"/>
            <a:ext cx="925285" cy="755361"/>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IN" sz="1050" dirty="0"/>
              <a:t>~250 </a:t>
            </a:r>
            <a:r>
              <a:rPr lang="en-IN" sz="1050" dirty="0" err="1"/>
              <a:t>ms</a:t>
            </a:r>
            <a:endParaRPr lang="en-IN" sz="1050" dirty="0"/>
          </a:p>
          <a:p>
            <a:pPr algn="ctr"/>
            <a:r>
              <a:rPr lang="en-IN" sz="1050" dirty="0"/>
              <a:t>(picks up TAG value from the PLC</a:t>
            </a:r>
          </a:p>
        </p:txBody>
      </p:sp>
      <p:sp>
        <p:nvSpPr>
          <p:cNvPr id="75" name="Rectangle: Rounded Corners 74">
            <a:extLst>
              <a:ext uri="{FF2B5EF4-FFF2-40B4-BE49-F238E27FC236}">
                <a16:creationId xmlns:a16="http://schemas.microsoft.com/office/drawing/2014/main" id="{117E1682-FA80-7D48-A5B1-772CD0B7CF8C}"/>
              </a:ext>
            </a:extLst>
          </p:cNvPr>
          <p:cNvSpPr/>
          <p:nvPr/>
        </p:nvSpPr>
        <p:spPr>
          <a:xfrm>
            <a:off x="8273136" y="4052860"/>
            <a:ext cx="925285" cy="724765"/>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IN" sz="1050" dirty="0"/>
              <a:t>~MQTT or any standard protocol</a:t>
            </a:r>
          </a:p>
        </p:txBody>
      </p:sp>
      <p:sp>
        <p:nvSpPr>
          <p:cNvPr id="76" name="TextBox 75">
            <a:extLst>
              <a:ext uri="{FF2B5EF4-FFF2-40B4-BE49-F238E27FC236}">
                <a16:creationId xmlns:a16="http://schemas.microsoft.com/office/drawing/2014/main" id="{1983696B-0727-54EC-5CF8-E52A59EA8768}"/>
              </a:ext>
            </a:extLst>
          </p:cNvPr>
          <p:cNvSpPr txBox="1"/>
          <p:nvPr/>
        </p:nvSpPr>
        <p:spPr>
          <a:xfrm>
            <a:off x="4038604" y="4575681"/>
            <a:ext cx="461665" cy="813391"/>
          </a:xfrm>
          <a:prstGeom prst="rect">
            <a:avLst/>
          </a:prstGeom>
        </p:spPr>
        <p:style>
          <a:lnRef idx="2">
            <a:schemeClr val="accent5">
              <a:shade val="15000"/>
            </a:schemeClr>
          </a:lnRef>
          <a:fillRef idx="1">
            <a:schemeClr val="accent5"/>
          </a:fillRef>
          <a:effectRef idx="0">
            <a:schemeClr val="accent5"/>
          </a:effectRef>
          <a:fontRef idx="minor">
            <a:schemeClr val="lt1"/>
          </a:fontRef>
        </p:style>
        <p:txBody>
          <a:bodyPr vert="vert270" wrap="square" rtlCol="0">
            <a:spAutoFit/>
          </a:bodyPr>
          <a:lstStyle/>
          <a:p>
            <a:pPr algn="ctr"/>
            <a:r>
              <a:rPr lang="en-IN" sz="900" dirty="0"/>
              <a:t>SIMATIC S7 Server</a:t>
            </a:r>
          </a:p>
        </p:txBody>
      </p:sp>
      <p:cxnSp>
        <p:nvCxnSpPr>
          <p:cNvPr id="77" name="Connector: Elbow 76">
            <a:extLst>
              <a:ext uri="{FF2B5EF4-FFF2-40B4-BE49-F238E27FC236}">
                <a16:creationId xmlns:a16="http://schemas.microsoft.com/office/drawing/2014/main" id="{DA2F19DC-CCB2-A8BF-4973-AE8C4478B74C}"/>
              </a:ext>
            </a:extLst>
          </p:cNvPr>
          <p:cNvCxnSpPr>
            <a:cxnSpLocks/>
            <a:stCxn id="76" idx="2"/>
            <a:endCxn id="15" idx="2"/>
          </p:cNvCxnSpPr>
          <p:nvPr/>
        </p:nvCxnSpPr>
        <p:spPr>
          <a:xfrm rot="5400000" flipH="1" flipV="1">
            <a:off x="5811042" y="3182788"/>
            <a:ext cx="664678" cy="3747889"/>
          </a:xfrm>
          <a:prstGeom prst="bentConnector3">
            <a:avLst>
              <a:gd name="adj1" fmla="val -34393"/>
            </a:avLst>
          </a:prstGeom>
          <a:ln w="38100">
            <a:headEnd type="triangle"/>
            <a:tailEnd type="triangle"/>
          </a:ln>
        </p:spPr>
        <p:style>
          <a:lnRef idx="1">
            <a:schemeClr val="accent1"/>
          </a:lnRef>
          <a:fillRef idx="0">
            <a:schemeClr val="accent1"/>
          </a:fillRef>
          <a:effectRef idx="0">
            <a:schemeClr val="accent1"/>
          </a:effectRef>
          <a:fontRef idx="minor">
            <a:schemeClr val="tx1"/>
          </a:fontRef>
        </p:style>
      </p:cxnSp>
      <p:sp>
        <p:nvSpPr>
          <p:cNvPr id="80" name="TextBox 79">
            <a:extLst>
              <a:ext uri="{FF2B5EF4-FFF2-40B4-BE49-F238E27FC236}">
                <a16:creationId xmlns:a16="http://schemas.microsoft.com/office/drawing/2014/main" id="{F9874409-53E2-F092-AB2E-F76866C219A6}"/>
              </a:ext>
            </a:extLst>
          </p:cNvPr>
          <p:cNvSpPr txBox="1"/>
          <p:nvPr/>
        </p:nvSpPr>
        <p:spPr>
          <a:xfrm>
            <a:off x="7554683" y="4060366"/>
            <a:ext cx="430887" cy="664027"/>
          </a:xfrm>
          <a:prstGeom prst="rect">
            <a:avLst/>
          </a:prstGeom>
        </p:spPr>
        <p:style>
          <a:lnRef idx="2">
            <a:schemeClr val="accent5">
              <a:shade val="15000"/>
            </a:schemeClr>
          </a:lnRef>
          <a:fillRef idx="1">
            <a:schemeClr val="accent5"/>
          </a:fillRef>
          <a:effectRef idx="0">
            <a:schemeClr val="accent5"/>
          </a:effectRef>
          <a:fontRef idx="minor">
            <a:schemeClr val="lt1"/>
          </a:fontRef>
        </p:style>
        <p:txBody>
          <a:bodyPr vert="vert270" wrap="square" rtlCol="0">
            <a:spAutoFit/>
          </a:bodyPr>
          <a:lstStyle/>
          <a:p>
            <a:pPr algn="ctr"/>
            <a:r>
              <a:rPr lang="en-IN" sz="800" dirty="0"/>
              <a:t>SIMATIC S7 Client</a:t>
            </a:r>
          </a:p>
        </p:txBody>
      </p:sp>
      <p:sp>
        <p:nvSpPr>
          <p:cNvPr id="81" name="TextBox 80">
            <a:extLst>
              <a:ext uri="{FF2B5EF4-FFF2-40B4-BE49-F238E27FC236}">
                <a16:creationId xmlns:a16="http://schemas.microsoft.com/office/drawing/2014/main" id="{492E91C8-D7D8-224A-8624-305F36CA68FB}"/>
              </a:ext>
            </a:extLst>
          </p:cNvPr>
          <p:cNvSpPr txBox="1"/>
          <p:nvPr/>
        </p:nvSpPr>
        <p:spPr>
          <a:xfrm>
            <a:off x="4089468" y="3415704"/>
            <a:ext cx="323165" cy="813391"/>
          </a:xfrm>
          <a:prstGeom prst="rect">
            <a:avLst/>
          </a:prstGeom>
        </p:spPr>
        <p:style>
          <a:lnRef idx="2">
            <a:schemeClr val="accent5">
              <a:shade val="15000"/>
            </a:schemeClr>
          </a:lnRef>
          <a:fillRef idx="1">
            <a:schemeClr val="accent5"/>
          </a:fillRef>
          <a:effectRef idx="0">
            <a:schemeClr val="accent5"/>
          </a:effectRef>
          <a:fontRef idx="minor">
            <a:schemeClr val="lt1"/>
          </a:fontRef>
        </p:style>
        <p:txBody>
          <a:bodyPr vert="vert270" wrap="square" rtlCol="0">
            <a:spAutoFit/>
          </a:bodyPr>
          <a:lstStyle/>
          <a:p>
            <a:pPr algn="ctr"/>
            <a:r>
              <a:rPr lang="en-IN" sz="900" dirty="0"/>
              <a:t>OPC UA Server</a:t>
            </a:r>
          </a:p>
        </p:txBody>
      </p:sp>
      <p:sp>
        <p:nvSpPr>
          <p:cNvPr id="82" name="TextBox 81">
            <a:extLst>
              <a:ext uri="{FF2B5EF4-FFF2-40B4-BE49-F238E27FC236}">
                <a16:creationId xmlns:a16="http://schemas.microsoft.com/office/drawing/2014/main" id="{39576738-CFAB-7EDD-8E00-D784921A913C}"/>
              </a:ext>
            </a:extLst>
          </p:cNvPr>
          <p:cNvSpPr txBox="1"/>
          <p:nvPr/>
        </p:nvSpPr>
        <p:spPr>
          <a:xfrm>
            <a:off x="7496518" y="2904076"/>
            <a:ext cx="323165" cy="813391"/>
          </a:xfrm>
          <a:prstGeom prst="rect">
            <a:avLst/>
          </a:prstGeom>
        </p:spPr>
        <p:style>
          <a:lnRef idx="2">
            <a:schemeClr val="accent5">
              <a:shade val="15000"/>
            </a:schemeClr>
          </a:lnRef>
          <a:fillRef idx="1">
            <a:schemeClr val="accent5"/>
          </a:fillRef>
          <a:effectRef idx="0">
            <a:schemeClr val="accent5"/>
          </a:effectRef>
          <a:fontRef idx="minor">
            <a:schemeClr val="lt1"/>
          </a:fontRef>
        </p:style>
        <p:txBody>
          <a:bodyPr vert="vert270" wrap="square" rtlCol="0">
            <a:spAutoFit/>
          </a:bodyPr>
          <a:lstStyle/>
          <a:p>
            <a:pPr algn="ctr"/>
            <a:r>
              <a:rPr lang="en-IN" sz="900" dirty="0"/>
              <a:t>OPC UA Client</a:t>
            </a:r>
          </a:p>
        </p:txBody>
      </p:sp>
      <p:sp>
        <p:nvSpPr>
          <p:cNvPr id="83" name="TextBox 82">
            <a:extLst>
              <a:ext uri="{FF2B5EF4-FFF2-40B4-BE49-F238E27FC236}">
                <a16:creationId xmlns:a16="http://schemas.microsoft.com/office/drawing/2014/main" id="{00415AE4-DFFA-9F26-EC05-768EA6237F4D}"/>
              </a:ext>
            </a:extLst>
          </p:cNvPr>
          <p:cNvSpPr txBox="1"/>
          <p:nvPr/>
        </p:nvSpPr>
        <p:spPr>
          <a:xfrm>
            <a:off x="4080613" y="4245428"/>
            <a:ext cx="323165" cy="321129"/>
          </a:xfrm>
          <a:prstGeom prst="rect">
            <a:avLst/>
          </a:prstGeom>
          <a:solidFill>
            <a:schemeClr val="tx1"/>
          </a:solidFill>
        </p:spPr>
        <p:style>
          <a:lnRef idx="2">
            <a:schemeClr val="accent5">
              <a:shade val="15000"/>
            </a:schemeClr>
          </a:lnRef>
          <a:fillRef idx="1">
            <a:schemeClr val="accent5"/>
          </a:fillRef>
          <a:effectRef idx="0">
            <a:schemeClr val="accent5"/>
          </a:effectRef>
          <a:fontRef idx="minor">
            <a:schemeClr val="lt1"/>
          </a:fontRef>
        </p:style>
        <p:txBody>
          <a:bodyPr vert="vert270" wrap="square" rtlCol="0">
            <a:spAutoFit/>
          </a:bodyPr>
          <a:lstStyle/>
          <a:p>
            <a:pPr algn="ctr"/>
            <a:r>
              <a:rPr lang="en-IN" sz="900" dirty="0"/>
              <a:t>OR</a:t>
            </a:r>
          </a:p>
        </p:txBody>
      </p:sp>
      <p:sp>
        <p:nvSpPr>
          <p:cNvPr id="84" name="TextBox 83">
            <a:extLst>
              <a:ext uri="{FF2B5EF4-FFF2-40B4-BE49-F238E27FC236}">
                <a16:creationId xmlns:a16="http://schemas.microsoft.com/office/drawing/2014/main" id="{C9D84AF8-B7AB-4745-033F-85E78B7A9082}"/>
              </a:ext>
            </a:extLst>
          </p:cNvPr>
          <p:cNvSpPr txBox="1"/>
          <p:nvPr/>
        </p:nvSpPr>
        <p:spPr>
          <a:xfrm>
            <a:off x="7380514" y="3732909"/>
            <a:ext cx="323165" cy="321129"/>
          </a:xfrm>
          <a:prstGeom prst="rect">
            <a:avLst/>
          </a:prstGeom>
          <a:solidFill>
            <a:schemeClr val="tx1"/>
          </a:solidFill>
        </p:spPr>
        <p:style>
          <a:lnRef idx="2">
            <a:schemeClr val="accent5">
              <a:shade val="15000"/>
            </a:schemeClr>
          </a:lnRef>
          <a:fillRef idx="1">
            <a:schemeClr val="accent5"/>
          </a:fillRef>
          <a:effectRef idx="0">
            <a:schemeClr val="accent5"/>
          </a:effectRef>
          <a:fontRef idx="minor">
            <a:schemeClr val="lt1"/>
          </a:fontRef>
        </p:style>
        <p:txBody>
          <a:bodyPr vert="vert270" wrap="square" rtlCol="0">
            <a:spAutoFit/>
          </a:bodyPr>
          <a:lstStyle/>
          <a:p>
            <a:pPr algn="ctr"/>
            <a:r>
              <a:rPr lang="en-IN" sz="900" dirty="0"/>
              <a:t>OR</a:t>
            </a:r>
          </a:p>
        </p:txBody>
      </p:sp>
      <p:cxnSp>
        <p:nvCxnSpPr>
          <p:cNvPr id="85" name="Connector: Elbow 84">
            <a:extLst>
              <a:ext uri="{FF2B5EF4-FFF2-40B4-BE49-F238E27FC236}">
                <a16:creationId xmlns:a16="http://schemas.microsoft.com/office/drawing/2014/main" id="{DD925CA8-570B-D202-CAFF-48D29ED3A6E0}"/>
              </a:ext>
            </a:extLst>
          </p:cNvPr>
          <p:cNvCxnSpPr>
            <a:cxnSpLocks/>
            <a:stCxn id="91" idx="1"/>
            <a:endCxn id="82" idx="1"/>
          </p:cNvCxnSpPr>
          <p:nvPr/>
        </p:nvCxnSpPr>
        <p:spPr>
          <a:xfrm rot="10800000" flipH="1">
            <a:off x="3977822" y="3310773"/>
            <a:ext cx="3518695" cy="460363"/>
          </a:xfrm>
          <a:prstGeom prst="bentConnector5">
            <a:avLst>
              <a:gd name="adj1" fmla="val -6497"/>
              <a:gd name="adj2" fmla="val -504674"/>
              <a:gd name="adj3" fmla="val 97887"/>
            </a:avLst>
          </a:prstGeom>
          <a:ln w="38100">
            <a:headEnd type="triangle"/>
            <a:tailEnd type="triangle"/>
          </a:ln>
        </p:spPr>
        <p:style>
          <a:lnRef idx="1">
            <a:schemeClr val="accent1"/>
          </a:lnRef>
          <a:fillRef idx="0">
            <a:schemeClr val="accent1"/>
          </a:fillRef>
          <a:effectRef idx="0">
            <a:schemeClr val="accent1"/>
          </a:effectRef>
          <a:fontRef idx="minor">
            <a:schemeClr val="tx1"/>
          </a:fontRef>
        </p:style>
      </p:cxnSp>
      <p:sp>
        <p:nvSpPr>
          <p:cNvPr id="92" name="Rectangle: Rounded Corners 91">
            <a:extLst>
              <a:ext uri="{FF2B5EF4-FFF2-40B4-BE49-F238E27FC236}">
                <a16:creationId xmlns:a16="http://schemas.microsoft.com/office/drawing/2014/main" id="{0D392173-F892-DDBA-ABC0-B1DA7CD2A6E8}"/>
              </a:ext>
            </a:extLst>
          </p:cNvPr>
          <p:cNvSpPr/>
          <p:nvPr/>
        </p:nvSpPr>
        <p:spPr>
          <a:xfrm>
            <a:off x="3967646" y="1065281"/>
            <a:ext cx="3528871" cy="272891"/>
          </a:xfrm>
          <a:prstGeom prst="roundRect">
            <a:avLst/>
          </a:prstGeom>
          <a:solidFill>
            <a:schemeClr val="bg1">
              <a:lumMod val="85000"/>
            </a:schemeClr>
          </a:solidFill>
          <a:ln w="38100">
            <a:prstDash val="dashDot"/>
          </a:ln>
        </p:spPr>
        <p:style>
          <a:lnRef idx="2">
            <a:schemeClr val="accent1"/>
          </a:lnRef>
          <a:fillRef idx="1">
            <a:schemeClr val="lt1"/>
          </a:fillRef>
          <a:effectRef idx="0">
            <a:schemeClr val="accent1"/>
          </a:effectRef>
          <a:fontRef idx="minor">
            <a:schemeClr val="dk1"/>
          </a:fontRef>
        </p:style>
        <p:txBody>
          <a:bodyPr rtlCol="0" anchor="ctr"/>
          <a:lstStyle/>
          <a:p>
            <a:pPr algn="ctr"/>
            <a:r>
              <a:rPr lang="en-IN" dirty="0"/>
              <a:t>PLC</a:t>
            </a:r>
          </a:p>
        </p:txBody>
      </p:sp>
      <p:pic>
        <p:nvPicPr>
          <p:cNvPr id="93" name="Graphic 92" descr="Computer with solid fill">
            <a:extLst>
              <a:ext uri="{FF2B5EF4-FFF2-40B4-BE49-F238E27FC236}">
                <a16:creationId xmlns:a16="http://schemas.microsoft.com/office/drawing/2014/main" id="{AFE2A279-9105-6057-6E5E-3CD1E2202489}"/>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7907155" y="5537785"/>
            <a:ext cx="753712" cy="753712"/>
          </a:xfrm>
          <a:prstGeom prst="rect">
            <a:avLst/>
          </a:prstGeom>
        </p:spPr>
      </p:pic>
      <p:pic>
        <p:nvPicPr>
          <p:cNvPr id="96" name="Picture 10">
            <a:extLst>
              <a:ext uri="{FF2B5EF4-FFF2-40B4-BE49-F238E27FC236}">
                <a16:creationId xmlns:a16="http://schemas.microsoft.com/office/drawing/2014/main" id="{8E6E27C0-685C-736E-E4EE-8E0EDB910832}"/>
              </a:ext>
            </a:extLst>
          </p:cNvPr>
          <p:cNvPicPr>
            <a:picLocks noChangeAspect="1" noChangeArrowheads="1"/>
          </p:cNvPicPr>
          <p:nvPr/>
        </p:nvPicPr>
        <p:blipFill>
          <a:blip r:embed="rId4" cstate="hqprint">
            <a:extLst>
              <a:ext uri="{28A0092B-C50C-407E-A947-70E740481C1C}">
                <a14:useLocalDpi xmlns:a14="http://schemas.microsoft.com/office/drawing/2010/main" val="0"/>
              </a:ext>
            </a:extLst>
          </a:blip>
          <a:srcRect/>
          <a:stretch>
            <a:fillRect/>
          </a:stretch>
        </p:blipFill>
        <p:spPr bwMode="auto">
          <a:xfrm>
            <a:off x="7967988" y="6225750"/>
            <a:ext cx="560965" cy="196856"/>
          </a:xfrm>
          <a:prstGeom prst="rect">
            <a:avLst/>
          </a:prstGeom>
          <a:noFill/>
          <a:ln>
            <a:solidFill>
              <a:schemeClr val="accent1"/>
            </a:solidFill>
          </a:ln>
          <a:extLst>
            <a:ext uri="{909E8E84-426E-40DD-AFC4-6F175D3DCCD1}">
              <a14:hiddenFill xmlns:a14="http://schemas.microsoft.com/office/drawing/2010/main">
                <a:solidFill>
                  <a:srgbClr val="FFFFFF"/>
                </a:solidFill>
              </a14:hiddenFill>
            </a:ext>
          </a:extLst>
        </p:spPr>
      </p:pic>
      <p:pic>
        <p:nvPicPr>
          <p:cNvPr id="97" name="Picture 6" descr="database mysql&quot; Icon - Download for free – Iconduck">
            <a:extLst>
              <a:ext uri="{FF2B5EF4-FFF2-40B4-BE49-F238E27FC236}">
                <a16:creationId xmlns:a16="http://schemas.microsoft.com/office/drawing/2014/main" id="{4B52A976-6D16-0375-6772-F9BD82C6AAFD}"/>
              </a:ext>
            </a:extLst>
          </p:cNvPr>
          <p:cNvPicPr>
            <a:picLocks noChangeAspect="1" noChangeArrowheads="1"/>
          </p:cNvPicPr>
          <p:nvPr/>
        </p:nvPicPr>
        <p:blipFill>
          <a:blip r:embed="rId5" cstate="hqprint">
            <a:extLst>
              <a:ext uri="{28A0092B-C50C-407E-A947-70E740481C1C}">
                <a14:useLocalDpi xmlns:a14="http://schemas.microsoft.com/office/drawing/2010/main" val="0"/>
              </a:ext>
            </a:extLst>
          </a:blip>
          <a:srcRect/>
          <a:stretch>
            <a:fillRect/>
          </a:stretch>
        </p:blipFill>
        <p:spPr bwMode="auto">
          <a:xfrm>
            <a:off x="8104409" y="5111935"/>
            <a:ext cx="408215" cy="452295"/>
          </a:xfrm>
          <a:prstGeom prst="rect">
            <a:avLst/>
          </a:prstGeom>
          <a:noFill/>
          <a:extLst>
            <a:ext uri="{909E8E84-426E-40DD-AFC4-6F175D3DCCD1}">
              <a14:hiddenFill xmlns:a14="http://schemas.microsoft.com/office/drawing/2010/main">
                <a:solidFill>
                  <a:srgbClr val="FFFFFF"/>
                </a:solidFill>
              </a14:hiddenFill>
            </a:ext>
          </a:extLst>
        </p:spPr>
      </p:pic>
      <p:sp>
        <p:nvSpPr>
          <p:cNvPr id="98" name="Rectangle: Rounded Corners 97">
            <a:extLst>
              <a:ext uri="{FF2B5EF4-FFF2-40B4-BE49-F238E27FC236}">
                <a16:creationId xmlns:a16="http://schemas.microsoft.com/office/drawing/2014/main" id="{06CE6319-541B-9274-C37D-40250A8EAAAE}"/>
              </a:ext>
            </a:extLst>
          </p:cNvPr>
          <p:cNvSpPr/>
          <p:nvPr/>
        </p:nvSpPr>
        <p:spPr>
          <a:xfrm>
            <a:off x="299358" y="139994"/>
            <a:ext cx="8806534" cy="511628"/>
          </a:xfrm>
          <a:prstGeom prst="roundRect">
            <a:avLst/>
          </a:prstGeom>
          <a:solidFill>
            <a:schemeClr val="bg1">
              <a:lumMod val="75000"/>
            </a:schemeClr>
          </a:solidFill>
          <a:ln w="38100">
            <a:prstDash val="dashDot"/>
          </a:ln>
        </p:spPr>
        <p:style>
          <a:lnRef idx="2">
            <a:schemeClr val="accent1"/>
          </a:lnRef>
          <a:fillRef idx="1">
            <a:schemeClr val="lt1"/>
          </a:fillRef>
          <a:effectRef idx="0">
            <a:schemeClr val="accent1"/>
          </a:effectRef>
          <a:fontRef idx="minor">
            <a:schemeClr val="dk1"/>
          </a:fontRef>
        </p:style>
        <p:txBody>
          <a:bodyPr rtlCol="0" anchor="ctr"/>
          <a:lstStyle/>
          <a:p>
            <a:pPr algn="ctr"/>
            <a:r>
              <a:rPr lang="en-IN" dirty="0"/>
              <a:t>Factory / Shop Floor </a:t>
            </a:r>
          </a:p>
        </p:txBody>
      </p:sp>
      <p:sp>
        <p:nvSpPr>
          <p:cNvPr id="99" name="Rectangle: Rounded Corners 98">
            <a:extLst>
              <a:ext uri="{FF2B5EF4-FFF2-40B4-BE49-F238E27FC236}">
                <a16:creationId xmlns:a16="http://schemas.microsoft.com/office/drawing/2014/main" id="{A0715866-2201-490F-C3C6-C22CC5CE1DBE}"/>
              </a:ext>
            </a:extLst>
          </p:cNvPr>
          <p:cNvSpPr/>
          <p:nvPr/>
        </p:nvSpPr>
        <p:spPr>
          <a:xfrm>
            <a:off x="9902259" y="192904"/>
            <a:ext cx="1761774" cy="511628"/>
          </a:xfrm>
          <a:prstGeom prst="roundRect">
            <a:avLst/>
          </a:prstGeom>
          <a:solidFill>
            <a:schemeClr val="accent2">
              <a:lumMod val="40000"/>
              <a:lumOff val="60000"/>
            </a:schemeClr>
          </a:solidFill>
          <a:ln w="38100">
            <a:prstDash val="dashDot"/>
          </a:ln>
        </p:spPr>
        <p:style>
          <a:lnRef idx="2">
            <a:schemeClr val="accent1"/>
          </a:lnRef>
          <a:fillRef idx="1">
            <a:schemeClr val="lt1"/>
          </a:fillRef>
          <a:effectRef idx="0">
            <a:schemeClr val="accent1"/>
          </a:effectRef>
          <a:fontRef idx="minor">
            <a:schemeClr val="dk1"/>
          </a:fontRef>
        </p:style>
        <p:txBody>
          <a:bodyPr rtlCol="0" anchor="ctr"/>
          <a:lstStyle/>
          <a:p>
            <a:pPr algn="ctr"/>
            <a:r>
              <a:rPr lang="en-IN" dirty="0"/>
              <a:t>MS Azure Cloud</a:t>
            </a:r>
          </a:p>
        </p:txBody>
      </p:sp>
      <p:pic>
        <p:nvPicPr>
          <p:cNvPr id="101" name="Graphic 100" descr="Bar chart with solid fill">
            <a:extLst>
              <a:ext uri="{FF2B5EF4-FFF2-40B4-BE49-F238E27FC236}">
                <a16:creationId xmlns:a16="http://schemas.microsoft.com/office/drawing/2014/main" id="{F3EECA73-4B48-1919-C77D-A77DC291766E}"/>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8885505" y="5266279"/>
            <a:ext cx="914400" cy="914400"/>
          </a:xfrm>
          <a:prstGeom prst="rect">
            <a:avLst/>
          </a:prstGeom>
        </p:spPr>
      </p:pic>
      <p:sp>
        <p:nvSpPr>
          <p:cNvPr id="102" name="Rectangle: Rounded Corners 101">
            <a:extLst>
              <a:ext uri="{FF2B5EF4-FFF2-40B4-BE49-F238E27FC236}">
                <a16:creationId xmlns:a16="http://schemas.microsoft.com/office/drawing/2014/main" id="{960A3372-82EC-ECF0-3028-C4AC0640B1E9}"/>
              </a:ext>
            </a:extLst>
          </p:cNvPr>
          <p:cNvSpPr/>
          <p:nvPr/>
        </p:nvSpPr>
        <p:spPr>
          <a:xfrm>
            <a:off x="8660867" y="6268508"/>
            <a:ext cx="1571704" cy="531008"/>
          </a:xfrm>
          <a:prstGeom prst="roundRect">
            <a:avLst/>
          </a:prstGeom>
          <a:solidFill>
            <a:schemeClr val="bg1">
              <a:lumMod val="75000"/>
            </a:schemeClr>
          </a:solidFill>
          <a:ln w="38100">
            <a:prstDash val="dashDot"/>
          </a:ln>
        </p:spPr>
        <p:style>
          <a:lnRef idx="2">
            <a:schemeClr val="accent1"/>
          </a:lnRef>
          <a:fillRef idx="1">
            <a:schemeClr val="lt1"/>
          </a:fillRef>
          <a:effectRef idx="0">
            <a:schemeClr val="accent1"/>
          </a:effectRef>
          <a:fontRef idx="minor">
            <a:schemeClr val="dk1"/>
          </a:fontRef>
        </p:style>
        <p:txBody>
          <a:bodyPr rtlCol="0" anchor="ctr"/>
          <a:lstStyle/>
          <a:p>
            <a:pPr algn="ctr"/>
            <a:r>
              <a:rPr lang="en-IN" sz="1100" dirty="0"/>
              <a:t>Real time monitoring Dashboard (SCADA) for supervision</a:t>
            </a:r>
          </a:p>
        </p:txBody>
      </p:sp>
      <p:pic>
        <p:nvPicPr>
          <p:cNvPr id="103" name="Graphic 102" descr="Bar chart with solid fill">
            <a:extLst>
              <a:ext uri="{FF2B5EF4-FFF2-40B4-BE49-F238E27FC236}">
                <a16:creationId xmlns:a16="http://schemas.microsoft.com/office/drawing/2014/main" id="{30B22D20-32E5-5BD2-5E7A-47C833A35F6B}"/>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10646226" y="4329790"/>
            <a:ext cx="914400" cy="914400"/>
          </a:xfrm>
          <a:prstGeom prst="rect">
            <a:avLst/>
          </a:prstGeom>
        </p:spPr>
      </p:pic>
      <p:sp>
        <p:nvSpPr>
          <p:cNvPr id="104" name="Rectangle: Rounded Corners 103">
            <a:extLst>
              <a:ext uri="{FF2B5EF4-FFF2-40B4-BE49-F238E27FC236}">
                <a16:creationId xmlns:a16="http://schemas.microsoft.com/office/drawing/2014/main" id="{0B7E968D-9564-1A53-A5DA-70C98FF3D5C3}"/>
              </a:ext>
            </a:extLst>
          </p:cNvPr>
          <p:cNvSpPr/>
          <p:nvPr/>
        </p:nvSpPr>
        <p:spPr>
          <a:xfrm>
            <a:off x="10363449" y="5198910"/>
            <a:ext cx="1529193" cy="452296"/>
          </a:xfrm>
          <a:prstGeom prst="roundRect">
            <a:avLst/>
          </a:prstGeom>
          <a:solidFill>
            <a:schemeClr val="accent2">
              <a:lumMod val="40000"/>
              <a:lumOff val="60000"/>
            </a:schemeClr>
          </a:solidFill>
          <a:ln w="38100">
            <a:prstDash val="dashDot"/>
          </a:ln>
        </p:spPr>
        <p:style>
          <a:lnRef idx="2">
            <a:schemeClr val="accent1"/>
          </a:lnRef>
          <a:fillRef idx="1">
            <a:schemeClr val="lt1"/>
          </a:fillRef>
          <a:effectRef idx="0">
            <a:schemeClr val="accent1"/>
          </a:effectRef>
          <a:fontRef idx="minor">
            <a:schemeClr val="dk1"/>
          </a:fontRef>
        </p:style>
        <p:txBody>
          <a:bodyPr rtlCol="0" anchor="ctr"/>
          <a:lstStyle/>
          <a:p>
            <a:pPr algn="ctr"/>
            <a:r>
              <a:rPr lang="en-IN" sz="900" dirty="0"/>
              <a:t>Centralised / Management Reporting</a:t>
            </a:r>
          </a:p>
        </p:txBody>
      </p:sp>
      <p:pic>
        <p:nvPicPr>
          <p:cNvPr id="1026" name="Picture 2" descr="Apache Kafka">
            <a:extLst>
              <a:ext uri="{FF2B5EF4-FFF2-40B4-BE49-F238E27FC236}">
                <a16:creationId xmlns:a16="http://schemas.microsoft.com/office/drawing/2014/main" id="{B18AA5FD-3957-BF9C-4365-7446E1506665}"/>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891633" y="2215989"/>
            <a:ext cx="531008" cy="531008"/>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pic>
        <p:nvPicPr>
          <p:cNvPr id="105" name="Picture 2" descr="Apache Kafka">
            <a:extLst>
              <a:ext uri="{FF2B5EF4-FFF2-40B4-BE49-F238E27FC236}">
                <a16:creationId xmlns:a16="http://schemas.microsoft.com/office/drawing/2014/main" id="{A8EE2901-762B-0C4F-4130-88ACAEA48E6D}"/>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891633" y="3833829"/>
            <a:ext cx="531008" cy="531008"/>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cxnSp>
        <p:nvCxnSpPr>
          <p:cNvPr id="107" name="Connector: Elbow 106">
            <a:extLst>
              <a:ext uri="{FF2B5EF4-FFF2-40B4-BE49-F238E27FC236}">
                <a16:creationId xmlns:a16="http://schemas.microsoft.com/office/drawing/2014/main" id="{FDCC977A-93EE-2DF4-6FB0-06B495DA3230}"/>
              </a:ext>
            </a:extLst>
          </p:cNvPr>
          <p:cNvCxnSpPr>
            <a:stCxn id="15" idx="3"/>
            <a:endCxn id="1026" idx="1"/>
          </p:cNvCxnSpPr>
          <p:nvPr/>
        </p:nvCxnSpPr>
        <p:spPr>
          <a:xfrm flipV="1">
            <a:off x="8479968" y="2481493"/>
            <a:ext cx="1411665" cy="893075"/>
          </a:xfrm>
          <a:prstGeom prst="bentConnector3">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08" name="Connector: Elbow 107">
            <a:extLst>
              <a:ext uri="{FF2B5EF4-FFF2-40B4-BE49-F238E27FC236}">
                <a16:creationId xmlns:a16="http://schemas.microsoft.com/office/drawing/2014/main" id="{51E5F775-D4D6-33C8-AC7E-45CB16FAA69A}"/>
              </a:ext>
            </a:extLst>
          </p:cNvPr>
          <p:cNvCxnSpPr>
            <a:cxnSpLocks/>
            <a:stCxn id="15" idx="3"/>
            <a:endCxn id="105" idx="1"/>
          </p:cNvCxnSpPr>
          <p:nvPr/>
        </p:nvCxnSpPr>
        <p:spPr>
          <a:xfrm>
            <a:off x="8479968" y="3374568"/>
            <a:ext cx="1411665" cy="724765"/>
          </a:xfrm>
          <a:prstGeom prst="bentConnector3">
            <a:avLst/>
          </a:prstGeom>
          <a:ln w="28575">
            <a:tailEnd type="triangle"/>
          </a:ln>
        </p:spPr>
        <p:style>
          <a:lnRef idx="1">
            <a:schemeClr val="accent1"/>
          </a:lnRef>
          <a:fillRef idx="0">
            <a:schemeClr val="accent1"/>
          </a:fillRef>
          <a:effectRef idx="0">
            <a:schemeClr val="accent1"/>
          </a:effectRef>
          <a:fontRef idx="minor">
            <a:schemeClr val="tx1"/>
          </a:fontRef>
        </p:style>
      </p:cxnSp>
      <p:pic>
        <p:nvPicPr>
          <p:cNvPr id="1028" name="Picture 4" descr="json-logo - dbaonTap">
            <a:extLst>
              <a:ext uri="{FF2B5EF4-FFF2-40B4-BE49-F238E27FC236}">
                <a16:creationId xmlns:a16="http://schemas.microsoft.com/office/drawing/2014/main" id="{6279649C-EC26-C561-EFAA-5F0D2C0FF004}"/>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9003958" y="2743198"/>
            <a:ext cx="724875" cy="345710"/>
          </a:xfrm>
          <a:prstGeom prst="rect">
            <a:avLst/>
          </a:prstGeom>
          <a:noFill/>
          <a:extLst>
            <a:ext uri="{909E8E84-426E-40DD-AFC4-6F175D3DCCD1}">
              <a14:hiddenFill xmlns:a14="http://schemas.microsoft.com/office/drawing/2010/main">
                <a:solidFill>
                  <a:srgbClr val="FFFFFF"/>
                </a:solidFill>
              </a14:hiddenFill>
            </a:ext>
          </a:extLst>
        </p:spPr>
      </p:pic>
      <p:pic>
        <p:nvPicPr>
          <p:cNvPr id="111" name="Picture 4" descr="json-logo - dbaonTap">
            <a:extLst>
              <a:ext uri="{FF2B5EF4-FFF2-40B4-BE49-F238E27FC236}">
                <a16:creationId xmlns:a16="http://schemas.microsoft.com/office/drawing/2014/main" id="{D44A3B5C-2B3F-664B-2689-E76CFF274F39}"/>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9348630" y="4191982"/>
            <a:ext cx="724875" cy="345710"/>
          </a:xfrm>
          <a:prstGeom prst="rect">
            <a:avLst/>
          </a:prstGeom>
          <a:noFill/>
          <a:extLst>
            <a:ext uri="{909E8E84-426E-40DD-AFC4-6F175D3DCCD1}">
              <a14:hiddenFill xmlns:a14="http://schemas.microsoft.com/office/drawing/2010/main">
                <a:solidFill>
                  <a:srgbClr val="FFFFFF"/>
                </a:solidFill>
              </a14:hiddenFill>
            </a:ext>
          </a:extLst>
        </p:spPr>
      </p:pic>
      <p:sp>
        <p:nvSpPr>
          <p:cNvPr id="113" name="Rectangle 112">
            <a:extLst>
              <a:ext uri="{FF2B5EF4-FFF2-40B4-BE49-F238E27FC236}">
                <a16:creationId xmlns:a16="http://schemas.microsoft.com/office/drawing/2014/main" id="{601DF6F7-B0E5-53B5-0A51-1BC60F22BC30}"/>
              </a:ext>
            </a:extLst>
          </p:cNvPr>
          <p:cNvSpPr/>
          <p:nvPr/>
        </p:nvSpPr>
        <p:spPr>
          <a:xfrm>
            <a:off x="10955245" y="2228851"/>
            <a:ext cx="306443" cy="2207069"/>
          </a:xfrm>
          <a:prstGeom prst="rect">
            <a:avLst/>
          </a:prstGeom>
          <a:solidFill>
            <a:schemeClr val="accent2">
              <a:lumMod val="20000"/>
              <a:lumOff val="80000"/>
            </a:schemeClr>
          </a:solidFill>
        </p:spPr>
        <p:style>
          <a:lnRef idx="2">
            <a:schemeClr val="accent6"/>
          </a:lnRef>
          <a:fillRef idx="1">
            <a:schemeClr val="lt1"/>
          </a:fillRef>
          <a:effectRef idx="0">
            <a:schemeClr val="accent6"/>
          </a:effectRef>
          <a:fontRef idx="minor">
            <a:schemeClr val="dk1"/>
          </a:fontRef>
        </p:style>
        <p:txBody>
          <a:bodyPr vert="vert270" rtlCol="0" anchor="ctr"/>
          <a:lstStyle/>
          <a:p>
            <a:pPr algn="ctr"/>
            <a:r>
              <a:rPr lang="en-IN" dirty="0"/>
              <a:t>Data processing</a:t>
            </a:r>
          </a:p>
        </p:txBody>
      </p:sp>
      <p:sp>
        <p:nvSpPr>
          <p:cNvPr id="114" name="Rectangle 113">
            <a:extLst>
              <a:ext uri="{FF2B5EF4-FFF2-40B4-BE49-F238E27FC236}">
                <a16:creationId xmlns:a16="http://schemas.microsoft.com/office/drawing/2014/main" id="{7650AA65-66CB-D3FB-1C0F-11D2F6698C4C}"/>
              </a:ext>
            </a:extLst>
          </p:cNvPr>
          <p:cNvSpPr/>
          <p:nvPr/>
        </p:nvSpPr>
        <p:spPr>
          <a:xfrm>
            <a:off x="11293801" y="2228851"/>
            <a:ext cx="306443" cy="2207069"/>
          </a:xfrm>
          <a:prstGeom prst="rect">
            <a:avLst/>
          </a:prstGeom>
          <a:solidFill>
            <a:schemeClr val="accent2">
              <a:lumMod val="20000"/>
              <a:lumOff val="80000"/>
            </a:schemeClr>
          </a:solidFill>
        </p:spPr>
        <p:style>
          <a:lnRef idx="2">
            <a:schemeClr val="accent6"/>
          </a:lnRef>
          <a:fillRef idx="1">
            <a:schemeClr val="lt1"/>
          </a:fillRef>
          <a:effectRef idx="0">
            <a:schemeClr val="accent6"/>
          </a:effectRef>
          <a:fontRef idx="minor">
            <a:schemeClr val="dk1"/>
          </a:fontRef>
        </p:style>
        <p:txBody>
          <a:bodyPr vert="vert270" rtlCol="0" anchor="ctr"/>
          <a:lstStyle/>
          <a:p>
            <a:pPr algn="ctr"/>
            <a:r>
              <a:rPr lang="en-IN" dirty="0"/>
              <a:t>Data science</a:t>
            </a:r>
          </a:p>
        </p:txBody>
      </p:sp>
      <p:sp>
        <p:nvSpPr>
          <p:cNvPr id="115" name="Plus Sign 114">
            <a:extLst>
              <a:ext uri="{FF2B5EF4-FFF2-40B4-BE49-F238E27FC236}">
                <a16:creationId xmlns:a16="http://schemas.microsoft.com/office/drawing/2014/main" id="{385BF87F-797F-C84E-A2DA-E5A48822D094}"/>
              </a:ext>
            </a:extLst>
          </p:cNvPr>
          <p:cNvSpPr/>
          <p:nvPr/>
        </p:nvSpPr>
        <p:spPr>
          <a:xfrm>
            <a:off x="11586199" y="3151412"/>
            <a:ext cx="306443" cy="301192"/>
          </a:xfrm>
          <a:prstGeom prst="mathPlus">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IN"/>
          </a:p>
        </p:txBody>
      </p:sp>
      <p:sp>
        <p:nvSpPr>
          <p:cNvPr id="116" name="Plus Sign 115">
            <a:extLst>
              <a:ext uri="{FF2B5EF4-FFF2-40B4-BE49-F238E27FC236}">
                <a16:creationId xmlns:a16="http://schemas.microsoft.com/office/drawing/2014/main" id="{7EC27AC1-4B01-4C2F-D3D4-D764A02A0164}"/>
              </a:ext>
            </a:extLst>
          </p:cNvPr>
          <p:cNvSpPr/>
          <p:nvPr/>
        </p:nvSpPr>
        <p:spPr>
          <a:xfrm>
            <a:off x="11619209" y="3469943"/>
            <a:ext cx="306443" cy="301192"/>
          </a:xfrm>
          <a:prstGeom prst="mathPlus">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IN"/>
          </a:p>
        </p:txBody>
      </p:sp>
      <p:sp>
        <p:nvSpPr>
          <p:cNvPr id="117" name="Plus Sign 116">
            <a:extLst>
              <a:ext uri="{FF2B5EF4-FFF2-40B4-BE49-F238E27FC236}">
                <a16:creationId xmlns:a16="http://schemas.microsoft.com/office/drawing/2014/main" id="{C195ECDE-42BD-CEF4-E7B1-07513366D65B}"/>
              </a:ext>
            </a:extLst>
          </p:cNvPr>
          <p:cNvSpPr/>
          <p:nvPr/>
        </p:nvSpPr>
        <p:spPr>
          <a:xfrm>
            <a:off x="11880530" y="3270832"/>
            <a:ext cx="306443" cy="301192"/>
          </a:xfrm>
          <a:prstGeom prst="mathPlus">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IN"/>
          </a:p>
        </p:txBody>
      </p:sp>
      <p:sp>
        <p:nvSpPr>
          <p:cNvPr id="2" name="Rectangle: Rounded Corners 1">
            <a:extLst>
              <a:ext uri="{FF2B5EF4-FFF2-40B4-BE49-F238E27FC236}">
                <a16:creationId xmlns:a16="http://schemas.microsoft.com/office/drawing/2014/main" id="{D9A3B7C1-A556-7B52-5899-8C48AF3B8868}"/>
              </a:ext>
            </a:extLst>
          </p:cNvPr>
          <p:cNvSpPr/>
          <p:nvPr/>
        </p:nvSpPr>
        <p:spPr>
          <a:xfrm>
            <a:off x="500743" y="6553200"/>
            <a:ext cx="3374571" cy="111893"/>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1100" dirty="0" err="1"/>
              <a:t>cabbles</a:t>
            </a:r>
            <a:endParaRPr lang="en-IN" sz="1100" dirty="0"/>
          </a:p>
        </p:txBody>
      </p:sp>
      <p:pic>
        <p:nvPicPr>
          <p:cNvPr id="9" name="Picture 2">
            <a:extLst>
              <a:ext uri="{FF2B5EF4-FFF2-40B4-BE49-F238E27FC236}">
                <a16:creationId xmlns:a16="http://schemas.microsoft.com/office/drawing/2014/main" id="{9755C804-084A-E687-336A-599538DE4F90}"/>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8550211" y="5196186"/>
            <a:ext cx="785055" cy="210315"/>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Rounded Corners 12">
            <a:extLst>
              <a:ext uri="{FF2B5EF4-FFF2-40B4-BE49-F238E27FC236}">
                <a16:creationId xmlns:a16="http://schemas.microsoft.com/office/drawing/2014/main" id="{4EB6427D-F714-C806-7D86-D82A71E4D211}"/>
              </a:ext>
            </a:extLst>
          </p:cNvPr>
          <p:cNvSpPr/>
          <p:nvPr/>
        </p:nvSpPr>
        <p:spPr>
          <a:xfrm>
            <a:off x="9934098" y="1302178"/>
            <a:ext cx="1761774" cy="511628"/>
          </a:xfrm>
          <a:prstGeom prst="roundRect">
            <a:avLst/>
          </a:prstGeom>
          <a:solidFill>
            <a:srgbClr val="FF0000"/>
          </a:solidFill>
          <a:ln w="38100">
            <a:prstDash val="dashDot"/>
          </a:ln>
        </p:spPr>
        <p:style>
          <a:lnRef idx="2">
            <a:schemeClr val="accent1"/>
          </a:lnRef>
          <a:fillRef idx="1">
            <a:schemeClr val="lt1"/>
          </a:fillRef>
          <a:effectRef idx="0">
            <a:schemeClr val="accent1"/>
          </a:effectRef>
          <a:fontRef idx="minor">
            <a:schemeClr val="dk1"/>
          </a:fontRef>
        </p:style>
        <p:txBody>
          <a:bodyPr rtlCol="0" anchor="ctr"/>
          <a:lstStyle/>
          <a:p>
            <a:pPr algn="ctr"/>
            <a:r>
              <a:rPr lang="en-IN" sz="1100" dirty="0">
                <a:solidFill>
                  <a:schemeClr val="bg1"/>
                </a:solidFill>
              </a:rPr>
              <a:t>(** Detailed solutioning explained in next 3 slides)</a:t>
            </a:r>
          </a:p>
        </p:txBody>
      </p:sp>
    </p:spTree>
    <p:extLst>
      <p:ext uri="{BB962C8B-B14F-4D97-AF65-F5344CB8AC3E}">
        <p14:creationId xmlns:p14="http://schemas.microsoft.com/office/powerpoint/2010/main" val="36299571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 name="Title 2">
            <a:extLst>
              <a:ext uri="{FF2B5EF4-FFF2-40B4-BE49-F238E27FC236}">
                <a16:creationId xmlns:a16="http://schemas.microsoft.com/office/drawing/2014/main" id="{8B64883A-7888-404D-A512-CB209E5AAE9A}"/>
              </a:ext>
            </a:extLst>
          </p:cNvPr>
          <p:cNvSpPr>
            <a:spLocks noGrp="1"/>
          </p:cNvSpPr>
          <p:nvPr>
            <p:ph type="title" idx="4294967295"/>
          </p:nvPr>
        </p:nvSpPr>
        <p:spPr>
          <a:xfrm>
            <a:off x="119744" y="-51892"/>
            <a:ext cx="11973368" cy="445351"/>
          </a:xfrm>
        </p:spPr>
        <p:txBody>
          <a:bodyPr vert="horz" lIns="0" tIns="45720" rIns="91440" bIns="45720" rtlCol="0" anchor="ctr">
            <a:noAutofit/>
          </a:bodyPr>
          <a:lstStyle/>
          <a:p>
            <a:r>
              <a:rPr lang="en-IN" sz="1800" dirty="0">
                <a:latin typeface="+mn-lt"/>
              </a:rPr>
              <a:t>A detailed technical solution architecture of building a Microsoft Azure data platform to propel Data Analytics &amp; AI @ Scale</a:t>
            </a:r>
          </a:p>
        </p:txBody>
      </p:sp>
      <p:sp>
        <p:nvSpPr>
          <p:cNvPr id="33" name="Slide Number Placeholder 32">
            <a:extLst>
              <a:ext uri="{FF2B5EF4-FFF2-40B4-BE49-F238E27FC236}">
                <a16:creationId xmlns:a16="http://schemas.microsoft.com/office/drawing/2014/main" id="{F13E6ACA-BA49-47B9-ABE9-C3F94CC25E8C}"/>
              </a:ext>
            </a:extLst>
          </p:cNvPr>
          <p:cNvSpPr>
            <a:spLocks noGrp="1"/>
          </p:cNvSpPr>
          <p:nvPr>
            <p:ph type="sldNum" sz="quarter" idx="4294967295"/>
          </p:nvPr>
        </p:nvSpPr>
        <p:spPr>
          <a:xfrm>
            <a:off x="11741150" y="6472238"/>
            <a:ext cx="450850" cy="328612"/>
          </a:xfrm>
          <a:prstGeom prst="rect">
            <a:avLst/>
          </a:prstGeom>
        </p:spPr>
        <p:txBody>
          <a:bodyPr/>
          <a:lstStyle/>
          <a:p>
            <a:pPr defTabSz="609585"/>
            <a:fld id="{C9EBFD1A-B7A0-466A-B83C-FDA8DD378B8A}" type="slidenum">
              <a:rPr lang="en-US" sz="1600">
                <a:solidFill>
                  <a:srgbClr val="FFFFFF"/>
                </a:solidFill>
              </a:rPr>
              <a:pPr defTabSz="609585"/>
              <a:t>5</a:t>
            </a:fld>
            <a:endParaRPr lang="en-US" sz="1600">
              <a:solidFill>
                <a:srgbClr val="FFFFFF"/>
              </a:solidFill>
            </a:endParaRPr>
          </a:p>
        </p:txBody>
      </p:sp>
      <p:grpSp>
        <p:nvGrpSpPr>
          <p:cNvPr id="17" name="Group 16">
            <a:extLst>
              <a:ext uri="{FF2B5EF4-FFF2-40B4-BE49-F238E27FC236}">
                <a16:creationId xmlns:a16="http://schemas.microsoft.com/office/drawing/2014/main" id="{40199C09-AD05-49BD-95D4-34CE12E9F4AD}"/>
              </a:ext>
            </a:extLst>
          </p:cNvPr>
          <p:cNvGrpSpPr/>
          <p:nvPr/>
        </p:nvGrpSpPr>
        <p:grpSpPr>
          <a:xfrm>
            <a:off x="3834282" y="6523750"/>
            <a:ext cx="3953420" cy="234149"/>
            <a:chOff x="4859184" y="54568"/>
            <a:chExt cx="2965066" cy="175612"/>
          </a:xfrm>
        </p:grpSpPr>
        <p:sp>
          <p:nvSpPr>
            <p:cNvPr id="201" name="Rounded Rectangle 376">
              <a:extLst>
                <a:ext uri="{FF2B5EF4-FFF2-40B4-BE49-F238E27FC236}">
                  <a16:creationId xmlns:a16="http://schemas.microsoft.com/office/drawing/2014/main" id="{C7E3B9BC-BA9A-41BB-A332-80B16C685504}"/>
                </a:ext>
              </a:extLst>
            </p:cNvPr>
            <p:cNvSpPr/>
            <p:nvPr/>
          </p:nvSpPr>
          <p:spPr>
            <a:xfrm>
              <a:off x="4859184" y="54568"/>
              <a:ext cx="857056" cy="173108"/>
            </a:xfrm>
            <a:prstGeom prst="roundRect">
              <a:avLst>
                <a:gd name="adj" fmla="val 10058"/>
              </a:avLst>
            </a:prstGeom>
            <a:noFill/>
            <a:ln w="12700" cap="rnd">
              <a:noFill/>
              <a:prstDash val="solid"/>
              <a:round/>
              <a:extLst>
                <a:ext uri="{C807C97D-BFC1-408E-A445-0C87EB9F89A2}">
                  <ask:lineSketchStyleProps xmlns:ask="http://schemas.microsoft.com/office/drawing/2018/sketchyshapes">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algn="ctr" defTabSz="609585">
                <a:lnSpc>
                  <a:spcPct val="90000"/>
                </a:lnSpc>
                <a:spcAft>
                  <a:spcPts val="1333"/>
                </a:spcAft>
              </a:pPr>
              <a:r>
                <a:rPr lang="en-US" sz="700">
                  <a:solidFill>
                    <a:schemeClr val="bg1"/>
                  </a:solidFill>
                  <a:cs typeface="Calibri"/>
                </a:rPr>
                <a:t>Data Analysts</a:t>
              </a:r>
            </a:p>
          </p:txBody>
        </p:sp>
        <p:sp>
          <p:nvSpPr>
            <p:cNvPr id="213" name="Rounded Rectangle 383">
              <a:extLst>
                <a:ext uri="{FF2B5EF4-FFF2-40B4-BE49-F238E27FC236}">
                  <a16:creationId xmlns:a16="http://schemas.microsoft.com/office/drawing/2014/main" id="{5E0DB3E7-B3F5-4ED5-B49F-972E78173D1F}"/>
                </a:ext>
              </a:extLst>
            </p:cNvPr>
            <p:cNvSpPr/>
            <p:nvPr/>
          </p:nvSpPr>
          <p:spPr>
            <a:xfrm>
              <a:off x="5602908" y="54568"/>
              <a:ext cx="841787" cy="173108"/>
            </a:xfrm>
            <a:prstGeom prst="roundRect">
              <a:avLst>
                <a:gd name="adj" fmla="val 10058"/>
              </a:avLst>
            </a:prstGeom>
            <a:noFill/>
            <a:ln w="12700" cap="rnd">
              <a:noFill/>
              <a:prstDash val="solid"/>
              <a:round/>
              <a:extLst>
                <a:ext uri="{C807C97D-BFC1-408E-A445-0C87EB9F89A2}">
                  <ask:lineSketchStyleProps xmlns:ask="http://schemas.microsoft.com/office/drawing/2018/sketchyshapes">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algn="ctr" defTabSz="609585"/>
              <a:r>
                <a:rPr lang="en-US" sz="700">
                  <a:solidFill>
                    <a:schemeClr val="bg1"/>
                  </a:solidFill>
                  <a:cs typeface="Calibri"/>
                </a:rPr>
                <a:t>Data Scientists</a:t>
              </a:r>
              <a:endParaRPr lang="en-US">
                <a:solidFill>
                  <a:schemeClr val="bg1"/>
                </a:solidFill>
                <a:cs typeface="Calibri"/>
              </a:endParaRPr>
            </a:p>
          </p:txBody>
        </p:sp>
        <p:sp>
          <p:nvSpPr>
            <p:cNvPr id="214" name="Rounded Rectangle 384">
              <a:extLst>
                <a:ext uri="{FF2B5EF4-FFF2-40B4-BE49-F238E27FC236}">
                  <a16:creationId xmlns:a16="http://schemas.microsoft.com/office/drawing/2014/main" id="{201D1317-D73E-4DBC-9FD4-26BAA46D91AA}"/>
                </a:ext>
              </a:extLst>
            </p:cNvPr>
            <p:cNvSpPr/>
            <p:nvPr/>
          </p:nvSpPr>
          <p:spPr>
            <a:xfrm>
              <a:off x="6282251" y="54568"/>
              <a:ext cx="841787" cy="173108"/>
            </a:xfrm>
            <a:prstGeom prst="roundRect">
              <a:avLst>
                <a:gd name="adj" fmla="val 10058"/>
              </a:avLst>
            </a:prstGeom>
            <a:noFill/>
            <a:ln w="12700" cap="rnd">
              <a:noFill/>
              <a:prstDash val="solid"/>
              <a:round/>
              <a:extLst>
                <a:ext uri="{C807C97D-BFC1-408E-A445-0C87EB9F89A2}">
                  <ask:lineSketchStyleProps xmlns:ask="http://schemas.microsoft.com/office/drawing/2018/sketchyshapes">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algn="ctr" defTabSz="609585"/>
              <a:r>
                <a:rPr lang="en-US" sz="700">
                  <a:solidFill>
                    <a:schemeClr val="bg1"/>
                  </a:solidFill>
                  <a:cs typeface="Calibri"/>
                </a:rPr>
                <a:t>Data Stewards</a:t>
              </a:r>
              <a:endParaRPr lang="en-US">
                <a:solidFill>
                  <a:schemeClr val="bg1"/>
                </a:solidFill>
                <a:cs typeface="Calibri"/>
              </a:endParaRPr>
            </a:p>
          </p:txBody>
        </p:sp>
        <p:sp>
          <p:nvSpPr>
            <p:cNvPr id="217" name="Rounded Rectangle 386">
              <a:extLst>
                <a:ext uri="{FF2B5EF4-FFF2-40B4-BE49-F238E27FC236}">
                  <a16:creationId xmlns:a16="http://schemas.microsoft.com/office/drawing/2014/main" id="{57F8EE61-6A21-4279-A765-7E69183F353D}"/>
                </a:ext>
              </a:extLst>
            </p:cNvPr>
            <p:cNvSpPr/>
            <p:nvPr/>
          </p:nvSpPr>
          <p:spPr>
            <a:xfrm>
              <a:off x="6982463" y="54568"/>
              <a:ext cx="841787" cy="173108"/>
            </a:xfrm>
            <a:prstGeom prst="roundRect">
              <a:avLst>
                <a:gd name="adj" fmla="val 10058"/>
              </a:avLst>
            </a:prstGeom>
            <a:noFill/>
            <a:ln w="12700" cap="rnd">
              <a:noFill/>
              <a:prstDash val="solid"/>
              <a:round/>
              <a:extLst>
                <a:ext uri="{C807C97D-BFC1-408E-A445-0C87EB9F89A2}">
                  <ask:lineSketchStyleProps xmlns:ask="http://schemas.microsoft.com/office/drawing/2018/sketchyshapes">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algn="ctr" defTabSz="609585"/>
              <a:r>
                <a:rPr lang="en-US" sz="700">
                  <a:solidFill>
                    <a:schemeClr val="bg1"/>
                  </a:solidFill>
                  <a:cs typeface="Calibri"/>
                </a:rPr>
                <a:t>Data Engineers</a:t>
              </a:r>
              <a:endParaRPr lang="en-US">
                <a:solidFill>
                  <a:schemeClr val="bg1"/>
                </a:solidFill>
                <a:cs typeface="Calibri"/>
              </a:endParaRPr>
            </a:p>
          </p:txBody>
        </p:sp>
        <p:grpSp>
          <p:nvGrpSpPr>
            <p:cNvPr id="224" name="Group 223">
              <a:extLst>
                <a:ext uri="{FF2B5EF4-FFF2-40B4-BE49-F238E27FC236}">
                  <a16:creationId xmlns:a16="http://schemas.microsoft.com/office/drawing/2014/main" id="{FE2F9686-FE93-4E08-942A-155FAAD76AC9}"/>
                </a:ext>
              </a:extLst>
            </p:cNvPr>
            <p:cNvGrpSpPr>
              <a:grpSpLocks noChangeAspect="1"/>
            </p:cNvGrpSpPr>
            <p:nvPr/>
          </p:nvGrpSpPr>
          <p:grpSpPr>
            <a:xfrm>
              <a:off x="4886906" y="68331"/>
              <a:ext cx="161849" cy="161849"/>
              <a:chOff x="7995411" y="1615594"/>
              <a:chExt cx="144038" cy="144038"/>
            </a:xfrm>
          </p:grpSpPr>
          <p:sp>
            <p:nvSpPr>
              <p:cNvPr id="227" name="Oval 226">
                <a:extLst>
                  <a:ext uri="{FF2B5EF4-FFF2-40B4-BE49-F238E27FC236}">
                    <a16:creationId xmlns:a16="http://schemas.microsoft.com/office/drawing/2014/main" id="{24A4C3AA-18B2-4C8F-AC15-135F08A60364}"/>
                  </a:ext>
                </a:extLst>
              </p:cNvPr>
              <p:cNvSpPr/>
              <p:nvPr/>
            </p:nvSpPr>
            <p:spPr>
              <a:xfrm>
                <a:off x="7995411" y="1615594"/>
                <a:ext cx="144038" cy="144038"/>
              </a:xfrm>
              <a:prstGeom prst="ellipse">
                <a:avLst/>
              </a:prstGeom>
              <a:solidFill>
                <a:schemeClr val="bg1"/>
              </a:solidFill>
              <a:ln w="15875" cap="rnd">
                <a:solidFill>
                  <a:srgbClr val="15717D"/>
                </a:solidFill>
                <a:prstDash val="sysDot"/>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algn="ctr" defTabSz="609585">
                  <a:lnSpc>
                    <a:spcPct val="90000"/>
                  </a:lnSpc>
                  <a:spcAft>
                    <a:spcPts val="1333"/>
                  </a:spcAft>
                </a:pPr>
                <a:endParaRPr lang="en-US" sz="1400">
                  <a:solidFill>
                    <a:schemeClr val="bg1"/>
                  </a:solidFill>
                  <a:cs typeface="Calibri"/>
                </a:endParaRPr>
              </a:p>
            </p:txBody>
          </p:sp>
          <p:pic>
            <p:nvPicPr>
              <p:cNvPr id="230" name="Graphic 229" descr="User">
                <a:extLst>
                  <a:ext uri="{FF2B5EF4-FFF2-40B4-BE49-F238E27FC236}">
                    <a16:creationId xmlns:a16="http://schemas.microsoft.com/office/drawing/2014/main" id="{2E9978D7-5573-4F05-9E1F-D6205B540361}"/>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013698" y="1626572"/>
                <a:ext cx="110575" cy="110575"/>
              </a:xfrm>
              <a:prstGeom prst="rect">
                <a:avLst/>
              </a:prstGeom>
            </p:spPr>
          </p:pic>
        </p:grpSp>
        <p:grpSp>
          <p:nvGrpSpPr>
            <p:cNvPr id="245" name="Group 244">
              <a:extLst>
                <a:ext uri="{FF2B5EF4-FFF2-40B4-BE49-F238E27FC236}">
                  <a16:creationId xmlns:a16="http://schemas.microsoft.com/office/drawing/2014/main" id="{9A8295EE-9111-4C40-AC21-A025745AC9BF}"/>
                </a:ext>
              </a:extLst>
            </p:cNvPr>
            <p:cNvGrpSpPr>
              <a:grpSpLocks noChangeAspect="1"/>
            </p:cNvGrpSpPr>
            <p:nvPr/>
          </p:nvGrpSpPr>
          <p:grpSpPr>
            <a:xfrm>
              <a:off x="5587639" y="68331"/>
              <a:ext cx="161849" cy="161849"/>
              <a:chOff x="7995411" y="1615594"/>
              <a:chExt cx="144038" cy="144038"/>
            </a:xfrm>
          </p:grpSpPr>
          <p:sp>
            <p:nvSpPr>
              <p:cNvPr id="246" name="Oval 245">
                <a:extLst>
                  <a:ext uri="{FF2B5EF4-FFF2-40B4-BE49-F238E27FC236}">
                    <a16:creationId xmlns:a16="http://schemas.microsoft.com/office/drawing/2014/main" id="{235B1F69-7002-4393-8484-4F8AF1985B47}"/>
                  </a:ext>
                </a:extLst>
              </p:cNvPr>
              <p:cNvSpPr/>
              <p:nvPr/>
            </p:nvSpPr>
            <p:spPr>
              <a:xfrm>
                <a:off x="7995411" y="1615594"/>
                <a:ext cx="144038" cy="144038"/>
              </a:xfrm>
              <a:prstGeom prst="ellipse">
                <a:avLst/>
              </a:prstGeom>
              <a:solidFill>
                <a:schemeClr val="bg1"/>
              </a:solidFill>
              <a:ln w="15875" cap="rnd">
                <a:solidFill>
                  <a:srgbClr val="FFC000"/>
                </a:solidFill>
                <a:prstDash val="sysDot"/>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algn="ctr" defTabSz="609585">
                  <a:lnSpc>
                    <a:spcPct val="90000"/>
                  </a:lnSpc>
                  <a:spcAft>
                    <a:spcPts val="1333"/>
                  </a:spcAft>
                </a:pPr>
                <a:endParaRPr lang="en-US" sz="1400">
                  <a:solidFill>
                    <a:schemeClr val="bg1"/>
                  </a:solidFill>
                  <a:cs typeface="Calibri"/>
                </a:endParaRPr>
              </a:p>
            </p:txBody>
          </p:sp>
          <p:pic>
            <p:nvPicPr>
              <p:cNvPr id="247" name="Graphic 246" descr="User">
                <a:extLst>
                  <a:ext uri="{FF2B5EF4-FFF2-40B4-BE49-F238E27FC236}">
                    <a16:creationId xmlns:a16="http://schemas.microsoft.com/office/drawing/2014/main" id="{96EA878A-5A72-406A-9F13-9A1FF9271D71}"/>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013698" y="1626572"/>
                <a:ext cx="110575" cy="110575"/>
              </a:xfrm>
              <a:prstGeom prst="rect">
                <a:avLst/>
              </a:prstGeom>
            </p:spPr>
          </p:pic>
        </p:grpSp>
        <p:grpSp>
          <p:nvGrpSpPr>
            <p:cNvPr id="249" name="Group 248">
              <a:extLst>
                <a:ext uri="{FF2B5EF4-FFF2-40B4-BE49-F238E27FC236}">
                  <a16:creationId xmlns:a16="http://schemas.microsoft.com/office/drawing/2014/main" id="{CC966088-21D9-4674-BFEB-8B1CAB4726BA}"/>
                </a:ext>
              </a:extLst>
            </p:cNvPr>
            <p:cNvGrpSpPr>
              <a:grpSpLocks noChangeAspect="1"/>
            </p:cNvGrpSpPr>
            <p:nvPr/>
          </p:nvGrpSpPr>
          <p:grpSpPr>
            <a:xfrm>
              <a:off x="6961310" y="68331"/>
              <a:ext cx="161849" cy="161849"/>
              <a:chOff x="7995411" y="1615594"/>
              <a:chExt cx="144038" cy="144038"/>
            </a:xfrm>
          </p:grpSpPr>
          <p:sp>
            <p:nvSpPr>
              <p:cNvPr id="250" name="Oval 249">
                <a:extLst>
                  <a:ext uri="{FF2B5EF4-FFF2-40B4-BE49-F238E27FC236}">
                    <a16:creationId xmlns:a16="http://schemas.microsoft.com/office/drawing/2014/main" id="{6D338FB9-17C0-420F-BA7B-B96C27CCED1D}"/>
                  </a:ext>
                </a:extLst>
              </p:cNvPr>
              <p:cNvSpPr/>
              <p:nvPr/>
            </p:nvSpPr>
            <p:spPr>
              <a:xfrm>
                <a:off x="7995411" y="1615594"/>
                <a:ext cx="144038" cy="144038"/>
              </a:xfrm>
              <a:prstGeom prst="ellipse">
                <a:avLst/>
              </a:prstGeom>
              <a:solidFill>
                <a:schemeClr val="bg1"/>
              </a:solidFill>
              <a:ln w="15875" cap="rnd">
                <a:solidFill>
                  <a:srgbClr val="7030A0"/>
                </a:solidFill>
                <a:prstDash val="sysDot"/>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algn="ctr" defTabSz="609585">
                  <a:lnSpc>
                    <a:spcPct val="90000"/>
                  </a:lnSpc>
                  <a:spcAft>
                    <a:spcPts val="1333"/>
                  </a:spcAft>
                </a:pPr>
                <a:endParaRPr lang="en-US" sz="1400">
                  <a:solidFill>
                    <a:schemeClr val="bg1"/>
                  </a:solidFill>
                  <a:cs typeface="Calibri"/>
                </a:endParaRPr>
              </a:p>
            </p:txBody>
          </p:sp>
          <p:pic>
            <p:nvPicPr>
              <p:cNvPr id="251" name="Graphic 250" descr="User">
                <a:extLst>
                  <a:ext uri="{FF2B5EF4-FFF2-40B4-BE49-F238E27FC236}">
                    <a16:creationId xmlns:a16="http://schemas.microsoft.com/office/drawing/2014/main" id="{7A135556-96E4-4583-B85F-5C99E3EFC789}"/>
                  </a:ext>
                </a:extLst>
              </p:cNvPr>
              <p:cNvPicPr>
                <a:picLocks noChangeAspect="1"/>
              </p:cNvPicPr>
              <p:nvPr/>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8013698" y="1626572"/>
                <a:ext cx="110575" cy="110575"/>
              </a:xfrm>
              <a:prstGeom prst="rect">
                <a:avLst/>
              </a:prstGeom>
            </p:spPr>
          </p:pic>
        </p:grpSp>
        <p:grpSp>
          <p:nvGrpSpPr>
            <p:cNvPr id="252" name="Group 251">
              <a:extLst>
                <a:ext uri="{FF2B5EF4-FFF2-40B4-BE49-F238E27FC236}">
                  <a16:creationId xmlns:a16="http://schemas.microsoft.com/office/drawing/2014/main" id="{81A00017-D343-4D73-8733-8C692F485C94}"/>
                </a:ext>
              </a:extLst>
            </p:cNvPr>
            <p:cNvGrpSpPr>
              <a:grpSpLocks noChangeAspect="1"/>
            </p:cNvGrpSpPr>
            <p:nvPr/>
          </p:nvGrpSpPr>
          <p:grpSpPr>
            <a:xfrm>
              <a:off x="6284031" y="68331"/>
              <a:ext cx="161849" cy="161849"/>
              <a:chOff x="7995411" y="1615594"/>
              <a:chExt cx="144038" cy="144038"/>
            </a:xfrm>
          </p:grpSpPr>
          <p:sp>
            <p:nvSpPr>
              <p:cNvPr id="257" name="Oval 256">
                <a:extLst>
                  <a:ext uri="{FF2B5EF4-FFF2-40B4-BE49-F238E27FC236}">
                    <a16:creationId xmlns:a16="http://schemas.microsoft.com/office/drawing/2014/main" id="{AB802795-B191-447B-89AC-A309FD3C5076}"/>
                  </a:ext>
                </a:extLst>
              </p:cNvPr>
              <p:cNvSpPr/>
              <p:nvPr/>
            </p:nvSpPr>
            <p:spPr>
              <a:xfrm>
                <a:off x="7995411" y="1615594"/>
                <a:ext cx="144038" cy="144038"/>
              </a:xfrm>
              <a:prstGeom prst="ellipse">
                <a:avLst/>
              </a:prstGeom>
              <a:solidFill>
                <a:schemeClr val="bg1"/>
              </a:solidFill>
              <a:ln w="15875" cap="rnd">
                <a:solidFill>
                  <a:schemeClr val="accent2"/>
                </a:solidFill>
                <a:prstDash val="sysDot"/>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algn="ctr" defTabSz="609585">
                  <a:lnSpc>
                    <a:spcPct val="90000"/>
                  </a:lnSpc>
                  <a:spcAft>
                    <a:spcPts val="1333"/>
                  </a:spcAft>
                </a:pPr>
                <a:endParaRPr lang="en-US" sz="1400">
                  <a:solidFill>
                    <a:schemeClr val="bg1"/>
                  </a:solidFill>
                  <a:cs typeface="Calibri"/>
                </a:endParaRPr>
              </a:p>
            </p:txBody>
          </p:sp>
          <p:pic>
            <p:nvPicPr>
              <p:cNvPr id="258" name="Graphic 257" descr="User">
                <a:extLst>
                  <a:ext uri="{FF2B5EF4-FFF2-40B4-BE49-F238E27FC236}">
                    <a16:creationId xmlns:a16="http://schemas.microsoft.com/office/drawing/2014/main" id="{5ADCB844-C054-41DD-97E2-59C8C18A8F55}"/>
                  </a:ext>
                </a:extLst>
              </p:cNvPr>
              <p:cNvPicPr>
                <a:picLocks noChangeAspect="1"/>
              </p:cNvPicPr>
              <p:nvPr/>
            </p:nvPicPr>
            <p:blipFill>
              <a:blip r:embed="rId9" cstate="print">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8013698" y="1626572"/>
                <a:ext cx="110575" cy="110575"/>
              </a:xfrm>
              <a:prstGeom prst="rect">
                <a:avLst/>
              </a:prstGeom>
            </p:spPr>
          </p:pic>
        </p:grpSp>
      </p:grpSp>
      <p:sp>
        <p:nvSpPr>
          <p:cNvPr id="5" name="Rounded Rectangle 391">
            <a:extLst>
              <a:ext uri="{FF2B5EF4-FFF2-40B4-BE49-F238E27FC236}">
                <a16:creationId xmlns:a16="http://schemas.microsoft.com/office/drawing/2014/main" id="{E29001E3-EC86-496C-ABDE-C612E59F2977}"/>
              </a:ext>
            </a:extLst>
          </p:cNvPr>
          <p:cNvSpPr/>
          <p:nvPr/>
        </p:nvSpPr>
        <p:spPr>
          <a:xfrm>
            <a:off x="370200" y="1067035"/>
            <a:ext cx="11083425" cy="4936010"/>
          </a:xfrm>
          <a:prstGeom prst="roundRect">
            <a:avLst>
              <a:gd name="adj" fmla="val 1175"/>
            </a:avLst>
          </a:prstGeom>
          <a:solidFill>
            <a:schemeClr val="bg1"/>
          </a:solidFill>
          <a:ln w="12700" cap="rnd">
            <a:noFill/>
            <a:prstDash val="solid"/>
            <a:round/>
          </a:ln>
          <a:effectLst>
            <a:outerShdw blurRad="127000" dist="50800" dir="2700000" sx="99000" sy="99000" algn="tl" rotWithShape="0">
              <a:prstClr val="black">
                <a:alpha val="27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algn="ctr" defTabSz="914377">
              <a:lnSpc>
                <a:spcPct val="90000"/>
              </a:lnSpc>
              <a:spcAft>
                <a:spcPts val="1333"/>
              </a:spcAft>
              <a:defRPr/>
            </a:pPr>
            <a:endParaRPr lang="en-US" sz="1400">
              <a:solidFill>
                <a:prstClr val="white"/>
              </a:solidFill>
              <a:cs typeface="Calibri"/>
            </a:endParaRPr>
          </a:p>
        </p:txBody>
      </p:sp>
      <p:sp>
        <p:nvSpPr>
          <p:cNvPr id="6" name="Rounded Rectangle 192">
            <a:extLst>
              <a:ext uri="{FF2B5EF4-FFF2-40B4-BE49-F238E27FC236}">
                <a16:creationId xmlns:a16="http://schemas.microsoft.com/office/drawing/2014/main" id="{63DF49B5-00E0-4824-A104-EFC6A50F781E}"/>
              </a:ext>
            </a:extLst>
          </p:cNvPr>
          <p:cNvSpPr/>
          <p:nvPr/>
        </p:nvSpPr>
        <p:spPr>
          <a:xfrm>
            <a:off x="1004346" y="1052692"/>
            <a:ext cx="10853268" cy="4936011"/>
          </a:xfrm>
          <a:prstGeom prst="roundRect">
            <a:avLst>
              <a:gd name="adj" fmla="val 786"/>
            </a:avLst>
          </a:prstGeom>
          <a:solidFill>
            <a:schemeClr val="bg1"/>
          </a:solidFill>
          <a:ln w="12700" cap="rnd">
            <a:solidFill>
              <a:srgbClr val="15717D"/>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algn="ctr" defTabSz="914377">
              <a:lnSpc>
                <a:spcPct val="90000"/>
              </a:lnSpc>
              <a:spcAft>
                <a:spcPts val="1333"/>
              </a:spcAft>
              <a:defRPr/>
            </a:pPr>
            <a:endParaRPr lang="en-US" sz="700">
              <a:solidFill>
                <a:srgbClr val="44546A"/>
              </a:solidFill>
              <a:cs typeface="Calibri"/>
            </a:endParaRPr>
          </a:p>
        </p:txBody>
      </p:sp>
      <p:sp>
        <p:nvSpPr>
          <p:cNvPr id="8" name="Rounded Rectangle 251">
            <a:extLst>
              <a:ext uri="{FF2B5EF4-FFF2-40B4-BE49-F238E27FC236}">
                <a16:creationId xmlns:a16="http://schemas.microsoft.com/office/drawing/2014/main" id="{FEDB2CFB-5860-42E8-AE94-1AD9B8750A66}"/>
              </a:ext>
            </a:extLst>
          </p:cNvPr>
          <p:cNvSpPr/>
          <p:nvPr/>
        </p:nvSpPr>
        <p:spPr>
          <a:xfrm>
            <a:off x="3840112" y="1257923"/>
            <a:ext cx="1327842" cy="2269756"/>
          </a:xfrm>
          <a:prstGeom prst="roundRect">
            <a:avLst>
              <a:gd name="adj" fmla="val 1748"/>
            </a:avLst>
          </a:prstGeom>
          <a:solidFill>
            <a:schemeClr val="bg1"/>
          </a:solidFill>
          <a:ln w="15875" cap="rnd">
            <a:solidFill>
              <a:schemeClr val="bg1">
                <a:lumMod val="65000"/>
              </a:schemeClr>
            </a:solidFill>
            <a:prstDash val="sysDot"/>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algn="ctr" defTabSz="914377">
              <a:lnSpc>
                <a:spcPct val="90000"/>
              </a:lnSpc>
              <a:spcAft>
                <a:spcPts val="1333"/>
              </a:spcAft>
              <a:defRPr/>
            </a:pPr>
            <a:endParaRPr lang="en-US" sz="1400">
              <a:solidFill>
                <a:prstClr val="white"/>
              </a:solidFill>
              <a:cs typeface="Calibri"/>
            </a:endParaRPr>
          </a:p>
        </p:txBody>
      </p:sp>
      <p:sp>
        <p:nvSpPr>
          <p:cNvPr id="87" name="Rounded Rectangle 195">
            <a:extLst>
              <a:ext uri="{FF2B5EF4-FFF2-40B4-BE49-F238E27FC236}">
                <a16:creationId xmlns:a16="http://schemas.microsoft.com/office/drawing/2014/main" id="{29950B7D-E92C-4E03-B08D-B1E0906C7F8B}"/>
              </a:ext>
            </a:extLst>
          </p:cNvPr>
          <p:cNvSpPr/>
          <p:nvPr/>
        </p:nvSpPr>
        <p:spPr>
          <a:xfrm>
            <a:off x="3838744" y="4178050"/>
            <a:ext cx="1353448" cy="551958"/>
          </a:xfrm>
          <a:prstGeom prst="roundRect">
            <a:avLst>
              <a:gd name="adj" fmla="val 5238"/>
            </a:avLst>
          </a:prstGeom>
          <a:solidFill>
            <a:schemeClr val="bg1"/>
          </a:solidFill>
          <a:ln w="12700" cap="rnd">
            <a:solidFill>
              <a:srgbClr val="FF0000"/>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algn="ctr" defTabSz="914377" eaLnBrk="0" hangingPunct="0">
              <a:buClr>
                <a:prstClr val="white"/>
              </a:buClr>
              <a:defRPr/>
            </a:pPr>
            <a:endParaRPr lang="en-US" sz="800" kern="0">
              <a:solidFill>
                <a:srgbClr val="E7E6E6">
                  <a:lumMod val="25000"/>
                </a:srgbClr>
              </a:solidFill>
              <a:cs typeface="Calibri"/>
            </a:endParaRPr>
          </a:p>
          <a:p>
            <a:pPr algn="ctr" defTabSz="914377" eaLnBrk="0" hangingPunct="0">
              <a:buClr>
                <a:prstClr val="white"/>
              </a:buClr>
              <a:defRPr/>
            </a:pPr>
            <a:endParaRPr lang="en-US" sz="800" kern="0">
              <a:solidFill>
                <a:srgbClr val="E7E6E6">
                  <a:lumMod val="25000"/>
                </a:srgbClr>
              </a:solidFill>
              <a:cs typeface="Calibri"/>
            </a:endParaRPr>
          </a:p>
          <a:p>
            <a:pPr algn="ctr" defTabSz="914377" eaLnBrk="0" hangingPunct="0">
              <a:buClr>
                <a:prstClr val="white"/>
              </a:buClr>
              <a:defRPr/>
            </a:pPr>
            <a:endParaRPr lang="en-US" sz="800" kern="0">
              <a:solidFill>
                <a:srgbClr val="E7E6E6">
                  <a:lumMod val="25000"/>
                </a:srgbClr>
              </a:solidFill>
              <a:cs typeface="Calibri"/>
            </a:endParaRPr>
          </a:p>
          <a:p>
            <a:pPr algn="ctr" defTabSz="914377" eaLnBrk="0" hangingPunct="0">
              <a:buClr>
                <a:prstClr val="white"/>
              </a:buClr>
              <a:defRPr/>
            </a:pPr>
            <a:endParaRPr lang="en-US" sz="800" kern="0">
              <a:solidFill>
                <a:srgbClr val="E7E6E6">
                  <a:lumMod val="25000"/>
                </a:srgbClr>
              </a:solidFill>
              <a:cs typeface="Calibri"/>
            </a:endParaRPr>
          </a:p>
          <a:p>
            <a:pPr algn="ctr" defTabSz="914377" eaLnBrk="0" hangingPunct="0">
              <a:buClr>
                <a:prstClr val="white"/>
              </a:buClr>
              <a:defRPr/>
            </a:pPr>
            <a:endParaRPr lang="en-US" sz="800" kern="0">
              <a:solidFill>
                <a:srgbClr val="E7E6E6">
                  <a:lumMod val="25000"/>
                </a:srgbClr>
              </a:solidFill>
              <a:cs typeface="Calibri"/>
            </a:endParaRPr>
          </a:p>
        </p:txBody>
      </p:sp>
      <p:sp>
        <p:nvSpPr>
          <p:cNvPr id="21" name="Robust Core">
            <a:extLst>
              <a:ext uri="{FF2B5EF4-FFF2-40B4-BE49-F238E27FC236}">
                <a16:creationId xmlns:a16="http://schemas.microsoft.com/office/drawing/2014/main" id="{EF465BA2-B892-4391-8EFC-D3CBB1D3516E}"/>
              </a:ext>
            </a:extLst>
          </p:cNvPr>
          <p:cNvSpPr/>
          <p:nvPr/>
        </p:nvSpPr>
        <p:spPr>
          <a:xfrm>
            <a:off x="1113371" y="1085302"/>
            <a:ext cx="1128997" cy="140611"/>
          </a:xfrm>
          <a:prstGeom prst="roundRect">
            <a:avLst>
              <a:gd name="adj" fmla="val 50000"/>
            </a:avLst>
          </a:prstGeom>
          <a:solidFill>
            <a:schemeClr val="bg1">
              <a:lumMod val="85000"/>
            </a:schemeClr>
          </a:solidFill>
          <a:ln w="12700" cap="flat">
            <a:noFill/>
            <a:prstDash val="solid"/>
            <a:miter lim="400000"/>
          </a:ln>
          <a:effectLst/>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square" lIns="0" tIns="0" rIns="0" bIns="0" numCol="1" anchor="ctr">
            <a:noAutofit/>
          </a:bodyPr>
          <a:lstStyle>
            <a:lvl1pPr>
              <a:defRPr sz="2000" cap="none" spc="0">
                <a:solidFill>
                  <a:srgbClr val="2F3B4D"/>
                </a:solidFill>
              </a:defRPr>
            </a:lvl1pPr>
          </a:lstStyle>
          <a:p>
            <a:pPr algn="ctr" defTabSz="914377">
              <a:defRPr/>
            </a:pPr>
            <a:r>
              <a:rPr lang="en-US" sz="700">
                <a:solidFill>
                  <a:srgbClr val="E7E6E6">
                    <a:lumMod val="25000"/>
                  </a:srgbClr>
                </a:solidFill>
                <a:cs typeface="Calibri"/>
              </a:rPr>
              <a:t>Data Ingestion</a:t>
            </a:r>
            <a:endParaRPr sz="700">
              <a:solidFill>
                <a:srgbClr val="E7E6E6">
                  <a:lumMod val="25000"/>
                </a:srgbClr>
              </a:solidFill>
              <a:cs typeface="Calibri"/>
            </a:endParaRPr>
          </a:p>
        </p:txBody>
      </p:sp>
      <p:sp>
        <p:nvSpPr>
          <p:cNvPr id="34" name="Rounded Rectangle 293">
            <a:extLst>
              <a:ext uri="{FF2B5EF4-FFF2-40B4-BE49-F238E27FC236}">
                <a16:creationId xmlns:a16="http://schemas.microsoft.com/office/drawing/2014/main" id="{5DE8D7A7-85D9-4E25-A524-431E80A11A46}"/>
              </a:ext>
            </a:extLst>
          </p:cNvPr>
          <p:cNvSpPr/>
          <p:nvPr/>
        </p:nvSpPr>
        <p:spPr>
          <a:xfrm>
            <a:off x="7001223" y="1242697"/>
            <a:ext cx="1788439" cy="1752684"/>
          </a:xfrm>
          <a:prstGeom prst="roundRect">
            <a:avLst>
              <a:gd name="adj" fmla="val 1748"/>
            </a:avLst>
          </a:prstGeom>
          <a:solidFill>
            <a:schemeClr val="bg1"/>
          </a:solidFill>
          <a:ln w="15875" cap="rnd">
            <a:solidFill>
              <a:srgbClr val="15717D"/>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algn="ctr" defTabSz="914377">
              <a:lnSpc>
                <a:spcPct val="90000"/>
              </a:lnSpc>
              <a:spcAft>
                <a:spcPts val="1333"/>
              </a:spcAft>
              <a:defRPr/>
            </a:pPr>
            <a:endParaRPr lang="en-US" sz="1400">
              <a:solidFill>
                <a:prstClr val="white"/>
              </a:solidFill>
              <a:cs typeface="Calibri"/>
            </a:endParaRPr>
          </a:p>
        </p:txBody>
      </p:sp>
      <p:sp>
        <p:nvSpPr>
          <p:cNvPr id="53" name="Rectangle 52">
            <a:extLst>
              <a:ext uri="{FF2B5EF4-FFF2-40B4-BE49-F238E27FC236}">
                <a16:creationId xmlns:a16="http://schemas.microsoft.com/office/drawing/2014/main" id="{66CC4D16-CE19-4BC6-9B4A-DC0DDBE3A1BE}"/>
              </a:ext>
            </a:extLst>
          </p:cNvPr>
          <p:cNvSpPr/>
          <p:nvPr/>
        </p:nvSpPr>
        <p:spPr>
          <a:xfrm>
            <a:off x="9763822" y="1671226"/>
            <a:ext cx="1004024" cy="2716060"/>
          </a:xfrm>
          <a:prstGeom prst="rect">
            <a:avLst/>
          </a:prstGeom>
          <a:solidFill>
            <a:schemeClr val="bg1"/>
          </a:solidFill>
          <a:ln w="9525" cap="rnd">
            <a:noFill/>
            <a:prstDash val="sysDot"/>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algn="ctr" defTabSz="914377">
              <a:lnSpc>
                <a:spcPct val="90000"/>
              </a:lnSpc>
              <a:spcAft>
                <a:spcPts val="1333"/>
              </a:spcAft>
              <a:defRPr/>
            </a:pPr>
            <a:endParaRPr lang="en-US" sz="1400">
              <a:solidFill>
                <a:prstClr val="white"/>
              </a:solidFill>
              <a:cs typeface="Calibri"/>
            </a:endParaRPr>
          </a:p>
        </p:txBody>
      </p:sp>
      <p:sp>
        <p:nvSpPr>
          <p:cNvPr id="54" name="Rounded Rectangle 345">
            <a:extLst>
              <a:ext uri="{FF2B5EF4-FFF2-40B4-BE49-F238E27FC236}">
                <a16:creationId xmlns:a16="http://schemas.microsoft.com/office/drawing/2014/main" id="{34524B41-DE08-4126-BDC3-B99B25184075}"/>
              </a:ext>
            </a:extLst>
          </p:cNvPr>
          <p:cNvSpPr/>
          <p:nvPr/>
        </p:nvSpPr>
        <p:spPr>
          <a:xfrm>
            <a:off x="8789662" y="1256587"/>
            <a:ext cx="2510313" cy="4244556"/>
          </a:xfrm>
          <a:prstGeom prst="roundRect">
            <a:avLst>
              <a:gd name="adj" fmla="val 1748"/>
            </a:avLst>
          </a:prstGeom>
          <a:solidFill>
            <a:schemeClr val="bg1"/>
          </a:solidFill>
          <a:ln w="15875" cap="rnd">
            <a:solidFill>
              <a:srgbClr val="15717D"/>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algn="ctr" defTabSz="914377">
              <a:lnSpc>
                <a:spcPct val="90000"/>
              </a:lnSpc>
              <a:spcAft>
                <a:spcPts val="1333"/>
              </a:spcAft>
              <a:defRPr/>
            </a:pPr>
            <a:r>
              <a:rPr lang="en-US" sz="1400">
                <a:solidFill>
                  <a:prstClr val="white"/>
                </a:solidFill>
                <a:cs typeface="Calibri"/>
              </a:rPr>
              <a:t>P</a:t>
            </a:r>
          </a:p>
        </p:txBody>
      </p:sp>
      <p:sp>
        <p:nvSpPr>
          <p:cNvPr id="60" name="Rectangle 59">
            <a:extLst>
              <a:ext uri="{FF2B5EF4-FFF2-40B4-BE49-F238E27FC236}">
                <a16:creationId xmlns:a16="http://schemas.microsoft.com/office/drawing/2014/main" id="{103BD8BA-469F-4268-A45F-683F1F50BB1B}"/>
              </a:ext>
            </a:extLst>
          </p:cNvPr>
          <p:cNvSpPr/>
          <p:nvPr/>
        </p:nvSpPr>
        <p:spPr>
          <a:xfrm>
            <a:off x="7105891" y="1158341"/>
            <a:ext cx="2060355" cy="246221"/>
          </a:xfrm>
          <a:prstGeom prst="rect">
            <a:avLst/>
          </a:prstGeom>
          <a:solidFill>
            <a:schemeClr val="bg1"/>
          </a:solidFill>
        </p:spPr>
        <p:txBody>
          <a:bodyPr wrap="square" lIns="0" tIns="0" rIns="0" bIns="0" anchor="ctr" anchorCtr="0">
            <a:spAutoFit/>
          </a:bodyPr>
          <a:lstStyle/>
          <a:p>
            <a:pPr algn="ctr" defTabSz="914377">
              <a:defRPr/>
            </a:pPr>
            <a:r>
              <a:rPr lang="en-US" sz="800">
                <a:solidFill>
                  <a:srgbClr val="15717D"/>
                </a:solidFill>
                <a:cs typeface="Calibri"/>
              </a:rPr>
              <a:t>Advanced Analytics and Data Science Zone</a:t>
            </a:r>
          </a:p>
          <a:p>
            <a:pPr algn="ctr" defTabSz="914377">
              <a:defRPr/>
            </a:pPr>
            <a:endParaRPr lang="en-US" sz="800">
              <a:solidFill>
                <a:srgbClr val="15717D"/>
              </a:solidFill>
              <a:cs typeface="Calibri"/>
            </a:endParaRPr>
          </a:p>
        </p:txBody>
      </p:sp>
      <p:sp>
        <p:nvSpPr>
          <p:cNvPr id="70" name="Robust Core">
            <a:extLst>
              <a:ext uri="{FF2B5EF4-FFF2-40B4-BE49-F238E27FC236}">
                <a16:creationId xmlns:a16="http://schemas.microsoft.com/office/drawing/2014/main" id="{A891D352-1EEB-418F-BCB7-F7748B230C00}"/>
              </a:ext>
            </a:extLst>
          </p:cNvPr>
          <p:cNvSpPr/>
          <p:nvPr/>
        </p:nvSpPr>
        <p:spPr>
          <a:xfrm>
            <a:off x="591865" y="701483"/>
            <a:ext cx="1266166" cy="229112"/>
          </a:xfrm>
          <a:prstGeom prst="roundRect">
            <a:avLst>
              <a:gd name="adj" fmla="val 50000"/>
            </a:avLst>
          </a:prstGeom>
          <a:solidFill>
            <a:schemeClr val="bg1"/>
          </a:solidFill>
          <a:ln w="15875" cap="flat">
            <a:noFill/>
            <a:prstDash val="solid"/>
            <a:miter lim="400000"/>
          </a:ln>
          <a:effectLst/>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square" lIns="0" tIns="0" rIns="0" bIns="0" numCol="1" anchor="ctr">
            <a:noAutofit/>
          </a:bodyPr>
          <a:lstStyle>
            <a:lvl1pPr>
              <a:defRPr sz="2000" cap="none" spc="0">
                <a:solidFill>
                  <a:srgbClr val="2F3B4D"/>
                </a:solidFill>
              </a:defRPr>
            </a:lvl1pPr>
          </a:lstStyle>
          <a:p>
            <a:pPr algn="ctr" defTabSz="914377">
              <a:defRPr/>
            </a:pPr>
            <a:r>
              <a:rPr lang="en-US" sz="800">
                <a:solidFill>
                  <a:srgbClr val="007CC3"/>
                </a:solidFill>
                <a:cs typeface="Calibri"/>
              </a:rPr>
              <a:t>Recommended Architecture</a:t>
            </a:r>
          </a:p>
        </p:txBody>
      </p:sp>
      <p:pic>
        <p:nvPicPr>
          <p:cNvPr id="1026" name="Picture 2" descr="Microsoft Azure | Cloud Managed IAAS Services Provider | Virtuoso">
            <a:extLst>
              <a:ext uri="{FF2B5EF4-FFF2-40B4-BE49-F238E27FC236}">
                <a16:creationId xmlns:a16="http://schemas.microsoft.com/office/drawing/2014/main" id="{87F4A6C2-7A48-462F-9C85-1034D62035E6}"/>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10821527" y="659918"/>
            <a:ext cx="857995" cy="510433"/>
          </a:xfrm>
          <a:prstGeom prst="roundRect">
            <a:avLst/>
          </a:prstGeom>
          <a:noFill/>
          <a:extLst>
            <a:ext uri="{909E8E84-426E-40DD-AFC4-6F175D3DCCD1}">
              <a14:hiddenFill xmlns:a14="http://schemas.microsoft.com/office/drawing/2010/main">
                <a:solidFill>
                  <a:srgbClr val="FFFFFF"/>
                </a:solidFill>
              </a14:hiddenFill>
            </a:ext>
          </a:extLst>
        </p:spPr>
      </p:pic>
      <p:pic>
        <p:nvPicPr>
          <p:cNvPr id="148" name="Picture 147">
            <a:extLst>
              <a:ext uri="{FF2B5EF4-FFF2-40B4-BE49-F238E27FC236}">
                <a16:creationId xmlns:a16="http://schemas.microsoft.com/office/drawing/2014/main" id="{21CE7479-4A6C-4ACF-9D01-C7F63D1DE106}"/>
              </a:ext>
            </a:extLst>
          </p:cNvPr>
          <p:cNvPicPr>
            <a:picLocks noChangeAspect="1"/>
          </p:cNvPicPr>
          <p:nvPr/>
        </p:nvPicPr>
        <p:blipFill>
          <a:blip r:embed="rId12"/>
          <a:stretch>
            <a:fillRect/>
          </a:stretch>
        </p:blipFill>
        <p:spPr>
          <a:xfrm>
            <a:off x="10260991" y="781058"/>
            <a:ext cx="517212" cy="354055"/>
          </a:xfrm>
          <a:prstGeom prst="roundRect">
            <a:avLst/>
          </a:prstGeom>
        </p:spPr>
      </p:pic>
      <p:pic>
        <p:nvPicPr>
          <p:cNvPr id="153" name="Picture 152">
            <a:extLst>
              <a:ext uri="{FF2B5EF4-FFF2-40B4-BE49-F238E27FC236}">
                <a16:creationId xmlns:a16="http://schemas.microsoft.com/office/drawing/2014/main" id="{2EA013DB-D53F-4413-9257-7A3F3A7FADB8}"/>
              </a:ext>
            </a:extLst>
          </p:cNvPr>
          <p:cNvPicPr>
            <a:picLocks noChangeAspect="1"/>
          </p:cNvPicPr>
          <p:nvPr/>
        </p:nvPicPr>
        <p:blipFill>
          <a:blip r:embed="rId13"/>
          <a:stretch>
            <a:fillRect/>
          </a:stretch>
        </p:blipFill>
        <p:spPr>
          <a:xfrm>
            <a:off x="9778645" y="847506"/>
            <a:ext cx="343906" cy="232881"/>
          </a:xfrm>
          <a:prstGeom prst="roundRect">
            <a:avLst/>
          </a:prstGeom>
        </p:spPr>
      </p:pic>
      <p:sp>
        <p:nvSpPr>
          <p:cNvPr id="159" name="Robust Core">
            <a:extLst>
              <a:ext uri="{FF2B5EF4-FFF2-40B4-BE49-F238E27FC236}">
                <a16:creationId xmlns:a16="http://schemas.microsoft.com/office/drawing/2014/main" id="{0D33945B-D7DA-4AAD-9814-C5F1E1FC0434}"/>
              </a:ext>
            </a:extLst>
          </p:cNvPr>
          <p:cNvSpPr/>
          <p:nvPr/>
        </p:nvSpPr>
        <p:spPr>
          <a:xfrm>
            <a:off x="8461545" y="959266"/>
            <a:ext cx="1128997" cy="140611"/>
          </a:xfrm>
          <a:prstGeom prst="roundRect">
            <a:avLst>
              <a:gd name="adj" fmla="val 50000"/>
            </a:avLst>
          </a:prstGeom>
          <a:solidFill>
            <a:schemeClr val="bg1">
              <a:lumMod val="85000"/>
            </a:schemeClr>
          </a:solidFill>
          <a:ln w="12700" cap="flat">
            <a:noFill/>
            <a:prstDash val="solid"/>
            <a:miter lim="400000"/>
          </a:ln>
          <a:effectLst/>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square" lIns="0" tIns="0" rIns="0" bIns="0" numCol="1" anchor="ctr">
            <a:noAutofit/>
          </a:bodyPr>
          <a:lstStyle>
            <a:lvl1pPr>
              <a:defRPr sz="2000" cap="none" spc="0">
                <a:solidFill>
                  <a:srgbClr val="2F3B4D"/>
                </a:solidFill>
              </a:defRPr>
            </a:lvl1pPr>
          </a:lstStyle>
          <a:p>
            <a:pPr algn="ctr" defTabSz="914377">
              <a:defRPr/>
            </a:pPr>
            <a:r>
              <a:rPr lang="en-US" sz="700">
                <a:solidFill>
                  <a:srgbClr val="E7E6E6">
                    <a:lumMod val="25000"/>
                  </a:srgbClr>
                </a:solidFill>
                <a:cs typeface="Calibri"/>
              </a:rPr>
              <a:t>Networking and Firewall</a:t>
            </a:r>
            <a:endParaRPr sz="700">
              <a:solidFill>
                <a:srgbClr val="E7E6E6">
                  <a:lumMod val="25000"/>
                </a:srgbClr>
              </a:solidFill>
              <a:cs typeface="Calibri"/>
            </a:endParaRPr>
          </a:p>
        </p:txBody>
      </p:sp>
      <p:sp>
        <p:nvSpPr>
          <p:cNvPr id="166" name="Rounded Rectangle 251">
            <a:extLst>
              <a:ext uri="{FF2B5EF4-FFF2-40B4-BE49-F238E27FC236}">
                <a16:creationId xmlns:a16="http://schemas.microsoft.com/office/drawing/2014/main" id="{49522307-CE00-4E6E-BCFD-8B9652E0960F}"/>
              </a:ext>
            </a:extLst>
          </p:cNvPr>
          <p:cNvSpPr/>
          <p:nvPr/>
        </p:nvSpPr>
        <p:spPr>
          <a:xfrm>
            <a:off x="5378490" y="1238759"/>
            <a:ext cx="1499577" cy="2269756"/>
          </a:xfrm>
          <a:prstGeom prst="roundRect">
            <a:avLst>
              <a:gd name="adj" fmla="val 1748"/>
            </a:avLst>
          </a:prstGeom>
          <a:solidFill>
            <a:schemeClr val="bg1"/>
          </a:solidFill>
          <a:ln w="15875" cap="rnd">
            <a:solidFill>
              <a:schemeClr val="bg1">
                <a:lumMod val="65000"/>
              </a:schemeClr>
            </a:solidFill>
            <a:prstDash val="sysDot"/>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algn="ctr" defTabSz="914377">
              <a:lnSpc>
                <a:spcPct val="90000"/>
              </a:lnSpc>
              <a:spcAft>
                <a:spcPts val="1333"/>
              </a:spcAft>
              <a:defRPr/>
            </a:pPr>
            <a:endParaRPr lang="en-US" sz="1400">
              <a:solidFill>
                <a:prstClr val="white"/>
              </a:solidFill>
              <a:cs typeface="Calibri"/>
            </a:endParaRPr>
          </a:p>
        </p:txBody>
      </p:sp>
      <p:sp>
        <p:nvSpPr>
          <p:cNvPr id="178" name="Rounded Rectangle 251">
            <a:extLst>
              <a:ext uri="{FF2B5EF4-FFF2-40B4-BE49-F238E27FC236}">
                <a16:creationId xmlns:a16="http://schemas.microsoft.com/office/drawing/2014/main" id="{CCE796E7-4E62-46C8-97A2-46EF259B8B74}"/>
              </a:ext>
            </a:extLst>
          </p:cNvPr>
          <p:cNvSpPr/>
          <p:nvPr/>
        </p:nvSpPr>
        <p:spPr>
          <a:xfrm>
            <a:off x="8904442" y="1464847"/>
            <a:ext cx="2332642" cy="967354"/>
          </a:xfrm>
          <a:prstGeom prst="roundRect">
            <a:avLst>
              <a:gd name="adj" fmla="val 1748"/>
            </a:avLst>
          </a:prstGeom>
          <a:solidFill>
            <a:schemeClr val="bg1"/>
          </a:solidFill>
          <a:ln w="15875" cap="rnd">
            <a:solidFill>
              <a:schemeClr val="bg1">
                <a:lumMod val="65000"/>
              </a:schemeClr>
            </a:solidFill>
            <a:prstDash val="sysDot"/>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algn="ctr" defTabSz="914377">
              <a:lnSpc>
                <a:spcPct val="90000"/>
              </a:lnSpc>
              <a:spcAft>
                <a:spcPts val="1333"/>
              </a:spcAft>
              <a:defRPr/>
            </a:pPr>
            <a:endParaRPr lang="en-US" sz="1400">
              <a:solidFill>
                <a:prstClr val="white"/>
              </a:solidFill>
              <a:cs typeface="Calibri"/>
            </a:endParaRPr>
          </a:p>
        </p:txBody>
      </p:sp>
      <p:sp>
        <p:nvSpPr>
          <p:cNvPr id="180" name="Robust Core">
            <a:extLst>
              <a:ext uri="{FF2B5EF4-FFF2-40B4-BE49-F238E27FC236}">
                <a16:creationId xmlns:a16="http://schemas.microsoft.com/office/drawing/2014/main" id="{E2DCDF20-E21A-4ED4-A69A-67AB120AE249}"/>
              </a:ext>
            </a:extLst>
          </p:cNvPr>
          <p:cNvSpPr/>
          <p:nvPr/>
        </p:nvSpPr>
        <p:spPr>
          <a:xfrm>
            <a:off x="9480320" y="1390888"/>
            <a:ext cx="1128997" cy="140611"/>
          </a:xfrm>
          <a:prstGeom prst="roundRect">
            <a:avLst>
              <a:gd name="adj" fmla="val 50000"/>
            </a:avLst>
          </a:prstGeom>
          <a:solidFill>
            <a:schemeClr val="bg1">
              <a:lumMod val="85000"/>
            </a:schemeClr>
          </a:solidFill>
          <a:ln w="12700" cap="flat">
            <a:noFill/>
            <a:prstDash val="solid"/>
            <a:miter lim="400000"/>
          </a:ln>
          <a:effectLst/>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square" lIns="0" tIns="0" rIns="0" bIns="0" numCol="1" anchor="ctr">
            <a:noAutofit/>
          </a:bodyPr>
          <a:lstStyle>
            <a:lvl1pPr>
              <a:defRPr sz="2000" cap="none" spc="0">
                <a:solidFill>
                  <a:srgbClr val="2F3B4D"/>
                </a:solidFill>
              </a:defRPr>
            </a:lvl1pPr>
          </a:lstStyle>
          <a:p>
            <a:pPr algn="ctr" defTabSz="914377">
              <a:defRPr/>
            </a:pPr>
            <a:r>
              <a:rPr lang="en-US" sz="700">
                <a:solidFill>
                  <a:srgbClr val="E7E6E6">
                    <a:lumMod val="25000"/>
                  </a:srgbClr>
                </a:solidFill>
                <a:cs typeface="Calibri"/>
              </a:rPr>
              <a:t>Model Packaging</a:t>
            </a:r>
            <a:endParaRPr sz="700">
              <a:solidFill>
                <a:srgbClr val="E7E6E6">
                  <a:lumMod val="25000"/>
                </a:srgbClr>
              </a:solidFill>
              <a:cs typeface="Calibri"/>
            </a:endParaRPr>
          </a:p>
        </p:txBody>
      </p:sp>
      <p:sp>
        <p:nvSpPr>
          <p:cNvPr id="188" name="Rounded Rectangle 251">
            <a:extLst>
              <a:ext uri="{FF2B5EF4-FFF2-40B4-BE49-F238E27FC236}">
                <a16:creationId xmlns:a16="http://schemas.microsoft.com/office/drawing/2014/main" id="{9CC975BA-6FCB-4D95-AB76-8A7931DDB446}"/>
              </a:ext>
            </a:extLst>
          </p:cNvPr>
          <p:cNvSpPr/>
          <p:nvPr/>
        </p:nvSpPr>
        <p:spPr>
          <a:xfrm>
            <a:off x="8902089" y="2638581"/>
            <a:ext cx="2325627" cy="832756"/>
          </a:xfrm>
          <a:prstGeom prst="roundRect">
            <a:avLst>
              <a:gd name="adj" fmla="val 1748"/>
            </a:avLst>
          </a:prstGeom>
          <a:solidFill>
            <a:schemeClr val="bg1"/>
          </a:solidFill>
          <a:ln w="15875" cap="rnd">
            <a:solidFill>
              <a:schemeClr val="bg1">
                <a:lumMod val="65000"/>
              </a:schemeClr>
            </a:solidFill>
            <a:prstDash val="sysDot"/>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algn="ctr" defTabSz="914377">
              <a:lnSpc>
                <a:spcPct val="90000"/>
              </a:lnSpc>
              <a:spcAft>
                <a:spcPts val="1333"/>
              </a:spcAft>
              <a:defRPr/>
            </a:pPr>
            <a:endParaRPr lang="en-US" sz="1400">
              <a:solidFill>
                <a:prstClr val="white"/>
              </a:solidFill>
              <a:cs typeface="Calibri"/>
            </a:endParaRPr>
          </a:p>
        </p:txBody>
      </p:sp>
      <p:sp>
        <p:nvSpPr>
          <p:cNvPr id="190" name="Robust Core">
            <a:extLst>
              <a:ext uri="{FF2B5EF4-FFF2-40B4-BE49-F238E27FC236}">
                <a16:creationId xmlns:a16="http://schemas.microsoft.com/office/drawing/2014/main" id="{166E3636-4D2B-4015-BC79-30235F2D403E}"/>
              </a:ext>
            </a:extLst>
          </p:cNvPr>
          <p:cNvSpPr/>
          <p:nvPr/>
        </p:nvSpPr>
        <p:spPr>
          <a:xfrm>
            <a:off x="9480320" y="2560551"/>
            <a:ext cx="1503703" cy="153048"/>
          </a:xfrm>
          <a:prstGeom prst="roundRect">
            <a:avLst>
              <a:gd name="adj" fmla="val 50000"/>
            </a:avLst>
          </a:prstGeom>
          <a:solidFill>
            <a:schemeClr val="bg1">
              <a:lumMod val="85000"/>
            </a:schemeClr>
          </a:solidFill>
          <a:ln w="12700" cap="flat">
            <a:noFill/>
            <a:prstDash val="solid"/>
            <a:miter lim="400000"/>
          </a:ln>
          <a:effectLst/>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square" lIns="0" tIns="0" rIns="0" bIns="0" numCol="1" anchor="ctr">
            <a:noAutofit/>
          </a:bodyPr>
          <a:lstStyle>
            <a:lvl1pPr>
              <a:defRPr sz="2000" cap="none" spc="0">
                <a:solidFill>
                  <a:srgbClr val="2F3B4D"/>
                </a:solidFill>
              </a:defRPr>
            </a:lvl1pPr>
          </a:lstStyle>
          <a:p>
            <a:pPr algn="ctr" defTabSz="914377">
              <a:defRPr/>
            </a:pPr>
            <a:r>
              <a:rPr lang="en-US" sz="700">
                <a:solidFill>
                  <a:srgbClr val="E7E6E6">
                    <a:lumMod val="25000"/>
                  </a:srgbClr>
                </a:solidFill>
                <a:cs typeface="Calibri"/>
              </a:rPr>
              <a:t>Model Check-In &amp; Containerization</a:t>
            </a:r>
            <a:endParaRPr sz="700">
              <a:solidFill>
                <a:srgbClr val="E7E6E6">
                  <a:lumMod val="25000"/>
                </a:srgbClr>
              </a:solidFill>
              <a:cs typeface="Calibri"/>
            </a:endParaRPr>
          </a:p>
        </p:txBody>
      </p:sp>
      <p:sp>
        <p:nvSpPr>
          <p:cNvPr id="191" name="Rounded Rectangle 251">
            <a:extLst>
              <a:ext uri="{FF2B5EF4-FFF2-40B4-BE49-F238E27FC236}">
                <a16:creationId xmlns:a16="http://schemas.microsoft.com/office/drawing/2014/main" id="{37FFDCDC-2F7B-4FBB-886B-1D0AA6A42806}"/>
              </a:ext>
            </a:extLst>
          </p:cNvPr>
          <p:cNvSpPr/>
          <p:nvPr/>
        </p:nvSpPr>
        <p:spPr>
          <a:xfrm>
            <a:off x="8909410" y="3632514"/>
            <a:ext cx="2337334" cy="805148"/>
          </a:xfrm>
          <a:prstGeom prst="roundRect">
            <a:avLst>
              <a:gd name="adj" fmla="val 1748"/>
            </a:avLst>
          </a:prstGeom>
          <a:solidFill>
            <a:schemeClr val="bg1"/>
          </a:solidFill>
          <a:ln w="15875" cap="rnd">
            <a:solidFill>
              <a:schemeClr val="bg1">
                <a:lumMod val="65000"/>
              </a:schemeClr>
            </a:solidFill>
            <a:prstDash val="sysDot"/>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algn="ctr" defTabSz="914377">
              <a:lnSpc>
                <a:spcPct val="90000"/>
              </a:lnSpc>
              <a:spcAft>
                <a:spcPts val="1333"/>
              </a:spcAft>
              <a:defRPr/>
            </a:pPr>
            <a:endParaRPr lang="en-US" sz="1400">
              <a:solidFill>
                <a:prstClr val="white"/>
              </a:solidFill>
              <a:cs typeface="Calibri"/>
            </a:endParaRPr>
          </a:p>
        </p:txBody>
      </p:sp>
      <p:sp>
        <p:nvSpPr>
          <p:cNvPr id="195" name="Robust Core">
            <a:extLst>
              <a:ext uri="{FF2B5EF4-FFF2-40B4-BE49-F238E27FC236}">
                <a16:creationId xmlns:a16="http://schemas.microsoft.com/office/drawing/2014/main" id="{F7257802-DB61-4C2A-B8FA-6351A107A6B2}"/>
              </a:ext>
            </a:extLst>
          </p:cNvPr>
          <p:cNvSpPr/>
          <p:nvPr/>
        </p:nvSpPr>
        <p:spPr>
          <a:xfrm>
            <a:off x="9480320" y="3572581"/>
            <a:ext cx="1128997" cy="140611"/>
          </a:xfrm>
          <a:prstGeom prst="roundRect">
            <a:avLst>
              <a:gd name="adj" fmla="val 50000"/>
            </a:avLst>
          </a:prstGeom>
          <a:solidFill>
            <a:schemeClr val="bg1">
              <a:lumMod val="85000"/>
            </a:schemeClr>
          </a:solidFill>
          <a:ln w="12700" cap="flat">
            <a:noFill/>
            <a:prstDash val="solid"/>
            <a:miter lim="400000"/>
          </a:ln>
          <a:effectLst/>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square" lIns="0" tIns="0" rIns="0" bIns="0" numCol="1" anchor="ctr">
            <a:noAutofit/>
          </a:bodyPr>
          <a:lstStyle>
            <a:lvl1pPr>
              <a:defRPr sz="2000" cap="none" spc="0">
                <a:solidFill>
                  <a:srgbClr val="2F3B4D"/>
                </a:solidFill>
              </a:defRPr>
            </a:lvl1pPr>
          </a:lstStyle>
          <a:p>
            <a:pPr algn="ctr" defTabSz="914377">
              <a:defRPr/>
            </a:pPr>
            <a:r>
              <a:rPr lang="en-US" sz="700">
                <a:solidFill>
                  <a:srgbClr val="E7E6E6">
                    <a:lumMod val="25000"/>
                  </a:srgbClr>
                </a:solidFill>
                <a:cs typeface="Calibri"/>
              </a:rPr>
              <a:t>Model Execution</a:t>
            </a:r>
            <a:endParaRPr sz="700">
              <a:solidFill>
                <a:srgbClr val="E7E6E6">
                  <a:lumMod val="25000"/>
                </a:srgbClr>
              </a:solidFill>
              <a:cs typeface="Calibri"/>
            </a:endParaRPr>
          </a:p>
        </p:txBody>
      </p:sp>
      <p:sp>
        <p:nvSpPr>
          <p:cNvPr id="196" name="Rounded Rectangle 251">
            <a:extLst>
              <a:ext uri="{FF2B5EF4-FFF2-40B4-BE49-F238E27FC236}">
                <a16:creationId xmlns:a16="http://schemas.microsoft.com/office/drawing/2014/main" id="{FC529DF0-41D8-4FBE-95A7-D4012F419A8B}"/>
              </a:ext>
            </a:extLst>
          </p:cNvPr>
          <p:cNvSpPr/>
          <p:nvPr/>
        </p:nvSpPr>
        <p:spPr>
          <a:xfrm>
            <a:off x="8917668" y="4589705"/>
            <a:ext cx="2322355" cy="805147"/>
          </a:xfrm>
          <a:prstGeom prst="roundRect">
            <a:avLst>
              <a:gd name="adj" fmla="val 1748"/>
            </a:avLst>
          </a:prstGeom>
          <a:solidFill>
            <a:schemeClr val="bg1"/>
          </a:solidFill>
          <a:ln w="15875" cap="rnd">
            <a:solidFill>
              <a:schemeClr val="bg1">
                <a:lumMod val="65000"/>
              </a:schemeClr>
            </a:solidFill>
            <a:prstDash val="sysDot"/>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algn="ctr" defTabSz="914377">
              <a:lnSpc>
                <a:spcPct val="90000"/>
              </a:lnSpc>
              <a:spcAft>
                <a:spcPts val="1333"/>
              </a:spcAft>
              <a:defRPr/>
            </a:pPr>
            <a:endParaRPr lang="en-US" sz="1400">
              <a:solidFill>
                <a:prstClr val="white"/>
              </a:solidFill>
              <a:cs typeface="Calibri"/>
            </a:endParaRPr>
          </a:p>
        </p:txBody>
      </p:sp>
      <p:sp>
        <p:nvSpPr>
          <p:cNvPr id="197" name="Robust Core">
            <a:extLst>
              <a:ext uri="{FF2B5EF4-FFF2-40B4-BE49-F238E27FC236}">
                <a16:creationId xmlns:a16="http://schemas.microsoft.com/office/drawing/2014/main" id="{29146B47-DE0C-4904-9BC7-49D35ECCF68C}"/>
              </a:ext>
            </a:extLst>
          </p:cNvPr>
          <p:cNvSpPr/>
          <p:nvPr/>
        </p:nvSpPr>
        <p:spPr>
          <a:xfrm>
            <a:off x="9480320" y="4540830"/>
            <a:ext cx="1128997" cy="140611"/>
          </a:xfrm>
          <a:prstGeom prst="roundRect">
            <a:avLst>
              <a:gd name="adj" fmla="val 50000"/>
            </a:avLst>
          </a:prstGeom>
          <a:solidFill>
            <a:schemeClr val="bg1">
              <a:lumMod val="85000"/>
            </a:schemeClr>
          </a:solidFill>
          <a:ln w="12700" cap="flat">
            <a:noFill/>
            <a:prstDash val="solid"/>
            <a:miter lim="400000"/>
          </a:ln>
          <a:effectLst/>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square" lIns="0" tIns="0" rIns="0" bIns="0" numCol="1" anchor="ctr">
            <a:noAutofit/>
          </a:bodyPr>
          <a:lstStyle>
            <a:lvl1pPr>
              <a:defRPr sz="2000" cap="none" spc="0">
                <a:solidFill>
                  <a:srgbClr val="2F3B4D"/>
                </a:solidFill>
              </a:defRPr>
            </a:lvl1pPr>
          </a:lstStyle>
          <a:p>
            <a:pPr algn="ctr" defTabSz="914377">
              <a:defRPr/>
            </a:pPr>
            <a:r>
              <a:rPr lang="en-US" sz="700">
                <a:solidFill>
                  <a:srgbClr val="E7E6E6">
                    <a:lumMod val="25000"/>
                  </a:srgbClr>
                </a:solidFill>
                <a:cs typeface="Calibri"/>
              </a:rPr>
              <a:t>Model Output</a:t>
            </a:r>
            <a:endParaRPr sz="700">
              <a:solidFill>
                <a:srgbClr val="E7E6E6">
                  <a:lumMod val="25000"/>
                </a:srgbClr>
              </a:solidFill>
              <a:cs typeface="Calibri"/>
            </a:endParaRPr>
          </a:p>
        </p:txBody>
      </p:sp>
      <p:grpSp>
        <p:nvGrpSpPr>
          <p:cNvPr id="128" name="Group 127">
            <a:extLst>
              <a:ext uri="{FF2B5EF4-FFF2-40B4-BE49-F238E27FC236}">
                <a16:creationId xmlns:a16="http://schemas.microsoft.com/office/drawing/2014/main" id="{20D748F8-011B-4AAC-8A1B-272ADE820F32}"/>
              </a:ext>
            </a:extLst>
          </p:cNvPr>
          <p:cNvGrpSpPr/>
          <p:nvPr/>
        </p:nvGrpSpPr>
        <p:grpSpPr>
          <a:xfrm>
            <a:off x="11104834" y="2180824"/>
            <a:ext cx="988277" cy="2428501"/>
            <a:chOff x="8434737" y="1120639"/>
            <a:chExt cx="764825" cy="1980015"/>
          </a:xfrm>
        </p:grpSpPr>
        <p:sp>
          <p:nvSpPr>
            <p:cNvPr id="200" name="Rectangle 199">
              <a:extLst>
                <a:ext uri="{FF2B5EF4-FFF2-40B4-BE49-F238E27FC236}">
                  <a16:creationId xmlns:a16="http://schemas.microsoft.com/office/drawing/2014/main" id="{68426A34-8898-4A23-867B-BEC7DE1C4916}"/>
                </a:ext>
              </a:extLst>
            </p:cNvPr>
            <p:cNvSpPr/>
            <p:nvPr/>
          </p:nvSpPr>
          <p:spPr>
            <a:xfrm>
              <a:off x="8434737" y="1382600"/>
              <a:ext cx="764825" cy="200750"/>
            </a:xfrm>
            <a:prstGeom prst="rect">
              <a:avLst/>
            </a:prstGeom>
          </p:spPr>
          <p:txBody>
            <a:bodyPr wrap="square" lIns="0" tIns="0" rIns="0" bIns="0">
              <a:spAutoFit/>
            </a:bodyPr>
            <a:lstStyle/>
            <a:p>
              <a:pPr algn="ctr" defTabSz="609585"/>
              <a:r>
                <a:rPr lang="en-US" sz="800" dirty="0">
                  <a:solidFill>
                    <a:srgbClr val="15717D"/>
                  </a:solidFill>
                  <a:cs typeface="Calibri"/>
                </a:rPr>
                <a:t>End </a:t>
              </a:r>
            </a:p>
            <a:p>
              <a:pPr algn="ctr" defTabSz="609585"/>
              <a:r>
                <a:rPr lang="en-US" sz="800" dirty="0">
                  <a:solidFill>
                    <a:srgbClr val="15717D"/>
                  </a:solidFill>
                  <a:cs typeface="Calibri"/>
                </a:rPr>
                <a:t>Consumers</a:t>
              </a:r>
            </a:p>
          </p:txBody>
        </p:sp>
        <p:grpSp>
          <p:nvGrpSpPr>
            <p:cNvPr id="22" name="Group 21">
              <a:extLst>
                <a:ext uri="{FF2B5EF4-FFF2-40B4-BE49-F238E27FC236}">
                  <a16:creationId xmlns:a16="http://schemas.microsoft.com/office/drawing/2014/main" id="{FC83B4AD-8805-4A77-9F05-1A2430DFF598}"/>
                </a:ext>
              </a:extLst>
            </p:cNvPr>
            <p:cNvGrpSpPr/>
            <p:nvPr/>
          </p:nvGrpSpPr>
          <p:grpSpPr>
            <a:xfrm>
              <a:off x="8732413" y="1864111"/>
              <a:ext cx="161849" cy="161849"/>
              <a:chOff x="5743100" y="221240"/>
              <a:chExt cx="161849" cy="161849"/>
            </a:xfrm>
          </p:grpSpPr>
          <p:sp>
            <p:nvSpPr>
              <p:cNvPr id="259" name="Oval 258">
                <a:extLst>
                  <a:ext uri="{FF2B5EF4-FFF2-40B4-BE49-F238E27FC236}">
                    <a16:creationId xmlns:a16="http://schemas.microsoft.com/office/drawing/2014/main" id="{9D37BFE8-0D72-451E-B2BE-28973ACAB2BC}"/>
                  </a:ext>
                </a:extLst>
              </p:cNvPr>
              <p:cNvSpPr/>
              <p:nvPr/>
            </p:nvSpPr>
            <p:spPr>
              <a:xfrm>
                <a:off x="5743100" y="221240"/>
                <a:ext cx="161849" cy="161849"/>
              </a:xfrm>
              <a:prstGeom prst="ellipse">
                <a:avLst/>
              </a:prstGeom>
              <a:solidFill>
                <a:schemeClr val="bg1"/>
              </a:solidFill>
              <a:ln w="15875" cap="rnd">
                <a:solidFill>
                  <a:srgbClr val="15717D"/>
                </a:solidFill>
                <a:prstDash val="sysDot"/>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algn="ctr" defTabSz="609585">
                  <a:lnSpc>
                    <a:spcPct val="90000"/>
                  </a:lnSpc>
                  <a:spcAft>
                    <a:spcPts val="1333"/>
                  </a:spcAft>
                </a:pPr>
                <a:endParaRPr lang="en-US" sz="1400">
                  <a:solidFill>
                    <a:srgbClr val="FFFFFF"/>
                  </a:solidFill>
                  <a:cs typeface="Calibri"/>
                </a:endParaRPr>
              </a:p>
            </p:txBody>
          </p:sp>
          <p:pic>
            <p:nvPicPr>
              <p:cNvPr id="260" name="Graphic 259" descr="User">
                <a:extLst>
                  <a:ext uri="{FF2B5EF4-FFF2-40B4-BE49-F238E27FC236}">
                    <a16:creationId xmlns:a16="http://schemas.microsoft.com/office/drawing/2014/main" id="{EF86029B-824C-4ED5-8C74-DA0342D9B8E9}"/>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763648" y="233575"/>
                <a:ext cx="124248" cy="124248"/>
              </a:xfrm>
              <a:prstGeom prst="rect">
                <a:avLst/>
              </a:prstGeom>
            </p:spPr>
          </p:pic>
        </p:grpSp>
        <p:sp>
          <p:nvSpPr>
            <p:cNvPr id="261" name="Oval 260">
              <a:extLst>
                <a:ext uri="{FF2B5EF4-FFF2-40B4-BE49-F238E27FC236}">
                  <a16:creationId xmlns:a16="http://schemas.microsoft.com/office/drawing/2014/main" id="{D7EA40F4-4935-4CAE-8862-4D31C849DDA5}"/>
                </a:ext>
              </a:extLst>
            </p:cNvPr>
            <p:cNvSpPr/>
            <p:nvPr/>
          </p:nvSpPr>
          <p:spPr>
            <a:xfrm>
              <a:off x="8737782" y="2221403"/>
              <a:ext cx="161849" cy="161849"/>
            </a:xfrm>
            <a:prstGeom prst="ellipse">
              <a:avLst/>
            </a:prstGeom>
            <a:solidFill>
              <a:schemeClr val="bg1"/>
            </a:solidFill>
            <a:ln w="15875" cap="rnd">
              <a:solidFill>
                <a:srgbClr val="FFC000"/>
              </a:solidFill>
              <a:prstDash val="sysDot"/>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algn="ctr" defTabSz="609585">
                <a:lnSpc>
                  <a:spcPct val="90000"/>
                </a:lnSpc>
                <a:spcAft>
                  <a:spcPts val="1333"/>
                </a:spcAft>
              </a:pPr>
              <a:endParaRPr lang="en-US" sz="1400">
                <a:solidFill>
                  <a:srgbClr val="FFFFFF"/>
                </a:solidFill>
                <a:cs typeface="Calibri"/>
              </a:endParaRPr>
            </a:p>
          </p:txBody>
        </p:sp>
        <p:pic>
          <p:nvPicPr>
            <p:cNvPr id="262" name="Graphic 261" descr="User">
              <a:extLst>
                <a:ext uri="{FF2B5EF4-FFF2-40B4-BE49-F238E27FC236}">
                  <a16:creationId xmlns:a16="http://schemas.microsoft.com/office/drawing/2014/main" id="{F717E14E-46FA-40DF-A4CE-2B713C3856DF}"/>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758330" y="2233738"/>
              <a:ext cx="124248" cy="124248"/>
            </a:xfrm>
            <a:prstGeom prst="rect">
              <a:avLst/>
            </a:prstGeom>
          </p:spPr>
        </p:pic>
        <p:sp>
          <p:nvSpPr>
            <p:cNvPr id="263" name="Oval 262">
              <a:extLst>
                <a:ext uri="{FF2B5EF4-FFF2-40B4-BE49-F238E27FC236}">
                  <a16:creationId xmlns:a16="http://schemas.microsoft.com/office/drawing/2014/main" id="{5306647E-AF30-40FA-B210-9C5F30E9CD7D}"/>
                </a:ext>
              </a:extLst>
            </p:cNvPr>
            <p:cNvSpPr/>
            <p:nvPr/>
          </p:nvSpPr>
          <p:spPr>
            <a:xfrm>
              <a:off x="8741273" y="2575143"/>
              <a:ext cx="161849" cy="161849"/>
            </a:xfrm>
            <a:prstGeom prst="ellipse">
              <a:avLst/>
            </a:prstGeom>
            <a:solidFill>
              <a:schemeClr val="bg1"/>
            </a:solidFill>
            <a:ln w="15875" cap="rnd">
              <a:solidFill>
                <a:schemeClr val="accent2"/>
              </a:solidFill>
              <a:prstDash val="sysDot"/>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algn="ctr" defTabSz="609585">
                <a:lnSpc>
                  <a:spcPct val="90000"/>
                </a:lnSpc>
                <a:spcAft>
                  <a:spcPts val="1333"/>
                </a:spcAft>
              </a:pPr>
              <a:endParaRPr lang="en-US" sz="1400">
                <a:solidFill>
                  <a:srgbClr val="FFFFFF"/>
                </a:solidFill>
                <a:cs typeface="Calibri"/>
              </a:endParaRPr>
            </a:p>
          </p:txBody>
        </p:sp>
        <p:pic>
          <p:nvPicPr>
            <p:cNvPr id="265" name="Graphic 264" descr="User">
              <a:extLst>
                <a:ext uri="{FF2B5EF4-FFF2-40B4-BE49-F238E27FC236}">
                  <a16:creationId xmlns:a16="http://schemas.microsoft.com/office/drawing/2014/main" id="{615E6415-ABCE-41AA-B0C0-8A176ADB99D0}"/>
                </a:ext>
              </a:extLst>
            </p:cNvPr>
            <p:cNvPicPr>
              <a:picLocks noChangeAspect="1"/>
            </p:cNvPicPr>
            <p:nvPr/>
          </p:nvPicPr>
          <p:blipFill>
            <a:blip r:embed="rId9" cstate="print">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8761821" y="2587478"/>
              <a:ext cx="124248" cy="124248"/>
            </a:xfrm>
            <a:prstGeom prst="rect">
              <a:avLst/>
            </a:prstGeom>
          </p:spPr>
        </p:pic>
        <p:sp>
          <p:nvSpPr>
            <p:cNvPr id="266" name="Oval 265">
              <a:extLst>
                <a:ext uri="{FF2B5EF4-FFF2-40B4-BE49-F238E27FC236}">
                  <a16:creationId xmlns:a16="http://schemas.microsoft.com/office/drawing/2014/main" id="{7F115D89-F398-4743-95D6-DAC82F359218}"/>
                </a:ext>
              </a:extLst>
            </p:cNvPr>
            <p:cNvSpPr/>
            <p:nvPr/>
          </p:nvSpPr>
          <p:spPr>
            <a:xfrm>
              <a:off x="8744342" y="2938805"/>
              <a:ext cx="161849" cy="161849"/>
            </a:xfrm>
            <a:prstGeom prst="ellipse">
              <a:avLst/>
            </a:prstGeom>
            <a:solidFill>
              <a:schemeClr val="bg1"/>
            </a:solidFill>
            <a:ln w="15875" cap="rnd">
              <a:solidFill>
                <a:srgbClr val="7030A0"/>
              </a:solidFill>
              <a:prstDash val="sysDot"/>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algn="ctr" defTabSz="609585">
                <a:lnSpc>
                  <a:spcPct val="90000"/>
                </a:lnSpc>
                <a:spcAft>
                  <a:spcPts val="1333"/>
                </a:spcAft>
              </a:pPr>
              <a:endParaRPr lang="en-US" sz="1400">
                <a:solidFill>
                  <a:srgbClr val="FFFFFF"/>
                </a:solidFill>
                <a:cs typeface="Calibri"/>
              </a:endParaRPr>
            </a:p>
          </p:txBody>
        </p:sp>
        <p:pic>
          <p:nvPicPr>
            <p:cNvPr id="269" name="Graphic 268" descr="User">
              <a:extLst>
                <a:ext uri="{FF2B5EF4-FFF2-40B4-BE49-F238E27FC236}">
                  <a16:creationId xmlns:a16="http://schemas.microsoft.com/office/drawing/2014/main" id="{BCC1D6A8-EA8E-49D1-B549-8E2AE1C03DF2}"/>
                </a:ext>
              </a:extLst>
            </p:cNvPr>
            <p:cNvPicPr>
              <a:picLocks noChangeAspect="1"/>
            </p:cNvPicPr>
            <p:nvPr/>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8764890" y="2951140"/>
              <a:ext cx="124248" cy="124248"/>
            </a:xfrm>
            <a:prstGeom prst="rect">
              <a:avLst/>
            </a:prstGeom>
          </p:spPr>
        </p:pic>
        <p:pic>
          <p:nvPicPr>
            <p:cNvPr id="270" name="Graphic 269" descr="Users with solid fill">
              <a:extLst>
                <a:ext uri="{FF2B5EF4-FFF2-40B4-BE49-F238E27FC236}">
                  <a16:creationId xmlns:a16="http://schemas.microsoft.com/office/drawing/2014/main" id="{E9873063-AAA2-496B-9B37-E5D3F50B6227}"/>
                </a:ext>
              </a:extLst>
            </p:cNvPr>
            <p:cNvPicPr>
              <a:picLocks noChangeAspect="1"/>
            </p:cNvPicPr>
            <p:nvPr/>
          </p:nvPicPr>
          <p:blipFill>
            <a:blip r:embed="rId14" cstate="print">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8657878" y="1120639"/>
              <a:ext cx="280674" cy="280674"/>
            </a:xfrm>
            <a:prstGeom prst="rect">
              <a:avLst/>
            </a:prstGeom>
          </p:spPr>
        </p:pic>
      </p:grpSp>
      <p:sp>
        <p:nvSpPr>
          <p:cNvPr id="271" name="Robust Core">
            <a:extLst>
              <a:ext uri="{FF2B5EF4-FFF2-40B4-BE49-F238E27FC236}">
                <a16:creationId xmlns:a16="http://schemas.microsoft.com/office/drawing/2014/main" id="{0CA99835-3A17-44E3-B8FE-9C70075E8A13}"/>
              </a:ext>
            </a:extLst>
          </p:cNvPr>
          <p:cNvSpPr/>
          <p:nvPr/>
        </p:nvSpPr>
        <p:spPr>
          <a:xfrm>
            <a:off x="3978345" y="1063532"/>
            <a:ext cx="1128997" cy="257526"/>
          </a:xfrm>
          <a:prstGeom prst="roundRect">
            <a:avLst>
              <a:gd name="adj" fmla="val 50000"/>
            </a:avLst>
          </a:prstGeom>
          <a:solidFill>
            <a:schemeClr val="bg1">
              <a:lumMod val="85000"/>
            </a:schemeClr>
          </a:solidFill>
          <a:ln w="12700" cap="flat">
            <a:noFill/>
            <a:prstDash val="solid"/>
            <a:miter lim="400000"/>
          </a:ln>
          <a:effectLst/>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square" lIns="0" tIns="0" rIns="0" bIns="0" numCol="1" anchor="ctr">
            <a:noAutofit/>
          </a:bodyPr>
          <a:lstStyle>
            <a:lvl1pPr>
              <a:defRPr sz="2000" cap="none" spc="0">
                <a:solidFill>
                  <a:srgbClr val="2F3B4D"/>
                </a:solidFill>
              </a:defRPr>
            </a:lvl1pPr>
          </a:lstStyle>
          <a:p>
            <a:pPr algn="ctr" defTabSz="914377">
              <a:defRPr/>
            </a:pPr>
            <a:r>
              <a:rPr lang="en-US" sz="700">
                <a:solidFill>
                  <a:srgbClr val="E7E6E6">
                    <a:lumMod val="25000"/>
                  </a:srgbClr>
                </a:solidFill>
                <a:cs typeface="Calibri"/>
              </a:rPr>
              <a:t>Data Harmonization</a:t>
            </a:r>
          </a:p>
          <a:p>
            <a:pPr algn="ctr" defTabSz="914377">
              <a:defRPr/>
            </a:pPr>
            <a:r>
              <a:rPr lang="en-US" sz="700">
                <a:solidFill>
                  <a:srgbClr val="E7E6E6">
                    <a:lumMod val="25000"/>
                  </a:srgbClr>
                </a:solidFill>
                <a:cs typeface="Calibri"/>
              </a:rPr>
              <a:t>(Bronze)</a:t>
            </a:r>
            <a:endParaRPr sz="700">
              <a:solidFill>
                <a:srgbClr val="E7E6E6">
                  <a:lumMod val="25000"/>
                </a:srgbClr>
              </a:solidFill>
              <a:cs typeface="Calibri"/>
            </a:endParaRPr>
          </a:p>
        </p:txBody>
      </p:sp>
      <p:sp>
        <p:nvSpPr>
          <p:cNvPr id="272" name="Robust Core">
            <a:extLst>
              <a:ext uri="{FF2B5EF4-FFF2-40B4-BE49-F238E27FC236}">
                <a16:creationId xmlns:a16="http://schemas.microsoft.com/office/drawing/2014/main" id="{D5694DB5-B10B-4023-B6CB-256AD31E6B29}"/>
              </a:ext>
            </a:extLst>
          </p:cNvPr>
          <p:cNvSpPr/>
          <p:nvPr/>
        </p:nvSpPr>
        <p:spPr>
          <a:xfrm>
            <a:off x="5542530" y="1142041"/>
            <a:ext cx="1128997" cy="232548"/>
          </a:xfrm>
          <a:prstGeom prst="roundRect">
            <a:avLst>
              <a:gd name="adj" fmla="val 50000"/>
            </a:avLst>
          </a:prstGeom>
          <a:solidFill>
            <a:schemeClr val="bg1">
              <a:lumMod val="85000"/>
            </a:schemeClr>
          </a:solidFill>
          <a:ln w="12700" cap="flat">
            <a:noFill/>
            <a:prstDash val="solid"/>
            <a:miter lim="400000"/>
          </a:ln>
          <a:effectLst/>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square" lIns="0" tIns="0" rIns="0" bIns="0" numCol="1" anchor="ctr">
            <a:noAutofit/>
          </a:bodyPr>
          <a:lstStyle>
            <a:lvl1pPr>
              <a:defRPr sz="2000" cap="none" spc="0">
                <a:solidFill>
                  <a:srgbClr val="2F3B4D"/>
                </a:solidFill>
              </a:defRPr>
            </a:lvl1pPr>
          </a:lstStyle>
          <a:p>
            <a:pPr algn="ctr" defTabSz="914377">
              <a:defRPr/>
            </a:pPr>
            <a:r>
              <a:rPr lang="en-US" sz="700">
                <a:solidFill>
                  <a:srgbClr val="E7E6E6">
                    <a:lumMod val="25000"/>
                  </a:srgbClr>
                </a:solidFill>
                <a:cs typeface="Calibri"/>
              </a:rPr>
              <a:t>Data Segregation</a:t>
            </a:r>
          </a:p>
          <a:p>
            <a:pPr algn="ctr" defTabSz="914377">
              <a:defRPr/>
            </a:pPr>
            <a:r>
              <a:rPr lang="en-US" sz="700">
                <a:solidFill>
                  <a:srgbClr val="E7E6E6">
                    <a:lumMod val="25000"/>
                  </a:srgbClr>
                </a:solidFill>
                <a:cs typeface="Calibri"/>
              </a:rPr>
              <a:t>(Silver)</a:t>
            </a:r>
            <a:endParaRPr sz="700">
              <a:solidFill>
                <a:srgbClr val="E7E6E6">
                  <a:lumMod val="25000"/>
                </a:srgbClr>
              </a:solidFill>
              <a:cs typeface="Calibri"/>
            </a:endParaRPr>
          </a:p>
        </p:txBody>
      </p:sp>
      <p:cxnSp>
        <p:nvCxnSpPr>
          <p:cNvPr id="24" name="Straight Connector 23">
            <a:extLst>
              <a:ext uri="{FF2B5EF4-FFF2-40B4-BE49-F238E27FC236}">
                <a16:creationId xmlns:a16="http://schemas.microsoft.com/office/drawing/2014/main" id="{F8566DE5-27DC-41F4-B891-815594ABC04D}"/>
              </a:ext>
            </a:extLst>
          </p:cNvPr>
          <p:cNvCxnSpPr>
            <a:cxnSpLocks/>
          </p:cNvCxnSpPr>
          <p:nvPr/>
        </p:nvCxnSpPr>
        <p:spPr>
          <a:xfrm>
            <a:off x="8779816" y="1367722"/>
            <a:ext cx="0" cy="2106437"/>
          </a:xfrm>
          <a:prstGeom prst="line">
            <a:avLst/>
          </a:prstGeom>
          <a:ln w="22225">
            <a:solidFill>
              <a:schemeClr val="bg1"/>
            </a:solidFill>
          </a:ln>
        </p:spPr>
        <p:style>
          <a:lnRef idx="1">
            <a:schemeClr val="dk1"/>
          </a:lnRef>
          <a:fillRef idx="0">
            <a:schemeClr val="dk1"/>
          </a:fillRef>
          <a:effectRef idx="0">
            <a:schemeClr val="dk1"/>
          </a:effectRef>
          <a:fontRef idx="minor">
            <a:schemeClr val="tx1"/>
          </a:fontRef>
        </p:style>
      </p:cxnSp>
      <p:sp>
        <p:nvSpPr>
          <p:cNvPr id="282" name="Rounded Rectangle 251">
            <a:extLst>
              <a:ext uri="{FF2B5EF4-FFF2-40B4-BE49-F238E27FC236}">
                <a16:creationId xmlns:a16="http://schemas.microsoft.com/office/drawing/2014/main" id="{BD8CED3A-4522-4D6B-A3B2-9BA1D2F4D1A6}"/>
              </a:ext>
            </a:extLst>
          </p:cNvPr>
          <p:cNvSpPr/>
          <p:nvPr/>
        </p:nvSpPr>
        <p:spPr>
          <a:xfrm>
            <a:off x="7079270" y="1473924"/>
            <a:ext cx="1700547" cy="1990058"/>
          </a:xfrm>
          <a:prstGeom prst="roundRect">
            <a:avLst>
              <a:gd name="adj" fmla="val 1748"/>
            </a:avLst>
          </a:prstGeom>
          <a:solidFill>
            <a:schemeClr val="bg1"/>
          </a:solidFill>
          <a:ln w="15875" cap="rnd">
            <a:solidFill>
              <a:schemeClr val="bg1">
                <a:lumMod val="65000"/>
              </a:schemeClr>
            </a:solidFill>
            <a:prstDash val="sysDot"/>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algn="ctr" defTabSz="914377">
              <a:lnSpc>
                <a:spcPct val="90000"/>
              </a:lnSpc>
              <a:spcAft>
                <a:spcPts val="1333"/>
              </a:spcAft>
              <a:defRPr/>
            </a:pPr>
            <a:endParaRPr lang="en-US" sz="1400">
              <a:solidFill>
                <a:prstClr val="white"/>
              </a:solidFill>
              <a:cs typeface="Calibri"/>
            </a:endParaRPr>
          </a:p>
        </p:txBody>
      </p:sp>
      <p:sp>
        <p:nvSpPr>
          <p:cNvPr id="275" name="Robust Core">
            <a:extLst>
              <a:ext uri="{FF2B5EF4-FFF2-40B4-BE49-F238E27FC236}">
                <a16:creationId xmlns:a16="http://schemas.microsoft.com/office/drawing/2014/main" id="{2F01DCE2-CCDE-4B31-B28F-F0891EE17D29}"/>
              </a:ext>
            </a:extLst>
          </p:cNvPr>
          <p:cNvSpPr/>
          <p:nvPr/>
        </p:nvSpPr>
        <p:spPr>
          <a:xfrm>
            <a:off x="7269366" y="1412449"/>
            <a:ext cx="1128997" cy="140611"/>
          </a:xfrm>
          <a:prstGeom prst="roundRect">
            <a:avLst>
              <a:gd name="adj" fmla="val 50000"/>
            </a:avLst>
          </a:prstGeom>
          <a:solidFill>
            <a:schemeClr val="bg1">
              <a:lumMod val="85000"/>
            </a:schemeClr>
          </a:solidFill>
          <a:ln w="12700" cap="flat">
            <a:noFill/>
            <a:prstDash val="solid"/>
            <a:miter lim="400000"/>
          </a:ln>
          <a:effectLst/>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square" lIns="0" tIns="0" rIns="0" bIns="0" numCol="1" anchor="ctr">
            <a:noAutofit/>
          </a:bodyPr>
          <a:lstStyle>
            <a:lvl1pPr>
              <a:defRPr sz="2000" cap="none" spc="0">
                <a:solidFill>
                  <a:srgbClr val="2F3B4D"/>
                </a:solidFill>
              </a:defRPr>
            </a:lvl1pPr>
          </a:lstStyle>
          <a:p>
            <a:pPr algn="ctr" defTabSz="914377">
              <a:defRPr/>
            </a:pPr>
            <a:r>
              <a:rPr lang="en-US" sz="700">
                <a:solidFill>
                  <a:srgbClr val="E7E6E6">
                    <a:lumMod val="25000"/>
                  </a:srgbClr>
                </a:solidFill>
                <a:cs typeface="Calibri"/>
              </a:rPr>
              <a:t>Model Training</a:t>
            </a:r>
            <a:endParaRPr sz="700">
              <a:solidFill>
                <a:srgbClr val="E7E6E6">
                  <a:lumMod val="25000"/>
                </a:srgbClr>
              </a:solidFill>
              <a:cs typeface="Calibri"/>
            </a:endParaRPr>
          </a:p>
        </p:txBody>
      </p:sp>
      <p:pic>
        <p:nvPicPr>
          <p:cNvPr id="301" name="Picture 8" descr="Microsoft Azure - Create Azure SQL Database - GeeksforGeeks">
            <a:extLst>
              <a:ext uri="{FF2B5EF4-FFF2-40B4-BE49-F238E27FC236}">
                <a16:creationId xmlns:a16="http://schemas.microsoft.com/office/drawing/2014/main" id="{E1B01ED7-0608-4B76-920C-28BCDD682F9A}"/>
              </a:ext>
            </a:extLst>
          </p:cNvPr>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3480381" y="1540399"/>
            <a:ext cx="599053" cy="568614"/>
          </a:xfrm>
          <a:prstGeom prst="rect">
            <a:avLst/>
          </a:prstGeom>
          <a:noFill/>
          <a:extLst>
            <a:ext uri="{909E8E84-426E-40DD-AFC4-6F175D3DCCD1}">
              <a14:hiddenFill xmlns:a14="http://schemas.microsoft.com/office/drawing/2010/main">
                <a:solidFill>
                  <a:srgbClr val="FFFFFF"/>
                </a:solidFill>
              </a14:hiddenFill>
            </a:ext>
          </a:extLst>
        </p:spPr>
      </p:pic>
      <p:sp>
        <p:nvSpPr>
          <p:cNvPr id="308" name="Rounded Rectangle 376">
            <a:extLst>
              <a:ext uri="{FF2B5EF4-FFF2-40B4-BE49-F238E27FC236}">
                <a16:creationId xmlns:a16="http://schemas.microsoft.com/office/drawing/2014/main" id="{EF924A4B-6A11-45EF-AA4B-1C947303EBDE}"/>
              </a:ext>
            </a:extLst>
          </p:cNvPr>
          <p:cNvSpPr/>
          <p:nvPr/>
        </p:nvSpPr>
        <p:spPr>
          <a:xfrm>
            <a:off x="5512142" y="1336726"/>
            <a:ext cx="1107454" cy="212317"/>
          </a:xfrm>
          <a:prstGeom prst="roundRect">
            <a:avLst>
              <a:gd name="adj" fmla="val 10058"/>
            </a:avLst>
          </a:prstGeom>
          <a:noFill/>
          <a:ln w="12700" cap="rnd">
            <a:noFill/>
            <a:prstDash val="solid"/>
            <a:round/>
            <a:extLst>
              <a:ext uri="{C807C97D-BFC1-408E-A445-0C87EB9F89A2}">
                <ask:lineSketchStyleProps xmlns:ask="http://schemas.microsoft.com/office/drawing/2018/sketchyshapes">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algn="ctr" defTabSz="609585">
              <a:lnSpc>
                <a:spcPct val="90000"/>
              </a:lnSpc>
              <a:spcAft>
                <a:spcPts val="1333"/>
              </a:spcAft>
            </a:pPr>
            <a:r>
              <a:rPr lang="en-US" sz="700">
                <a:solidFill>
                  <a:srgbClr val="535353">
                    <a:lumMod val="25000"/>
                  </a:srgbClr>
                </a:solidFill>
                <a:cs typeface="Calibri"/>
              </a:rPr>
              <a:t>Data Assets</a:t>
            </a:r>
          </a:p>
        </p:txBody>
      </p:sp>
      <p:sp>
        <p:nvSpPr>
          <p:cNvPr id="309" name="Rounded Rectangle 376">
            <a:extLst>
              <a:ext uri="{FF2B5EF4-FFF2-40B4-BE49-F238E27FC236}">
                <a16:creationId xmlns:a16="http://schemas.microsoft.com/office/drawing/2014/main" id="{6A4CDD16-F698-48C0-A90A-CC99AC3899A5}"/>
              </a:ext>
            </a:extLst>
          </p:cNvPr>
          <p:cNvSpPr/>
          <p:nvPr/>
        </p:nvSpPr>
        <p:spPr>
          <a:xfrm>
            <a:off x="5512142" y="1860982"/>
            <a:ext cx="1107454" cy="212317"/>
          </a:xfrm>
          <a:prstGeom prst="roundRect">
            <a:avLst>
              <a:gd name="adj" fmla="val 10058"/>
            </a:avLst>
          </a:prstGeom>
          <a:noFill/>
          <a:ln w="12700" cap="rnd">
            <a:noFill/>
            <a:prstDash val="solid"/>
            <a:round/>
            <a:extLst>
              <a:ext uri="{C807C97D-BFC1-408E-A445-0C87EB9F89A2}">
                <ask:lineSketchStyleProps xmlns:ask="http://schemas.microsoft.com/office/drawing/2018/sketchyshapes">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algn="ctr" defTabSz="609585">
              <a:lnSpc>
                <a:spcPct val="90000"/>
              </a:lnSpc>
              <a:spcAft>
                <a:spcPts val="1333"/>
              </a:spcAft>
            </a:pPr>
            <a:r>
              <a:rPr lang="en-US" sz="700">
                <a:solidFill>
                  <a:srgbClr val="535353">
                    <a:lumMod val="25000"/>
                  </a:srgbClr>
                </a:solidFill>
                <a:cs typeface="Calibri"/>
              </a:rPr>
              <a:t>Domain 1</a:t>
            </a:r>
          </a:p>
        </p:txBody>
      </p:sp>
      <p:sp>
        <p:nvSpPr>
          <p:cNvPr id="310" name="Rounded Rectangle 376">
            <a:extLst>
              <a:ext uri="{FF2B5EF4-FFF2-40B4-BE49-F238E27FC236}">
                <a16:creationId xmlns:a16="http://schemas.microsoft.com/office/drawing/2014/main" id="{B6207178-2116-45A1-A6D2-58D18D4031AE}"/>
              </a:ext>
            </a:extLst>
          </p:cNvPr>
          <p:cNvSpPr/>
          <p:nvPr/>
        </p:nvSpPr>
        <p:spPr>
          <a:xfrm>
            <a:off x="5502578" y="2383668"/>
            <a:ext cx="1107454" cy="212317"/>
          </a:xfrm>
          <a:prstGeom prst="roundRect">
            <a:avLst>
              <a:gd name="adj" fmla="val 10058"/>
            </a:avLst>
          </a:prstGeom>
          <a:noFill/>
          <a:ln w="12700" cap="rnd">
            <a:noFill/>
            <a:prstDash val="solid"/>
            <a:round/>
            <a:extLst>
              <a:ext uri="{C807C97D-BFC1-408E-A445-0C87EB9F89A2}">
                <ask:lineSketchStyleProps xmlns:ask="http://schemas.microsoft.com/office/drawing/2018/sketchyshapes">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algn="ctr" defTabSz="609585">
              <a:lnSpc>
                <a:spcPct val="90000"/>
              </a:lnSpc>
              <a:spcAft>
                <a:spcPts val="1333"/>
              </a:spcAft>
            </a:pPr>
            <a:r>
              <a:rPr lang="en-US" sz="700">
                <a:solidFill>
                  <a:srgbClr val="535353">
                    <a:lumMod val="25000"/>
                  </a:srgbClr>
                </a:solidFill>
                <a:cs typeface="Calibri"/>
              </a:rPr>
              <a:t>Domain 2</a:t>
            </a:r>
          </a:p>
        </p:txBody>
      </p:sp>
      <p:sp>
        <p:nvSpPr>
          <p:cNvPr id="311" name="Rounded Rectangle 376">
            <a:extLst>
              <a:ext uri="{FF2B5EF4-FFF2-40B4-BE49-F238E27FC236}">
                <a16:creationId xmlns:a16="http://schemas.microsoft.com/office/drawing/2014/main" id="{FCA723D8-85BE-4D99-AF6E-E43D429FD331}"/>
              </a:ext>
            </a:extLst>
          </p:cNvPr>
          <p:cNvSpPr/>
          <p:nvPr/>
        </p:nvSpPr>
        <p:spPr>
          <a:xfrm>
            <a:off x="5519690" y="2880574"/>
            <a:ext cx="1107454" cy="212317"/>
          </a:xfrm>
          <a:prstGeom prst="roundRect">
            <a:avLst>
              <a:gd name="adj" fmla="val 10058"/>
            </a:avLst>
          </a:prstGeom>
          <a:noFill/>
          <a:ln w="12700" cap="rnd">
            <a:noFill/>
            <a:prstDash val="solid"/>
            <a:round/>
            <a:extLst>
              <a:ext uri="{C807C97D-BFC1-408E-A445-0C87EB9F89A2}">
                <ask:lineSketchStyleProps xmlns:ask="http://schemas.microsoft.com/office/drawing/2018/sketchyshapes">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algn="ctr" defTabSz="609585">
              <a:lnSpc>
                <a:spcPct val="90000"/>
              </a:lnSpc>
              <a:spcAft>
                <a:spcPts val="1333"/>
              </a:spcAft>
            </a:pPr>
            <a:r>
              <a:rPr lang="en-US" sz="700">
                <a:solidFill>
                  <a:srgbClr val="535353">
                    <a:lumMod val="25000"/>
                  </a:srgbClr>
                </a:solidFill>
                <a:cs typeface="Calibri"/>
              </a:rPr>
              <a:t>Domain ….n</a:t>
            </a:r>
          </a:p>
        </p:txBody>
      </p:sp>
      <p:pic>
        <p:nvPicPr>
          <p:cNvPr id="318" name="Picture 2" descr="Mentromax Solutions - How to create an Azure Data Factory">
            <a:extLst>
              <a:ext uri="{FF2B5EF4-FFF2-40B4-BE49-F238E27FC236}">
                <a16:creationId xmlns:a16="http://schemas.microsoft.com/office/drawing/2014/main" id="{8DFC5E9B-EB8E-4F88-B1B6-7D6BBCED7FBE}"/>
              </a:ext>
            </a:extLst>
          </p:cNvPr>
          <p:cNvPicPr>
            <a:picLocks noChangeAspect="1" noChangeArrowheads="1"/>
          </p:cNvPicPr>
          <p:nvPr/>
        </p:nvPicPr>
        <p:blipFill>
          <a:blip r:embed="rId17" cstate="print">
            <a:extLst>
              <a:ext uri="{28A0092B-C50C-407E-A947-70E740481C1C}">
                <a14:useLocalDpi xmlns:a14="http://schemas.microsoft.com/office/drawing/2010/main" val="0"/>
              </a:ext>
            </a:extLst>
          </a:blip>
          <a:srcRect/>
          <a:stretch>
            <a:fillRect/>
          </a:stretch>
        </p:blipFill>
        <p:spPr bwMode="auto">
          <a:xfrm rot="5400000">
            <a:off x="4717276" y="2185412"/>
            <a:ext cx="1030256" cy="315823"/>
          </a:xfrm>
          <a:prstGeom prst="rect">
            <a:avLst/>
          </a:prstGeom>
          <a:solidFill>
            <a:schemeClr val="bg1"/>
          </a:solidFill>
        </p:spPr>
      </p:pic>
      <p:pic>
        <p:nvPicPr>
          <p:cNvPr id="319" name="Picture 14" descr="techie: How To Easily Create An Azure Machine Learning Workspace">
            <a:extLst>
              <a:ext uri="{FF2B5EF4-FFF2-40B4-BE49-F238E27FC236}">
                <a16:creationId xmlns:a16="http://schemas.microsoft.com/office/drawing/2014/main" id="{F43573D0-0A99-4869-84CD-83F3733E32DD}"/>
              </a:ext>
            </a:extLst>
          </p:cNvPr>
          <p:cNvPicPr>
            <a:picLocks noChangeAspect="1" noChangeArrowheads="1"/>
          </p:cNvPicPr>
          <p:nvPr/>
        </p:nvPicPr>
        <p:blipFill>
          <a:blip r:embed="rId18" cstate="print">
            <a:extLst>
              <a:ext uri="{28A0092B-C50C-407E-A947-70E740481C1C}">
                <a14:useLocalDpi xmlns:a14="http://schemas.microsoft.com/office/drawing/2010/main" val="0"/>
              </a:ext>
            </a:extLst>
          </a:blip>
          <a:srcRect/>
          <a:stretch>
            <a:fillRect/>
          </a:stretch>
        </p:blipFill>
        <p:spPr bwMode="auto">
          <a:xfrm>
            <a:off x="7991046" y="1665636"/>
            <a:ext cx="581811" cy="288655"/>
          </a:xfrm>
          <a:prstGeom prst="rect">
            <a:avLst/>
          </a:prstGeom>
          <a:solidFill>
            <a:srgbClr val="FFFF00"/>
          </a:solidFill>
        </p:spPr>
      </p:pic>
      <p:pic>
        <p:nvPicPr>
          <p:cNvPr id="320" name="Picture 14" descr="techie: How To Easily Create An Azure Machine Learning Workspace">
            <a:extLst>
              <a:ext uri="{FF2B5EF4-FFF2-40B4-BE49-F238E27FC236}">
                <a16:creationId xmlns:a16="http://schemas.microsoft.com/office/drawing/2014/main" id="{138900B3-2DFF-4AB4-9FC2-B3A2876C318D}"/>
              </a:ext>
            </a:extLst>
          </p:cNvPr>
          <p:cNvPicPr>
            <a:picLocks noChangeAspect="1" noChangeArrowheads="1"/>
          </p:cNvPicPr>
          <p:nvPr/>
        </p:nvPicPr>
        <p:blipFill>
          <a:blip r:embed="rId18" cstate="print">
            <a:extLst>
              <a:ext uri="{28A0092B-C50C-407E-A947-70E740481C1C}">
                <a14:useLocalDpi xmlns:a14="http://schemas.microsoft.com/office/drawing/2010/main" val="0"/>
              </a:ext>
            </a:extLst>
          </a:blip>
          <a:srcRect/>
          <a:stretch>
            <a:fillRect/>
          </a:stretch>
        </p:blipFill>
        <p:spPr bwMode="auto">
          <a:xfrm>
            <a:off x="7991046" y="2142527"/>
            <a:ext cx="581811" cy="288655"/>
          </a:xfrm>
          <a:prstGeom prst="rect">
            <a:avLst/>
          </a:prstGeom>
          <a:solidFill>
            <a:srgbClr val="FFFF00"/>
          </a:solidFill>
        </p:spPr>
      </p:pic>
      <p:pic>
        <p:nvPicPr>
          <p:cNvPr id="322" name="Picture 14" descr="techie: How To Easily Create An Azure Machine Learning Workspace">
            <a:extLst>
              <a:ext uri="{FF2B5EF4-FFF2-40B4-BE49-F238E27FC236}">
                <a16:creationId xmlns:a16="http://schemas.microsoft.com/office/drawing/2014/main" id="{BE1AAD13-DD89-44DA-A8AB-EC3D515F411E}"/>
              </a:ext>
            </a:extLst>
          </p:cNvPr>
          <p:cNvPicPr>
            <a:picLocks noChangeAspect="1" noChangeArrowheads="1"/>
          </p:cNvPicPr>
          <p:nvPr/>
        </p:nvPicPr>
        <p:blipFill>
          <a:blip r:embed="rId18" cstate="print">
            <a:extLst>
              <a:ext uri="{28A0092B-C50C-407E-A947-70E740481C1C}">
                <a14:useLocalDpi xmlns:a14="http://schemas.microsoft.com/office/drawing/2010/main" val="0"/>
              </a:ext>
            </a:extLst>
          </a:blip>
          <a:srcRect/>
          <a:stretch>
            <a:fillRect/>
          </a:stretch>
        </p:blipFill>
        <p:spPr bwMode="auto">
          <a:xfrm>
            <a:off x="7991046" y="2597062"/>
            <a:ext cx="581811" cy="288655"/>
          </a:xfrm>
          <a:prstGeom prst="rect">
            <a:avLst/>
          </a:prstGeom>
          <a:solidFill>
            <a:srgbClr val="FFFF00"/>
          </a:solidFill>
        </p:spPr>
      </p:pic>
      <p:sp>
        <p:nvSpPr>
          <p:cNvPr id="324" name="Rounded Rectangle 376">
            <a:extLst>
              <a:ext uri="{FF2B5EF4-FFF2-40B4-BE49-F238E27FC236}">
                <a16:creationId xmlns:a16="http://schemas.microsoft.com/office/drawing/2014/main" id="{27363A7E-AD8C-482C-86BF-04863143CD4E}"/>
              </a:ext>
            </a:extLst>
          </p:cNvPr>
          <p:cNvSpPr/>
          <p:nvPr/>
        </p:nvSpPr>
        <p:spPr>
          <a:xfrm>
            <a:off x="7751433" y="1507843"/>
            <a:ext cx="1107454" cy="212317"/>
          </a:xfrm>
          <a:prstGeom prst="roundRect">
            <a:avLst>
              <a:gd name="adj" fmla="val 10058"/>
            </a:avLst>
          </a:prstGeom>
          <a:noFill/>
          <a:ln w="12700" cap="rnd">
            <a:noFill/>
            <a:prstDash val="solid"/>
            <a:round/>
            <a:extLst>
              <a:ext uri="{C807C97D-BFC1-408E-A445-0C87EB9F89A2}">
                <ask:lineSketchStyleProps xmlns:ask="http://schemas.microsoft.com/office/drawing/2018/sketchyshapes">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algn="ctr" defTabSz="609585">
              <a:lnSpc>
                <a:spcPct val="90000"/>
              </a:lnSpc>
              <a:spcAft>
                <a:spcPts val="1333"/>
              </a:spcAft>
            </a:pPr>
            <a:r>
              <a:rPr lang="en-US" sz="700">
                <a:solidFill>
                  <a:srgbClr val="535353">
                    <a:lumMod val="25000"/>
                  </a:srgbClr>
                </a:solidFill>
                <a:cs typeface="Calibri"/>
              </a:rPr>
              <a:t>Domain 1</a:t>
            </a:r>
          </a:p>
        </p:txBody>
      </p:sp>
      <p:sp>
        <p:nvSpPr>
          <p:cNvPr id="325" name="Rounded Rectangle 376">
            <a:extLst>
              <a:ext uri="{FF2B5EF4-FFF2-40B4-BE49-F238E27FC236}">
                <a16:creationId xmlns:a16="http://schemas.microsoft.com/office/drawing/2014/main" id="{56EC339A-ECAE-4C68-98B7-F00CCFCE8905}"/>
              </a:ext>
            </a:extLst>
          </p:cNvPr>
          <p:cNvSpPr/>
          <p:nvPr/>
        </p:nvSpPr>
        <p:spPr>
          <a:xfrm>
            <a:off x="7751433" y="1977973"/>
            <a:ext cx="1107454" cy="212317"/>
          </a:xfrm>
          <a:prstGeom prst="roundRect">
            <a:avLst>
              <a:gd name="adj" fmla="val 10058"/>
            </a:avLst>
          </a:prstGeom>
          <a:noFill/>
          <a:ln w="12700" cap="rnd">
            <a:noFill/>
            <a:prstDash val="solid"/>
            <a:round/>
            <a:extLst>
              <a:ext uri="{C807C97D-BFC1-408E-A445-0C87EB9F89A2}">
                <ask:lineSketchStyleProps xmlns:ask="http://schemas.microsoft.com/office/drawing/2018/sketchyshapes">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algn="ctr" defTabSz="609585">
              <a:lnSpc>
                <a:spcPct val="90000"/>
              </a:lnSpc>
              <a:spcAft>
                <a:spcPts val="1333"/>
              </a:spcAft>
            </a:pPr>
            <a:r>
              <a:rPr lang="en-US" sz="700">
                <a:solidFill>
                  <a:srgbClr val="535353">
                    <a:lumMod val="25000"/>
                  </a:srgbClr>
                </a:solidFill>
                <a:cs typeface="Calibri"/>
              </a:rPr>
              <a:t>Domain 2</a:t>
            </a:r>
          </a:p>
        </p:txBody>
      </p:sp>
      <p:sp>
        <p:nvSpPr>
          <p:cNvPr id="326" name="Rounded Rectangle 376">
            <a:extLst>
              <a:ext uri="{FF2B5EF4-FFF2-40B4-BE49-F238E27FC236}">
                <a16:creationId xmlns:a16="http://schemas.microsoft.com/office/drawing/2014/main" id="{6B533CFE-8B03-4BE9-87FF-96CDE827DFF9}"/>
              </a:ext>
            </a:extLst>
          </p:cNvPr>
          <p:cNvSpPr/>
          <p:nvPr/>
        </p:nvSpPr>
        <p:spPr>
          <a:xfrm>
            <a:off x="7751433" y="2429834"/>
            <a:ext cx="1107454" cy="212317"/>
          </a:xfrm>
          <a:prstGeom prst="roundRect">
            <a:avLst>
              <a:gd name="adj" fmla="val 10058"/>
            </a:avLst>
          </a:prstGeom>
          <a:noFill/>
          <a:ln w="12700" cap="rnd">
            <a:noFill/>
            <a:prstDash val="solid"/>
            <a:round/>
            <a:extLst>
              <a:ext uri="{C807C97D-BFC1-408E-A445-0C87EB9F89A2}">
                <ask:lineSketchStyleProps xmlns:ask="http://schemas.microsoft.com/office/drawing/2018/sketchyshapes">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algn="ctr" defTabSz="609585">
              <a:lnSpc>
                <a:spcPct val="90000"/>
              </a:lnSpc>
              <a:spcAft>
                <a:spcPts val="1333"/>
              </a:spcAft>
            </a:pPr>
            <a:r>
              <a:rPr lang="en-US" sz="700">
                <a:solidFill>
                  <a:srgbClr val="535353">
                    <a:lumMod val="25000"/>
                  </a:srgbClr>
                </a:solidFill>
                <a:cs typeface="Calibri"/>
              </a:rPr>
              <a:t>Domain…n</a:t>
            </a:r>
          </a:p>
        </p:txBody>
      </p:sp>
      <p:pic>
        <p:nvPicPr>
          <p:cNvPr id="333" name="Picture 332">
            <a:extLst>
              <a:ext uri="{FF2B5EF4-FFF2-40B4-BE49-F238E27FC236}">
                <a16:creationId xmlns:a16="http://schemas.microsoft.com/office/drawing/2014/main" id="{CE126A97-5A7B-4CBD-AF2B-934055F68356}"/>
              </a:ext>
            </a:extLst>
          </p:cNvPr>
          <p:cNvPicPr>
            <a:picLocks noChangeAspect="1"/>
          </p:cNvPicPr>
          <p:nvPr/>
        </p:nvPicPr>
        <p:blipFill>
          <a:blip r:embed="rId19"/>
          <a:stretch>
            <a:fillRect/>
          </a:stretch>
        </p:blipFill>
        <p:spPr>
          <a:xfrm rot="5400000">
            <a:off x="6688280" y="2390061"/>
            <a:ext cx="1070231" cy="140409"/>
          </a:xfrm>
          <a:prstGeom prst="rect">
            <a:avLst/>
          </a:prstGeom>
        </p:spPr>
      </p:pic>
      <p:grpSp>
        <p:nvGrpSpPr>
          <p:cNvPr id="126" name="Group 125">
            <a:extLst>
              <a:ext uri="{FF2B5EF4-FFF2-40B4-BE49-F238E27FC236}">
                <a16:creationId xmlns:a16="http://schemas.microsoft.com/office/drawing/2014/main" id="{FE89724C-6EF5-49F9-A090-58A90F245CD5}"/>
              </a:ext>
            </a:extLst>
          </p:cNvPr>
          <p:cNvGrpSpPr/>
          <p:nvPr/>
        </p:nvGrpSpPr>
        <p:grpSpPr>
          <a:xfrm>
            <a:off x="7316111" y="1774389"/>
            <a:ext cx="243654" cy="982222"/>
            <a:chOff x="5502383" y="1103818"/>
            <a:chExt cx="188563" cy="800830"/>
          </a:xfrm>
        </p:grpSpPr>
        <p:cxnSp>
          <p:nvCxnSpPr>
            <p:cNvPr id="334" name="Connector: Elbow 333">
              <a:extLst>
                <a:ext uri="{FF2B5EF4-FFF2-40B4-BE49-F238E27FC236}">
                  <a16:creationId xmlns:a16="http://schemas.microsoft.com/office/drawing/2014/main" id="{A5455BC4-3B39-4585-BCEB-50A913B58731}"/>
                </a:ext>
              </a:extLst>
            </p:cNvPr>
            <p:cNvCxnSpPr>
              <a:cxnSpLocks/>
            </p:cNvCxnSpPr>
            <p:nvPr/>
          </p:nvCxnSpPr>
          <p:spPr>
            <a:xfrm rot="5400000" flipH="1" flipV="1">
              <a:off x="5313876" y="1293046"/>
              <a:ext cx="566298" cy="187842"/>
            </a:xfrm>
            <a:prstGeom prst="bentConnector2">
              <a:avLst/>
            </a:prstGeom>
            <a:ln w="6350">
              <a:tailEnd type="triangle"/>
            </a:ln>
          </p:spPr>
          <p:style>
            <a:lnRef idx="1">
              <a:schemeClr val="accent2"/>
            </a:lnRef>
            <a:fillRef idx="0">
              <a:schemeClr val="accent2"/>
            </a:fillRef>
            <a:effectRef idx="0">
              <a:schemeClr val="accent2"/>
            </a:effectRef>
            <a:fontRef idx="minor">
              <a:schemeClr val="tx1"/>
            </a:fontRef>
          </p:style>
        </p:cxnSp>
        <p:cxnSp>
          <p:nvCxnSpPr>
            <p:cNvPr id="335" name="Connector: Elbow 334">
              <a:extLst>
                <a:ext uri="{FF2B5EF4-FFF2-40B4-BE49-F238E27FC236}">
                  <a16:creationId xmlns:a16="http://schemas.microsoft.com/office/drawing/2014/main" id="{3369A7C0-6AE0-45C9-B6AB-90DB74A52181}"/>
                </a:ext>
              </a:extLst>
            </p:cNvPr>
            <p:cNvCxnSpPr>
              <a:cxnSpLocks/>
            </p:cNvCxnSpPr>
            <p:nvPr/>
          </p:nvCxnSpPr>
          <p:spPr>
            <a:xfrm flipV="1">
              <a:off x="5509672" y="1552393"/>
              <a:ext cx="177204" cy="109476"/>
            </a:xfrm>
            <a:prstGeom prst="bentConnector3">
              <a:avLst>
                <a:gd name="adj1" fmla="val -3752"/>
              </a:avLst>
            </a:prstGeom>
            <a:ln w="6350">
              <a:tailEnd type="triangle"/>
            </a:ln>
          </p:spPr>
          <p:style>
            <a:lnRef idx="1">
              <a:schemeClr val="accent2"/>
            </a:lnRef>
            <a:fillRef idx="0">
              <a:schemeClr val="accent2"/>
            </a:fillRef>
            <a:effectRef idx="0">
              <a:schemeClr val="accent2"/>
            </a:effectRef>
            <a:fontRef idx="minor">
              <a:schemeClr val="tx1"/>
            </a:fontRef>
          </p:style>
        </p:cxnSp>
        <p:cxnSp>
          <p:nvCxnSpPr>
            <p:cNvPr id="336" name="Connector: Elbow 335">
              <a:extLst>
                <a:ext uri="{FF2B5EF4-FFF2-40B4-BE49-F238E27FC236}">
                  <a16:creationId xmlns:a16="http://schemas.microsoft.com/office/drawing/2014/main" id="{9BDFF970-45DD-4C46-9131-400D87AD3CE3}"/>
                </a:ext>
              </a:extLst>
            </p:cNvPr>
            <p:cNvCxnSpPr>
              <a:cxnSpLocks/>
            </p:cNvCxnSpPr>
            <p:nvPr/>
          </p:nvCxnSpPr>
          <p:spPr>
            <a:xfrm rot="16200000" flipH="1">
              <a:off x="5476286" y="1693727"/>
              <a:ext cx="237018" cy="184824"/>
            </a:xfrm>
            <a:prstGeom prst="bentConnector2">
              <a:avLst/>
            </a:prstGeom>
            <a:ln w="6350">
              <a:tailEnd type="triangle"/>
            </a:ln>
          </p:spPr>
          <p:style>
            <a:lnRef idx="1">
              <a:schemeClr val="accent2"/>
            </a:lnRef>
            <a:fillRef idx="0">
              <a:schemeClr val="accent2"/>
            </a:fillRef>
            <a:effectRef idx="0">
              <a:schemeClr val="accent2"/>
            </a:effectRef>
            <a:fontRef idx="minor">
              <a:schemeClr val="tx1"/>
            </a:fontRef>
          </p:style>
        </p:cxnSp>
      </p:grpSp>
      <p:pic>
        <p:nvPicPr>
          <p:cNvPr id="338" name="Graphic 337" descr="Line arrow Straight">
            <a:extLst>
              <a:ext uri="{FF2B5EF4-FFF2-40B4-BE49-F238E27FC236}">
                <a16:creationId xmlns:a16="http://schemas.microsoft.com/office/drawing/2014/main" id="{519C3B5D-494E-46A4-9DDE-483DB653A1A3}"/>
              </a:ext>
            </a:extLst>
          </p:cNvPr>
          <p:cNvPicPr>
            <a:picLocks noChangeAspect="1"/>
          </p:cNvPicPr>
          <p:nvPr/>
        </p:nvPicPr>
        <p:blipFill>
          <a:blip r:embed="rId20" cstate="print">
            <a:extLst>
              <a:ext uri="{28A0092B-C50C-407E-A947-70E740481C1C}">
                <a14:useLocalDpi xmlns:a14="http://schemas.microsoft.com/office/drawing/2010/main" val="0"/>
              </a:ext>
              <a:ext uri="{96DAC541-7B7A-43D3-8B79-37D633B846F1}">
                <asvg:svgBlip xmlns:asvg="http://schemas.microsoft.com/office/drawing/2016/SVG/main" r:embed="rId21"/>
              </a:ext>
            </a:extLst>
          </a:blip>
          <a:stretch>
            <a:fillRect/>
          </a:stretch>
        </p:blipFill>
        <p:spPr>
          <a:xfrm rot="10800000">
            <a:off x="6543936" y="2377768"/>
            <a:ext cx="402611" cy="182777"/>
          </a:xfrm>
          <a:prstGeom prst="rect">
            <a:avLst/>
          </a:prstGeom>
        </p:spPr>
      </p:pic>
      <p:pic>
        <p:nvPicPr>
          <p:cNvPr id="341" name="Graphic 340" descr="Line arrow Straight">
            <a:extLst>
              <a:ext uri="{FF2B5EF4-FFF2-40B4-BE49-F238E27FC236}">
                <a16:creationId xmlns:a16="http://schemas.microsoft.com/office/drawing/2014/main" id="{58FE3D5C-8FAC-420D-8AA9-5AD12FD22B57}"/>
              </a:ext>
            </a:extLst>
          </p:cNvPr>
          <p:cNvPicPr>
            <a:picLocks noChangeAspect="1"/>
          </p:cNvPicPr>
          <p:nvPr/>
        </p:nvPicPr>
        <p:blipFill>
          <a:blip r:embed="rId20" cstate="print">
            <a:extLst>
              <a:ext uri="{28A0092B-C50C-407E-A947-70E740481C1C}">
                <a14:useLocalDpi xmlns:a14="http://schemas.microsoft.com/office/drawing/2010/main" val="0"/>
              </a:ext>
              <a:ext uri="{96DAC541-7B7A-43D3-8B79-37D633B846F1}">
                <asvg:svgBlip xmlns:asvg="http://schemas.microsoft.com/office/drawing/2016/SVG/main" r:embed="rId21"/>
              </a:ext>
            </a:extLst>
          </a:blip>
          <a:stretch>
            <a:fillRect/>
          </a:stretch>
        </p:blipFill>
        <p:spPr>
          <a:xfrm rot="10800000">
            <a:off x="8769041" y="1878082"/>
            <a:ext cx="387904" cy="176100"/>
          </a:xfrm>
          <a:prstGeom prst="rect">
            <a:avLst/>
          </a:prstGeom>
        </p:spPr>
      </p:pic>
      <p:pic>
        <p:nvPicPr>
          <p:cNvPr id="342" name="Picture 20" descr="Azure Container Registry SVG Vector Logos - Vector Logo Zone">
            <a:extLst>
              <a:ext uri="{FF2B5EF4-FFF2-40B4-BE49-F238E27FC236}">
                <a16:creationId xmlns:a16="http://schemas.microsoft.com/office/drawing/2014/main" id="{FBC3D0B0-21AB-475D-97E5-60FC15270063}"/>
              </a:ext>
            </a:extLst>
          </p:cNvPr>
          <p:cNvPicPr>
            <a:picLocks noChangeAspect="1" noChangeArrowheads="1"/>
          </p:cNvPicPr>
          <p:nvPr/>
        </p:nvPicPr>
        <p:blipFill>
          <a:blip r:embed="rId22" cstate="print">
            <a:extLst>
              <a:ext uri="{28A0092B-C50C-407E-A947-70E740481C1C}">
                <a14:useLocalDpi xmlns:a14="http://schemas.microsoft.com/office/drawing/2010/main" val="0"/>
              </a:ext>
            </a:extLst>
          </a:blip>
          <a:srcRect/>
          <a:stretch>
            <a:fillRect/>
          </a:stretch>
        </p:blipFill>
        <p:spPr bwMode="auto">
          <a:xfrm>
            <a:off x="9224919" y="2848241"/>
            <a:ext cx="890722" cy="422731"/>
          </a:xfrm>
          <a:prstGeom prst="rect">
            <a:avLst/>
          </a:prstGeom>
          <a:noFill/>
          <a:extLst>
            <a:ext uri="{909E8E84-426E-40DD-AFC4-6F175D3DCCD1}">
              <a14:hiddenFill xmlns:a14="http://schemas.microsoft.com/office/drawing/2010/main">
                <a:solidFill>
                  <a:srgbClr val="FFFFFF"/>
                </a:solidFill>
              </a14:hiddenFill>
            </a:ext>
          </a:extLst>
        </p:spPr>
      </p:pic>
      <p:pic>
        <p:nvPicPr>
          <p:cNvPr id="343" name="Picture 26" descr="Deploying containers on Microsoft Azure | by Karan Singh | Medium">
            <a:extLst>
              <a:ext uri="{FF2B5EF4-FFF2-40B4-BE49-F238E27FC236}">
                <a16:creationId xmlns:a16="http://schemas.microsoft.com/office/drawing/2014/main" id="{E95330D9-81AC-4237-B028-801C366CCAEC}"/>
              </a:ext>
            </a:extLst>
          </p:cNvPr>
          <p:cNvPicPr>
            <a:picLocks noChangeAspect="1" noChangeArrowheads="1"/>
          </p:cNvPicPr>
          <p:nvPr/>
        </p:nvPicPr>
        <p:blipFill>
          <a:blip r:embed="rId23" cstate="print">
            <a:extLst>
              <a:ext uri="{28A0092B-C50C-407E-A947-70E740481C1C}">
                <a14:useLocalDpi xmlns:a14="http://schemas.microsoft.com/office/drawing/2010/main" val="0"/>
              </a:ext>
            </a:extLst>
          </a:blip>
          <a:srcRect/>
          <a:stretch>
            <a:fillRect/>
          </a:stretch>
        </p:blipFill>
        <p:spPr bwMode="auto">
          <a:xfrm>
            <a:off x="10343137" y="2829400"/>
            <a:ext cx="672523" cy="460413"/>
          </a:xfrm>
          <a:prstGeom prst="rect">
            <a:avLst/>
          </a:prstGeom>
          <a:noFill/>
          <a:extLst>
            <a:ext uri="{909E8E84-426E-40DD-AFC4-6F175D3DCCD1}">
              <a14:hiddenFill xmlns:a14="http://schemas.microsoft.com/office/drawing/2010/main">
                <a:solidFill>
                  <a:srgbClr val="FFFFFF"/>
                </a:solidFill>
              </a14:hiddenFill>
            </a:ext>
          </a:extLst>
        </p:spPr>
      </p:pic>
      <p:pic>
        <p:nvPicPr>
          <p:cNvPr id="344" name="Graphic 343" descr="Line arrow Straight">
            <a:extLst>
              <a:ext uri="{FF2B5EF4-FFF2-40B4-BE49-F238E27FC236}">
                <a16:creationId xmlns:a16="http://schemas.microsoft.com/office/drawing/2014/main" id="{430BB72A-76F1-474C-8659-EF9F7071E9B1}"/>
              </a:ext>
            </a:extLst>
          </p:cNvPr>
          <p:cNvPicPr>
            <a:picLocks noChangeAspect="1"/>
          </p:cNvPicPr>
          <p:nvPr/>
        </p:nvPicPr>
        <p:blipFill>
          <a:blip r:embed="rId20" cstate="print">
            <a:extLst>
              <a:ext uri="{28A0092B-C50C-407E-A947-70E740481C1C}">
                <a14:useLocalDpi xmlns:a14="http://schemas.microsoft.com/office/drawing/2010/main" val="0"/>
              </a:ext>
              <a:ext uri="{96DAC541-7B7A-43D3-8B79-37D633B846F1}">
                <asvg:svgBlip xmlns:asvg="http://schemas.microsoft.com/office/drawing/2016/SVG/main" r:embed="rId21"/>
              </a:ext>
            </a:extLst>
          </a:blip>
          <a:stretch>
            <a:fillRect/>
          </a:stretch>
        </p:blipFill>
        <p:spPr>
          <a:xfrm rot="16200000">
            <a:off x="8948916" y="2514864"/>
            <a:ext cx="368194" cy="185527"/>
          </a:xfrm>
          <a:prstGeom prst="rect">
            <a:avLst/>
          </a:prstGeom>
        </p:spPr>
      </p:pic>
      <p:pic>
        <p:nvPicPr>
          <p:cNvPr id="345" name="Picture 344">
            <a:extLst>
              <a:ext uri="{FF2B5EF4-FFF2-40B4-BE49-F238E27FC236}">
                <a16:creationId xmlns:a16="http://schemas.microsoft.com/office/drawing/2014/main" id="{ADEEB5EB-E338-4B2D-B308-F0BD7AAF9DFA}"/>
              </a:ext>
            </a:extLst>
          </p:cNvPr>
          <p:cNvPicPr>
            <a:picLocks noChangeAspect="1"/>
          </p:cNvPicPr>
          <p:nvPr/>
        </p:nvPicPr>
        <p:blipFill>
          <a:blip r:embed="rId19"/>
          <a:stretch>
            <a:fillRect/>
          </a:stretch>
        </p:blipFill>
        <p:spPr>
          <a:xfrm>
            <a:off x="9548573" y="3890998"/>
            <a:ext cx="1097347" cy="129708"/>
          </a:xfrm>
          <a:prstGeom prst="rect">
            <a:avLst/>
          </a:prstGeom>
        </p:spPr>
      </p:pic>
      <p:pic>
        <p:nvPicPr>
          <p:cNvPr id="346" name="Picture 18" descr="PySpark Programming | What is PySpark? | Introduction To PySpark | Edureka">
            <a:extLst>
              <a:ext uri="{FF2B5EF4-FFF2-40B4-BE49-F238E27FC236}">
                <a16:creationId xmlns:a16="http://schemas.microsoft.com/office/drawing/2014/main" id="{AE989F4C-02A3-4960-8521-5E8D684F0A33}"/>
              </a:ext>
            </a:extLst>
          </p:cNvPr>
          <p:cNvPicPr>
            <a:picLocks noChangeAspect="1" noChangeArrowheads="1"/>
          </p:cNvPicPr>
          <p:nvPr/>
        </p:nvPicPr>
        <p:blipFill>
          <a:blip r:embed="rId24" cstate="print">
            <a:extLst>
              <a:ext uri="{28A0092B-C50C-407E-A947-70E740481C1C}">
                <a14:useLocalDpi xmlns:a14="http://schemas.microsoft.com/office/drawing/2010/main" val="0"/>
              </a:ext>
            </a:extLst>
          </a:blip>
          <a:srcRect/>
          <a:stretch>
            <a:fillRect/>
          </a:stretch>
        </p:blipFill>
        <p:spPr bwMode="auto">
          <a:xfrm>
            <a:off x="9807703" y="4096936"/>
            <a:ext cx="817472" cy="271039"/>
          </a:xfrm>
          <a:prstGeom prst="rect">
            <a:avLst/>
          </a:prstGeom>
          <a:noFill/>
          <a:extLst>
            <a:ext uri="{909E8E84-426E-40DD-AFC4-6F175D3DCCD1}">
              <a14:hiddenFill xmlns:a14="http://schemas.microsoft.com/office/drawing/2010/main">
                <a:solidFill>
                  <a:srgbClr val="FFFFFF"/>
                </a:solidFill>
              </a14:hiddenFill>
            </a:ext>
          </a:extLst>
        </p:spPr>
      </p:pic>
      <p:pic>
        <p:nvPicPr>
          <p:cNvPr id="347" name="Graphic 346" descr="Line arrow Straight">
            <a:extLst>
              <a:ext uri="{FF2B5EF4-FFF2-40B4-BE49-F238E27FC236}">
                <a16:creationId xmlns:a16="http://schemas.microsoft.com/office/drawing/2014/main" id="{50EF754E-A51F-4F47-9611-DAB178FCE52C}"/>
              </a:ext>
            </a:extLst>
          </p:cNvPr>
          <p:cNvPicPr>
            <a:picLocks noChangeAspect="1"/>
          </p:cNvPicPr>
          <p:nvPr/>
        </p:nvPicPr>
        <p:blipFill>
          <a:blip r:embed="rId20" cstate="print">
            <a:extLst>
              <a:ext uri="{28A0092B-C50C-407E-A947-70E740481C1C}">
                <a14:useLocalDpi xmlns:a14="http://schemas.microsoft.com/office/drawing/2010/main" val="0"/>
              </a:ext>
              <a:ext uri="{96DAC541-7B7A-43D3-8B79-37D633B846F1}">
                <asvg:svgBlip xmlns:asvg="http://schemas.microsoft.com/office/drawing/2016/SVG/main" r:embed="rId21"/>
              </a:ext>
            </a:extLst>
          </a:blip>
          <a:stretch>
            <a:fillRect/>
          </a:stretch>
        </p:blipFill>
        <p:spPr>
          <a:xfrm rot="16200000">
            <a:off x="8958032" y="3532190"/>
            <a:ext cx="368194" cy="185527"/>
          </a:xfrm>
          <a:prstGeom prst="rect">
            <a:avLst/>
          </a:prstGeom>
        </p:spPr>
      </p:pic>
      <p:pic>
        <p:nvPicPr>
          <p:cNvPr id="348" name="Picture 16" descr="Connecting your own Hadoop or Spark to Azure Data Lake Store | by Amit  Kulkarni | Azure Data Lake | Medium">
            <a:extLst>
              <a:ext uri="{FF2B5EF4-FFF2-40B4-BE49-F238E27FC236}">
                <a16:creationId xmlns:a16="http://schemas.microsoft.com/office/drawing/2014/main" id="{443A44AD-001A-4FB7-B96F-3372B8196CD7}"/>
              </a:ext>
            </a:extLst>
          </p:cNvPr>
          <p:cNvPicPr>
            <a:picLocks noChangeAspect="1" noChangeArrowheads="1"/>
          </p:cNvPicPr>
          <p:nvPr/>
        </p:nvPicPr>
        <p:blipFill>
          <a:blip r:embed="rId25" cstate="print">
            <a:extLst>
              <a:ext uri="{28A0092B-C50C-407E-A947-70E740481C1C}">
                <a14:useLocalDpi xmlns:a14="http://schemas.microsoft.com/office/drawing/2010/main" val="0"/>
              </a:ext>
            </a:extLst>
          </a:blip>
          <a:srcRect/>
          <a:stretch>
            <a:fillRect/>
          </a:stretch>
        </p:blipFill>
        <p:spPr bwMode="auto">
          <a:xfrm>
            <a:off x="9769649" y="4737789"/>
            <a:ext cx="453282" cy="225881"/>
          </a:xfrm>
          <a:prstGeom prst="rect">
            <a:avLst/>
          </a:prstGeom>
          <a:noFill/>
        </p:spPr>
      </p:pic>
      <p:pic>
        <p:nvPicPr>
          <p:cNvPr id="349" name="Picture 16" descr="Connecting your own Hadoop or Spark to Azure Data Lake Store | by Amit  Kulkarni | Azure Data Lake | Medium">
            <a:extLst>
              <a:ext uri="{FF2B5EF4-FFF2-40B4-BE49-F238E27FC236}">
                <a16:creationId xmlns:a16="http://schemas.microsoft.com/office/drawing/2014/main" id="{81909BD1-0E02-4AB4-95EE-7E059A7E3E5C}"/>
              </a:ext>
            </a:extLst>
          </p:cNvPr>
          <p:cNvPicPr>
            <a:picLocks noChangeAspect="1" noChangeArrowheads="1"/>
          </p:cNvPicPr>
          <p:nvPr/>
        </p:nvPicPr>
        <p:blipFill>
          <a:blip r:embed="rId25" cstate="print">
            <a:extLst>
              <a:ext uri="{28A0092B-C50C-407E-A947-70E740481C1C}">
                <a14:useLocalDpi xmlns:a14="http://schemas.microsoft.com/office/drawing/2010/main" val="0"/>
              </a:ext>
            </a:extLst>
          </a:blip>
          <a:srcRect/>
          <a:stretch>
            <a:fillRect/>
          </a:stretch>
        </p:blipFill>
        <p:spPr bwMode="auto">
          <a:xfrm>
            <a:off x="10049451" y="4737789"/>
            <a:ext cx="453282" cy="225881"/>
          </a:xfrm>
          <a:prstGeom prst="rect">
            <a:avLst/>
          </a:prstGeom>
          <a:noFill/>
          <a:ln w="12700" cap="flat">
            <a:noFill/>
            <a:miter lim="400000"/>
          </a:ln>
          <a:effectLst/>
          <a:sp3d/>
        </p:spPr>
      </p:pic>
      <p:pic>
        <p:nvPicPr>
          <p:cNvPr id="350" name="Picture 16" descr="Connecting your own Hadoop or Spark to Azure Data Lake Store | by Amit  Kulkarni | Azure Data Lake | Medium">
            <a:extLst>
              <a:ext uri="{FF2B5EF4-FFF2-40B4-BE49-F238E27FC236}">
                <a16:creationId xmlns:a16="http://schemas.microsoft.com/office/drawing/2014/main" id="{1B540B41-400E-4458-8B6F-D4BB14355683}"/>
              </a:ext>
            </a:extLst>
          </p:cNvPr>
          <p:cNvPicPr>
            <a:picLocks noChangeAspect="1" noChangeArrowheads="1"/>
          </p:cNvPicPr>
          <p:nvPr/>
        </p:nvPicPr>
        <p:blipFill>
          <a:blip r:embed="rId25" cstate="print">
            <a:extLst>
              <a:ext uri="{28A0092B-C50C-407E-A947-70E740481C1C}">
                <a14:useLocalDpi xmlns:a14="http://schemas.microsoft.com/office/drawing/2010/main" val="0"/>
              </a:ext>
            </a:extLst>
          </a:blip>
          <a:srcRect/>
          <a:stretch>
            <a:fillRect/>
          </a:stretch>
        </p:blipFill>
        <p:spPr bwMode="auto">
          <a:xfrm>
            <a:off x="10063563" y="5067827"/>
            <a:ext cx="453282" cy="225881"/>
          </a:xfrm>
          <a:prstGeom prst="rect">
            <a:avLst/>
          </a:prstGeom>
          <a:noFill/>
          <a:ln w="12700" cap="flat">
            <a:noFill/>
            <a:miter lim="400000"/>
          </a:ln>
          <a:effectLst/>
          <a:sp3d/>
        </p:spPr>
      </p:pic>
      <p:sp>
        <p:nvSpPr>
          <p:cNvPr id="352" name="Rounded Rectangle 376">
            <a:extLst>
              <a:ext uri="{FF2B5EF4-FFF2-40B4-BE49-F238E27FC236}">
                <a16:creationId xmlns:a16="http://schemas.microsoft.com/office/drawing/2014/main" id="{3D978396-2C3E-4586-BB32-EC166C841777}"/>
              </a:ext>
            </a:extLst>
          </p:cNvPr>
          <p:cNvSpPr/>
          <p:nvPr/>
        </p:nvSpPr>
        <p:spPr>
          <a:xfrm>
            <a:off x="8855192" y="4730007"/>
            <a:ext cx="1107454" cy="212317"/>
          </a:xfrm>
          <a:prstGeom prst="roundRect">
            <a:avLst>
              <a:gd name="adj" fmla="val 10058"/>
            </a:avLst>
          </a:prstGeom>
          <a:noFill/>
          <a:ln w="12700" cap="rnd">
            <a:noFill/>
            <a:prstDash val="solid"/>
            <a:round/>
            <a:extLst>
              <a:ext uri="{C807C97D-BFC1-408E-A445-0C87EB9F89A2}">
                <ask:lineSketchStyleProps xmlns:ask="http://schemas.microsoft.com/office/drawing/2018/sketchyshapes">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algn="r" defTabSz="609585">
              <a:lnSpc>
                <a:spcPct val="90000"/>
              </a:lnSpc>
              <a:spcAft>
                <a:spcPts val="1333"/>
              </a:spcAft>
            </a:pPr>
            <a:r>
              <a:rPr lang="en-US" sz="700">
                <a:solidFill>
                  <a:srgbClr val="535353">
                    <a:lumMod val="25000"/>
                  </a:srgbClr>
                </a:solidFill>
                <a:cs typeface="Calibri"/>
              </a:rPr>
              <a:t>Domain 1</a:t>
            </a:r>
          </a:p>
        </p:txBody>
      </p:sp>
      <p:sp>
        <p:nvSpPr>
          <p:cNvPr id="353" name="Rounded Rectangle 376">
            <a:extLst>
              <a:ext uri="{FF2B5EF4-FFF2-40B4-BE49-F238E27FC236}">
                <a16:creationId xmlns:a16="http://schemas.microsoft.com/office/drawing/2014/main" id="{62F6F6E9-9B9F-4FE0-9704-0AEE980DF4B2}"/>
              </a:ext>
            </a:extLst>
          </p:cNvPr>
          <p:cNvSpPr/>
          <p:nvPr/>
        </p:nvSpPr>
        <p:spPr>
          <a:xfrm>
            <a:off x="10323351" y="4730007"/>
            <a:ext cx="1107454" cy="212317"/>
          </a:xfrm>
          <a:prstGeom prst="roundRect">
            <a:avLst>
              <a:gd name="adj" fmla="val 10058"/>
            </a:avLst>
          </a:prstGeom>
          <a:noFill/>
          <a:ln w="12700" cap="rnd">
            <a:noFill/>
            <a:prstDash val="solid"/>
            <a:round/>
            <a:extLst>
              <a:ext uri="{C807C97D-BFC1-408E-A445-0C87EB9F89A2}">
                <ask:lineSketchStyleProps xmlns:ask="http://schemas.microsoft.com/office/drawing/2018/sketchyshapes">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defTabSz="609585">
              <a:lnSpc>
                <a:spcPct val="90000"/>
              </a:lnSpc>
              <a:spcAft>
                <a:spcPts val="1333"/>
              </a:spcAft>
            </a:pPr>
            <a:r>
              <a:rPr lang="en-US" sz="700">
                <a:solidFill>
                  <a:srgbClr val="535353">
                    <a:lumMod val="25000"/>
                  </a:srgbClr>
                </a:solidFill>
                <a:cs typeface="Calibri"/>
              </a:rPr>
              <a:t>Domain…n</a:t>
            </a:r>
          </a:p>
        </p:txBody>
      </p:sp>
      <p:sp>
        <p:nvSpPr>
          <p:cNvPr id="354" name="Rounded Rectangle 376">
            <a:extLst>
              <a:ext uri="{FF2B5EF4-FFF2-40B4-BE49-F238E27FC236}">
                <a16:creationId xmlns:a16="http://schemas.microsoft.com/office/drawing/2014/main" id="{FD0DEEF0-8609-4A5B-8AC5-AC2597265B7D}"/>
              </a:ext>
            </a:extLst>
          </p:cNvPr>
          <p:cNvSpPr/>
          <p:nvPr/>
        </p:nvSpPr>
        <p:spPr>
          <a:xfrm>
            <a:off x="9149106" y="5088562"/>
            <a:ext cx="1107454" cy="212317"/>
          </a:xfrm>
          <a:prstGeom prst="roundRect">
            <a:avLst>
              <a:gd name="adj" fmla="val 10058"/>
            </a:avLst>
          </a:prstGeom>
          <a:noFill/>
          <a:ln w="12700" cap="rnd">
            <a:noFill/>
            <a:prstDash val="solid"/>
            <a:round/>
            <a:extLst>
              <a:ext uri="{C807C97D-BFC1-408E-A445-0C87EB9F89A2}">
                <ask:lineSketchStyleProps xmlns:ask="http://schemas.microsoft.com/office/drawing/2018/sketchyshapes">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algn="r" defTabSz="609585">
              <a:lnSpc>
                <a:spcPct val="90000"/>
              </a:lnSpc>
              <a:spcAft>
                <a:spcPts val="1333"/>
              </a:spcAft>
            </a:pPr>
            <a:r>
              <a:rPr lang="en-US" sz="700">
                <a:solidFill>
                  <a:srgbClr val="535353">
                    <a:lumMod val="25000"/>
                  </a:srgbClr>
                </a:solidFill>
                <a:cs typeface="Calibri"/>
              </a:rPr>
              <a:t>Domain 2</a:t>
            </a:r>
          </a:p>
        </p:txBody>
      </p:sp>
      <p:pic>
        <p:nvPicPr>
          <p:cNvPr id="356" name="Graphic 355" descr="Line arrow Straight">
            <a:extLst>
              <a:ext uri="{FF2B5EF4-FFF2-40B4-BE49-F238E27FC236}">
                <a16:creationId xmlns:a16="http://schemas.microsoft.com/office/drawing/2014/main" id="{25192E99-0B7D-4C2B-A5FC-3A755A6B5E7C}"/>
              </a:ext>
            </a:extLst>
          </p:cNvPr>
          <p:cNvPicPr>
            <a:picLocks noChangeAspect="1"/>
          </p:cNvPicPr>
          <p:nvPr/>
        </p:nvPicPr>
        <p:blipFill>
          <a:blip r:embed="rId20" cstate="print">
            <a:extLst>
              <a:ext uri="{28A0092B-C50C-407E-A947-70E740481C1C}">
                <a14:useLocalDpi xmlns:a14="http://schemas.microsoft.com/office/drawing/2010/main" val="0"/>
              </a:ext>
              <a:ext uri="{96DAC541-7B7A-43D3-8B79-37D633B846F1}">
                <asvg:svgBlip xmlns:asvg="http://schemas.microsoft.com/office/drawing/2016/SVG/main" r:embed="rId21"/>
              </a:ext>
            </a:extLst>
          </a:blip>
          <a:stretch>
            <a:fillRect/>
          </a:stretch>
        </p:blipFill>
        <p:spPr>
          <a:xfrm rot="16200000">
            <a:off x="8976283" y="4472356"/>
            <a:ext cx="368194" cy="185527"/>
          </a:xfrm>
          <a:prstGeom prst="rect">
            <a:avLst/>
          </a:prstGeom>
        </p:spPr>
      </p:pic>
      <p:sp>
        <p:nvSpPr>
          <p:cNvPr id="357" name="Robust Core">
            <a:extLst>
              <a:ext uri="{FF2B5EF4-FFF2-40B4-BE49-F238E27FC236}">
                <a16:creationId xmlns:a16="http://schemas.microsoft.com/office/drawing/2014/main" id="{CC6C7869-25D6-43C8-8BD3-3FE118EBD86C}"/>
              </a:ext>
            </a:extLst>
          </p:cNvPr>
          <p:cNvSpPr/>
          <p:nvPr/>
        </p:nvSpPr>
        <p:spPr>
          <a:xfrm>
            <a:off x="3934721" y="4078829"/>
            <a:ext cx="1128997" cy="140611"/>
          </a:xfrm>
          <a:prstGeom prst="roundRect">
            <a:avLst>
              <a:gd name="adj" fmla="val 50000"/>
            </a:avLst>
          </a:prstGeom>
          <a:solidFill>
            <a:schemeClr val="bg1">
              <a:lumMod val="85000"/>
            </a:schemeClr>
          </a:solidFill>
          <a:ln w="12700" cap="flat">
            <a:noFill/>
            <a:prstDash val="solid"/>
            <a:miter lim="400000"/>
          </a:ln>
          <a:effectLst/>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square" lIns="0" tIns="0" rIns="0" bIns="0" numCol="1" anchor="ctr">
            <a:noAutofit/>
          </a:bodyPr>
          <a:lstStyle>
            <a:lvl1pPr>
              <a:defRPr sz="2000" cap="none" spc="0">
                <a:solidFill>
                  <a:srgbClr val="2F3B4D"/>
                </a:solidFill>
              </a:defRPr>
            </a:lvl1pPr>
          </a:lstStyle>
          <a:p>
            <a:pPr algn="ctr" defTabSz="914377">
              <a:defRPr/>
            </a:pPr>
            <a:r>
              <a:rPr lang="en-US" sz="700">
                <a:solidFill>
                  <a:srgbClr val="E7E6E6">
                    <a:lumMod val="25000"/>
                  </a:srgbClr>
                </a:solidFill>
                <a:cs typeface="Calibri"/>
              </a:rPr>
              <a:t>Data Governance</a:t>
            </a:r>
            <a:endParaRPr sz="700">
              <a:solidFill>
                <a:srgbClr val="E7E6E6">
                  <a:lumMod val="25000"/>
                </a:srgbClr>
              </a:solidFill>
              <a:cs typeface="Calibri"/>
            </a:endParaRPr>
          </a:p>
        </p:txBody>
      </p:sp>
      <p:grpSp>
        <p:nvGrpSpPr>
          <p:cNvPr id="369" name="Group 368">
            <a:extLst>
              <a:ext uri="{FF2B5EF4-FFF2-40B4-BE49-F238E27FC236}">
                <a16:creationId xmlns:a16="http://schemas.microsoft.com/office/drawing/2014/main" id="{CF31C315-C398-4BC7-9744-1779BCDB811C}"/>
              </a:ext>
            </a:extLst>
          </p:cNvPr>
          <p:cNvGrpSpPr/>
          <p:nvPr/>
        </p:nvGrpSpPr>
        <p:grpSpPr>
          <a:xfrm>
            <a:off x="5374914" y="1646430"/>
            <a:ext cx="373942" cy="1094472"/>
            <a:chOff x="5502383" y="1103818"/>
            <a:chExt cx="188563" cy="800830"/>
          </a:xfrm>
        </p:grpSpPr>
        <p:cxnSp>
          <p:nvCxnSpPr>
            <p:cNvPr id="370" name="Connector: Elbow 369">
              <a:extLst>
                <a:ext uri="{FF2B5EF4-FFF2-40B4-BE49-F238E27FC236}">
                  <a16:creationId xmlns:a16="http://schemas.microsoft.com/office/drawing/2014/main" id="{08FAEF29-45B4-4120-8C67-259BF10C8322}"/>
                </a:ext>
              </a:extLst>
            </p:cNvPr>
            <p:cNvCxnSpPr>
              <a:cxnSpLocks/>
            </p:cNvCxnSpPr>
            <p:nvPr/>
          </p:nvCxnSpPr>
          <p:spPr>
            <a:xfrm rot="5400000" flipH="1" flipV="1">
              <a:off x="5313876" y="1293046"/>
              <a:ext cx="566298" cy="187842"/>
            </a:xfrm>
            <a:prstGeom prst="bentConnector2">
              <a:avLst/>
            </a:prstGeom>
            <a:ln w="6350">
              <a:tailEnd type="triangle"/>
            </a:ln>
          </p:spPr>
          <p:style>
            <a:lnRef idx="1">
              <a:schemeClr val="accent2"/>
            </a:lnRef>
            <a:fillRef idx="0">
              <a:schemeClr val="accent2"/>
            </a:fillRef>
            <a:effectRef idx="0">
              <a:schemeClr val="accent2"/>
            </a:effectRef>
            <a:fontRef idx="minor">
              <a:schemeClr val="tx1"/>
            </a:fontRef>
          </p:style>
        </p:cxnSp>
        <p:cxnSp>
          <p:nvCxnSpPr>
            <p:cNvPr id="371" name="Connector: Elbow 370">
              <a:extLst>
                <a:ext uri="{FF2B5EF4-FFF2-40B4-BE49-F238E27FC236}">
                  <a16:creationId xmlns:a16="http://schemas.microsoft.com/office/drawing/2014/main" id="{C982825E-FC4F-4446-89B3-80B0D9A30F32}"/>
                </a:ext>
              </a:extLst>
            </p:cNvPr>
            <p:cNvCxnSpPr>
              <a:cxnSpLocks/>
            </p:cNvCxnSpPr>
            <p:nvPr/>
          </p:nvCxnSpPr>
          <p:spPr>
            <a:xfrm flipV="1">
              <a:off x="5509672" y="1552393"/>
              <a:ext cx="177204" cy="109476"/>
            </a:xfrm>
            <a:prstGeom prst="bentConnector3">
              <a:avLst>
                <a:gd name="adj1" fmla="val -3752"/>
              </a:avLst>
            </a:prstGeom>
            <a:ln w="6350">
              <a:tailEnd type="triangle"/>
            </a:ln>
          </p:spPr>
          <p:style>
            <a:lnRef idx="1">
              <a:schemeClr val="accent2"/>
            </a:lnRef>
            <a:fillRef idx="0">
              <a:schemeClr val="accent2"/>
            </a:fillRef>
            <a:effectRef idx="0">
              <a:schemeClr val="accent2"/>
            </a:effectRef>
            <a:fontRef idx="minor">
              <a:schemeClr val="tx1"/>
            </a:fontRef>
          </p:style>
        </p:cxnSp>
        <p:cxnSp>
          <p:nvCxnSpPr>
            <p:cNvPr id="372" name="Connector: Elbow 371">
              <a:extLst>
                <a:ext uri="{FF2B5EF4-FFF2-40B4-BE49-F238E27FC236}">
                  <a16:creationId xmlns:a16="http://schemas.microsoft.com/office/drawing/2014/main" id="{6F102C9F-0EEA-4B2B-83C9-BBA80CCA7146}"/>
                </a:ext>
              </a:extLst>
            </p:cNvPr>
            <p:cNvCxnSpPr>
              <a:cxnSpLocks/>
            </p:cNvCxnSpPr>
            <p:nvPr/>
          </p:nvCxnSpPr>
          <p:spPr>
            <a:xfrm rot="16200000" flipH="1">
              <a:off x="5476286" y="1693727"/>
              <a:ext cx="237018" cy="184824"/>
            </a:xfrm>
            <a:prstGeom prst="bentConnector2">
              <a:avLst/>
            </a:prstGeom>
            <a:ln w="6350">
              <a:tailEnd type="triangle"/>
            </a:ln>
          </p:spPr>
          <p:style>
            <a:lnRef idx="1">
              <a:schemeClr val="accent2"/>
            </a:lnRef>
            <a:fillRef idx="0">
              <a:schemeClr val="accent2"/>
            </a:fillRef>
            <a:effectRef idx="0">
              <a:schemeClr val="accent2"/>
            </a:effectRef>
            <a:fontRef idx="minor">
              <a:schemeClr val="tx1"/>
            </a:fontRef>
          </p:style>
        </p:cxnSp>
      </p:grpSp>
      <p:pic>
        <p:nvPicPr>
          <p:cNvPr id="374" name="Graphic 373" descr="Line arrow Straight">
            <a:extLst>
              <a:ext uri="{FF2B5EF4-FFF2-40B4-BE49-F238E27FC236}">
                <a16:creationId xmlns:a16="http://schemas.microsoft.com/office/drawing/2014/main" id="{FFD92A70-10B4-4FD6-9ECD-131B6B3269ED}"/>
              </a:ext>
            </a:extLst>
          </p:cNvPr>
          <p:cNvPicPr>
            <a:picLocks noChangeAspect="1"/>
          </p:cNvPicPr>
          <p:nvPr/>
        </p:nvPicPr>
        <p:blipFill>
          <a:blip r:embed="rId20" cstate="print">
            <a:extLst>
              <a:ext uri="{28A0092B-C50C-407E-A947-70E740481C1C}">
                <a14:useLocalDpi xmlns:a14="http://schemas.microsoft.com/office/drawing/2010/main" val="0"/>
              </a:ext>
              <a:ext uri="{96DAC541-7B7A-43D3-8B79-37D633B846F1}">
                <asvg:svgBlip xmlns:asvg="http://schemas.microsoft.com/office/drawing/2016/SVG/main" r:embed="rId21"/>
              </a:ext>
            </a:extLst>
          </a:blip>
          <a:stretch>
            <a:fillRect/>
          </a:stretch>
        </p:blipFill>
        <p:spPr>
          <a:xfrm rot="10800000">
            <a:off x="4820019" y="2258220"/>
            <a:ext cx="263329" cy="119546"/>
          </a:xfrm>
          <a:prstGeom prst="rect">
            <a:avLst/>
          </a:prstGeom>
        </p:spPr>
      </p:pic>
      <p:sp>
        <p:nvSpPr>
          <p:cNvPr id="375" name="Rectangle 374">
            <a:extLst>
              <a:ext uri="{FF2B5EF4-FFF2-40B4-BE49-F238E27FC236}">
                <a16:creationId xmlns:a16="http://schemas.microsoft.com/office/drawing/2014/main" id="{610C6852-87BB-4B54-BC2E-5622E7151759}"/>
              </a:ext>
            </a:extLst>
          </p:cNvPr>
          <p:cNvSpPr/>
          <p:nvPr/>
        </p:nvSpPr>
        <p:spPr>
          <a:xfrm>
            <a:off x="3844679" y="3636596"/>
            <a:ext cx="2699259" cy="322113"/>
          </a:xfrm>
          <a:prstGeom prst="rect">
            <a:avLst/>
          </a:prstGeom>
          <a:noFill/>
          <a:ln w="3175">
            <a:solidFill>
              <a:srgbClr val="C5BCDB"/>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defRPr/>
            </a:pPr>
            <a:endParaRPr lang="en-US" sz="1600">
              <a:solidFill>
                <a:prstClr val="white"/>
              </a:solidFill>
              <a:cs typeface="Calibri"/>
            </a:endParaRPr>
          </a:p>
        </p:txBody>
      </p:sp>
      <p:sp>
        <p:nvSpPr>
          <p:cNvPr id="376" name="Rounded Rectangle 285">
            <a:extLst>
              <a:ext uri="{FF2B5EF4-FFF2-40B4-BE49-F238E27FC236}">
                <a16:creationId xmlns:a16="http://schemas.microsoft.com/office/drawing/2014/main" id="{86DAF290-23A6-4A3F-B4D6-55577A615876}"/>
              </a:ext>
            </a:extLst>
          </p:cNvPr>
          <p:cNvSpPr/>
          <p:nvPr/>
        </p:nvSpPr>
        <p:spPr>
          <a:xfrm>
            <a:off x="3923059" y="3726273"/>
            <a:ext cx="1391669" cy="203932"/>
          </a:xfrm>
          <a:prstGeom prst="roundRect">
            <a:avLst>
              <a:gd name="adj" fmla="val 5238"/>
            </a:avLst>
          </a:prstGeom>
          <a:solidFill>
            <a:schemeClr val="bg1"/>
          </a:solidFill>
          <a:ln w="12700"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0" bIns="60960" numCol="1" spcCol="0" rtlCol="0" fromWordArt="0" anchor="ctr" anchorCtr="0" forceAA="0" compatLnSpc="1">
            <a:prstTxWarp prst="textNoShape">
              <a:avLst/>
            </a:prstTxWarp>
            <a:noAutofit/>
          </a:bodyPr>
          <a:lstStyle/>
          <a:p>
            <a:pPr marL="154509" defTabSz="914377">
              <a:lnSpc>
                <a:spcPct val="90000"/>
              </a:lnSpc>
              <a:spcAft>
                <a:spcPts val="1333"/>
              </a:spcAft>
              <a:defRPr/>
            </a:pPr>
            <a:r>
              <a:rPr lang="en-US" sz="800">
                <a:solidFill>
                  <a:prstClr val="black">
                    <a:lumMod val="75000"/>
                  </a:prstClr>
                </a:solidFill>
                <a:cs typeface="Calibri"/>
              </a:rPr>
              <a:t>Data Ingestion Pipeline</a:t>
            </a:r>
          </a:p>
        </p:txBody>
      </p:sp>
      <p:sp>
        <p:nvSpPr>
          <p:cNvPr id="377" name="Rounded Rectangle 286">
            <a:extLst>
              <a:ext uri="{FF2B5EF4-FFF2-40B4-BE49-F238E27FC236}">
                <a16:creationId xmlns:a16="http://schemas.microsoft.com/office/drawing/2014/main" id="{88A4F69A-3D22-4D76-868B-C61347F73767}"/>
              </a:ext>
            </a:extLst>
          </p:cNvPr>
          <p:cNvSpPr/>
          <p:nvPr/>
        </p:nvSpPr>
        <p:spPr>
          <a:xfrm>
            <a:off x="5428024" y="3727739"/>
            <a:ext cx="1002618" cy="171350"/>
          </a:xfrm>
          <a:prstGeom prst="roundRect">
            <a:avLst>
              <a:gd name="adj" fmla="val 5238"/>
            </a:avLst>
          </a:prstGeom>
          <a:solidFill>
            <a:schemeClr val="bg1"/>
          </a:solidFill>
          <a:ln w="12700"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marL="8466" algn="ctr" defTabSz="914377">
              <a:lnSpc>
                <a:spcPct val="90000"/>
              </a:lnSpc>
              <a:spcAft>
                <a:spcPts val="1333"/>
              </a:spcAft>
              <a:defRPr/>
            </a:pPr>
            <a:r>
              <a:rPr lang="en-US" sz="800">
                <a:solidFill>
                  <a:prstClr val="black">
                    <a:lumMod val="75000"/>
                  </a:prstClr>
                </a:solidFill>
                <a:cs typeface="Calibri"/>
              </a:rPr>
              <a:t>IAM Policies</a:t>
            </a:r>
          </a:p>
        </p:txBody>
      </p:sp>
      <p:pic>
        <p:nvPicPr>
          <p:cNvPr id="379" name="Graphic 378" descr="Single gear">
            <a:extLst>
              <a:ext uri="{FF2B5EF4-FFF2-40B4-BE49-F238E27FC236}">
                <a16:creationId xmlns:a16="http://schemas.microsoft.com/office/drawing/2014/main" id="{325D9843-2DAA-441F-BE91-3E607EF6E22B}"/>
              </a:ext>
            </a:extLst>
          </p:cNvPr>
          <p:cNvPicPr>
            <a:picLocks noChangeAspect="1"/>
          </p:cNvPicPr>
          <p:nvPr/>
        </p:nvPicPr>
        <p:blipFill>
          <a:blip r:embed="rId26" cstate="print">
            <a:extLst>
              <a:ext uri="{28A0092B-C50C-407E-A947-70E740481C1C}">
                <a14:useLocalDpi xmlns:a14="http://schemas.microsoft.com/office/drawing/2010/main" val="0"/>
              </a:ext>
              <a:ext uri="{96DAC541-7B7A-43D3-8B79-37D633B846F1}">
                <asvg:svgBlip xmlns:asvg="http://schemas.microsoft.com/office/drawing/2016/SVG/main" r:embed="rId27"/>
              </a:ext>
            </a:extLst>
          </a:blip>
          <a:stretch>
            <a:fillRect/>
          </a:stretch>
        </p:blipFill>
        <p:spPr>
          <a:xfrm>
            <a:off x="3976997" y="3723633"/>
            <a:ext cx="176425" cy="167978"/>
          </a:xfrm>
          <a:prstGeom prst="rect">
            <a:avLst/>
          </a:prstGeom>
        </p:spPr>
      </p:pic>
      <p:pic>
        <p:nvPicPr>
          <p:cNvPr id="380" name="Graphic 379" descr="Bar chart">
            <a:extLst>
              <a:ext uri="{FF2B5EF4-FFF2-40B4-BE49-F238E27FC236}">
                <a16:creationId xmlns:a16="http://schemas.microsoft.com/office/drawing/2014/main" id="{E41F7D88-159D-4CB8-88D5-1A8E3721FDE6}"/>
              </a:ext>
            </a:extLst>
          </p:cNvPr>
          <p:cNvPicPr>
            <a:picLocks noChangeAspect="1"/>
          </p:cNvPicPr>
          <p:nvPr/>
        </p:nvPicPr>
        <p:blipFill>
          <a:blip r:embed="rId28" cstate="print">
            <a:extLst>
              <a:ext uri="{28A0092B-C50C-407E-A947-70E740481C1C}">
                <a14:useLocalDpi xmlns:a14="http://schemas.microsoft.com/office/drawing/2010/main" val="0"/>
              </a:ext>
              <a:ext uri="{96DAC541-7B7A-43D3-8B79-37D633B846F1}">
                <asvg:svgBlip xmlns:asvg="http://schemas.microsoft.com/office/drawing/2016/SVG/main" r:embed="rId29"/>
              </a:ext>
            </a:extLst>
          </a:blip>
          <a:stretch>
            <a:fillRect/>
          </a:stretch>
        </p:blipFill>
        <p:spPr>
          <a:xfrm>
            <a:off x="5370846" y="3750543"/>
            <a:ext cx="137408" cy="130830"/>
          </a:xfrm>
          <a:prstGeom prst="rect">
            <a:avLst/>
          </a:prstGeom>
        </p:spPr>
      </p:pic>
      <p:sp>
        <p:nvSpPr>
          <p:cNvPr id="382" name="Rectangle 381">
            <a:extLst>
              <a:ext uri="{FF2B5EF4-FFF2-40B4-BE49-F238E27FC236}">
                <a16:creationId xmlns:a16="http://schemas.microsoft.com/office/drawing/2014/main" id="{BAB36E23-EAF4-42ED-A97A-6E3539E8FFD9}"/>
              </a:ext>
            </a:extLst>
          </p:cNvPr>
          <p:cNvSpPr/>
          <p:nvPr/>
        </p:nvSpPr>
        <p:spPr>
          <a:xfrm>
            <a:off x="4539656" y="3545241"/>
            <a:ext cx="1064273" cy="215444"/>
          </a:xfrm>
          <a:prstGeom prst="rect">
            <a:avLst/>
          </a:prstGeom>
          <a:solidFill>
            <a:schemeClr val="bg1"/>
          </a:solidFill>
        </p:spPr>
        <p:txBody>
          <a:bodyPr wrap="square">
            <a:spAutoFit/>
          </a:bodyPr>
          <a:lstStyle/>
          <a:p>
            <a:pPr algn="ctr" defTabSz="914377" eaLnBrk="0" hangingPunct="0">
              <a:buClr>
                <a:prstClr val="white"/>
              </a:buClr>
              <a:defRPr/>
            </a:pPr>
            <a:r>
              <a:rPr lang="en-US" sz="800" b="1" kern="0">
                <a:solidFill>
                  <a:srgbClr val="E7E6E6">
                    <a:lumMod val="25000"/>
                  </a:srgbClr>
                </a:solidFill>
                <a:cs typeface="Calibri"/>
              </a:rPr>
              <a:t>Reusable Assets</a:t>
            </a:r>
          </a:p>
        </p:txBody>
      </p:sp>
      <p:grpSp>
        <p:nvGrpSpPr>
          <p:cNvPr id="4" name="Group 3">
            <a:extLst>
              <a:ext uri="{FF2B5EF4-FFF2-40B4-BE49-F238E27FC236}">
                <a16:creationId xmlns:a16="http://schemas.microsoft.com/office/drawing/2014/main" id="{FC46D40A-766D-4FDD-B965-5AF10F6EFD9C}"/>
              </a:ext>
            </a:extLst>
          </p:cNvPr>
          <p:cNvGrpSpPr/>
          <p:nvPr/>
        </p:nvGrpSpPr>
        <p:grpSpPr>
          <a:xfrm>
            <a:off x="5354306" y="4095065"/>
            <a:ext cx="1418027" cy="1399812"/>
            <a:chOff x="5186580" y="2982690"/>
            <a:chExt cx="1097408" cy="1141303"/>
          </a:xfrm>
        </p:grpSpPr>
        <p:sp>
          <p:nvSpPr>
            <p:cNvPr id="175" name="Rounded Rectangle 196">
              <a:extLst>
                <a:ext uri="{FF2B5EF4-FFF2-40B4-BE49-F238E27FC236}">
                  <a16:creationId xmlns:a16="http://schemas.microsoft.com/office/drawing/2014/main" id="{3B887485-9A11-4B20-A375-182B7A0DA286}"/>
                </a:ext>
              </a:extLst>
            </p:cNvPr>
            <p:cNvSpPr/>
            <p:nvPr/>
          </p:nvSpPr>
          <p:spPr>
            <a:xfrm>
              <a:off x="5186580" y="3063587"/>
              <a:ext cx="1097408" cy="1060406"/>
            </a:xfrm>
            <a:prstGeom prst="roundRect">
              <a:avLst>
                <a:gd name="adj" fmla="val 5238"/>
              </a:avLst>
            </a:prstGeom>
            <a:solidFill>
              <a:schemeClr val="bg1"/>
            </a:solidFill>
            <a:ln w="12700" cap="rnd">
              <a:solidFill>
                <a:schemeClr val="tx2"/>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algn="ctr" defTabSz="914377" eaLnBrk="0" hangingPunct="0">
                <a:lnSpc>
                  <a:spcPct val="110000"/>
                </a:lnSpc>
                <a:buClr>
                  <a:prstClr val="white"/>
                </a:buClr>
                <a:defRPr/>
              </a:pPr>
              <a:endParaRPr lang="en-US" sz="800" kern="0">
                <a:solidFill>
                  <a:srgbClr val="E7E6E6">
                    <a:lumMod val="25000"/>
                  </a:srgbClr>
                </a:solidFill>
                <a:cs typeface="Calibri"/>
              </a:endParaRPr>
            </a:p>
            <a:p>
              <a:pPr algn="ctr" defTabSz="914377" eaLnBrk="0" hangingPunct="0">
                <a:lnSpc>
                  <a:spcPct val="110000"/>
                </a:lnSpc>
                <a:buClr>
                  <a:prstClr val="white"/>
                </a:buClr>
                <a:defRPr/>
              </a:pPr>
              <a:endParaRPr lang="en-US" sz="800" kern="0">
                <a:solidFill>
                  <a:srgbClr val="E7E6E6">
                    <a:lumMod val="25000"/>
                  </a:srgbClr>
                </a:solidFill>
                <a:cs typeface="Calibri"/>
              </a:endParaRPr>
            </a:p>
            <a:p>
              <a:pPr algn="ctr" defTabSz="914377" eaLnBrk="0" hangingPunct="0">
                <a:lnSpc>
                  <a:spcPct val="110000"/>
                </a:lnSpc>
                <a:buClr>
                  <a:prstClr val="white"/>
                </a:buClr>
                <a:defRPr/>
              </a:pPr>
              <a:endParaRPr lang="en-US" sz="800" kern="0">
                <a:solidFill>
                  <a:srgbClr val="E7E6E6">
                    <a:lumMod val="25000"/>
                  </a:srgbClr>
                </a:solidFill>
                <a:cs typeface="Calibri"/>
              </a:endParaRPr>
            </a:p>
            <a:p>
              <a:pPr algn="ctr" defTabSz="914377" eaLnBrk="0" hangingPunct="0">
                <a:lnSpc>
                  <a:spcPct val="110000"/>
                </a:lnSpc>
                <a:buClr>
                  <a:prstClr val="white"/>
                </a:buClr>
                <a:defRPr/>
              </a:pPr>
              <a:endParaRPr lang="en-US" sz="800" kern="0">
                <a:solidFill>
                  <a:srgbClr val="E7E6E6">
                    <a:lumMod val="25000"/>
                  </a:srgbClr>
                </a:solidFill>
                <a:cs typeface="Calibri"/>
              </a:endParaRPr>
            </a:p>
            <a:p>
              <a:pPr algn="ctr" defTabSz="914377" eaLnBrk="0" hangingPunct="0">
                <a:lnSpc>
                  <a:spcPct val="110000"/>
                </a:lnSpc>
                <a:buClr>
                  <a:prstClr val="white"/>
                </a:buClr>
                <a:defRPr/>
              </a:pPr>
              <a:endParaRPr lang="en-US" sz="800" kern="0">
                <a:solidFill>
                  <a:srgbClr val="E7E6E6">
                    <a:lumMod val="25000"/>
                  </a:srgbClr>
                </a:solidFill>
                <a:cs typeface="Calibri"/>
              </a:endParaRPr>
            </a:p>
          </p:txBody>
        </p:sp>
        <p:sp>
          <p:nvSpPr>
            <p:cNvPr id="359" name="Robust Core">
              <a:extLst>
                <a:ext uri="{FF2B5EF4-FFF2-40B4-BE49-F238E27FC236}">
                  <a16:creationId xmlns:a16="http://schemas.microsoft.com/office/drawing/2014/main" id="{EC0EDE93-20CE-49CA-A6ED-C979BA159E4A}"/>
                </a:ext>
              </a:extLst>
            </p:cNvPr>
            <p:cNvSpPr/>
            <p:nvPr/>
          </p:nvSpPr>
          <p:spPr>
            <a:xfrm>
              <a:off x="5315613" y="2982690"/>
              <a:ext cx="873728" cy="114644"/>
            </a:xfrm>
            <a:prstGeom prst="roundRect">
              <a:avLst>
                <a:gd name="adj" fmla="val 50000"/>
              </a:avLst>
            </a:prstGeom>
            <a:solidFill>
              <a:schemeClr val="bg1">
                <a:lumMod val="85000"/>
              </a:schemeClr>
            </a:solidFill>
            <a:ln w="12700" cap="flat">
              <a:noFill/>
              <a:prstDash val="solid"/>
              <a:miter lim="400000"/>
            </a:ln>
            <a:effectLst/>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square" lIns="0" tIns="0" rIns="0" bIns="0" numCol="1" anchor="ctr">
              <a:noAutofit/>
            </a:bodyPr>
            <a:lstStyle>
              <a:lvl1pPr>
                <a:defRPr sz="2000" cap="none" spc="0">
                  <a:solidFill>
                    <a:srgbClr val="2F3B4D"/>
                  </a:solidFill>
                </a:defRPr>
              </a:lvl1pPr>
            </a:lstStyle>
            <a:p>
              <a:pPr algn="ctr" defTabSz="914377">
                <a:defRPr/>
              </a:pPr>
              <a:r>
                <a:rPr lang="en-US" sz="700">
                  <a:solidFill>
                    <a:srgbClr val="E7E6E6">
                      <a:lumMod val="25000"/>
                    </a:srgbClr>
                  </a:solidFill>
                  <a:cs typeface="Calibri"/>
                </a:rPr>
                <a:t>Data Operations</a:t>
              </a:r>
              <a:endParaRPr sz="700">
                <a:solidFill>
                  <a:srgbClr val="E7E6E6">
                    <a:lumMod val="25000"/>
                  </a:srgbClr>
                </a:solidFill>
                <a:cs typeface="Calibri"/>
              </a:endParaRPr>
            </a:p>
          </p:txBody>
        </p:sp>
        <p:pic>
          <p:nvPicPr>
            <p:cNvPr id="1034" name="Picture 10" descr="Windows Virtual Desktop (WVD) Azure Monitor Workbook">
              <a:extLst>
                <a:ext uri="{FF2B5EF4-FFF2-40B4-BE49-F238E27FC236}">
                  <a16:creationId xmlns:a16="http://schemas.microsoft.com/office/drawing/2014/main" id="{70542280-B5FF-469F-A469-323E7E5C2B0F}"/>
                </a:ext>
              </a:extLst>
            </p:cNvPr>
            <p:cNvPicPr>
              <a:picLocks noChangeAspect="1" noChangeArrowheads="1"/>
            </p:cNvPicPr>
            <p:nvPr/>
          </p:nvPicPr>
          <p:blipFill>
            <a:blip r:embed="rId30" cstate="print">
              <a:extLst>
                <a:ext uri="{28A0092B-C50C-407E-A947-70E740481C1C}">
                  <a14:useLocalDpi xmlns:a14="http://schemas.microsoft.com/office/drawing/2010/main" val="0"/>
                </a:ext>
              </a:extLst>
            </a:blip>
            <a:srcRect/>
            <a:stretch>
              <a:fillRect/>
            </a:stretch>
          </p:blipFill>
          <p:spPr bwMode="auto">
            <a:xfrm>
              <a:off x="5361979" y="3137902"/>
              <a:ext cx="735335" cy="440892"/>
            </a:xfrm>
            <a:prstGeom prst="rect">
              <a:avLst/>
            </a:prstGeom>
            <a:noFill/>
            <a:extLst>
              <a:ext uri="{909E8E84-426E-40DD-AFC4-6F175D3DCCD1}">
                <a14:hiddenFill xmlns:a14="http://schemas.microsoft.com/office/drawing/2010/main">
                  <a:solidFill>
                    <a:srgbClr val="FFFFFF"/>
                  </a:solidFill>
                </a14:hiddenFill>
              </a:ext>
            </a:extLst>
          </p:spPr>
        </p:pic>
        <p:pic>
          <p:nvPicPr>
            <p:cNvPr id="1042" name="Picture 18" descr="Kubernetes Elasticsearch tutorial: How to Run HA the ELK stack on Azure  Kubernetes Service - Portworx">
              <a:extLst>
                <a:ext uri="{FF2B5EF4-FFF2-40B4-BE49-F238E27FC236}">
                  <a16:creationId xmlns:a16="http://schemas.microsoft.com/office/drawing/2014/main" id="{F69FA71C-EDC6-4D1F-82C3-35602FFF64D4}"/>
                </a:ext>
              </a:extLst>
            </p:cNvPr>
            <p:cNvPicPr>
              <a:picLocks noChangeAspect="1" noChangeArrowheads="1"/>
            </p:cNvPicPr>
            <p:nvPr/>
          </p:nvPicPr>
          <p:blipFill>
            <a:blip r:embed="rId31" cstate="print">
              <a:extLst>
                <a:ext uri="{28A0092B-C50C-407E-A947-70E740481C1C}">
                  <a14:useLocalDpi xmlns:a14="http://schemas.microsoft.com/office/drawing/2010/main" val="0"/>
                </a:ext>
              </a:extLst>
            </a:blip>
            <a:srcRect/>
            <a:stretch>
              <a:fillRect/>
            </a:stretch>
          </p:blipFill>
          <p:spPr bwMode="auto">
            <a:xfrm>
              <a:off x="5434761" y="3545801"/>
              <a:ext cx="633296" cy="316648"/>
            </a:xfrm>
            <a:prstGeom prst="rect">
              <a:avLst/>
            </a:prstGeom>
            <a:noFill/>
            <a:extLst>
              <a:ext uri="{909E8E84-426E-40DD-AFC4-6F175D3DCCD1}">
                <a14:hiddenFill xmlns:a14="http://schemas.microsoft.com/office/drawing/2010/main">
                  <a:solidFill>
                    <a:srgbClr val="FFFFFF"/>
                  </a:solidFill>
                </a14:hiddenFill>
              </a:ext>
            </a:extLst>
          </p:spPr>
        </p:pic>
      </p:grpSp>
      <p:sp>
        <p:nvSpPr>
          <p:cNvPr id="199" name="Rounded Rectangle 196">
            <a:extLst>
              <a:ext uri="{FF2B5EF4-FFF2-40B4-BE49-F238E27FC236}">
                <a16:creationId xmlns:a16="http://schemas.microsoft.com/office/drawing/2014/main" id="{D4BAC60B-2C14-4DE4-9419-EC55E5005F99}"/>
              </a:ext>
            </a:extLst>
          </p:cNvPr>
          <p:cNvSpPr/>
          <p:nvPr/>
        </p:nvSpPr>
        <p:spPr>
          <a:xfrm>
            <a:off x="3808989" y="4867822"/>
            <a:ext cx="1418027" cy="619378"/>
          </a:xfrm>
          <a:prstGeom prst="roundRect">
            <a:avLst>
              <a:gd name="adj" fmla="val 5238"/>
            </a:avLst>
          </a:prstGeom>
          <a:solidFill>
            <a:schemeClr val="bg1"/>
          </a:solidFill>
          <a:ln w="12700" cap="rnd">
            <a:solidFill>
              <a:srgbClr val="FF0000"/>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algn="ctr" defTabSz="914377" eaLnBrk="0" hangingPunct="0">
              <a:lnSpc>
                <a:spcPct val="110000"/>
              </a:lnSpc>
              <a:buClr>
                <a:prstClr val="white"/>
              </a:buClr>
              <a:defRPr/>
            </a:pPr>
            <a:endParaRPr lang="en-US" sz="800" kern="0">
              <a:solidFill>
                <a:srgbClr val="E7E6E6">
                  <a:lumMod val="25000"/>
                </a:srgbClr>
              </a:solidFill>
              <a:cs typeface="Calibri"/>
            </a:endParaRPr>
          </a:p>
          <a:p>
            <a:pPr algn="ctr" defTabSz="914377" eaLnBrk="0" hangingPunct="0">
              <a:lnSpc>
                <a:spcPct val="110000"/>
              </a:lnSpc>
              <a:buClr>
                <a:prstClr val="white"/>
              </a:buClr>
              <a:defRPr/>
            </a:pPr>
            <a:endParaRPr lang="en-US" sz="800" kern="0">
              <a:solidFill>
                <a:srgbClr val="E7E6E6">
                  <a:lumMod val="25000"/>
                </a:srgbClr>
              </a:solidFill>
              <a:cs typeface="Calibri"/>
            </a:endParaRPr>
          </a:p>
          <a:p>
            <a:pPr algn="ctr" defTabSz="914377" eaLnBrk="0" hangingPunct="0">
              <a:lnSpc>
                <a:spcPct val="110000"/>
              </a:lnSpc>
              <a:buClr>
                <a:prstClr val="white"/>
              </a:buClr>
              <a:defRPr/>
            </a:pPr>
            <a:endParaRPr lang="en-US" sz="800" kern="0">
              <a:solidFill>
                <a:srgbClr val="E7E6E6">
                  <a:lumMod val="25000"/>
                </a:srgbClr>
              </a:solidFill>
              <a:cs typeface="Calibri"/>
            </a:endParaRPr>
          </a:p>
          <a:p>
            <a:pPr algn="ctr" defTabSz="914377" eaLnBrk="0" hangingPunct="0">
              <a:lnSpc>
                <a:spcPct val="110000"/>
              </a:lnSpc>
              <a:buClr>
                <a:prstClr val="white"/>
              </a:buClr>
              <a:defRPr/>
            </a:pPr>
            <a:endParaRPr lang="en-US" sz="800" kern="0">
              <a:solidFill>
                <a:srgbClr val="E7E6E6">
                  <a:lumMod val="25000"/>
                </a:srgbClr>
              </a:solidFill>
              <a:cs typeface="Calibri"/>
            </a:endParaRPr>
          </a:p>
          <a:p>
            <a:pPr algn="ctr" defTabSz="914377" eaLnBrk="0" hangingPunct="0">
              <a:lnSpc>
                <a:spcPct val="110000"/>
              </a:lnSpc>
              <a:buClr>
                <a:prstClr val="white"/>
              </a:buClr>
              <a:defRPr/>
            </a:pPr>
            <a:endParaRPr lang="en-US" sz="800" kern="0">
              <a:solidFill>
                <a:srgbClr val="E7E6E6">
                  <a:lumMod val="25000"/>
                </a:srgbClr>
              </a:solidFill>
              <a:cs typeface="Calibri"/>
            </a:endParaRPr>
          </a:p>
        </p:txBody>
      </p:sp>
      <p:sp>
        <p:nvSpPr>
          <p:cNvPr id="202" name="Robust Core">
            <a:extLst>
              <a:ext uri="{FF2B5EF4-FFF2-40B4-BE49-F238E27FC236}">
                <a16:creationId xmlns:a16="http://schemas.microsoft.com/office/drawing/2014/main" id="{E9781584-4236-4483-960B-26CAED61E7C1}"/>
              </a:ext>
            </a:extLst>
          </p:cNvPr>
          <p:cNvSpPr/>
          <p:nvPr/>
        </p:nvSpPr>
        <p:spPr>
          <a:xfrm>
            <a:off x="3865735" y="4768602"/>
            <a:ext cx="1316856" cy="148561"/>
          </a:xfrm>
          <a:prstGeom prst="roundRect">
            <a:avLst>
              <a:gd name="adj" fmla="val 50000"/>
            </a:avLst>
          </a:prstGeom>
          <a:solidFill>
            <a:schemeClr val="bg1">
              <a:lumMod val="85000"/>
            </a:schemeClr>
          </a:solidFill>
          <a:ln w="12700" cap="flat">
            <a:noFill/>
            <a:prstDash val="solid"/>
            <a:miter lim="400000"/>
          </a:ln>
          <a:effectLst/>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square" lIns="0" tIns="0" rIns="0" bIns="0" numCol="1" anchor="ctr">
            <a:noAutofit/>
          </a:bodyPr>
          <a:lstStyle>
            <a:lvl1pPr>
              <a:defRPr sz="2000" cap="none" spc="0">
                <a:solidFill>
                  <a:srgbClr val="2F3B4D"/>
                </a:solidFill>
              </a:defRPr>
            </a:lvl1pPr>
          </a:lstStyle>
          <a:p>
            <a:pPr algn="ctr" defTabSz="914377">
              <a:defRPr/>
            </a:pPr>
            <a:r>
              <a:rPr lang="en-US" sz="700">
                <a:solidFill>
                  <a:srgbClr val="E7E6E6">
                    <a:lumMod val="25000"/>
                  </a:srgbClr>
                </a:solidFill>
                <a:cs typeface="Calibri"/>
              </a:rPr>
              <a:t>Data Privacy and Security </a:t>
            </a:r>
            <a:endParaRPr sz="700">
              <a:solidFill>
                <a:srgbClr val="E7E6E6">
                  <a:lumMod val="25000"/>
                </a:srgbClr>
              </a:solidFill>
              <a:cs typeface="Calibri"/>
            </a:endParaRPr>
          </a:p>
        </p:txBody>
      </p:sp>
      <p:pic>
        <p:nvPicPr>
          <p:cNvPr id="1038" name="Picture 14" descr="Azure Active Directory - Qlic - Formerly Premier Choice Internet">
            <a:extLst>
              <a:ext uri="{FF2B5EF4-FFF2-40B4-BE49-F238E27FC236}">
                <a16:creationId xmlns:a16="http://schemas.microsoft.com/office/drawing/2014/main" id="{044F604A-9746-44B4-BEEF-10F306AADEBA}"/>
              </a:ext>
            </a:extLst>
          </p:cNvPr>
          <p:cNvPicPr>
            <a:picLocks noChangeAspect="1" noChangeArrowheads="1"/>
          </p:cNvPicPr>
          <p:nvPr/>
        </p:nvPicPr>
        <p:blipFill>
          <a:blip r:embed="rId32" cstate="print">
            <a:extLst>
              <a:ext uri="{28A0092B-C50C-407E-A947-70E740481C1C}">
                <a14:useLocalDpi xmlns:a14="http://schemas.microsoft.com/office/drawing/2010/main" val="0"/>
              </a:ext>
            </a:extLst>
          </a:blip>
          <a:srcRect/>
          <a:stretch>
            <a:fillRect/>
          </a:stretch>
        </p:blipFill>
        <p:spPr bwMode="auto">
          <a:xfrm>
            <a:off x="3865491" y="5018491"/>
            <a:ext cx="1258863" cy="359345"/>
          </a:xfrm>
          <a:prstGeom prst="rect">
            <a:avLst/>
          </a:prstGeom>
          <a:noFill/>
          <a:extLst>
            <a:ext uri="{909E8E84-426E-40DD-AFC4-6F175D3DCCD1}">
              <a14:hiddenFill xmlns:a14="http://schemas.microsoft.com/office/drawing/2010/main">
                <a:solidFill>
                  <a:srgbClr val="FFFFFF"/>
                </a:solidFill>
              </a14:hiddenFill>
            </a:ext>
          </a:extLst>
        </p:spPr>
      </p:pic>
      <p:sp>
        <p:nvSpPr>
          <p:cNvPr id="203" name="Rounded Rectangle 251">
            <a:extLst>
              <a:ext uri="{FF2B5EF4-FFF2-40B4-BE49-F238E27FC236}">
                <a16:creationId xmlns:a16="http://schemas.microsoft.com/office/drawing/2014/main" id="{A66405F3-A54E-49C0-B1B4-14A66F14A2B4}"/>
              </a:ext>
            </a:extLst>
          </p:cNvPr>
          <p:cNvSpPr/>
          <p:nvPr/>
        </p:nvSpPr>
        <p:spPr>
          <a:xfrm>
            <a:off x="6899879" y="3729232"/>
            <a:ext cx="1752931" cy="1504251"/>
          </a:xfrm>
          <a:prstGeom prst="roundRect">
            <a:avLst>
              <a:gd name="adj" fmla="val 1748"/>
            </a:avLst>
          </a:prstGeom>
          <a:solidFill>
            <a:schemeClr val="bg1"/>
          </a:solidFill>
          <a:ln w="15875" cap="rnd">
            <a:solidFill>
              <a:srgbClr val="FF0000"/>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algn="ctr" defTabSz="914377">
              <a:lnSpc>
                <a:spcPct val="90000"/>
              </a:lnSpc>
              <a:spcAft>
                <a:spcPts val="1333"/>
              </a:spcAft>
              <a:defRPr/>
            </a:pPr>
            <a:endParaRPr lang="en-US" sz="1400">
              <a:solidFill>
                <a:prstClr val="white"/>
              </a:solidFill>
              <a:cs typeface="Calibri"/>
            </a:endParaRPr>
          </a:p>
        </p:txBody>
      </p:sp>
      <p:sp>
        <p:nvSpPr>
          <p:cNvPr id="206" name="Robust Core">
            <a:extLst>
              <a:ext uri="{FF2B5EF4-FFF2-40B4-BE49-F238E27FC236}">
                <a16:creationId xmlns:a16="http://schemas.microsoft.com/office/drawing/2014/main" id="{C5CF0539-F7FA-41B8-AE86-FCA3522E9D66}"/>
              </a:ext>
            </a:extLst>
          </p:cNvPr>
          <p:cNvSpPr/>
          <p:nvPr/>
        </p:nvSpPr>
        <p:spPr>
          <a:xfrm>
            <a:off x="7242367" y="3628958"/>
            <a:ext cx="1271312" cy="262040"/>
          </a:xfrm>
          <a:prstGeom prst="roundRect">
            <a:avLst>
              <a:gd name="adj" fmla="val 50000"/>
            </a:avLst>
          </a:prstGeom>
          <a:solidFill>
            <a:schemeClr val="bg1">
              <a:lumMod val="85000"/>
            </a:schemeClr>
          </a:solidFill>
          <a:ln w="12700" cap="flat">
            <a:noFill/>
            <a:prstDash val="solid"/>
            <a:miter lim="400000"/>
          </a:ln>
          <a:effectLst/>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square" lIns="0" tIns="0" rIns="0" bIns="0" numCol="1" anchor="ctr">
            <a:noAutofit/>
          </a:bodyPr>
          <a:lstStyle>
            <a:lvl1pPr>
              <a:defRPr sz="2000" cap="none" spc="0">
                <a:solidFill>
                  <a:srgbClr val="2F3B4D"/>
                </a:solidFill>
              </a:defRPr>
            </a:lvl1pPr>
          </a:lstStyle>
          <a:p>
            <a:pPr algn="ctr" defTabSz="914377">
              <a:defRPr/>
            </a:pPr>
            <a:r>
              <a:rPr lang="en-US" sz="700">
                <a:solidFill>
                  <a:srgbClr val="E7E6E6">
                    <a:lumMod val="25000"/>
                  </a:srgbClr>
                </a:solidFill>
                <a:cs typeface="Calibri"/>
              </a:rPr>
              <a:t>Cloud Datawarehouse (Gold)</a:t>
            </a:r>
            <a:endParaRPr sz="700">
              <a:solidFill>
                <a:srgbClr val="E7E6E6">
                  <a:lumMod val="25000"/>
                </a:srgbClr>
              </a:solidFill>
              <a:cs typeface="Calibri"/>
            </a:endParaRPr>
          </a:p>
        </p:txBody>
      </p:sp>
      <p:sp>
        <p:nvSpPr>
          <p:cNvPr id="210" name="Rounded Rectangle 251">
            <a:extLst>
              <a:ext uri="{FF2B5EF4-FFF2-40B4-BE49-F238E27FC236}">
                <a16:creationId xmlns:a16="http://schemas.microsoft.com/office/drawing/2014/main" id="{7BC12D38-73BF-454C-8B0B-954AB8210C2E}"/>
              </a:ext>
            </a:extLst>
          </p:cNvPr>
          <p:cNvSpPr/>
          <p:nvPr/>
        </p:nvSpPr>
        <p:spPr>
          <a:xfrm>
            <a:off x="6968371" y="4715304"/>
            <a:ext cx="1611123" cy="420061"/>
          </a:xfrm>
          <a:prstGeom prst="roundRect">
            <a:avLst>
              <a:gd name="adj" fmla="val 1748"/>
            </a:avLst>
          </a:prstGeom>
          <a:solidFill>
            <a:schemeClr val="bg1"/>
          </a:solidFill>
          <a:ln w="15875" cap="rnd">
            <a:solidFill>
              <a:schemeClr val="bg1">
                <a:lumMod val="65000"/>
              </a:schemeClr>
            </a:solidFill>
            <a:prstDash val="sysDot"/>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algn="ctr" defTabSz="914377">
              <a:lnSpc>
                <a:spcPct val="90000"/>
              </a:lnSpc>
              <a:spcAft>
                <a:spcPts val="1333"/>
              </a:spcAft>
              <a:defRPr/>
            </a:pPr>
            <a:endParaRPr lang="en-US" sz="1400">
              <a:solidFill>
                <a:prstClr val="white"/>
              </a:solidFill>
              <a:cs typeface="Calibri"/>
            </a:endParaRPr>
          </a:p>
        </p:txBody>
      </p:sp>
      <p:grpSp>
        <p:nvGrpSpPr>
          <p:cNvPr id="11" name="Group 10">
            <a:extLst>
              <a:ext uri="{FF2B5EF4-FFF2-40B4-BE49-F238E27FC236}">
                <a16:creationId xmlns:a16="http://schemas.microsoft.com/office/drawing/2014/main" id="{8D473BA9-153C-4DED-822E-4AD34F071815}"/>
              </a:ext>
            </a:extLst>
          </p:cNvPr>
          <p:cNvGrpSpPr/>
          <p:nvPr/>
        </p:nvGrpSpPr>
        <p:grpSpPr>
          <a:xfrm>
            <a:off x="7027357" y="4749217"/>
            <a:ext cx="1447960" cy="352237"/>
            <a:chOff x="5269686" y="3858724"/>
            <a:chExt cx="1247372" cy="317899"/>
          </a:xfrm>
        </p:grpSpPr>
        <p:pic>
          <p:nvPicPr>
            <p:cNvPr id="10" name="Picture 9">
              <a:extLst>
                <a:ext uri="{FF2B5EF4-FFF2-40B4-BE49-F238E27FC236}">
                  <a16:creationId xmlns:a16="http://schemas.microsoft.com/office/drawing/2014/main" id="{72DDBC90-F66F-4F4C-ADD5-323F63ACF614}"/>
                </a:ext>
              </a:extLst>
            </p:cNvPr>
            <p:cNvPicPr>
              <a:picLocks noChangeAspect="1"/>
            </p:cNvPicPr>
            <p:nvPr/>
          </p:nvPicPr>
          <p:blipFill>
            <a:blip r:embed="rId33"/>
            <a:stretch>
              <a:fillRect/>
            </a:stretch>
          </p:blipFill>
          <p:spPr>
            <a:xfrm>
              <a:off x="5269686" y="3858724"/>
              <a:ext cx="341019" cy="317899"/>
            </a:xfrm>
            <a:prstGeom prst="rect">
              <a:avLst/>
            </a:prstGeom>
          </p:spPr>
        </p:pic>
        <p:pic>
          <p:nvPicPr>
            <p:cNvPr id="207" name="Picture 206">
              <a:extLst>
                <a:ext uri="{FF2B5EF4-FFF2-40B4-BE49-F238E27FC236}">
                  <a16:creationId xmlns:a16="http://schemas.microsoft.com/office/drawing/2014/main" id="{4A15B56B-B3F0-4407-A23D-E2A98163CDCD}"/>
                </a:ext>
              </a:extLst>
            </p:cNvPr>
            <p:cNvPicPr>
              <a:picLocks noChangeAspect="1"/>
            </p:cNvPicPr>
            <p:nvPr/>
          </p:nvPicPr>
          <p:blipFill>
            <a:blip r:embed="rId33"/>
            <a:stretch>
              <a:fillRect/>
            </a:stretch>
          </p:blipFill>
          <p:spPr>
            <a:xfrm>
              <a:off x="5571804" y="3858724"/>
              <a:ext cx="341019" cy="317899"/>
            </a:xfrm>
            <a:prstGeom prst="rect">
              <a:avLst/>
            </a:prstGeom>
          </p:spPr>
        </p:pic>
        <p:pic>
          <p:nvPicPr>
            <p:cNvPr id="208" name="Picture 207">
              <a:extLst>
                <a:ext uri="{FF2B5EF4-FFF2-40B4-BE49-F238E27FC236}">
                  <a16:creationId xmlns:a16="http://schemas.microsoft.com/office/drawing/2014/main" id="{50F7347C-F498-47A2-8AA0-0585EC8156D3}"/>
                </a:ext>
              </a:extLst>
            </p:cNvPr>
            <p:cNvPicPr>
              <a:picLocks noChangeAspect="1"/>
            </p:cNvPicPr>
            <p:nvPr/>
          </p:nvPicPr>
          <p:blipFill>
            <a:blip r:embed="rId33"/>
            <a:stretch>
              <a:fillRect/>
            </a:stretch>
          </p:blipFill>
          <p:spPr>
            <a:xfrm>
              <a:off x="5873922" y="3858724"/>
              <a:ext cx="341019" cy="317899"/>
            </a:xfrm>
            <a:prstGeom prst="rect">
              <a:avLst/>
            </a:prstGeom>
          </p:spPr>
        </p:pic>
        <p:pic>
          <p:nvPicPr>
            <p:cNvPr id="209" name="Picture 208">
              <a:extLst>
                <a:ext uri="{FF2B5EF4-FFF2-40B4-BE49-F238E27FC236}">
                  <a16:creationId xmlns:a16="http://schemas.microsoft.com/office/drawing/2014/main" id="{4AD2F47F-BBC9-46FA-8D59-F14D9EC99BEF}"/>
                </a:ext>
              </a:extLst>
            </p:cNvPr>
            <p:cNvPicPr>
              <a:picLocks noChangeAspect="1"/>
            </p:cNvPicPr>
            <p:nvPr/>
          </p:nvPicPr>
          <p:blipFill>
            <a:blip r:embed="rId33"/>
            <a:stretch>
              <a:fillRect/>
            </a:stretch>
          </p:blipFill>
          <p:spPr>
            <a:xfrm>
              <a:off x="6176039" y="3858724"/>
              <a:ext cx="341019" cy="317899"/>
            </a:xfrm>
            <a:prstGeom prst="rect">
              <a:avLst/>
            </a:prstGeom>
          </p:spPr>
        </p:pic>
      </p:grpSp>
      <p:cxnSp>
        <p:nvCxnSpPr>
          <p:cNvPr id="14" name="Connector: Elbow 13">
            <a:extLst>
              <a:ext uri="{FF2B5EF4-FFF2-40B4-BE49-F238E27FC236}">
                <a16:creationId xmlns:a16="http://schemas.microsoft.com/office/drawing/2014/main" id="{5E16C47B-F847-430D-901C-9235BACCA71F}"/>
              </a:ext>
            </a:extLst>
          </p:cNvPr>
          <p:cNvCxnSpPr>
            <a:cxnSpLocks/>
          </p:cNvCxnSpPr>
          <p:nvPr/>
        </p:nvCxnSpPr>
        <p:spPr>
          <a:xfrm rot="16200000" flipH="1">
            <a:off x="6632490" y="3292864"/>
            <a:ext cx="577923" cy="324530"/>
          </a:xfrm>
          <a:prstGeom prst="bentConnector3">
            <a:avLst>
              <a:gd name="adj1" fmla="val 69112"/>
            </a:avLst>
          </a:prstGeom>
          <a:solidFill>
            <a:schemeClr val="bg1"/>
          </a:solidFill>
          <a:ln w="15875" cap="rnd">
            <a:solidFill>
              <a:srgbClr val="FF0000"/>
            </a:solidFill>
            <a:prstDash val="solid"/>
            <a:round/>
            <a:headEnd type="oval"/>
            <a:tailEnd type="stealth"/>
          </a:ln>
        </p:spPr>
        <p:style>
          <a:lnRef idx="2">
            <a:schemeClr val="accent1">
              <a:shade val="50000"/>
            </a:schemeClr>
          </a:lnRef>
          <a:fillRef idx="1">
            <a:schemeClr val="accent1"/>
          </a:fillRef>
          <a:effectRef idx="0">
            <a:schemeClr val="accent1"/>
          </a:effectRef>
          <a:fontRef idx="minor">
            <a:schemeClr val="lt1"/>
          </a:fontRef>
        </p:style>
      </p:cxnSp>
      <p:sp>
        <p:nvSpPr>
          <p:cNvPr id="233" name="Rounded Rectangle 251">
            <a:extLst>
              <a:ext uri="{FF2B5EF4-FFF2-40B4-BE49-F238E27FC236}">
                <a16:creationId xmlns:a16="http://schemas.microsoft.com/office/drawing/2014/main" id="{16ECA29B-646C-439D-9C22-E23D68AA57D1}"/>
              </a:ext>
            </a:extLst>
          </p:cNvPr>
          <p:cNvSpPr/>
          <p:nvPr/>
        </p:nvSpPr>
        <p:spPr>
          <a:xfrm>
            <a:off x="6908659" y="5319257"/>
            <a:ext cx="1752931" cy="608601"/>
          </a:xfrm>
          <a:prstGeom prst="roundRect">
            <a:avLst>
              <a:gd name="adj" fmla="val 1748"/>
            </a:avLst>
          </a:prstGeom>
          <a:solidFill>
            <a:schemeClr val="bg1"/>
          </a:solidFill>
          <a:ln w="15875" cap="rnd">
            <a:solidFill>
              <a:srgbClr val="FF0000"/>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algn="ctr" defTabSz="914377">
              <a:lnSpc>
                <a:spcPct val="90000"/>
              </a:lnSpc>
              <a:spcAft>
                <a:spcPts val="1333"/>
              </a:spcAft>
              <a:defRPr/>
            </a:pPr>
            <a:endParaRPr lang="en-US" sz="1400">
              <a:solidFill>
                <a:prstClr val="white"/>
              </a:solidFill>
              <a:cs typeface="Calibri"/>
            </a:endParaRPr>
          </a:p>
        </p:txBody>
      </p:sp>
      <p:sp>
        <p:nvSpPr>
          <p:cNvPr id="234" name="Robust Core">
            <a:extLst>
              <a:ext uri="{FF2B5EF4-FFF2-40B4-BE49-F238E27FC236}">
                <a16:creationId xmlns:a16="http://schemas.microsoft.com/office/drawing/2014/main" id="{9C4CCEF7-E80C-4FBC-B31A-D38D4431FD62}"/>
              </a:ext>
            </a:extLst>
          </p:cNvPr>
          <p:cNvSpPr/>
          <p:nvPr/>
        </p:nvSpPr>
        <p:spPr>
          <a:xfrm>
            <a:off x="8544198" y="5658937"/>
            <a:ext cx="1271312" cy="140611"/>
          </a:xfrm>
          <a:prstGeom prst="roundRect">
            <a:avLst>
              <a:gd name="adj" fmla="val 50000"/>
            </a:avLst>
          </a:prstGeom>
          <a:solidFill>
            <a:schemeClr val="bg1">
              <a:lumMod val="85000"/>
            </a:schemeClr>
          </a:solidFill>
          <a:ln w="12700" cap="flat">
            <a:noFill/>
            <a:prstDash val="solid"/>
            <a:miter lim="400000"/>
          </a:ln>
          <a:effectLst/>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square" lIns="0" tIns="0" rIns="0" bIns="0" numCol="1" anchor="ctr">
            <a:noAutofit/>
          </a:bodyPr>
          <a:lstStyle>
            <a:lvl1pPr>
              <a:defRPr sz="2000" cap="none" spc="0">
                <a:solidFill>
                  <a:srgbClr val="2F3B4D"/>
                </a:solidFill>
              </a:defRPr>
            </a:lvl1pPr>
          </a:lstStyle>
          <a:p>
            <a:pPr algn="ctr" defTabSz="914377">
              <a:defRPr/>
            </a:pPr>
            <a:r>
              <a:rPr lang="en-US" sz="700">
                <a:solidFill>
                  <a:srgbClr val="E7E6E6">
                    <a:lumMod val="25000"/>
                  </a:srgbClr>
                </a:solidFill>
                <a:cs typeface="Calibri"/>
              </a:rPr>
              <a:t>Visualization Layer</a:t>
            </a:r>
            <a:endParaRPr sz="700">
              <a:solidFill>
                <a:srgbClr val="E7E6E6">
                  <a:lumMod val="25000"/>
                </a:srgbClr>
              </a:solidFill>
              <a:cs typeface="Calibri"/>
            </a:endParaRPr>
          </a:p>
        </p:txBody>
      </p:sp>
      <p:pic>
        <p:nvPicPr>
          <p:cNvPr id="1050" name="Picture 26" descr="Is Power BI Actually Useful? - PEI">
            <a:extLst>
              <a:ext uri="{FF2B5EF4-FFF2-40B4-BE49-F238E27FC236}">
                <a16:creationId xmlns:a16="http://schemas.microsoft.com/office/drawing/2014/main" id="{E217F7F5-BA69-4240-8960-D18F900CDAAD}"/>
              </a:ext>
            </a:extLst>
          </p:cNvPr>
          <p:cNvPicPr>
            <a:picLocks noChangeAspect="1" noChangeArrowheads="1"/>
          </p:cNvPicPr>
          <p:nvPr/>
        </p:nvPicPr>
        <p:blipFill>
          <a:blip r:embed="rId34" cstate="print">
            <a:extLst>
              <a:ext uri="{28A0092B-C50C-407E-A947-70E740481C1C}">
                <a14:useLocalDpi xmlns:a14="http://schemas.microsoft.com/office/drawing/2010/main" val="0"/>
              </a:ext>
            </a:extLst>
          </a:blip>
          <a:srcRect/>
          <a:stretch>
            <a:fillRect/>
          </a:stretch>
        </p:blipFill>
        <p:spPr bwMode="auto">
          <a:xfrm>
            <a:off x="7340478" y="5445395"/>
            <a:ext cx="896333" cy="330862"/>
          </a:xfrm>
          <a:prstGeom prst="rect">
            <a:avLst/>
          </a:prstGeom>
          <a:noFill/>
          <a:extLst>
            <a:ext uri="{909E8E84-426E-40DD-AFC4-6F175D3DCCD1}">
              <a14:hiddenFill xmlns:a14="http://schemas.microsoft.com/office/drawing/2010/main">
                <a:solidFill>
                  <a:srgbClr val="FFFFFF"/>
                </a:solidFill>
              </a14:hiddenFill>
            </a:ext>
          </a:extLst>
        </p:spPr>
      </p:pic>
      <p:cxnSp>
        <p:nvCxnSpPr>
          <p:cNvPr id="237" name="Straight Connector 236">
            <a:extLst>
              <a:ext uri="{FF2B5EF4-FFF2-40B4-BE49-F238E27FC236}">
                <a16:creationId xmlns:a16="http://schemas.microsoft.com/office/drawing/2014/main" id="{6442C6FC-AD4D-44E7-966F-9E4D7DFB477D}"/>
              </a:ext>
            </a:extLst>
          </p:cNvPr>
          <p:cNvCxnSpPr>
            <a:cxnSpLocks/>
          </p:cNvCxnSpPr>
          <p:nvPr/>
        </p:nvCxnSpPr>
        <p:spPr>
          <a:xfrm flipH="1">
            <a:off x="7791720" y="5158343"/>
            <a:ext cx="3959" cy="197582"/>
          </a:xfrm>
          <a:prstGeom prst="line">
            <a:avLst/>
          </a:prstGeom>
          <a:noFill/>
          <a:ln w="12700" cap="flat">
            <a:solidFill>
              <a:srgbClr val="FF0000"/>
            </a:solidFill>
            <a:prstDash val="solid"/>
            <a:round/>
            <a:headEnd type="oval"/>
            <a:tailEnd type="oval"/>
          </a:ln>
          <a:effectLst>
            <a:outerShdw blurRad="38100" dist="20000" dir="5400000" rotWithShape="0">
              <a:srgbClr val="000000">
                <a:alpha val="38000"/>
              </a:srgbClr>
            </a:outerShdw>
          </a:effectLst>
          <a:sp3d/>
        </p:spPr>
        <p:style>
          <a:lnRef idx="0">
            <a:scrgbClr r="0" g="0" b="0"/>
          </a:lnRef>
          <a:fillRef idx="0">
            <a:scrgbClr r="0" g="0" b="0"/>
          </a:fillRef>
          <a:effectRef idx="0">
            <a:scrgbClr r="0" g="0" b="0"/>
          </a:effectRef>
          <a:fontRef idx="none"/>
        </p:style>
      </p:cxnSp>
      <p:grpSp>
        <p:nvGrpSpPr>
          <p:cNvPr id="48" name="Group 47">
            <a:extLst>
              <a:ext uri="{FF2B5EF4-FFF2-40B4-BE49-F238E27FC236}">
                <a16:creationId xmlns:a16="http://schemas.microsoft.com/office/drawing/2014/main" id="{66FB17C3-6EAC-4EAB-9D5D-0AD785D72F4E}"/>
              </a:ext>
            </a:extLst>
          </p:cNvPr>
          <p:cNvGrpSpPr/>
          <p:nvPr/>
        </p:nvGrpSpPr>
        <p:grpSpPr>
          <a:xfrm>
            <a:off x="10120226" y="5756729"/>
            <a:ext cx="1599233" cy="378148"/>
            <a:chOff x="7672481" y="4350726"/>
            <a:chExt cx="1237643" cy="308314"/>
          </a:xfrm>
        </p:grpSpPr>
        <p:sp>
          <p:nvSpPr>
            <p:cNvPr id="242" name="Rounded Rectangle 251">
              <a:extLst>
                <a:ext uri="{FF2B5EF4-FFF2-40B4-BE49-F238E27FC236}">
                  <a16:creationId xmlns:a16="http://schemas.microsoft.com/office/drawing/2014/main" id="{5F80E5D3-42F4-4377-BB09-06870FD9FF77}"/>
                </a:ext>
              </a:extLst>
            </p:cNvPr>
            <p:cNvSpPr/>
            <p:nvPr/>
          </p:nvSpPr>
          <p:spPr>
            <a:xfrm>
              <a:off x="7672481" y="4350726"/>
              <a:ext cx="1237643" cy="308314"/>
            </a:xfrm>
            <a:prstGeom prst="roundRect">
              <a:avLst>
                <a:gd name="adj" fmla="val 1748"/>
              </a:avLst>
            </a:prstGeom>
            <a:solidFill>
              <a:schemeClr val="bg1"/>
            </a:solidFill>
            <a:ln w="15875" cap="rnd">
              <a:solidFill>
                <a:srgbClr val="FF0000"/>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algn="ctr" defTabSz="914377">
                <a:lnSpc>
                  <a:spcPct val="90000"/>
                </a:lnSpc>
                <a:spcAft>
                  <a:spcPts val="1333"/>
                </a:spcAft>
                <a:defRPr/>
              </a:pPr>
              <a:endParaRPr lang="en-US" sz="1400">
                <a:solidFill>
                  <a:prstClr val="white"/>
                </a:solidFill>
                <a:cs typeface="Calibri"/>
              </a:endParaRPr>
            </a:p>
          </p:txBody>
        </p:sp>
        <p:pic>
          <p:nvPicPr>
            <p:cNvPr id="1052" name="Picture 28" descr="microsoft-azure-devops-logo - TechAir">
              <a:extLst>
                <a:ext uri="{FF2B5EF4-FFF2-40B4-BE49-F238E27FC236}">
                  <a16:creationId xmlns:a16="http://schemas.microsoft.com/office/drawing/2014/main" id="{7E47172F-825C-462E-A188-1C0B75EC8E56}"/>
                </a:ext>
              </a:extLst>
            </p:cNvPr>
            <p:cNvPicPr>
              <a:picLocks noChangeAspect="1" noChangeArrowheads="1"/>
            </p:cNvPicPr>
            <p:nvPr/>
          </p:nvPicPr>
          <p:blipFill>
            <a:blip r:embed="rId35" cstate="print">
              <a:extLst>
                <a:ext uri="{28A0092B-C50C-407E-A947-70E740481C1C}">
                  <a14:useLocalDpi xmlns:a14="http://schemas.microsoft.com/office/drawing/2010/main" val="0"/>
                </a:ext>
              </a:extLst>
            </a:blip>
            <a:srcRect/>
            <a:stretch>
              <a:fillRect/>
            </a:stretch>
          </p:blipFill>
          <p:spPr bwMode="auto">
            <a:xfrm>
              <a:off x="8333623" y="4395113"/>
              <a:ext cx="521967" cy="228111"/>
            </a:xfrm>
            <a:prstGeom prst="rect">
              <a:avLst/>
            </a:prstGeom>
            <a:noFill/>
            <a:extLst>
              <a:ext uri="{909E8E84-426E-40DD-AFC4-6F175D3DCCD1}">
                <a14:hiddenFill xmlns:a14="http://schemas.microsoft.com/office/drawing/2010/main">
                  <a:solidFill>
                    <a:srgbClr val="FFFFFF"/>
                  </a:solidFill>
                </a14:hiddenFill>
              </a:ext>
            </a:extLst>
          </p:spPr>
        </p:pic>
        <p:pic>
          <p:nvPicPr>
            <p:cNvPr id="1054" name="Picture 30" descr="Learn ARM Templates | Mikhail Shilkov">
              <a:extLst>
                <a:ext uri="{FF2B5EF4-FFF2-40B4-BE49-F238E27FC236}">
                  <a16:creationId xmlns:a16="http://schemas.microsoft.com/office/drawing/2014/main" id="{44D43055-C716-4135-BC60-EDBD4BA60D6D}"/>
                </a:ext>
              </a:extLst>
            </p:cNvPr>
            <p:cNvPicPr>
              <a:picLocks noChangeAspect="1" noChangeArrowheads="1"/>
            </p:cNvPicPr>
            <p:nvPr/>
          </p:nvPicPr>
          <p:blipFill>
            <a:blip r:embed="rId36" cstate="print">
              <a:extLst>
                <a:ext uri="{28A0092B-C50C-407E-A947-70E740481C1C}">
                  <a14:useLocalDpi xmlns:a14="http://schemas.microsoft.com/office/drawing/2010/main" val="0"/>
                </a:ext>
              </a:extLst>
            </a:blip>
            <a:srcRect/>
            <a:stretch>
              <a:fillRect/>
            </a:stretch>
          </p:blipFill>
          <p:spPr bwMode="auto">
            <a:xfrm>
              <a:off x="7811788" y="4414654"/>
              <a:ext cx="443462" cy="184776"/>
            </a:xfrm>
            <a:prstGeom prst="rect">
              <a:avLst/>
            </a:prstGeom>
            <a:noFill/>
            <a:extLst>
              <a:ext uri="{909E8E84-426E-40DD-AFC4-6F175D3DCCD1}">
                <a14:hiddenFill xmlns:a14="http://schemas.microsoft.com/office/drawing/2010/main">
                  <a:solidFill>
                    <a:srgbClr val="FFFFFF"/>
                  </a:solidFill>
                </a14:hiddenFill>
              </a:ext>
            </a:extLst>
          </p:spPr>
        </p:pic>
      </p:grpSp>
      <p:pic>
        <p:nvPicPr>
          <p:cNvPr id="226" name="Picture 225">
            <a:extLst>
              <a:ext uri="{FF2B5EF4-FFF2-40B4-BE49-F238E27FC236}">
                <a16:creationId xmlns:a16="http://schemas.microsoft.com/office/drawing/2014/main" id="{FF3A2594-74B0-46A0-8F61-BB5FBFF3236F}"/>
              </a:ext>
            </a:extLst>
          </p:cNvPr>
          <p:cNvPicPr>
            <a:picLocks noChangeAspect="1"/>
          </p:cNvPicPr>
          <p:nvPr/>
        </p:nvPicPr>
        <p:blipFill>
          <a:blip r:embed="rId37"/>
          <a:stretch>
            <a:fillRect/>
          </a:stretch>
        </p:blipFill>
        <p:spPr>
          <a:xfrm>
            <a:off x="8462747" y="2984273"/>
            <a:ext cx="439858" cy="559951"/>
          </a:xfrm>
          <a:prstGeom prst="rect">
            <a:avLst/>
          </a:prstGeom>
        </p:spPr>
      </p:pic>
      <p:pic>
        <p:nvPicPr>
          <p:cNvPr id="16" name="Picture 15">
            <a:extLst>
              <a:ext uri="{FF2B5EF4-FFF2-40B4-BE49-F238E27FC236}">
                <a16:creationId xmlns:a16="http://schemas.microsoft.com/office/drawing/2014/main" id="{0288BB53-0ED4-4E15-9A63-09CC2C1B9575}"/>
              </a:ext>
            </a:extLst>
          </p:cNvPr>
          <p:cNvPicPr>
            <a:picLocks noChangeAspect="1"/>
          </p:cNvPicPr>
          <p:nvPr/>
        </p:nvPicPr>
        <p:blipFill>
          <a:blip r:embed="rId38"/>
          <a:stretch>
            <a:fillRect/>
          </a:stretch>
        </p:blipFill>
        <p:spPr>
          <a:xfrm>
            <a:off x="9355780" y="1690486"/>
            <a:ext cx="660187" cy="245207"/>
          </a:xfrm>
          <a:prstGeom prst="rect">
            <a:avLst/>
          </a:prstGeom>
        </p:spPr>
      </p:pic>
      <p:pic>
        <p:nvPicPr>
          <p:cNvPr id="18" name="Picture 2" descr="Microsoft Azure Kubernetes Services In Australia | USA | UK">
            <a:extLst>
              <a:ext uri="{FF2B5EF4-FFF2-40B4-BE49-F238E27FC236}">
                <a16:creationId xmlns:a16="http://schemas.microsoft.com/office/drawing/2014/main" id="{B10F397B-CDE5-4611-A110-925113931E97}"/>
              </a:ext>
            </a:extLst>
          </p:cNvPr>
          <p:cNvPicPr>
            <a:picLocks noChangeAspect="1" noChangeArrowheads="1"/>
          </p:cNvPicPr>
          <p:nvPr/>
        </p:nvPicPr>
        <p:blipFill>
          <a:blip r:embed="rId39" cstate="print">
            <a:extLst>
              <a:ext uri="{28A0092B-C50C-407E-A947-70E740481C1C}">
                <a14:useLocalDpi xmlns:a14="http://schemas.microsoft.com/office/drawing/2010/main" val="0"/>
              </a:ext>
            </a:extLst>
          </a:blip>
          <a:srcRect/>
          <a:stretch>
            <a:fillRect/>
          </a:stretch>
        </p:blipFill>
        <p:spPr bwMode="auto">
          <a:xfrm>
            <a:off x="9314579" y="2004338"/>
            <a:ext cx="949915" cy="417906"/>
          </a:xfrm>
          <a:prstGeom prst="rect">
            <a:avLst/>
          </a:prstGeom>
          <a:noFill/>
          <a:extLst>
            <a:ext uri="{909E8E84-426E-40DD-AFC4-6F175D3DCCD1}">
              <a14:hiddenFill xmlns:a14="http://schemas.microsoft.com/office/drawing/2010/main">
                <a:solidFill>
                  <a:srgbClr val="FFFFFF"/>
                </a:solidFill>
              </a14:hiddenFill>
            </a:ext>
          </a:extLst>
        </p:spPr>
      </p:pic>
      <p:pic>
        <p:nvPicPr>
          <p:cNvPr id="23" name="Picture 4" descr="Press and Media Resources - Docker">
            <a:extLst>
              <a:ext uri="{FF2B5EF4-FFF2-40B4-BE49-F238E27FC236}">
                <a16:creationId xmlns:a16="http://schemas.microsoft.com/office/drawing/2014/main" id="{09590E45-CFCF-4AC0-8304-2A685A8E5461}"/>
              </a:ext>
            </a:extLst>
          </p:cNvPr>
          <p:cNvPicPr>
            <a:picLocks noChangeAspect="1" noChangeArrowheads="1"/>
          </p:cNvPicPr>
          <p:nvPr/>
        </p:nvPicPr>
        <p:blipFill>
          <a:blip r:embed="rId40" cstate="print">
            <a:extLst>
              <a:ext uri="{28A0092B-C50C-407E-A947-70E740481C1C}">
                <a14:useLocalDpi xmlns:a14="http://schemas.microsoft.com/office/drawing/2010/main" val="0"/>
              </a:ext>
            </a:extLst>
          </a:blip>
          <a:srcRect/>
          <a:stretch>
            <a:fillRect/>
          </a:stretch>
        </p:blipFill>
        <p:spPr bwMode="auto">
          <a:xfrm>
            <a:off x="10282255" y="1656610"/>
            <a:ext cx="892619" cy="217847"/>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6">
            <a:extLst>
              <a:ext uri="{FF2B5EF4-FFF2-40B4-BE49-F238E27FC236}">
                <a16:creationId xmlns:a16="http://schemas.microsoft.com/office/drawing/2014/main" id="{FB7831F5-EE29-46AD-8A86-7DAD0B9F89D5}"/>
              </a:ext>
            </a:extLst>
          </p:cNvPr>
          <p:cNvPicPr>
            <a:picLocks noChangeAspect="1" noChangeArrowheads="1"/>
          </p:cNvPicPr>
          <p:nvPr/>
        </p:nvPicPr>
        <p:blipFill>
          <a:blip r:embed="rId41" cstate="print">
            <a:extLst>
              <a:ext uri="{28A0092B-C50C-407E-A947-70E740481C1C}">
                <a14:useLocalDpi xmlns:a14="http://schemas.microsoft.com/office/drawing/2010/main" val="0"/>
              </a:ext>
            </a:extLst>
          </a:blip>
          <a:srcRect/>
          <a:stretch>
            <a:fillRect/>
          </a:stretch>
        </p:blipFill>
        <p:spPr bwMode="auto">
          <a:xfrm>
            <a:off x="10336315" y="2035839"/>
            <a:ext cx="535057" cy="212317"/>
          </a:xfrm>
          <a:prstGeom prst="rect">
            <a:avLst/>
          </a:prstGeom>
          <a:noFill/>
          <a:extLst>
            <a:ext uri="{909E8E84-426E-40DD-AFC4-6F175D3DCCD1}">
              <a14:hiddenFill xmlns:a14="http://schemas.microsoft.com/office/drawing/2010/main">
                <a:solidFill>
                  <a:srgbClr val="FFFFFF"/>
                </a:solidFill>
              </a14:hiddenFill>
            </a:ext>
          </a:extLst>
        </p:spPr>
      </p:pic>
      <p:cxnSp>
        <p:nvCxnSpPr>
          <p:cNvPr id="27" name="Straight Connector 26">
            <a:extLst>
              <a:ext uri="{FF2B5EF4-FFF2-40B4-BE49-F238E27FC236}">
                <a16:creationId xmlns:a16="http://schemas.microsoft.com/office/drawing/2014/main" id="{A160AD7A-EF5A-4A0D-9CA4-6BA67426CCE9}"/>
              </a:ext>
            </a:extLst>
          </p:cNvPr>
          <p:cNvCxnSpPr>
            <a:cxnSpLocks/>
          </p:cNvCxnSpPr>
          <p:nvPr/>
        </p:nvCxnSpPr>
        <p:spPr>
          <a:xfrm flipH="1">
            <a:off x="10098960" y="1680499"/>
            <a:ext cx="9338" cy="534476"/>
          </a:xfrm>
          <a:prstGeom prst="line">
            <a:avLst/>
          </a:prstGeom>
          <a:ln w="9525" cap="flat" cmpd="sng" algn="ctr">
            <a:solidFill>
              <a:schemeClr val="accent5"/>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100" name="Robust Core">
            <a:extLst>
              <a:ext uri="{FF2B5EF4-FFF2-40B4-BE49-F238E27FC236}">
                <a16:creationId xmlns:a16="http://schemas.microsoft.com/office/drawing/2014/main" id="{35F9DDFA-551E-EDC7-1E22-75FEE30E3993}"/>
              </a:ext>
            </a:extLst>
          </p:cNvPr>
          <p:cNvSpPr/>
          <p:nvPr/>
        </p:nvSpPr>
        <p:spPr>
          <a:xfrm>
            <a:off x="2354349" y="1096184"/>
            <a:ext cx="1128997" cy="140611"/>
          </a:xfrm>
          <a:prstGeom prst="roundRect">
            <a:avLst>
              <a:gd name="adj" fmla="val 50000"/>
            </a:avLst>
          </a:prstGeom>
          <a:solidFill>
            <a:schemeClr val="bg1">
              <a:lumMod val="85000"/>
            </a:schemeClr>
          </a:solidFill>
          <a:ln w="12700" cap="flat">
            <a:noFill/>
            <a:prstDash val="solid"/>
            <a:miter lim="400000"/>
          </a:ln>
          <a:effectLst/>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square" lIns="0" tIns="0" rIns="0" bIns="0" numCol="1" anchor="ctr">
            <a:noAutofit/>
          </a:bodyPr>
          <a:lstStyle>
            <a:lvl1pPr>
              <a:defRPr sz="2000" cap="none" spc="0">
                <a:solidFill>
                  <a:srgbClr val="2F3B4D"/>
                </a:solidFill>
              </a:defRPr>
            </a:lvl1pPr>
          </a:lstStyle>
          <a:p>
            <a:pPr algn="ctr" defTabSz="914377">
              <a:defRPr/>
            </a:pPr>
            <a:r>
              <a:rPr lang="en-US" sz="700">
                <a:solidFill>
                  <a:srgbClr val="E7E6E6">
                    <a:lumMod val="25000"/>
                  </a:srgbClr>
                </a:solidFill>
                <a:cs typeface="Calibri"/>
              </a:rPr>
              <a:t>Data Landing</a:t>
            </a:r>
            <a:endParaRPr sz="700">
              <a:solidFill>
                <a:srgbClr val="E7E6E6">
                  <a:lumMod val="25000"/>
                </a:srgbClr>
              </a:solidFill>
              <a:cs typeface="Calibri"/>
            </a:endParaRPr>
          </a:p>
        </p:txBody>
      </p:sp>
      <p:sp>
        <p:nvSpPr>
          <p:cNvPr id="101" name="Rounded Rectangle 267">
            <a:extLst>
              <a:ext uri="{FF2B5EF4-FFF2-40B4-BE49-F238E27FC236}">
                <a16:creationId xmlns:a16="http://schemas.microsoft.com/office/drawing/2014/main" id="{1747B60E-4AF7-6CF0-09E7-AACD611A3F00}"/>
              </a:ext>
            </a:extLst>
          </p:cNvPr>
          <p:cNvSpPr/>
          <p:nvPr/>
        </p:nvSpPr>
        <p:spPr>
          <a:xfrm>
            <a:off x="2656618" y="3836688"/>
            <a:ext cx="722425" cy="227801"/>
          </a:xfrm>
          <a:prstGeom prst="roundRect">
            <a:avLst>
              <a:gd name="adj" fmla="val 5238"/>
            </a:avLst>
          </a:prstGeom>
          <a:solidFill>
            <a:schemeClr val="bg1"/>
          </a:solidFill>
          <a:ln w="12700" cap="rnd">
            <a:solidFill>
              <a:schemeClr val="bg1">
                <a:lumMod val="85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marL="8466" algn="ctr" defTabSz="914377">
              <a:lnSpc>
                <a:spcPct val="90000"/>
              </a:lnSpc>
              <a:spcAft>
                <a:spcPts val="1333"/>
              </a:spcAft>
              <a:defRPr/>
            </a:pPr>
            <a:r>
              <a:rPr lang="en-US" sz="800">
                <a:solidFill>
                  <a:prstClr val="black">
                    <a:lumMod val="75000"/>
                  </a:prstClr>
                </a:solidFill>
                <a:cs typeface="Calibri"/>
              </a:rPr>
              <a:t>Raw</a:t>
            </a:r>
          </a:p>
        </p:txBody>
      </p:sp>
      <p:sp>
        <p:nvSpPr>
          <p:cNvPr id="108" name="Rounded Rectangle 267">
            <a:extLst>
              <a:ext uri="{FF2B5EF4-FFF2-40B4-BE49-F238E27FC236}">
                <a16:creationId xmlns:a16="http://schemas.microsoft.com/office/drawing/2014/main" id="{280159AF-C0D7-74F3-576D-D01D89842CE2}"/>
              </a:ext>
            </a:extLst>
          </p:cNvPr>
          <p:cNvSpPr/>
          <p:nvPr/>
        </p:nvSpPr>
        <p:spPr>
          <a:xfrm>
            <a:off x="2968270" y="1433993"/>
            <a:ext cx="1121961" cy="223295"/>
          </a:xfrm>
          <a:prstGeom prst="roundRect">
            <a:avLst>
              <a:gd name="adj" fmla="val 5238"/>
            </a:avLst>
          </a:prstGeom>
          <a:solidFill>
            <a:schemeClr val="bg1"/>
          </a:solidFill>
          <a:ln w="12700" cap="rnd">
            <a:solidFill>
              <a:schemeClr val="bg1">
                <a:lumMod val="85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marL="8466" algn="ctr" defTabSz="914377">
              <a:lnSpc>
                <a:spcPct val="90000"/>
              </a:lnSpc>
              <a:spcAft>
                <a:spcPts val="1333"/>
              </a:spcAft>
              <a:defRPr/>
            </a:pPr>
            <a:r>
              <a:rPr lang="en-US" sz="800">
                <a:solidFill>
                  <a:prstClr val="black">
                    <a:lumMod val="75000"/>
                  </a:prstClr>
                </a:solidFill>
                <a:cs typeface="Calibri"/>
              </a:rPr>
              <a:t>Data quality checks metadata</a:t>
            </a:r>
          </a:p>
        </p:txBody>
      </p:sp>
      <p:pic>
        <p:nvPicPr>
          <p:cNvPr id="110" name="Picture 2" descr="Azure Functions Logo PNG Vector (SVG) Free Download">
            <a:extLst>
              <a:ext uri="{FF2B5EF4-FFF2-40B4-BE49-F238E27FC236}">
                <a16:creationId xmlns:a16="http://schemas.microsoft.com/office/drawing/2014/main" id="{2E063A0A-FE81-6D8E-7382-DB760A50DF28}"/>
              </a:ext>
            </a:extLst>
          </p:cNvPr>
          <p:cNvPicPr>
            <a:picLocks noChangeAspect="1" noChangeArrowheads="1"/>
          </p:cNvPicPr>
          <p:nvPr/>
        </p:nvPicPr>
        <p:blipFill>
          <a:blip r:embed="rId42" cstate="print">
            <a:extLst>
              <a:ext uri="{28A0092B-C50C-407E-A947-70E740481C1C}">
                <a14:useLocalDpi xmlns:a14="http://schemas.microsoft.com/office/drawing/2010/main" val="0"/>
              </a:ext>
            </a:extLst>
          </a:blip>
          <a:srcRect/>
          <a:stretch>
            <a:fillRect/>
          </a:stretch>
        </p:blipFill>
        <p:spPr bwMode="auto">
          <a:xfrm>
            <a:off x="1418369" y="2436476"/>
            <a:ext cx="649631" cy="212166"/>
          </a:xfrm>
          <a:prstGeom prst="rect">
            <a:avLst/>
          </a:prstGeom>
          <a:noFill/>
          <a:extLst>
            <a:ext uri="{909E8E84-426E-40DD-AFC4-6F175D3DCCD1}">
              <a14:hiddenFill xmlns:a14="http://schemas.microsoft.com/office/drawing/2010/main">
                <a:solidFill>
                  <a:srgbClr val="FFFFFF"/>
                </a:solidFill>
              </a14:hiddenFill>
            </a:ext>
          </a:extLst>
        </p:spPr>
      </p:pic>
      <p:pic>
        <p:nvPicPr>
          <p:cNvPr id="111" name="Picture 6" descr="Connecting and Reading Data From Azure Data Lake - Analytics Vidhya">
            <a:extLst>
              <a:ext uri="{FF2B5EF4-FFF2-40B4-BE49-F238E27FC236}">
                <a16:creationId xmlns:a16="http://schemas.microsoft.com/office/drawing/2014/main" id="{F47A208D-B5D0-1785-B51A-C8054DC0870F}"/>
              </a:ext>
            </a:extLst>
          </p:cNvPr>
          <p:cNvPicPr>
            <a:picLocks noChangeAspect="1" noChangeArrowheads="1"/>
          </p:cNvPicPr>
          <p:nvPr/>
        </p:nvPicPr>
        <p:blipFill>
          <a:blip r:embed="rId43" cstate="print">
            <a:extLst>
              <a:ext uri="{28A0092B-C50C-407E-A947-70E740481C1C}">
                <a14:useLocalDpi xmlns:a14="http://schemas.microsoft.com/office/drawing/2010/main" val="0"/>
              </a:ext>
            </a:extLst>
          </a:blip>
          <a:srcRect/>
          <a:stretch>
            <a:fillRect/>
          </a:stretch>
        </p:blipFill>
        <p:spPr bwMode="auto">
          <a:xfrm>
            <a:off x="4056203" y="1947383"/>
            <a:ext cx="1102895" cy="518520"/>
          </a:xfrm>
          <a:prstGeom prst="rect">
            <a:avLst/>
          </a:prstGeom>
          <a:noFill/>
          <a:extLst>
            <a:ext uri="{909E8E84-426E-40DD-AFC4-6F175D3DCCD1}">
              <a14:hiddenFill xmlns:a14="http://schemas.microsoft.com/office/drawing/2010/main">
                <a:solidFill>
                  <a:srgbClr val="FFFFFF"/>
                </a:solidFill>
              </a14:hiddenFill>
            </a:ext>
          </a:extLst>
        </p:spPr>
      </p:pic>
      <p:cxnSp>
        <p:nvCxnSpPr>
          <p:cNvPr id="112" name="Connector: Elbow 111">
            <a:extLst>
              <a:ext uri="{FF2B5EF4-FFF2-40B4-BE49-F238E27FC236}">
                <a16:creationId xmlns:a16="http://schemas.microsoft.com/office/drawing/2014/main" id="{4FCD1ED4-EDB8-71BE-D005-1A6C3D45C645}"/>
              </a:ext>
            </a:extLst>
          </p:cNvPr>
          <p:cNvCxnSpPr>
            <a:cxnSpLocks/>
            <a:stCxn id="301" idx="3"/>
            <a:endCxn id="111" idx="0"/>
          </p:cNvCxnSpPr>
          <p:nvPr/>
        </p:nvCxnSpPr>
        <p:spPr>
          <a:xfrm>
            <a:off x="4079434" y="1824706"/>
            <a:ext cx="528217" cy="122677"/>
          </a:xfrm>
          <a:prstGeom prst="bentConnector2">
            <a:avLst/>
          </a:prstGeom>
          <a:ln>
            <a:tailEnd type="triangle"/>
          </a:ln>
        </p:spPr>
        <p:style>
          <a:lnRef idx="1">
            <a:schemeClr val="accent5"/>
          </a:lnRef>
          <a:fillRef idx="0">
            <a:schemeClr val="accent5"/>
          </a:fillRef>
          <a:effectRef idx="0">
            <a:schemeClr val="accent5"/>
          </a:effectRef>
          <a:fontRef idx="minor">
            <a:schemeClr val="tx1"/>
          </a:fontRef>
        </p:style>
      </p:cxnSp>
      <p:pic>
        <p:nvPicPr>
          <p:cNvPr id="116" name="Picture 18" descr="Microsoft Purview: A Leader in Data Security, Price, and ROI">
            <a:extLst>
              <a:ext uri="{FF2B5EF4-FFF2-40B4-BE49-F238E27FC236}">
                <a16:creationId xmlns:a16="http://schemas.microsoft.com/office/drawing/2014/main" id="{050888E3-7070-DB06-E4B0-C6A7A12069FC}"/>
              </a:ext>
            </a:extLst>
          </p:cNvPr>
          <p:cNvPicPr>
            <a:picLocks noChangeAspect="1" noChangeArrowheads="1"/>
          </p:cNvPicPr>
          <p:nvPr/>
        </p:nvPicPr>
        <p:blipFill>
          <a:blip r:embed="rId44" cstate="print">
            <a:extLst>
              <a:ext uri="{28A0092B-C50C-407E-A947-70E740481C1C}">
                <a14:useLocalDpi xmlns:a14="http://schemas.microsoft.com/office/drawing/2010/main" val="0"/>
              </a:ext>
            </a:extLst>
          </a:blip>
          <a:srcRect/>
          <a:stretch>
            <a:fillRect/>
          </a:stretch>
        </p:blipFill>
        <p:spPr bwMode="auto">
          <a:xfrm>
            <a:off x="4197570" y="4246840"/>
            <a:ext cx="682197" cy="400471"/>
          </a:xfrm>
          <a:prstGeom prst="rect">
            <a:avLst/>
          </a:prstGeom>
          <a:noFill/>
          <a:extLst>
            <a:ext uri="{909E8E84-426E-40DD-AFC4-6F175D3DCCD1}">
              <a14:hiddenFill xmlns:a14="http://schemas.microsoft.com/office/drawing/2010/main">
                <a:solidFill>
                  <a:srgbClr val="FFFFFF"/>
                </a:solidFill>
              </a14:hiddenFill>
            </a:ext>
          </a:extLst>
        </p:spPr>
      </p:pic>
      <p:pic>
        <p:nvPicPr>
          <p:cNvPr id="118" name="Picture 20" descr="Folder Icon | Yosemite Flat Iconpack | EatosDesign">
            <a:extLst>
              <a:ext uri="{FF2B5EF4-FFF2-40B4-BE49-F238E27FC236}">
                <a16:creationId xmlns:a16="http://schemas.microsoft.com/office/drawing/2014/main" id="{58088D05-4FFA-D39A-0038-A7896254D60E}"/>
              </a:ext>
            </a:extLst>
          </p:cNvPr>
          <p:cNvPicPr>
            <a:picLocks noChangeAspect="1" noChangeArrowheads="1"/>
          </p:cNvPicPr>
          <p:nvPr/>
        </p:nvPicPr>
        <p:blipFill>
          <a:blip r:embed="rId45" cstate="print">
            <a:extLst>
              <a:ext uri="{28A0092B-C50C-407E-A947-70E740481C1C}">
                <a14:useLocalDpi xmlns:a14="http://schemas.microsoft.com/office/drawing/2010/main" val="0"/>
              </a:ext>
            </a:extLst>
          </a:blip>
          <a:srcRect/>
          <a:stretch>
            <a:fillRect/>
          </a:stretch>
        </p:blipFill>
        <p:spPr bwMode="auto">
          <a:xfrm>
            <a:off x="5878264" y="1563385"/>
            <a:ext cx="347625" cy="347625"/>
          </a:xfrm>
          <a:prstGeom prst="rect">
            <a:avLst/>
          </a:prstGeom>
          <a:noFill/>
          <a:extLst>
            <a:ext uri="{909E8E84-426E-40DD-AFC4-6F175D3DCCD1}">
              <a14:hiddenFill xmlns:a14="http://schemas.microsoft.com/office/drawing/2010/main">
                <a:solidFill>
                  <a:srgbClr val="FFFFFF"/>
                </a:solidFill>
              </a14:hiddenFill>
            </a:ext>
          </a:extLst>
        </p:spPr>
      </p:pic>
      <p:pic>
        <p:nvPicPr>
          <p:cNvPr id="119" name="Picture 20" descr="Folder Icon | Yosemite Flat Iconpack | EatosDesign">
            <a:extLst>
              <a:ext uri="{FF2B5EF4-FFF2-40B4-BE49-F238E27FC236}">
                <a16:creationId xmlns:a16="http://schemas.microsoft.com/office/drawing/2014/main" id="{4772F080-5056-5D51-D59A-526E42093AC5}"/>
              </a:ext>
            </a:extLst>
          </p:cNvPr>
          <p:cNvPicPr>
            <a:picLocks noChangeAspect="1" noChangeArrowheads="1"/>
          </p:cNvPicPr>
          <p:nvPr/>
        </p:nvPicPr>
        <p:blipFill>
          <a:blip r:embed="rId45" cstate="print">
            <a:extLst>
              <a:ext uri="{28A0092B-C50C-407E-A947-70E740481C1C}">
                <a14:useLocalDpi xmlns:a14="http://schemas.microsoft.com/office/drawing/2010/main" val="0"/>
              </a:ext>
            </a:extLst>
          </a:blip>
          <a:srcRect/>
          <a:stretch>
            <a:fillRect/>
          </a:stretch>
        </p:blipFill>
        <p:spPr bwMode="auto">
          <a:xfrm>
            <a:off x="5889146" y="2080457"/>
            <a:ext cx="347625" cy="347625"/>
          </a:xfrm>
          <a:prstGeom prst="rect">
            <a:avLst/>
          </a:prstGeom>
          <a:noFill/>
          <a:extLst>
            <a:ext uri="{909E8E84-426E-40DD-AFC4-6F175D3DCCD1}">
              <a14:hiddenFill xmlns:a14="http://schemas.microsoft.com/office/drawing/2010/main">
                <a:solidFill>
                  <a:srgbClr val="FFFFFF"/>
                </a:solidFill>
              </a14:hiddenFill>
            </a:ext>
          </a:extLst>
        </p:spPr>
      </p:pic>
      <p:pic>
        <p:nvPicPr>
          <p:cNvPr id="120" name="Picture 20" descr="Folder Icon | Yosemite Flat Iconpack | EatosDesign">
            <a:extLst>
              <a:ext uri="{FF2B5EF4-FFF2-40B4-BE49-F238E27FC236}">
                <a16:creationId xmlns:a16="http://schemas.microsoft.com/office/drawing/2014/main" id="{BF958185-B5EB-6DD8-25F1-AC3E92B85D5B}"/>
              </a:ext>
            </a:extLst>
          </p:cNvPr>
          <p:cNvPicPr>
            <a:picLocks noChangeAspect="1" noChangeArrowheads="1"/>
          </p:cNvPicPr>
          <p:nvPr/>
        </p:nvPicPr>
        <p:blipFill>
          <a:blip r:embed="rId45" cstate="print">
            <a:extLst>
              <a:ext uri="{28A0092B-C50C-407E-A947-70E740481C1C}">
                <a14:useLocalDpi xmlns:a14="http://schemas.microsoft.com/office/drawing/2010/main" val="0"/>
              </a:ext>
            </a:extLst>
          </a:blip>
          <a:srcRect/>
          <a:stretch>
            <a:fillRect/>
          </a:stretch>
        </p:blipFill>
        <p:spPr bwMode="auto">
          <a:xfrm>
            <a:off x="5878256" y="2597529"/>
            <a:ext cx="347625" cy="347625"/>
          </a:xfrm>
          <a:prstGeom prst="rect">
            <a:avLst/>
          </a:prstGeom>
          <a:noFill/>
          <a:extLst>
            <a:ext uri="{909E8E84-426E-40DD-AFC4-6F175D3DCCD1}">
              <a14:hiddenFill xmlns:a14="http://schemas.microsoft.com/office/drawing/2010/main">
                <a:solidFill>
                  <a:srgbClr val="FFFFFF"/>
                </a:solidFill>
              </a14:hiddenFill>
            </a:ext>
          </a:extLst>
        </p:spPr>
      </p:pic>
      <p:pic>
        <p:nvPicPr>
          <p:cNvPr id="121" name="Graphic 120" descr="Database with solid fill">
            <a:extLst>
              <a:ext uri="{FF2B5EF4-FFF2-40B4-BE49-F238E27FC236}">
                <a16:creationId xmlns:a16="http://schemas.microsoft.com/office/drawing/2014/main" id="{5C84722D-765E-096B-CDD8-5059E17E52C3}"/>
              </a:ext>
            </a:extLst>
          </p:cNvPr>
          <p:cNvPicPr>
            <a:picLocks noChangeAspect="1"/>
          </p:cNvPicPr>
          <p:nvPr/>
        </p:nvPicPr>
        <p:blipFill>
          <a:blip r:embed="rId46" cstate="print">
            <a:extLst>
              <a:ext uri="{28A0092B-C50C-407E-A947-70E740481C1C}">
                <a14:useLocalDpi xmlns:a14="http://schemas.microsoft.com/office/drawing/2010/main" val="0"/>
              </a:ext>
              <a:ext uri="{96DAC541-7B7A-43D3-8B79-37D633B846F1}">
                <asvg:svgBlip xmlns:asvg="http://schemas.microsoft.com/office/drawing/2016/SVG/main" r:embed="rId47"/>
              </a:ext>
            </a:extLst>
          </a:blip>
          <a:stretch>
            <a:fillRect/>
          </a:stretch>
        </p:blipFill>
        <p:spPr>
          <a:xfrm>
            <a:off x="6046703" y="1590150"/>
            <a:ext cx="326731" cy="326731"/>
          </a:xfrm>
          <a:prstGeom prst="rect">
            <a:avLst/>
          </a:prstGeom>
        </p:spPr>
      </p:pic>
      <p:pic>
        <p:nvPicPr>
          <p:cNvPr id="122" name="Graphic 121" descr="Database with solid fill">
            <a:extLst>
              <a:ext uri="{FF2B5EF4-FFF2-40B4-BE49-F238E27FC236}">
                <a16:creationId xmlns:a16="http://schemas.microsoft.com/office/drawing/2014/main" id="{09F1BFAF-7D73-ADF2-2070-4553AB43C884}"/>
              </a:ext>
            </a:extLst>
          </p:cNvPr>
          <p:cNvPicPr>
            <a:picLocks noChangeAspect="1"/>
          </p:cNvPicPr>
          <p:nvPr/>
        </p:nvPicPr>
        <p:blipFill>
          <a:blip r:embed="rId46" cstate="print">
            <a:extLst>
              <a:ext uri="{28A0092B-C50C-407E-A947-70E740481C1C}">
                <a14:useLocalDpi xmlns:a14="http://schemas.microsoft.com/office/drawing/2010/main" val="0"/>
              </a:ext>
              <a:ext uri="{96DAC541-7B7A-43D3-8B79-37D633B846F1}">
                <asvg:svgBlip xmlns:asvg="http://schemas.microsoft.com/office/drawing/2016/SVG/main" r:embed="rId47"/>
              </a:ext>
            </a:extLst>
          </a:blip>
          <a:stretch>
            <a:fillRect/>
          </a:stretch>
        </p:blipFill>
        <p:spPr>
          <a:xfrm>
            <a:off x="6078655" y="2123557"/>
            <a:ext cx="326731" cy="326731"/>
          </a:xfrm>
          <a:prstGeom prst="rect">
            <a:avLst/>
          </a:prstGeom>
        </p:spPr>
      </p:pic>
      <p:pic>
        <p:nvPicPr>
          <p:cNvPr id="123" name="Graphic 122" descr="Database with solid fill">
            <a:extLst>
              <a:ext uri="{FF2B5EF4-FFF2-40B4-BE49-F238E27FC236}">
                <a16:creationId xmlns:a16="http://schemas.microsoft.com/office/drawing/2014/main" id="{B628A70A-67B9-2B4E-88C4-859D36B1BA37}"/>
              </a:ext>
            </a:extLst>
          </p:cNvPr>
          <p:cNvPicPr>
            <a:picLocks noChangeAspect="1"/>
          </p:cNvPicPr>
          <p:nvPr/>
        </p:nvPicPr>
        <p:blipFill>
          <a:blip r:embed="rId46" cstate="print">
            <a:extLst>
              <a:ext uri="{28A0092B-C50C-407E-A947-70E740481C1C}">
                <a14:useLocalDpi xmlns:a14="http://schemas.microsoft.com/office/drawing/2010/main" val="0"/>
              </a:ext>
              <a:ext uri="{96DAC541-7B7A-43D3-8B79-37D633B846F1}">
                <asvg:svgBlip xmlns:asvg="http://schemas.microsoft.com/office/drawing/2016/SVG/main" r:embed="rId47"/>
              </a:ext>
            </a:extLst>
          </a:blip>
          <a:stretch>
            <a:fillRect/>
          </a:stretch>
        </p:blipFill>
        <p:spPr>
          <a:xfrm>
            <a:off x="6100916" y="2656964"/>
            <a:ext cx="326731" cy="326731"/>
          </a:xfrm>
          <a:prstGeom prst="rect">
            <a:avLst/>
          </a:prstGeom>
        </p:spPr>
      </p:pic>
      <p:pic>
        <p:nvPicPr>
          <p:cNvPr id="124" name="Picture 22" descr="Microsoft Defender for Cloud Archives - Emilyvanputten.com">
            <a:extLst>
              <a:ext uri="{FF2B5EF4-FFF2-40B4-BE49-F238E27FC236}">
                <a16:creationId xmlns:a16="http://schemas.microsoft.com/office/drawing/2014/main" id="{F1701342-0828-771D-D25E-A7BB6916B41C}"/>
              </a:ext>
            </a:extLst>
          </p:cNvPr>
          <p:cNvPicPr>
            <a:picLocks noChangeAspect="1" noChangeArrowheads="1"/>
          </p:cNvPicPr>
          <p:nvPr/>
        </p:nvPicPr>
        <p:blipFill>
          <a:blip r:embed="rId48" cstate="print">
            <a:extLst>
              <a:ext uri="{28A0092B-C50C-407E-A947-70E740481C1C}">
                <a14:useLocalDpi xmlns:a14="http://schemas.microsoft.com/office/drawing/2010/main" val="0"/>
              </a:ext>
            </a:extLst>
          </a:blip>
          <a:srcRect/>
          <a:stretch>
            <a:fillRect/>
          </a:stretch>
        </p:blipFill>
        <p:spPr bwMode="auto">
          <a:xfrm>
            <a:off x="4337428" y="5420592"/>
            <a:ext cx="436349" cy="436349"/>
          </a:xfrm>
          <a:prstGeom prst="rect">
            <a:avLst/>
          </a:prstGeom>
          <a:noFill/>
          <a:extLst>
            <a:ext uri="{909E8E84-426E-40DD-AFC4-6F175D3DCCD1}">
              <a14:hiddenFill xmlns:a14="http://schemas.microsoft.com/office/drawing/2010/main">
                <a:solidFill>
                  <a:srgbClr val="FFFFFF"/>
                </a:solidFill>
              </a14:hiddenFill>
            </a:ext>
          </a:extLst>
        </p:spPr>
      </p:pic>
      <p:pic>
        <p:nvPicPr>
          <p:cNvPr id="125" name="Picture 8" descr="Microsoft Azure - Create Azure SQL Database - GeeksforGeeks">
            <a:extLst>
              <a:ext uri="{FF2B5EF4-FFF2-40B4-BE49-F238E27FC236}">
                <a16:creationId xmlns:a16="http://schemas.microsoft.com/office/drawing/2014/main" id="{B7D204F1-5426-1615-4B56-C5D2D72D489C}"/>
              </a:ext>
            </a:extLst>
          </p:cNvPr>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7485289" y="4000655"/>
            <a:ext cx="599053" cy="568614"/>
          </a:xfrm>
          <a:prstGeom prst="rect">
            <a:avLst/>
          </a:prstGeom>
          <a:noFill/>
          <a:extLst>
            <a:ext uri="{909E8E84-426E-40DD-AFC4-6F175D3DCCD1}">
              <a14:hiddenFill xmlns:a14="http://schemas.microsoft.com/office/drawing/2010/main">
                <a:solidFill>
                  <a:srgbClr val="FFFFFF"/>
                </a:solidFill>
              </a14:hiddenFill>
            </a:ext>
          </a:extLst>
        </p:spPr>
      </p:pic>
      <p:pic>
        <p:nvPicPr>
          <p:cNvPr id="127" name="Picture 16" descr="Connecting your own Hadoop or Spark to Azure Data Lake Store | by Amit  Kulkarni | Azure Data Lake | Medium">
            <a:extLst>
              <a:ext uri="{FF2B5EF4-FFF2-40B4-BE49-F238E27FC236}">
                <a16:creationId xmlns:a16="http://schemas.microsoft.com/office/drawing/2014/main" id="{4B21B29C-E0C3-ACCE-9D90-A78A12356F4D}"/>
              </a:ext>
            </a:extLst>
          </p:cNvPr>
          <p:cNvPicPr>
            <a:picLocks noChangeAspect="1" noChangeArrowheads="1"/>
          </p:cNvPicPr>
          <p:nvPr/>
        </p:nvPicPr>
        <p:blipFill>
          <a:blip r:embed="rId49" cstate="print">
            <a:extLst>
              <a:ext uri="{28A0092B-C50C-407E-A947-70E740481C1C}">
                <a14:useLocalDpi xmlns:a14="http://schemas.microsoft.com/office/drawing/2010/main" val="0"/>
              </a:ext>
            </a:extLst>
          </a:blip>
          <a:srcRect/>
          <a:stretch>
            <a:fillRect/>
          </a:stretch>
        </p:blipFill>
        <p:spPr bwMode="auto">
          <a:xfrm>
            <a:off x="6340980" y="1172389"/>
            <a:ext cx="448979" cy="223737"/>
          </a:xfrm>
          <a:prstGeom prst="rect">
            <a:avLst/>
          </a:prstGeom>
          <a:noFill/>
        </p:spPr>
      </p:pic>
      <p:pic>
        <p:nvPicPr>
          <p:cNvPr id="130" name="Picture 20" descr="Folder Icon | Yosemite Flat Iconpack | EatosDesign">
            <a:extLst>
              <a:ext uri="{FF2B5EF4-FFF2-40B4-BE49-F238E27FC236}">
                <a16:creationId xmlns:a16="http://schemas.microsoft.com/office/drawing/2014/main" id="{947F20D7-658A-7327-8854-CEBD309856C3}"/>
              </a:ext>
            </a:extLst>
          </p:cNvPr>
          <p:cNvPicPr>
            <a:picLocks noChangeAspect="1" noChangeArrowheads="1"/>
          </p:cNvPicPr>
          <p:nvPr/>
        </p:nvPicPr>
        <p:blipFill>
          <a:blip r:embed="rId45" cstate="print">
            <a:extLst>
              <a:ext uri="{28A0092B-C50C-407E-A947-70E740481C1C}">
                <a14:useLocalDpi xmlns:a14="http://schemas.microsoft.com/office/drawing/2010/main" val="0"/>
              </a:ext>
            </a:extLst>
          </a:blip>
          <a:srcRect/>
          <a:stretch>
            <a:fillRect/>
          </a:stretch>
        </p:blipFill>
        <p:spPr bwMode="auto">
          <a:xfrm>
            <a:off x="7609154" y="1585120"/>
            <a:ext cx="347625" cy="347625"/>
          </a:xfrm>
          <a:prstGeom prst="rect">
            <a:avLst/>
          </a:prstGeom>
          <a:noFill/>
          <a:extLst>
            <a:ext uri="{909E8E84-426E-40DD-AFC4-6F175D3DCCD1}">
              <a14:hiddenFill xmlns:a14="http://schemas.microsoft.com/office/drawing/2010/main">
                <a:solidFill>
                  <a:srgbClr val="FFFFFF"/>
                </a:solidFill>
              </a14:hiddenFill>
            </a:ext>
          </a:extLst>
        </p:spPr>
      </p:pic>
      <p:pic>
        <p:nvPicPr>
          <p:cNvPr id="131" name="Picture 20" descr="Folder Icon | Yosemite Flat Iconpack | EatosDesign">
            <a:extLst>
              <a:ext uri="{FF2B5EF4-FFF2-40B4-BE49-F238E27FC236}">
                <a16:creationId xmlns:a16="http://schemas.microsoft.com/office/drawing/2014/main" id="{3199DE47-D609-9176-B969-4117A1B8EA45}"/>
              </a:ext>
            </a:extLst>
          </p:cNvPr>
          <p:cNvPicPr>
            <a:picLocks noChangeAspect="1" noChangeArrowheads="1"/>
          </p:cNvPicPr>
          <p:nvPr/>
        </p:nvPicPr>
        <p:blipFill>
          <a:blip r:embed="rId45" cstate="print">
            <a:extLst>
              <a:ext uri="{28A0092B-C50C-407E-A947-70E740481C1C}">
                <a14:useLocalDpi xmlns:a14="http://schemas.microsoft.com/office/drawing/2010/main" val="0"/>
              </a:ext>
            </a:extLst>
          </a:blip>
          <a:srcRect/>
          <a:stretch>
            <a:fillRect/>
          </a:stretch>
        </p:blipFill>
        <p:spPr bwMode="auto">
          <a:xfrm>
            <a:off x="7631058" y="2118278"/>
            <a:ext cx="347625" cy="347625"/>
          </a:xfrm>
          <a:prstGeom prst="rect">
            <a:avLst/>
          </a:prstGeom>
          <a:noFill/>
          <a:extLst>
            <a:ext uri="{909E8E84-426E-40DD-AFC4-6F175D3DCCD1}">
              <a14:hiddenFill xmlns:a14="http://schemas.microsoft.com/office/drawing/2010/main">
                <a:solidFill>
                  <a:srgbClr val="FFFFFF"/>
                </a:solidFill>
              </a14:hiddenFill>
            </a:ext>
          </a:extLst>
        </p:spPr>
      </p:pic>
      <p:pic>
        <p:nvPicPr>
          <p:cNvPr id="132" name="Picture 20" descr="Folder Icon | Yosemite Flat Iconpack | EatosDesign">
            <a:extLst>
              <a:ext uri="{FF2B5EF4-FFF2-40B4-BE49-F238E27FC236}">
                <a16:creationId xmlns:a16="http://schemas.microsoft.com/office/drawing/2014/main" id="{46F83FE5-5837-125D-1055-B2925B2B5B37}"/>
              </a:ext>
            </a:extLst>
          </p:cNvPr>
          <p:cNvPicPr>
            <a:picLocks noChangeAspect="1" noChangeArrowheads="1"/>
          </p:cNvPicPr>
          <p:nvPr/>
        </p:nvPicPr>
        <p:blipFill>
          <a:blip r:embed="rId45" cstate="print">
            <a:extLst>
              <a:ext uri="{28A0092B-C50C-407E-A947-70E740481C1C}">
                <a14:useLocalDpi xmlns:a14="http://schemas.microsoft.com/office/drawing/2010/main" val="0"/>
              </a:ext>
            </a:extLst>
          </a:blip>
          <a:srcRect/>
          <a:stretch>
            <a:fillRect/>
          </a:stretch>
        </p:blipFill>
        <p:spPr bwMode="auto">
          <a:xfrm>
            <a:off x="7663583" y="2630457"/>
            <a:ext cx="347625" cy="347625"/>
          </a:xfrm>
          <a:prstGeom prst="rect">
            <a:avLst/>
          </a:prstGeom>
          <a:noFill/>
          <a:extLst>
            <a:ext uri="{909E8E84-426E-40DD-AFC4-6F175D3DCCD1}">
              <a14:hiddenFill xmlns:a14="http://schemas.microsoft.com/office/drawing/2010/main">
                <a:solidFill>
                  <a:srgbClr val="FFFFFF"/>
                </a:solidFill>
              </a14:hiddenFill>
            </a:ext>
          </a:extLst>
        </p:spPr>
      </p:pic>
      <p:sp>
        <p:nvSpPr>
          <p:cNvPr id="133" name="Rounded Rectangle 269">
            <a:extLst>
              <a:ext uri="{FF2B5EF4-FFF2-40B4-BE49-F238E27FC236}">
                <a16:creationId xmlns:a16="http://schemas.microsoft.com/office/drawing/2014/main" id="{7FEAC26E-05C8-E39C-F32F-CBFCA4A1F9E1}"/>
              </a:ext>
            </a:extLst>
          </p:cNvPr>
          <p:cNvSpPr/>
          <p:nvPr/>
        </p:nvSpPr>
        <p:spPr>
          <a:xfrm>
            <a:off x="7252804" y="4526693"/>
            <a:ext cx="1120133" cy="205186"/>
          </a:xfrm>
          <a:prstGeom prst="roundRect">
            <a:avLst>
              <a:gd name="adj" fmla="val 5238"/>
            </a:avLst>
          </a:prstGeom>
          <a:solidFill>
            <a:schemeClr val="bg1"/>
          </a:solidFill>
          <a:ln w="12700" cap="rnd">
            <a:solidFill>
              <a:schemeClr val="bg1">
                <a:lumMod val="85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marL="8466" algn="ctr" defTabSz="609585" hangingPunct="0">
              <a:lnSpc>
                <a:spcPct val="90000"/>
              </a:lnSpc>
              <a:spcAft>
                <a:spcPts val="1333"/>
              </a:spcAft>
            </a:pPr>
            <a:r>
              <a:rPr lang="en-US" sz="800" kern="0">
                <a:solidFill>
                  <a:srgbClr val="000000">
                    <a:lumMod val="75000"/>
                  </a:srgbClr>
                </a:solidFill>
                <a:cs typeface="Calibri"/>
                <a:sym typeface="Calibri"/>
              </a:rPr>
              <a:t>Trusted Data</a:t>
            </a:r>
          </a:p>
        </p:txBody>
      </p:sp>
      <p:sp>
        <p:nvSpPr>
          <p:cNvPr id="134" name="Rounded Rectangle 286">
            <a:extLst>
              <a:ext uri="{FF2B5EF4-FFF2-40B4-BE49-F238E27FC236}">
                <a16:creationId xmlns:a16="http://schemas.microsoft.com/office/drawing/2014/main" id="{C747633C-E306-34A4-CB8F-E15AE5421591}"/>
              </a:ext>
            </a:extLst>
          </p:cNvPr>
          <p:cNvSpPr/>
          <p:nvPr/>
        </p:nvSpPr>
        <p:spPr>
          <a:xfrm>
            <a:off x="10435363" y="5257211"/>
            <a:ext cx="1368612" cy="282453"/>
          </a:xfrm>
          <a:prstGeom prst="roundRect">
            <a:avLst>
              <a:gd name="adj" fmla="val 5238"/>
            </a:avLst>
          </a:prstGeom>
          <a:solidFill>
            <a:schemeClr val="bg1"/>
          </a:solidFill>
          <a:ln w="12700" cap="rnd">
            <a:solidFill>
              <a:schemeClr val="bg1">
                <a:lumMod val="85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marL="8466" algn="ctr" defTabSz="609585" hangingPunct="0">
              <a:lnSpc>
                <a:spcPct val="90000"/>
              </a:lnSpc>
              <a:spcAft>
                <a:spcPts val="1333"/>
              </a:spcAft>
            </a:pPr>
            <a:r>
              <a:rPr lang="en-US" sz="800" kern="0">
                <a:solidFill>
                  <a:srgbClr val="000000">
                    <a:lumMod val="75000"/>
                  </a:srgbClr>
                </a:solidFill>
                <a:cs typeface="Calibri"/>
                <a:sym typeface="Calibri"/>
              </a:rPr>
              <a:t>Insights</a:t>
            </a:r>
          </a:p>
        </p:txBody>
      </p:sp>
      <p:pic>
        <p:nvPicPr>
          <p:cNvPr id="135" name="Graphic 134" descr="Bar chart">
            <a:extLst>
              <a:ext uri="{FF2B5EF4-FFF2-40B4-BE49-F238E27FC236}">
                <a16:creationId xmlns:a16="http://schemas.microsoft.com/office/drawing/2014/main" id="{2CA85761-BDBA-468B-B4B3-C2387CBDF475}"/>
              </a:ext>
            </a:extLst>
          </p:cNvPr>
          <p:cNvPicPr>
            <a:picLocks noChangeAspect="1"/>
          </p:cNvPicPr>
          <p:nvPr/>
        </p:nvPicPr>
        <p:blipFill>
          <a:blip r:embed="rId50" cstate="print">
            <a:extLst>
              <a:ext uri="{28A0092B-C50C-407E-A947-70E740481C1C}">
                <a14:useLocalDpi xmlns:a14="http://schemas.microsoft.com/office/drawing/2010/main" val="0"/>
              </a:ext>
              <a:ext uri="{96DAC541-7B7A-43D3-8B79-37D633B846F1}">
                <asvg:svgBlip xmlns:asvg="http://schemas.microsoft.com/office/drawing/2016/SVG/main" r:embed="rId51"/>
              </a:ext>
            </a:extLst>
          </a:blip>
          <a:stretch>
            <a:fillRect/>
          </a:stretch>
        </p:blipFill>
        <p:spPr>
          <a:xfrm>
            <a:off x="10499704" y="5313762"/>
            <a:ext cx="168667" cy="168667"/>
          </a:xfrm>
          <a:prstGeom prst="rect">
            <a:avLst/>
          </a:prstGeom>
        </p:spPr>
      </p:pic>
      <p:sp>
        <p:nvSpPr>
          <p:cNvPr id="136" name="Rounded Rectangle 286">
            <a:extLst>
              <a:ext uri="{FF2B5EF4-FFF2-40B4-BE49-F238E27FC236}">
                <a16:creationId xmlns:a16="http://schemas.microsoft.com/office/drawing/2014/main" id="{2356409E-6A09-063D-6519-7E04AF39B76B}"/>
              </a:ext>
            </a:extLst>
          </p:cNvPr>
          <p:cNvSpPr/>
          <p:nvPr/>
        </p:nvSpPr>
        <p:spPr>
          <a:xfrm>
            <a:off x="7104339" y="5855930"/>
            <a:ext cx="1368612" cy="282453"/>
          </a:xfrm>
          <a:prstGeom prst="roundRect">
            <a:avLst>
              <a:gd name="adj" fmla="val 5238"/>
            </a:avLst>
          </a:prstGeom>
          <a:solidFill>
            <a:schemeClr val="bg1"/>
          </a:solidFill>
          <a:ln w="12700" cap="rnd">
            <a:solidFill>
              <a:schemeClr val="bg1">
                <a:lumMod val="85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marL="8466" algn="ctr" defTabSz="609585" hangingPunct="0">
              <a:lnSpc>
                <a:spcPct val="90000"/>
              </a:lnSpc>
              <a:spcAft>
                <a:spcPts val="1333"/>
              </a:spcAft>
            </a:pPr>
            <a:r>
              <a:rPr lang="en-US" sz="800" kern="0">
                <a:solidFill>
                  <a:srgbClr val="000000">
                    <a:lumMod val="75000"/>
                  </a:srgbClr>
                </a:solidFill>
                <a:cs typeface="Calibri"/>
                <a:sym typeface="Calibri"/>
              </a:rPr>
              <a:t>Insights</a:t>
            </a:r>
          </a:p>
        </p:txBody>
      </p:sp>
      <p:pic>
        <p:nvPicPr>
          <p:cNvPr id="138" name="Graphic 137" descr="Bar chart">
            <a:extLst>
              <a:ext uri="{FF2B5EF4-FFF2-40B4-BE49-F238E27FC236}">
                <a16:creationId xmlns:a16="http://schemas.microsoft.com/office/drawing/2014/main" id="{1E4638FB-EEB9-4C41-0F20-40263D09CE1B}"/>
              </a:ext>
            </a:extLst>
          </p:cNvPr>
          <p:cNvPicPr>
            <a:picLocks noChangeAspect="1"/>
          </p:cNvPicPr>
          <p:nvPr/>
        </p:nvPicPr>
        <p:blipFill>
          <a:blip r:embed="rId50" cstate="print">
            <a:extLst>
              <a:ext uri="{28A0092B-C50C-407E-A947-70E740481C1C}">
                <a14:useLocalDpi xmlns:a14="http://schemas.microsoft.com/office/drawing/2010/main" val="0"/>
              </a:ext>
              <a:ext uri="{96DAC541-7B7A-43D3-8B79-37D633B846F1}">
                <asvg:svgBlip xmlns:asvg="http://schemas.microsoft.com/office/drawing/2016/SVG/main" r:embed="rId51"/>
              </a:ext>
            </a:extLst>
          </a:blip>
          <a:stretch>
            <a:fillRect/>
          </a:stretch>
        </p:blipFill>
        <p:spPr>
          <a:xfrm>
            <a:off x="7168680" y="5912481"/>
            <a:ext cx="168667" cy="168667"/>
          </a:xfrm>
          <a:prstGeom prst="rect">
            <a:avLst/>
          </a:prstGeom>
        </p:spPr>
      </p:pic>
      <p:sp>
        <p:nvSpPr>
          <p:cNvPr id="150" name="Rounded Rectangle 285">
            <a:extLst>
              <a:ext uri="{FF2B5EF4-FFF2-40B4-BE49-F238E27FC236}">
                <a16:creationId xmlns:a16="http://schemas.microsoft.com/office/drawing/2014/main" id="{6D609321-4859-30D1-FDB6-5B5AC1E9159A}"/>
              </a:ext>
            </a:extLst>
          </p:cNvPr>
          <p:cNvSpPr/>
          <p:nvPr/>
        </p:nvSpPr>
        <p:spPr>
          <a:xfrm>
            <a:off x="3614350" y="700387"/>
            <a:ext cx="1324173" cy="282453"/>
          </a:xfrm>
          <a:prstGeom prst="roundRect">
            <a:avLst>
              <a:gd name="adj" fmla="val 5238"/>
            </a:avLst>
          </a:prstGeom>
          <a:solidFill>
            <a:schemeClr val="bg1"/>
          </a:solidFill>
          <a:ln w="12700" cap="rnd">
            <a:solidFill>
              <a:schemeClr val="bg1">
                <a:lumMod val="85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0" bIns="60960" numCol="1" spcCol="0" rtlCol="0" fromWordArt="0" anchor="ctr" anchorCtr="0" forceAA="0" compatLnSpc="1">
            <a:prstTxWarp prst="textNoShape">
              <a:avLst/>
            </a:prstTxWarp>
            <a:noAutofit/>
          </a:bodyPr>
          <a:lstStyle/>
          <a:p>
            <a:pPr marL="154513" defTabSz="609585" hangingPunct="0">
              <a:lnSpc>
                <a:spcPct val="90000"/>
              </a:lnSpc>
              <a:spcAft>
                <a:spcPts val="1333"/>
              </a:spcAft>
            </a:pPr>
            <a:r>
              <a:rPr lang="en-US" sz="800" kern="0">
                <a:solidFill>
                  <a:srgbClr val="000000">
                    <a:lumMod val="75000"/>
                  </a:srgbClr>
                </a:solidFill>
                <a:cs typeface="Calibri"/>
                <a:sym typeface="Calibri"/>
              </a:rPr>
              <a:t>Data Prep Routines</a:t>
            </a:r>
          </a:p>
        </p:txBody>
      </p:sp>
      <p:pic>
        <p:nvPicPr>
          <p:cNvPr id="151" name="Graphic 150" descr="Single gear">
            <a:extLst>
              <a:ext uri="{FF2B5EF4-FFF2-40B4-BE49-F238E27FC236}">
                <a16:creationId xmlns:a16="http://schemas.microsoft.com/office/drawing/2014/main" id="{007FEC99-18B2-A66B-B5C5-AE1B6D76AFDA}"/>
              </a:ext>
            </a:extLst>
          </p:cNvPr>
          <p:cNvPicPr>
            <a:picLocks noChangeAspect="1"/>
          </p:cNvPicPr>
          <p:nvPr/>
        </p:nvPicPr>
        <p:blipFill>
          <a:blip r:embed="rId52" cstate="print">
            <a:extLst>
              <a:ext uri="{28A0092B-C50C-407E-A947-70E740481C1C}">
                <a14:useLocalDpi xmlns:a14="http://schemas.microsoft.com/office/drawing/2010/main" val="0"/>
              </a:ext>
              <a:ext uri="{96DAC541-7B7A-43D3-8B79-37D633B846F1}">
                <asvg:svgBlip xmlns:asvg="http://schemas.microsoft.com/office/drawing/2016/SVG/main" r:embed="rId53"/>
              </a:ext>
            </a:extLst>
          </a:blip>
          <a:stretch>
            <a:fillRect/>
          </a:stretch>
        </p:blipFill>
        <p:spPr>
          <a:xfrm>
            <a:off x="3666446" y="744150"/>
            <a:ext cx="180912" cy="180912"/>
          </a:xfrm>
          <a:prstGeom prst="rect">
            <a:avLst/>
          </a:prstGeom>
        </p:spPr>
      </p:pic>
      <p:pic>
        <p:nvPicPr>
          <p:cNvPr id="152" name="Picture 8" descr="Azure Data Factory. Most analytics systems need to be able… | by Ayşegül  Yiğit | Plumbers Of Data Science | Medium">
            <a:extLst>
              <a:ext uri="{FF2B5EF4-FFF2-40B4-BE49-F238E27FC236}">
                <a16:creationId xmlns:a16="http://schemas.microsoft.com/office/drawing/2014/main" id="{708626AF-0127-8DBE-EB5C-66889F4382A1}"/>
              </a:ext>
            </a:extLst>
          </p:cNvPr>
          <p:cNvPicPr>
            <a:picLocks noChangeAspect="1" noChangeArrowheads="1"/>
          </p:cNvPicPr>
          <p:nvPr/>
        </p:nvPicPr>
        <p:blipFill>
          <a:blip r:embed="rId54" cstate="print">
            <a:extLst>
              <a:ext uri="{28A0092B-C50C-407E-A947-70E740481C1C}">
                <a14:useLocalDpi xmlns:a14="http://schemas.microsoft.com/office/drawing/2010/main" val="0"/>
              </a:ext>
            </a:extLst>
          </a:blip>
          <a:srcRect/>
          <a:stretch>
            <a:fillRect/>
          </a:stretch>
        </p:blipFill>
        <p:spPr bwMode="auto">
          <a:xfrm>
            <a:off x="4956063" y="620831"/>
            <a:ext cx="766913" cy="399485"/>
          </a:xfrm>
          <a:prstGeom prst="roundRect">
            <a:avLst/>
          </a:prstGeom>
          <a:noFill/>
          <a:extLst>
            <a:ext uri="{909E8E84-426E-40DD-AFC4-6F175D3DCCD1}">
              <a14:hiddenFill xmlns:a14="http://schemas.microsoft.com/office/drawing/2010/main">
                <a:solidFill>
                  <a:srgbClr val="FFFFFF"/>
                </a:solidFill>
              </a14:hiddenFill>
            </a:ext>
          </a:extLst>
        </p:spPr>
      </p:pic>
      <p:sp>
        <p:nvSpPr>
          <p:cNvPr id="154" name="Rounded Rectangle 240">
            <a:extLst>
              <a:ext uri="{FF2B5EF4-FFF2-40B4-BE49-F238E27FC236}">
                <a16:creationId xmlns:a16="http://schemas.microsoft.com/office/drawing/2014/main" id="{D957A118-6D87-1FDF-38CF-2374A2900C27}"/>
              </a:ext>
            </a:extLst>
          </p:cNvPr>
          <p:cNvSpPr/>
          <p:nvPr/>
        </p:nvSpPr>
        <p:spPr>
          <a:xfrm>
            <a:off x="3815651" y="2719730"/>
            <a:ext cx="1401284" cy="282453"/>
          </a:xfrm>
          <a:prstGeom prst="roundRect">
            <a:avLst>
              <a:gd name="adj" fmla="val 5238"/>
            </a:avLst>
          </a:prstGeom>
          <a:solidFill>
            <a:schemeClr val="bg1"/>
          </a:solidFill>
          <a:ln w="12700" cap="rnd">
            <a:solidFill>
              <a:schemeClr val="bg1">
                <a:lumMod val="85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marL="8466" algn="ctr" defTabSz="609585" hangingPunct="0">
              <a:lnSpc>
                <a:spcPct val="90000"/>
              </a:lnSpc>
              <a:spcAft>
                <a:spcPts val="1333"/>
              </a:spcAft>
            </a:pPr>
            <a:r>
              <a:rPr lang="en-US" sz="800" kern="0">
                <a:solidFill>
                  <a:srgbClr val="000000">
                    <a:lumMod val="75000"/>
                  </a:srgbClr>
                </a:solidFill>
                <a:cs typeface="Calibri"/>
                <a:sym typeface="Calibri"/>
              </a:rPr>
              <a:t>Prepare</a:t>
            </a:r>
          </a:p>
        </p:txBody>
      </p:sp>
      <p:sp>
        <p:nvSpPr>
          <p:cNvPr id="155" name="Rounded Rectangle 241">
            <a:extLst>
              <a:ext uri="{FF2B5EF4-FFF2-40B4-BE49-F238E27FC236}">
                <a16:creationId xmlns:a16="http://schemas.microsoft.com/office/drawing/2014/main" id="{502FA092-4A5F-5255-B781-72E5859D64DB}"/>
              </a:ext>
            </a:extLst>
          </p:cNvPr>
          <p:cNvSpPr/>
          <p:nvPr/>
        </p:nvSpPr>
        <p:spPr>
          <a:xfrm>
            <a:off x="3815651" y="3081357"/>
            <a:ext cx="1401284" cy="282453"/>
          </a:xfrm>
          <a:prstGeom prst="roundRect">
            <a:avLst>
              <a:gd name="adj" fmla="val 5238"/>
            </a:avLst>
          </a:prstGeom>
          <a:solidFill>
            <a:schemeClr val="bg1"/>
          </a:solidFill>
          <a:ln w="12700" cap="rnd">
            <a:solidFill>
              <a:schemeClr val="bg1">
                <a:lumMod val="85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marL="8466" algn="ctr" defTabSz="609585" hangingPunct="0">
              <a:lnSpc>
                <a:spcPct val="90000"/>
              </a:lnSpc>
              <a:spcAft>
                <a:spcPts val="1333"/>
              </a:spcAft>
            </a:pPr>
            <a:r>
              <a:rPr lang="en-US" sz="800" kern="0">
                <a:solidFill>
                  <a:srgbClr val="000000">
                    <a:lumMod val="75000"/>
                  </a:srgbClr>
                </a:solidFill>
                <a:cs typeface="Calibri"/>
                <a:sym typeface="Calibri"/>
              </a:rPr>
              <a:t>Unify</a:t>
            </a:r>
          </a:p>
        </p:txBody>
      </p:sp>
      <p:sp>
        <p:nvSpPr>
          <p:cNvPr id="2" name="Oval 1">
            <a:extLst>
              <a:ext uri="{FF2B5EF4-FFF2-40B4-BE49-F238E27FC236}">
                <a16:creationId xmlns:a16="http://schemas.microsoft.com/office/drawing/2014/main" id="{335A4317-17BA-4DC0-D878-916005A55529}"/>
              </a:ext>
            </a:extLst>
          </p:cNvPr>
          <p:cNvSpPr>
            <a:spLocks noChangeAspect="1"/>
          </p:cNvSpPr>
          <p:nvPr/>
        </p:nvSpPr>
        <p:spPr>
          <a:xfrm>
            <a:off x="1087617" y="414029"/>
            <a:ext cx="296545" cy="299879"/>
          </a:xfrm>
          <a:prstGeom prst="ellipse">
            <a:avLst/>
          </a:prstGeom>
          <a:solidFill>
            <a:srgbClr val="FFC000"/>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0" tIns="0" rIns="0" bIns="0" numCol="1" spcCol="38100" rtlCol="0" anchor="ctr">
            <a:noAutofit/>
          </a:bodyPr>
          <a:lstStyle/>
          <a:p>
            <a:pPr algn="ctr" defTabSz="609570" hangingPunct="0">
              <a:defRPr/>
            </a:pPr>
            <a:r>
              <a:rPr lang="en-GB" sz="1400">
                <a:solidFill>
                  <a:srgbClr val="000000"/>
                </a:solidFill>
                <a:cs typeface="Calibri"/>
                <a:sym typeface="Calibri"/>
              </a:rPr>
              <a:t>1</a:t>
            </a:r>
            <a:endParaRPr lang="en-US" sz="1400">
              <a:solidFill>
                <a:srgbClr val="000000"/>
              </a:solidFill>
              <a:cs typeface="Calibri"/>
              <a:sym typeface="Calibri"/>
            </a:endParaRPr>
          </a:p>
        </p:txBody>
      </p:sp>
      <p:sp>
        <p:nvSpPr>
          <p:cNvPr id="3" name="Oval 2">
            <a:extLst>
              <a:ext uri="{FF2B5EF4-FFF2-40B4-BE49-F238E27FC236}">
                <a16:creationId xmlns:a16="http://schemas.microsoft.com/office/drawing/2014/main" id="{BD73108B-C135-D03F-7FC2-7C0B87146C29}"/>
              </a:ext>
            </a:extLst>
          </p:cNvPr>
          <p:cNvSpPr>
            <a:spLocks noChangeAspect="1"/>
          </p:cNvSpPr>
          <p:nvPr/>
        </p:nvSpPr>
        <p:spPr>
          <a:xfrm>
            <a:off x="1730267" y="414029"/>
            <a:ext cx="296545" cy="299879"/>
          </a:xfrm>
          <a:prstGeom prst="ellipse">
            <a:avLst/>
          </a:prstGeom>
          <a:solidFill>
            <a:srgbClr val="FFC000"/>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0" tIns="0" rIns="0" bIns="0" numCol="1" spcCol="38100" rtlCol="0" anchor="ctr">
            <a:noAutofit/>
          </a:bodyPr>
          <a:lstStyle/>
          <a:p>
            <a:pPr algn="ctr" defTabSz="609570" hangingPunct="0">
              <a:defRPr/>
            </a:pPr>
            <a:r>
              <a:rPr lang="en-GB" sz="1400">
                <a:solidFill>
                  <a:srgbClr val="000000"/>
                </a:solidFill>
                <a:cs typeface="Calibri"/>
                <a:sym typeface="Calibri"/>
              </a:rPr>
              <a:t>2</a:t>
            </a:r>
            <a:endParaRPr lang="en-US" sz="1400">
              <a:solidFill>
                <a:srgbClr val="000000"/>
              </a:solidFill>
              <a:cs typeface="Calibri"/>
              <a:sym typeface="Calibri"/>
            </a:endParaRPr>
          </a:p>
        </p:txBody>
      </p:sp>
      <p:sp>
        <p:nvSpPr>
          <p:cNvPr id="7" name="Oval 6">
            <a:extLst>
              <a:ext uri="{FF2B5EF4-FFF2-40B4-BE49-F238E27FC236}">
                <a16:creationId xmlns:a16="http://schemas.microsoft.com/office/drawing/2014/main" id="{56E5B35A-5426-7660-0E63-494A08697EC6}"/>
              </a:ext>
            </a:extLst>
          </p:cNvPr>
          <p:cNvSpPr>
            <a:spLocks noChangeAspect="1"/>
          </p:cNvSpPr>
          <p:nvPr/>
        </p:nvSpPr>
        <p:spPr>
          <a:xfrm>
            <a:off x="4367151" y="414029"/>
            <a:ext cx="296101" cy="299429"/>
          </a:xfrm>
          <a:prstGeom prst="ellipse">
            <a:avLst/>
          </a:prstGeom>
          <a:solidFill>
            <a:srgbClr val="FFC000"/>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0" tIns="0" rIns="0" bIns="0" numCol="1" spcCol="38100" rtlCol="0" anchor="ctr">
            <a:noAutofit/>
          </a:bodyPr>
          <a:lstStyle/>
          <a:p>
            <a:pPr algn="ctr" defTabSz="609570" hangingPunct="0">
              <a:defRPr/>
            </a:pPr>
            <a:r>
              <a:rPr lang="en-GB" sz="1400">
                <a:solidFill>
                  <a:srgbClr val="000000"/>
                </a:solidFill>
                <a:cs typeface="Calibri"/>
                <a:sym typeface="Calibri"/>
              </a:rPr>
              <a:t>3</a:t>
            </a:r>
            <a:endParaRPr lang="en-US" sz="1400">
              <a:solidFill>
                <a:srgbClr val="000000"/>
              </a:solidFill>
              <a:cs typeface="Calibri"/>
              <a:sym typeface="Calibri"/>
            </a:endParaRPr>
          </a:p>
        </p:txBody>
      </p:sp>
      <p:sp>
        <p:nvSpPr>
          <p:cNvPr id="12" name="Oval 11">
            <a:extLst>
              <a:ext uri="{FF2B5EF4-FFF2-40B4-BE49-F238E27FC236}">
                <a16:creationId xmlns:a16="http://schemas.microsoft.com/office/drawing/2014/main" id="{17890EC0-D8F0-98F9-EFC4-1AD6290E21AE}"/>
              </a:ext>
            </a:extLst>
          </p:cNvPr>
          <p:cNvSpPr>
            <a:spLocks noChangeAspect="1"/>
          </p:cNvSpPr>
          <p:nvPr/>
        </p:nvSpPr>
        <p:spPr>
          <a:xfrm>
            <a:off x="6039424" y="414029"/>
            <a:ext cx="296545" cy="299879"/>
          </a:xfrm>
          <a:prstGeom prst="ellipse">
            <a:avLst/>
          </a:prstGeom>
          <a:solidFill>
            <a:srgbClr val="FFC000"/>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0" tIns="0" rIns="0" bIns="0" numCol="1" spcCol="38100" rtlCol="0" anchor="ctr">
            <a:noAutofit/>
          </a:bodyPr>
          <a:lstStyle/>
          <a:p>
            <a:pPr algn="ctr" defTabSz="609570" hangingPunct="0">
              <a:defRPr/>
            </a:pPr>
            <a:r>
              <a:rPr lang="en-US" sz="1400">
                <a:solidFill>
                  <a:srgbClr val="000000"/>
                </a:solidFill>
                <a:cs typeface="Calibri"/>
                <a:sym typeface="Calibri"/>
              </a:rPr>
              <a:t>4</a:t>
            </a:r>
          </a:p>
        </p:txBody>
      </p:sp>
      <p:sp>
        <p:nvSpPr>
          <p:cNvPr id="13" name="Oval 12">
            <a:extLst>
              <a:ext uri="{FF2B5EF4-FFF2-40B4-BE49-F238E27FC236}">
                <a16:creationId xmlns:a16="http://schemas.microsoft.com/office/drawing/2014/main" id="{C0D51A64-DFA9-E69C-C145-0FF41CEF36A6}"/>
              </a:ext>
            </a:extLst>
          </p:cNvPr>
          <p:cNvSpPr>
            <a:spLocks noChangeAspect="1"/>
          </p:cNvSpPr>
          <p:nvPr/>
        </p:nvSpPr>
        <p:spPr>
          <a:xfrm>
            <a:off x="7682136" y="414029"/>
            <a:ext cx="296547" cy="299880"/>
          </a:xfrm>
          <a:prstGeom prst="ellipse">
            <a:avLst/>
          </a:prstGeom>
          <a:solidFill>
            <a:srgbClr val="FFC000"/>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0" tIns="0" rIns="0" bIns="0" numCol="1" spcCol="38100" rtlCol="0" anchor="ctr">
            <a:noAutofit/>
          </a:bodyPr>
          <a:lstStyle/>
          <a:p>
            <a:pPr algn="ctr" defTabSz="609570" hangingPunct="0">
              <a:defRPr/>
            </a:pPr>
            <a:r>
              <a:rPr lang="en-US" sz="1400">
                <a:solidFill>
                  <a:srgbClr val="000000"/>
                </a:solidFill>
                <a:cs typeface="Calibri"/>
                <a:sym typeface="Calibri"/>
              </a:rPr>
              <a:t>5</a:t>
            </a:r>
          </a:p>
        </p:txBody>
      </p:sp>
      <p:sp>
        <p:nvSpPr>
          <p:cNvPr id="19" name="Oval 18">
            <a:extLst>
              <a:ext uri="{FF2B5EF4-FFF2-40B4-BE49-F238E27FC236}">
                <a16:creationId xmlns:a16="http://schemas.microsoft.com/office/drawing/2014/main" id="{E08A36D2-FF10-8A4B-D525-960D7890A6CC}"/>
              </a:ext>
            </a:extLst>
          </p:cNvPr>
          <p:cNvSpPr>
            <a:spLocks noChangeAspect="1"/>
          </p:cNvSpPr>
          <p:nvPr/>
        </p:nvSpPr>
        <p:spPr>
          <a:xfrm>
            <a:off x="9289627" y="1289136"/>
            <a:ext cx="361695" cy="365760"/>
          </a:xfrm>
          <a:prstGeom prst="ellipse">
            <a:avLst/>
          </a:prstGeom>
          <a:solidFill>
            <a:srgbClr val="FFC000"/>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0" tIns="0" rIns="0" bIns="0" numCol="1" spcCol="38100" rtlCol="0" anchor="ctr">
            <a:noAutofit/>
          </a:bodyPr>
          <a:lstStyle/>
          <a:p>
            <a:pPr algn="ctr" defTabSz="609570" hangingPunct="0">
              <a:defRPr/>
            </a:pPr>
            <a:r>
              <a:rPr lang="en-GB" sz="1400">
                <a:solidFill>
                  <a:srgbClr val="000000"/>
                </a:solidFill>
                <a:cs typeface="Calibri"/>
                <a:sym typeface="Calibri"/>
              </a:rPr>
              <a:t>6</a:t>
            </a:r>
            <a:endParaRPr lang="en-US" sz="1400">
              <a:solidFill>
                <a:srgbClr val="000000"/>
              </a:solidFill>
              <a:cs typeface="Calibri"/>
              <a:sym typeface="Calibri"/>
            </a:endParaRPr>
          </a:p>
        </p:txBody>
      </p:sp>
      <p:sp>
        <p:nvSpPr>
          <p:cNvPr id="20" name="Oval 19">
            <a:extLst>
              <a:ext uri="{FF2B5EF4-FFF2-40B4-BE49-F238E27FC236}">
                <a16:creationId xmlns:a16="http://schemas.microsoft.com/office/drawing/2014/main" id="{D525149B-4C79-0385-4C30-8E45A6B465BD}"/>
              </a:ext>
            </a:extLst>
          </p:cNvPr>
          <p:cNvSpPr>
            <a:spLocks noChangeAspect="1"/>
          </p:cNvSpPr>
          <p:nvPr/>
        </p:nvSpPr>
        <p:spPr>
          <a:xfrm>
            <a:off x="9289627" y="2445334"/>
            <a:ext cx="361695" cy="365760"/>
          </a:xfrm>
          <a:prstGeom prst="ellipse">
            <a:avLst/>
          </a:prstGeom>
          <a:solidFill>
            <a:srgbClr val="FFC000"/>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0" tIns="0" rIns="0" bIns="0" numCol="1" spcCol="38100" rtlCol="0" anchor="ctr">
            <a:noAutofit/>
          </a:bodyPr>
          <a:lstStyle/>
          <a:p>
            <a:pPr algn="ctr" defTabSz="609570" hangingPunct="0">
              <a:defRPr/>
            </a:pPr>
            <a:r>
              <a:rPr lang="en-GB" sz="1400">
                <a:solidFill>
                  <a:srgbClr val="000000"/>
                </a:solidFill>
                <a:cs typeface="Calibri"/>
                <a:sym typeface="Calibri"/>
              </a:rPr>
              <a:t>7</a:t>
            </a:r>
            <a:endParaRPr lang="en-US" sz="1400">
              <a:solidFill>
                <a:srgbClr val="000000"/>
              </a:solidFill>
              <a:cs typeface="Calibri"/>
              <a:sym typeface="Calibri"/>
            </a:endParaRPr>
          </a:p>
        </p:txBody>
      </p:sp>
      <p:sp>
        <p:nvSpPr>
          <p:cNvPr id="26" name="Oval 25">
            <a:extLst>
              <a:ext uri="{FF2B5EF4-FFF2-40B4-BE49-F238E27FC236}">
                <a16:creationId xmlns:a16="http://schemas.microsoft.com/office/drawing/2014/main" id="{4DF1E9B9-2D52-EFC4-9883-1960E5712650}"/>
              </a:ext>
            </a:extLst>
          </p:cNvPr>
          <p:cNvSpPr>
            <a:spLocks noChangeAspect="1"/>
          </p:cNvSpPr>
          <p:nvPr/>
        </p:nvSpPr>
        <p:spPr>
          <a:xfrm>
            <a:off x="9278942" y="3479633"/>
            <a:ext cx="361695" cy="365760"/>
          </a:xfrm>
          <a:prstGeom prst="ellipse">
            <a:avLst/>
          </a:prstGeom>
          <a:solidFill>
            <a:srgbClr val="FFC000"/>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0" tIns="0" rIns="0" bIns="0" numCol="1" spcCol="38100" rtlCol="0" anchor="ctr">
            <a:noAutofit/>
          </a:bodyPr>
          <a:lstStyle/>
          <a:p>
            <a:pPr algn="ctr" defTabSz="609570" hangingPunct="0">
              <a:defRPr/>
            </a:pPr>
            <a:r>
              <a:rPr lang="en-GB" sz="1400">
                <a:solidFill>
                  <a:srgbClr val="000000"/>
                </a:solidFill>
                <a:cs typeface="Calibri"/>
                <a:sym typeface="Calibri"/>
              </a:rPr>
              <a:t>8</a:t>
            </a:r>
            <a:endParaRPr lang="en-US" sz="1400">
              <a:solidFill>
                <a:srgbClr val="000000"/>
              </a:solidFill>
              <a:cs typeface="Calibri"/>
              <a:sym typeface="Calibri"/>
            </a:endParaRPr>
          </a:p>
        </p:txBody>
      </p:sp>
      <p:sp>
        <p:nvSpPr>
          <p:cNvPr id="28" name="Oval 27">
            <a:extLst>
              <a:ext uri="{FF2B5EF4-FFF2-40B4-BE49-F238E27FC236}">
                <a16:creationId xmlns:a16="http://schemas.microsoft.com/office/drawing/2014/main" id="{451EF550-C967-B0E9-75A3-9AD3C04207F3}"/>
              </a:ext>
            </a:extLst>
          </p:cNvPr>
          <p:cNvSpPr>
            <a:spLocks noChangeAspect="1"/>
          </p:cNvSpPr>
          <p:nvPr/>
        </p:nvSpPr>
        <p:spPr>
          <a:xfrm>
            <a:off x="9305828" y="4436230"/>
            <a:ext cx="361695" cy="365760"/>
          </a:xfrm>
          <a:prstGeom prst="ellipse">
            <a:avLst/>
          </a:prstGeom>
          <a:solidFill>
            <a:srgbClr val="FFC000"/>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0" tIns="0" rIns="0" bIns="0" numCol="1" spcCol="38100" rtlCol="0" anchor="ctr">
            <a:noAutofit/>
          </a:bodyPr>
          <a:lstStyle/>
          <a:p>
            <a:pPr algn="ctr" defTabSz="609570" hangingPunct="0">
              <a:defRPr/>
            </a:pPr>
            <a:r>
              <a:rPr lang="en-GB" sz="1400">
                <a:solidFill>
                  <a:srgbClr val="000000"/>
                </a:solidFill>
                <a:cs typeface="Calibri"/>
                <a:sym typeface="Calibri"/>
              </a:rPr>
              <a:t>9</a:t>
            </a:r>
            <a:endParaRPr lang="en-US" sz="1400">
              <a:solidFill>
                <a:srgbClr val="000000"/>
              </a:solidFill>
              <a:cs typeface="Calibri"/>
              <a:sym typeface="Calibri"/>
            </a:endParaRPr>
          </a:p>
        </p:txBody>
      </p:sp>
      <p:sp>
        <p:nvSpPr>
          <p:cNvPr id="30" name="Oval 29">
            <a:extLst>
              <a:ext uri="{FF2B5EF4-FFF2-40B4-BE49-F238E27FC236}">
                <a16:creationId xmlns:a16="http://schemas.microsoft.com/office/drawing/2014/main" id="{293394E6-A163-C76A-E45E-8E9498042F8F}"/>
              </a:ext>
            </a:extLst>
          </p:cNvPr>
          <p:cNvSpPr>
            <a:spLocks noChangeAspect="1"/>
          </p:cNvSpPr>
          <p:nvPr/>
        </p:nvSpPr>
        <p:spPr>
          <a:xfrm>
            <a:off x="5393548" y="4011134"/>
            <a:ext cx="361695" cy="365760"/>
          </a:xfrm>
          <a:prstGeom prst="ellipse">
            <a:avLst/>
          </a:prstGeom>
          <a:solidFill>
            <a:srgbClr val="FFC000"/>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0" tIns="0" rIns="0" bIns="0" numCol="1" spcCol="38100" rtlCol="0" anchor="ctr">
            <a:noAutofit/>
          </a:bodyPr>
          <a:lstStyle/>
          <a:p>
            <a:pPr algn="ctr" defTabSz="609570" hangingPunct="0">
              <a:defRPr/>
            </a:pPr>
            <a:r>
              <a:rPr lang="en-US" sz="1400">
                <a:solidFill>
                  <a:srgbClr val="000000"/>
                </a:solidFill>
                <a:cs typeface="Calibri"/>
                <a:sym typeface="Calibri"/>
              </a:rPr>
              <a:t>10</a:t>
            </a:r>
          </a:p>
        </p:txBody>
      </p:sp>
      <p:sp>
        <p:nvSpPr>
          <p:cNvPr id="32" name="Oval 31">
            <a:extLst>
              <a:ext uri="{FF2B5EF4-FFF2-40B4-BE49-F238E27FC236}">
                <a16:creationId xmlns:a16="http://schemas.microsoft.com/office/drawing/2014/main" id="{4F585909-3262-82C1-3654-4CB55F1C25A4}"/>
              </a:ext>
            </a:extLst>
          </p:cNvPr>
          <p:cNvSpPr>
            <a:spLocks noChangeAspect="1"/>
          </p:cNvSpPr>
          <p:nvPr/>
        </p:nvSpPr>
        <p:spPr>
          <a:xfrm>
            <a:off x="3752511" y="4675767"/>
            <a:ext cx="361695" cy="365760"/>
          </a:xfrm>
          <a:prstGeom prst="ellipse">
            <a:avLst/>
          </a:prstGeom>
          <a:solidFill>
            <a:srgbClr val="FFC000"/>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0" tIns="0" rIns="0" bIns="0" numCol="1" spcCol="38100" rtlCol="0" anchor="ctr">
            <a:noAutofit/>
          </a:bodyPr>
          <a:lstStyle/>
          <a:p>
            <a:pPr algn="ctr" defTabSz="609570" hangingPunct="0">
              <a:defRPr/>
            </a:pPr>
            <a:r>
              <a:rPr lang="en-US" sz="1400">
                <a:solidFill>
                  <a:srgbClr val="000000"/>
                </a:solidFill>
                <a:cs typeface="Calibri"/>
                <a:sym typeface="Calibri"/>
              </a:rPr>
              <a:t>11</a:t>
            </a:r>
          </a:p>
        </p:txBody>
      </p:sp>
      <p:pic>
        <p:nvPicPr>
          <p:cNvPr id="37" name="Picture 36" descr="A black circle with white dots&#10;&#10;Description automatically generated">
            <a:extLst>
              <a:ext uri="{FF2B5EF4-FFF2-40B4-BE49-F238E27FC236}">
                <a16:creationId xmlns:a16="http://schemas.microsoft.com/office/drawing/2014/main" id="{DE772869-32F8-3BBC-1E35-18C50044AB16}"/>
              </a:ext>
            </a:extLst>
          </p:cNvPr>
          <p:cNvPicPr>
            <a:picLocks noChangeAspect="1"/>
          </p:cNvPicPr>
          <p:nvPr/>
        </p:nvPicPr>
        <p:blipFill>
          <a:blip r:embed="rId55" cstate="print">
            <a:extLst>
              <a:ext uri="{28A0092B-C50C-407E-A947-70E740481C1C}">
                <a14:useLocalDpi xmlns:a14="http://schemas.microsoft.com/office/drawing/2010/main" val="0"/>
              </a:ext>
            </a:extLst>
          </a:blip>
          <a:stretch>
            <a:fillRect/>
          </a:stretch>
        </p:blipFill>
        <p:spPr>
          <a:xfrm>
            <a:off x="1275959" y="1469086"/>
            <a:ext cx="245455" cy="245455"/>
          </a:xfrm>
          <a:prstGeom prst="rect">
            <a:avLst/>
          </a:prstGeom>
        </p:spPr>
      </p:pic>
      <p:pic>
        <p:nvPicPr>
          <p:cNvPr id="50" name="Picture 49">
            <a:extLst>
              <a:ext uri="{FF2B5EF4-FFF2-40B4-BE49-F238E27FC236}">
                <a16:creationId xmlns:a16="http://schemas.microsoft.com/office/drawing/2014/main" id="{6733A464-D7B2-196B-3A04-255D6B09638B}"/>
              </a:ext>
            </a:extLst>
          </p:cNvPr>
          <p:cNvPicPr>
            <a:picLocks noChangeAspect="1"/>
          </p:cNvPicPr>
          <p:nvPr/>
        </p:nvPicPr>
        <p:blipFill>
          <a:blip r:embed="rId56"/>
          <a:stretch>
            <a:fillRect/>
          </a:stretch>
        </p:blipFill>
        <p:spPr>
          <a:xfrm>
            <a:off x="1452709" y="1426870"/>
            <a:ext cx="587772" cy="479593"/>
          </a:xfrm>
          <a:prstGeom prst="rect">
            <a:avLst/>
          </a:prstGeom>
        </p:spPr>
      </p:pic>
      <p:pic>
        <p:nvPicPr>
          <p:cNvPr id="58" name="Picture 2" descr="Introduction to blob storage">
            <a:extLst>
              <a:ext uri="{FF2B5EF4-FFF2-40B4-BE49-F238E27FC236}">
                <a16:creationId xmlns:a16="http://schemas.microsoft.com/office/drawing/2014/main" id="{CFE9D2E7-E9E8-C498-E2A4-BEB60F9BC3F5}"/>
              </a:ext>
            </a:extLst>
          </p:cNvPr>
          <p:cNvPicPr>
            <a:picLocks noChangeAspect="1" noChangeArrowheads="1"/>
          </p:cNvPicPr>
          <p:nvPr/>
        </p:nvPicPr>
        <p:blipFill>
          <a:blip r:embed="rId57">
            <a:extLst>
              <a:ext uri="{28A0092B-C50C-407E-A947-70E740481C1C}">
                <a14:useLocalDpi xmlns:a14="http://schemas.microsoft.com/office/drawing/2010/main" val="0"/>
              </a:ext>
            </a:extLst>
          </a:blip>
          <a:srcRect/>
          <a:stretch>
            <a:fillRect/>
          </a:stretch>
        </p:blipFill>
        <p:spPr bwMode="auto">
          <a:xfrm>
            <a:off x="2707947" y="3383071"/>
            <a:ext cx="700971" cy="330121"/>
          </a:xfrm>
          <a:prstGeom prst="rect">
            <a:avLst/>
          </a:prstGeom>
          <a:noFill/>
          <a:extLst>
            <a:ext uri="{909E8E84-426E-40DD-AFC4-6F175D3DCCD1}">
              <a14:hiddenFill xmlns:a14="http://schemas.microsoft.com/office/drawing/2010/main">
                <a:solidFill>
                  <a:srgbClr val="FFFFFF"/>
                </a:solidFill>
              </a14:hiddenFill>
            </a:ext>
          </a:extLst>
        </p:spPr>
      </p:pic>
      <p:cxnSp>
        <p:nvCxnSpPr>
          <p:cNvPr id="61" name="Connector: Elbow 60">
            <a:extLst>
              <a:ext uri="{FF2B5EF4-FFF2-40B4-BE49-F238E27FC236}">
                <a16:creationId xmlns:a16="http://schemas.microsoft.com/office/drawing/2014/main" id="{E1ED1068-5435-0DBA-D829-64670F3E0B8D}"/>
              </a:ext>
            </a:extLst>
          </p:cNvPr>
          <p:cNvCxnSpPr>
            <a:cxnSpLocks/>
            <a:stCxn id="50" idx="2"/>
            <a:endCxn id="110" idx="0"/>
          </p:cNvCxnSpPr>
          <p:nvPr/>
        </p:nvCxnSpPr>
        <p:spPr>
          <a:xfrm rot="5400000">
            <a:off x="1479884" y="2169764"/>
            <a:ext cx="530013" cy="3410"/>
          </a:xfrm>
          <a:prstGeom prst="bentConnector3">
            <a:avLst>
              <a:gd name="adj1" fmla="val 50000"/>
            </a:avLst>
          </a:prstGeom>
          <a:ln>
            <a:tailEnd type="triangle"/>
          </a:ln>
        </p:spPr>
        <p:style>
          <a:lnRef idx="1">
            <a:schemeClr val="accent5"/>
          </a:lnRef>
          <a:fillRef idx="0">
            <a:schemeClr val="accent5"/>
          </a:fillRef>
          <a:effectRef idx="0">
            <a:schemeClr val="accent5"/>
          </a:effectRef>
          <a:fontRef idx="minor">
            <a:schemeClr val="tx1"/>
          </a:fontRef>
        </p:style>
      </p:cxnSp>
      <p:pic>
        <p:nvPicPr>
          <p:cNvPr id="8194" name="Picture 2" descr="Azure Stream Analytics: Empowering Industrial Projects &amp; OTT ...">
            <a:extLst>
              <a:ext uri="{FF2B5EF4-FFF2-40B4-BE49-F238E27FC236}">
                <a16:creationId xmlns:a16="http://schemas.microsoft.com/office/drawing/2014/main" id="{0ACA26FD-F75F-CD5C-7103-4E3D41AE11E7}"/>
              </a:ext>
            </a:extLst>
          </p:cNvPr>
          <p:cNvPicPr>
            <a:picLocks noChangeAspect="1" noChangeArrowheads="1"/>
          </p:cNvPicPr>
          <p:nvPr/>
        </p:nvPicPr>
        <p:blipFill>
          <a:blip r:embed="rId58">
            <a:extLst>
              <a:ext uri="{28A0092B-C50C-407E-A947-70E740481C1C}">
                <a14:useLocalDpi xmlns:a14="http://schemas.microsoft.com/office/drawing/2010/main" val="0"/>
              </a:ext>
            </a:extLst>
          </a:blip>
          <a:srcRect/>
          <a:stretch>
            <a:fillRect/>
          </a:stretch>
        </p:blipFill>
        <p:spPr bwMode="auto">
          <a:xfrm>
            <a:off x="1417877" y="3660262"/>
            <a:ext cx="649631" cy="658410"/>
          </a:xfrm>
          <a:prstGeom prst="rect">
            <a:avLst/>
          </a:prstGeom>
          <a:noFill/>
          <a:extLst>
            <a:ext uri="{909E8E84-426E-40DD-AFC4-6F175D3DCCD1}">
              <a14:hiddenFill xmlns:a14="http://schemas.microsoft.com/office/drawing/2010/main">
                <a:solidFill>
                  <a:srgbClr val="FFFFFF"/>
                </a:solidFill>
              </a14:hiddenFill>
            </a:ext>
          </a:extLst>
        </p:spPr>
      </p:pic>
      <p:cxnSp>
        <p:nvCxnSpPr>
          <p:cNvPr id="76" name="Connector: Elbow 75">
            <a:extLst>
              <a:ext uri="{FF2B5EF4-FFF2-40B4-BE49-F238E27FC236}">
                <a16:creationId xmlns:a16="http://schemas.microsoft.com/office/drawing/2014/main" id="{0AA5B203-6C64-4911-DC3D-5F505978CBDC}"/>
              </a:ext>
            </a:extLst>
          </p:cNvPr>
          <p:cNvCxnSpPr>
            <a:cxnSpLocks/>
            <a:stCxn id="110" idx="2"/>
            <a:endCxn id="8194" idx="0"/>
          </p:cNvCxnSpPr>
          <p:nvPr/>
        </p:nvCxnSpPr>
        <p:spPr>
          <a:xfrm rot="5400000">
            <a:off x="1237129" y="3154206"/>
            <a:ext cx="1011620" cy="492"/>
          </a:xfrm>
          <a:prstGeom prst="bentConnector3">
            <a:avLst>
              <a:gd name="adj1" fmla="val 50000"/>
            </a:avLst>
          </a:prstGeom>
          <a:ln>
            <a:tailEnd type="triangle"/>
          </a:ln>
        </p:spPr>
        <p:style>
          <a:lnRef idx="1">
            <a:schemeClr val="accent5"/>
          </a:lnRef>
          <a:fillRef idx="0">
            <a:schemeClr val="accent5"/>
          </a:fillRef>
          <a:effectRef idx="0">
            <a:schemeClr val="accent5"/>
          </a:effectRef>
          <a:fontRef idx="minor">
            <a:schemeClr val="tx1"/>
          </a:fontRef>
        </p:style>
      </p:cxnSp>
      <p:cxnSp>
        <p:nvCxnSpPr>
          <p:cNvPr id="80" name="Connector: Elbow 79">
            <a:extLst>
              <a:ext uri="{FF2B5EF4-FFF2-40B4-BE49-F238E27FC236}">
                <a16:creationId xmlns:a16="http://schemas.microsoft.com/office/drawing/2014/main" id="{6F09D2DE-5428-1DE7-166A-78479AAA880C}"/>
              </a:ext>
            </a:extLst>
          </p:cNvPr>
          <p:cNvCxnSpPr>
            <a:cxnSpLocks/>
            <a:stCxn id="8194" idx="2"/>
            <a:endCxn id="1050" idx="1"/>
          </p:cNvCxnSpPr>
          <p:nvPr/>
        </p:nvCxnSpPr>
        <p:spPr>
          <a:xfrm rot="16200000" flipH="1">
            <a:off x="3895508" y="2165856"/>
            <a:ext cx="1292154" cy="5597785"/>
          </a:xfrm>
          <a:prstGeom prst="bentConnector2">
            <a:avLst/>
          </a:prstGeom>
          <a:ln>
            <a:tailEnd type="triangle"/>
          </a:ln>
        </p:spPr>
        <p:style>
          <a:lnRef idx="1">
            <a:schemeClr val="accent5"/>
          </a:lnRef>
          <a:fillRef idx="0">
            <a:schemeClr val="accent5"/>
          </a:fillRef>
          <a:effectRef idx="0">
            <a:schemeClr val="accent5"/>
          </a:effectRef>
          <a:fontRef idx="minor">
            <a:schemeClr val="tx1"/>
          </a:fontRef>
        </p:style>
      </p:cxnSp>
      <p:sp>
        <p:nvSpPr>
          <p:cNvPr id="84" name="Rounded Rectangle 267">
            <a:extLst>
              <a:ext uri="{FF2B5EF4-FFF2-40B4-BE49-F238E27FC236}">
                <a16:creationId xmlns:a16="http://schemas.microsoft.com/office/drawing/2014/main" id="{4B381D73-4983-6902-7352-36DD5F5EE257}"/>
              </a:ext>
            </a:extLst>
          </p:cNvPr>
          <p:cNvSpPr/>
          <p:nvPr/>
        </p:nvSpPr>
        <p:spPr>
          <a:xfrm>
            <a:off x="1190625" y="5044341"/>
            <a:ext cx="1214596" cy="300758"/>
          </a:xfrm>
          <a:prstGeom prst="roundRect">
            <a:avLst>
              <a:gd name="adj" fmla="val 5238"/>
            </a:avLst>
          </a:prstGeom>
          <a:solidFill>
            <a:schemeClr val="bg1"/>
          </a:solidFill>
          <a:ln w="12700" cap="rnd">
            <a:solidFill>
              <a:schemeClr val="bg1">
                <a:lumMod val="85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marL="8466" algn="ctr" defTabSz="914377">
              <a:lnSpc>
                <a:spcPct val="90000"/>
              </a:lnSpc>
              <a:spcAft>
                <a:spcPts val="1333"/>
              </a:spcAft>
              <a:defRPr/>
            </a:pPr>
            <a:r>
              <a:rPr lang="en-US" sz="800" dirty="0">
                <a:solidFill>
                  <a:prstClr val="black">
                    <a:lumMod val="75000"/>
                  </a:prstClr>
                </a:solidFill>
                <a:cs typeface="Calibri"/>
              </a:rPr>
              <a:t>HOT Path data processing &amp; Visualization</a:t>
            </a:r>
          </a:p>
        </p:txBody>
      </p:sp>
      <p:cxnSp>
        <p:nvCxnSpPr>
          <p:cNvPr id="85" name="Connector: Elbow 84">
            <a:extLst>
              <a:ext uri="{FF2B5EF4-FFF2-40B4-BE49-F238E27FC236}">
                <a16:creationId xmlns:a16="http://schemas.microsoft.com/office/drawing/2014/main" id="{8A57C0DC-81C4-081E-8C62-B4ABC4B706A6}"/>
              </a:ext>
            </a:extLst>
          </p:cNvPr>
          <p:cNvCxnSpPr>
            <a:cxnSpLocks/>
            <a:stCxn id="50" idx="3"/>
            <a:endCxn id="58" idx="1"/>
          </p:cNvCxnSpPr>
          <p:nvPr/>
        </p:nvCxnSpPr>
        <p:spPr>
          <a:xfrm>
            <a:off x="2040481" y="1666667"/>
            <a:ext cx="667466" cy="1881465"/>
          </a:xfrm>
          <a:prstGeom prst="bentConnector3">
            <a:avLst>
              <a:gd name="adj1" fmla="val 50000"/>
            </a:avLst>
          </a:prstGeom>
          <a:ln>
            <a:tailEnd type="triangle"/>
          </a:ln>
        </p:spPr>
        <p:style>
          <a:lnRef idx="1">
            <a:schemeClr val="accent5"/>
          </a:lnRef>
          <a:fillRef idx="0">
            <a:schemeClr val="accent5"/>
          </a:fillRef>
          <a:effectRef idx="0">
            <a:schemeClr val="accent5"/>
          </a:effectRef>
          <a:fontRef idx="minor">
            <a:schemeClr val="tx1"/>
          </a:fontRef>
        </p:style>
      </p:cxnSp>
      <p:sp>
        <p:nvSpPr>
          <p:cNvPr id="91" name="Rounded Rectangle 267">
            <a:extLst>
              <a:ext uri="{FF2B5EF4-FFF2-40B4-BE49-F238E27FC236}">
                <a16:creationId xmlns:a16="http://schemas.microsoft.com/office/drawing/2014/main" id="{C7F8E5EA-2097-A1A8-A139-639A38511DFE}"/>
              </a:ext>
            </a:extLst>
          </p:cNvPr>
          <p:cNvSpPr/>
          <p:nvPr/>
        </p:nvSpPr>
        <p:spPr>
          <a:xfrm>
            <a:off x="1886886" y="1971864"/>
            <a:ext cx="1214596" cy="300758"/>
          </a:xfrm>
          <a:prstGeom prst="roundRect">
            <a:avLst>
              <a:gd name="adj" fmla="val 5238"/>
            </a:avLst>
          </a:prstGeom>
          <a:solidFill>
            <a:schemeClr val="bg1"/>
          </a:solidFill>
          <a:ln w="12700" cap="rnd">
            <a:solidFill>
              <a:schemeClr val="bg1">
                <a:lumMod val="85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marL="8466" algn="ctr" defTabSz="914377">
              <a:lnSpc>
                <a:spcPct val="90000"/>
              </a:lnSpc>
              <a:spcAft>
                <a:spcPts val="1333"/>
              </a:spcAft>
              <a:defRPr/>
            </a:pPr>
            <a:r>
              <a:rPr lang="en-US" sz="800" dirty="0">
                <a:solidFill>
                  <a:prstClr val="black">
                    <a:lumMod val="75000"/>
                  </a:prstClr>
                </a:solidFill>
                <a:cs typeface="Calibri"/>
              </a:rPr>
              <a:t>COLD Path data processing &amp; Visualization</a:t>
            </a:r>
          </a:p>
        </p:txBody>
      </p:sp>
      <p:cxnSp>
        <p:nvCxnSpPr>
          <p:cNvPr id="98" name="Connector: Elbow 97">
            <a:extLst>
              <a:ext uri="{FF2B5EF4-FFF2-40B4-BE49-F238E27FC236}">
                <a16:creationId xmlns:a16="http://schemas.microsoft.com/office/drawing/2014/main" id="{7B73E5F2-3537-18CE-B0D7-5DF868AD2B19}"/>
              </a:ext>
            </a:extLst>
          </p:cNvPr>
          <p:cNvCxnSpPr>
            <a:cxnSpLocks/>
            <a:stCxn id="58" idx="0"/>
            <a:endCxn id="111" idx="1"/>
          </p:cNvCxnSpPr>
          <p:nvPr/>
        </p:nvCxnSpPr>
        <p:spPr>
          <a:xfrm rot="5400000" flipH="1" flipV="1">
            <a:off x="2969104" y="2295972"/>
            <a:ext cx="1176428" cy="997770"/>
          </a:xfrm>
          <a:prstGeom prst="bentConnector2">
            <a:avLst/>
          </a:prstGeom>
          <a:ln>
            <a:tailEnd type="triangle"/>
          </a:ln>
        </p:spPr>
        <p:style>
          <a:lnRef idx="1">
            <a:schemeClr val="accent5"/>
          </a:lnRef>
          <a:fillRef idx="0">
            <a:schemeClr val="accent5"/>
          </a:fillRef>
          <a:effectRef idx="0">
            <a:schemeClr val="accent5"/>
          </a:effectRef>
          <a:fontRef idx="minor">
            <a:schemeClr val="tx1"/>
          </a:fontRef>
        </p:style>
      </p:cxnSp>
      <p:pic>
        <p:nvPicPr>
          <p:cNvPr id="107" name="Picture 2" descr="Azure Functions Logo PNG Vector (SVG) Free Download">
            <a:extLst>
              <a:ext uri="{FF2B5EF4-FFF2-40B4-BE49-F238E27FC236}">
                <a16:creationId xmlns:a16="http://schemas.microsoft.com/office/drawing/2014/main" id="{F4C80F9C-5FB8-DB3B-1862-E4F781D285ED}"/>
              </a:ext>
            </a:extLst>
          </p:cNvPr>
          <p:cNvPicPr>
            <a:picLocks noChangeAspect="1" noChangeArrowheads="1"/>
          </p:cNvPicPr>
          <p:nvPr/>
        </p:nvPicPr>
        <p:blipFill>
          <a:blip r:embed="rId42" cstate="print">
            <a:extLst>
              <a:ext uri="{28A0092B-C50C-407E-A947-70E740481C1C}">
                <a14:useLocalDpi xmlns:a14="http://schemas.microsoft.com/office/drawing/2010/main" val="0"/>
              </a:ext>
            </a:extLst>
          </a:blip>
          <a:srcRect/>
          <a:stretch>
            <a:fillRect/>
          </a:stretch>
        </p:blipFill>
        <p:spPr bwMode="auto">
          <a:xfrm>
            <a:off x="2833419" y="2414651"/>
            <a:ext cx="649631" cy="212166"/>
          </a:xfrm>
          <a:prstGeom prst="rect">
            <a:avLst/>
          </a:prstGeom>
          <a:noFill/>
          <a:extLst>
            <a:ext uri="{909E8E84-426E-40DD-AFC4-6F175D3DCCD1}">
              <a14:hiddenFill xmlns:a14="http://schemas.microsoft.com/office/drawing/2010/main">
                <a:solidFill>
                  <a:srgbClr val="FFFFFF"/>
                </a:solidFill>
              </a14:hiddenFill>
            </a:ext>
          </a:extLst>
        </p:spPr>
      </p:pic>
      <p:sp>
        <p:nvSpPr>
          <p:cNvPr id="113" name="Rectangle 112">
            <a:extLst>
              <a:ext uri="{FF2B5EF4-FFF2-40B4-BE49-F238E27FC236}">
                <a16:creationId xmlns:a16="http://schemas.microsoft.com/office/drawing/2014/main" id="{49A67C47-0E5C-EA4A-FECD-9B1EC6A1C8B8}"/>
              </a:ext>
            </a:extLst>
          </p:cNvPr>
          <p:cNvSpPr/>
          <p:nvPr/>
        </p:nvSpPr>
        <p:spPr>
          <a:xfrm>
            <a:off x="3482858" y="6256872"/>
            <a:ext cx="988277" cy="123111"/>
          </a:xfrm>
          <a:prstGeom prst="rect">
            <a:avLst/>
          </a:prstGeom>
        </p:spPr>
        <p:txBody>
          <a:bodyPr wrap="square" lIns="0" tIns="0" rIns="0" bIns="0">
            <a:spAutoFit/>
          </a:bodyPr>
          <a:lstStyle/>
          <a:p>
            <a:pPr algn="ctr" defTabSz="609585"/>
            <a:r>
              <a:rPr lang="en-US" sz="800" dirty="0">
                <a:solidFill>
                  <a:srgbClr val="15717D"/>
                </a:solidFill>
                <a:cs typeface="Calibri"/>
              </a:rPr>
              <a:t>Operations Manager</a:t>
            </a:r>
          </a:p>
        </p:txBody>
      </p:sp>
      <p:sp>
        <p:nvSpPr>
          <p:cNvPr id="114" name="Rectangle 113">
            <a:extLst>
              <a:ext uri="{FF2B5EF4-FFF2-40B4-BE49-F238E27FC236}">
                <a16:creationId xmlns:a16="http://schemas.microsoft.com/office/drawing/2014/main" id="{33C4AC70-E1B4-81E0-84CE-088EF9BA7CF1}"/>
              </a:ext>
            </a:extLst>
          </p:cNvPr>
          <p:cNvSpPr/>
          <p:nvPr/>
        </p:nvSpPr>
        <p:spPr>
          <a:xfrm>
            <a:off x="4461148" y="6256871"/>
            <a:ext cx="988277" cy="123111"/>
          </a:xfrm>
          <a:prstGeom prst="rect">
            <a:avLst/>
          </a:prstGeom>
        </p:spPr>
        <p:txBody>
          <a:bodyPr wrap="square" lIns="0" tIns="0" rIns="0" bIns="0">
            <a:spAutoFit/>
          </a:bodyPr>
          <a:lstStyle/>
          <a:p>
            <a:pPr algn="ctr" defTabSz="609585"/>
            <a:r>
              <a:rPr lang="en-US" sz="800" dirty="0">
                <a:solidFill>
                  <a:srgbClr val="15717D"/>
                </a:solidFill>
                <a:cs typeface="Calibri"/>
              </a:rPr>
              <a:t>SRE Manager</a:t>
            </a:r>
          </a:p>
        </p:txBody>
      </p:sp>
      <p:sp>
        <p:nvSpPr>
          <p:cNvPr id="117" name="Rectangle 116">
            <a:extLst>
              <a:ext uri="{FF2B5EF4-FFF2-40B4-BE49-F238E27FC236}">
                <a16:creationId xmlns:a16="http://schemas.microsoft.com/office/drawing/2014/main" id="{4D9509B8-975B-3B9F-7D89-B300D3D5B235}"/>
              </a:ext>
            </a:extLst>
          </p:cNvPr>
          <p:cNvSpPr/>
          <p:nvPr/>
        </p:nvSpPr>
        <p:spPr>
          <a:xfrm>
            <a:off x="5387105" y="6274421"/>
            <a:ext cx="988277" cy="123111"/>
          </a:xfrm>
          <a:prstGeom prst="rect">
            <a:avLst/>
          </a:prstGeom>
        </p:spPr>
        <p:txBody>
          <a:bodyPr wrap="square" lIns="0" tIns="0" rIns="0" bIns="0">
            <a:spAutoFit/>
          </a:bodyPr>
          <a:lstStyle/>
          <a:p>
            <a:pPr algn="ctr" defTabSz="609585"/>
            <a:r>
              <a:rPr lang="en-US" sz="800" dirty="0">
                <a:solidFill>
                  <a:srgbClr val="15717D"/>
                </a:solidFill>
                <a:cs typeface="Calibri"/>
              </a:rPr>
              <a:t>Plant supervisor</a:t>
            </a:r>
          </a:p>
        </p:txBody>
      </p:sp>
      <p:sp>
        <p:nvSpPr>
          <p:cNvPr id="129" name="Rectangle 128">
            <a:extLst>
              <a:ext uri="{FF2B5EF4-FFF2-40B4-BE49-F238E27FC236}">
                <a16:creationId xmlns:a16="http://schemas.microsoft.com/office/drawing/2014/main" id="{A507710F-CF2F-810B-E27E-D4995132DB48}"/>
              </a:ext>
            </a:extLst>
          </p:cNvPr>
          <p:cNvSpPr/>
          <p:nvPr/>
        </p:nvSpPr>
        <p:spPr>
          <a:xfrm>
            <a:off x="6313062" y="6274421"/>
            <a:ext cx="988277" cy="246221"/>
          </a:xfrm>
          <a:prstGeom prst="rect">
            <a:avLst/>
          </a:prstGeom>
        </p:spPr>
        <p:txBody>
          <a:bodyPr wrap="square" lIns="0" tIns="0" rIns="0" bIns="0">
            <a:spAutoFit/>
          </a:bodyPr>
          <a:lstStyle/>
          <a:p>
            <a:pPr algn="ctr" defTabSz="609585"/>
            <a:r>
              <a:rPr lang="en-US" sz="800" dirty="0">
                <a:solidFill>
                  <a:srgbClr val="15717D"/>
                </a:solidFill>
                <a:cs typeface="Calibri"/>
              </a:rPr>
              <a:t>Machine Maintenance Lead</a:t>
            </a:r>
          </a:p>
        </p:txBody>
      </p:sp>
      <p:pic>
        <p:nvPicPr>
          <p:cNvPr id="8196" name="Picture 4">
            <a:extLst>
              <a:ext uri="{FF2B5EF4-FFF2-40B4-BE49-F238E27FC236}">
                <a16:creationId xmlns:a16="http://schemas.microsoft.com/office/drawing/2014/main" id="{2A9E3E6C-62C6-E265-0D0F-34500C3BAABF}"/>
              </a:ext>
            </a:extLst>
          </p:cNvPr>
          <p:cNvPicPr>
            <a:picLocks noChangeAspect="1" noChangeArrowheads="1"/>
          </p:cNvPicPr>
          <p:nvPr/>
        </p:nvPicPr>
        <p:blipFill>
          <a:blip r:embed="rId59">
            <a:extLst>
              <a:ext uri="{28A0092B-C50C-407E-A947-70E740481C1C}">
                <a14:useLocalDpi xmlns:a14="http://schemas.microsoft.com/office/drawing/2010/main" val="0"/>
              </a:ext>
            </a:extLst>
          </a:blip>
          <a:srcRect/>
          <a:stretch>
            <a:fillRect/>
          </a:stretch>
        </p:blipFill>
        <p:spPr bwMode="auto">
          <a:xfrm>
            <a:off x="2022475" y="6265330"/>
            <a:ext cx="758068" cy="375469"/>
          </a:xfrm>
          <a:prstGeom prst="rect">
            <a:avLst/>
          </a:prstGeom>
          <a:noFill/>
          <a:extLst>
            <a:ext uri="{909E8E84-426E-40DD-AFC4-6F175D3DCCD1}">
              <a14:hiddenFill xmlns:a14="http://schemas.microsoft.com/office/drawing/2010/main">
                <a:solidFill>
                  <a:srgbClr val="FFFFFF"/>
                </a:solidFill>
              </a14:hiddenFill>
            </a:ext>
          </a:extLst>
        </p:spPr>
      </p:pic>
      <p:cxnSp>
        <p:nvCxnSpPr>
          <p:cNvPr id="140" name="Connector: Elbow 139">
            <a:extLst>
              <a:ext uri="{FF2B5EF4-FFF2-40B4-BE49-F238E27FC236}">
                <a16:creationId xmlns:a16="http://schemas.microsoft.com/office/drawing/2014/main" id="{3D1B1FC0-50C1-9CE8-3C67-B7281C417CBB}"/>
              </a:ext>
            </a:extLst>
          </p:cNvPr>
          <p:cNvCxnSpPr>
            <a:stCxn id="203" idx="1"/>
            <a:endCxn id="8196" idx="0"/>
          </p:cNvCxnSpPr>
          <p:nvPr/>
        </p:nvCxnSpPr>
        <p:spPr>
          <a:xfrm rot="10800000" flipV="1">
            <a:off x="2401509" y="4481358"/>
            <a:ext cx="4498370" cy="1783972"/>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pic>
        <p:nvPicPr>
          <p:cNvPr id="141" name="Picture 2" descr="Mentromax Solutions - How to create an Azure Data Factory">
            <a:extLst>
              <a:ext uri="{FF2B5EF4-FFF2-40B4-BE49-F238E27FC236}">
                <a16:creationId xmlns:a16="http://schemas.microsoft.com/office/drawing/2014/main" id="{1F4874EC-9901-3B29-F1C9-62B3E4671613}"/>
              </a:ext>
            </a:extLst>
          </p:cNvPr>
          <p:cNvPicPr>
            <a:picLocks noChangeAspect="1" noChangeArrowheads="1"/>
          </p:cNvPicPr>
          <p:nvPr/>
        </p:nvPicPr>
        <p:blipFill>
          <a:blip r:embed="rId17" cstate="print">
            <a:extLst>
              <a:ext uri="{28A0092B-C50C-407E-A947-70E740481C1C}">
                <a14:useLocalDpi xmlns:a14="http://schemas.microsoft.com/office/drawing/2010/main" val="0"/>
              </a:ext>
            </a:extLst>
          </a:blip>
          <a:srcRect/>
          <a:stretch>
            <a:fillRect/>
          </a:stretch>
        </p:blipFill>
        <p:spPr bwMode="auto">
          <a:xfrm>
            <a:off x="1993860" y="4437662"/>
            <a:ext cx="1030256" cy="315823"/>
          </a:xfrm>
          <a:prstGeom prst="rect">
            <a:avLst/>
          </a:prstGeom>
          <a:solidFill>
            <a:schemeClr val="bg1"/>
          </a:solidFill>
        </p:spPr>
      </p:pic>
    </p:spTree>
    <p:extLst>
      <p:ext uri="{BB962C8B-B14F-4D97-AF65-F5344CB8AC3E}">
        <p14:creationId xmlns:p14="http://schemas.microsoft.com/office/powerpoint/2010/main" val="15035381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Rounded Corners 10">
            <a:extLst>
              <a:ext uri="{FF2B5EF4-FFF2-40B4-BE49-F238E27FC236}">
                <a16:creationId xmlns:a16="http://schemas.microsoft.com/office/drawing/2014/main" id="{46BC0558-0E3F-2A86-DF26-760AD41754FB}"/>
              </a:ext>
            </a:extLst>
          </p:cNvPr>
          <p:cNvSpPr/>
          <p:nvPr/>
        </p:nvSpPr>
        <p:spPr>
          <a:xfrm>
            <a:off x="7151914" y="391886"/>
            <a:ext cx="1926772" cy="6161314"/>
          </a:xfrm>
          <a:prstGeom prst="roundRect">
            <a:avLst/>
          </a:prstGeom>
          <a:solidFill>
            <a:schemeClr val="bg1"/>
          </a:solidFill>
          <a:ln w="57150">
            <a:solidFill>
              <a:srgbClr val="FF0000"/>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3" name="Title 2">
            <a:extLst>
              <a:ext uri="{FF2B5EF4-FFF2-40B4-BE49-F238E27FC236}">
                <a16:creationId xmlns:a16="http://schemas.microsoft.com/office/drawing/2014/main" id="{9E866898-5D92-4888-BBF9-B640A3DBF27D}"/>
              </a:ext>
            </a:extLst>
          </p:cNvPr>
          <p:cNvSpPr>
            <a:spLocks noGrp="1"/>
          </p:cNvSpPr>
          <p:nvPr>
            <p:ph type="title" idx="4294967295"/>
          </p:nvPr>
        </p:nvSpPr>
        <p:spPr>
          <a:xfrm>
            <a:off x="119075" y="147242"/>
            <a:ext cx="11774663" cy="497602"/>
          </a:xfrm>
        </p:spPr>
        <p:txBody>
          <a:bodyPr vert="horz" lIns="0" tIns="45720" rIns="91440" bIns="45720" rtlCol="0" anchor="ctr">
            <a:noAutofit/>
          </a:bodyPr>
          <a:lstStyle/>
          <a:p>
            <a:r>
              <a:rPr lang="en-US" sz="2400" dirty="0">
                <a:latin typeface="+mn-lt"/>
              </a:rPr>
              <a:t>Solution Design Notes for Data platform</a:t>
            </a:r>
          </a:p>
        </p:txBody>
      </p:sp>
      <p:graphicFrame>
        <p:nvGraphicFramePr>
          <p:cNvPr id="5" name="Table 4">
            <a:extLst>
              <a:ext uri="{FF2B5EF4-FFF2-40B4-BE49-F238E27FC236}">
                <a16:creationId xmlns:a16="http://schemas.microsoft.com/office/drawing/2014/main" id="{F1F60739-0899-49B8-8E3E-52BC7301D686}"/>
              </a:ext>
            </a:extLst>
          </p:cNvPr>
          <p:cNvGraphicFramePr>
            <a:graphicFrameLocks noGrp="1"/>
          </p:cNvGraphicFramePr>
          <p:nvPr/>
        </p:nvGraphicFramePr>
        <p:xfrm>
          <a:off x="272527" y="767081"/>
          <a:ext cx="11621211" cy="5438559"/>
        </p:xfrm>
        <a:graphic>
          <a:graphicData uri="http://schemas.openxmlformats.org/drawingml/2006/table">
            <a:tbl>
              <a:tblPr firstRow="1" bandRow="1">
                <a:tableStyleId>{5C22544A-7EE6-4342-B048-85BDC9FD1C3A}</a:tableStyleId>
              </a:tblPr>
              <a:tblGrid>
                <a:gridCol w="1156947">
                  <a:extLst>
                    <a:ext uri="{9D8B030D-6E8A-4147-A177-3AD203B41FA5}">
                      <a16:colId xmlns:a16="http://schemas.microsoft.com/office/drawing/2014/main" val="1280595623"/>
                    </a:ext>
                  </a:extLst>
                </a:gridCol>
                <a:gridCol w="5828407">
                  <a:extLst>
                    <a:ext uri="{9D8B030D-6E8A-4147-A177-3AD203B41FA5}">
                      <a16:colId xmlns:a16="http://schemas.microsoft.com/office/drawing/2014/main" val="211451275"/>
                    </a:ext>
                  </a:extLst>
                </a:gridCol>
                <a:gridCol w="1684425">
                  <a:extLst>
                    <a:ext uri="{9D8B030D-6E8A-4147-A177-3AD203B41FA5}">
                      <a16:colId xmlns:a16="http://schemas.microsoft.com/office/drawing/2014/main" val="1115157923"/>
                    </a:ext>
                  </a:extLst>
                </a:gridCol>
                <a:gridCol w="1401203">
                  <a:extLst>
                    <a:ext uri="{9D8B030D-6E8A-4147-A177-3AD203B41FA5}">
                      <a16:colId xmlns:a16="http://schemas.microsoft.com/office/drawing/2014/main" val="4148954482"/>
                    </a:ext>
                  </a:extLst>
                </a:gridCol>
                <a:gridCol w="1550229">
                  <a:extLst>
                    <a:ext uri="{9D8B030D-6E8A-4147-A177-3AD203B41FA5}">
                      <a16:colId xmlns:a16="http://schemas.microsoft.com/office/drawing/2014/main" val="352015492"/>
                    </a:ext>
                  </a:extLst>
                </a:gridCol>
              </a:tblGrid>
              <a:tr h="457200">
                <a:tc>
                  <a:txBody>
                    <a:bodyPr/>
                    <a:lstStyle/>
                    <a:p>
                      <a:pPr algn="ctr"/>
                      <a:r>
                        <a:rPr lang="en-US" sz="1100" dirty="0"/>
                        <a:t>Architecture Layer</a:t>
                      </a:r>
                      <a:endParaRPr lang="en-US" sz="1100" b="0" dirty="0">
                        <a:solidFill>
                          <a:schemeClr val="bg1"/>
                        </a:solidFill>
                        <a:latin typeface="+mn-lt"/>
                      </a:endParaRPr>
                    </a:p>
                  </a:txBody>
                  <a:tcPr anchor="ctr"/>
                </a:tc>
                <a:tc>
                  <a:txBody>
                    <a:bodyPr/>
                    <a:lstStyle/>
                    <a:p>
                      <a:pPr algn="ctr"/>
                      <a:r>
                        <a:rPr lang="en-US" sz="1100"/>
                        <a:t>Technical Solution</a:t>
                      </a:r>
                      <a:endParaRPr lang="en-US" sz="1100" b="0">
                        <a:solidFill>
                          <a:schemeClr val="bg1"/>
                        </a:solidFill>
                        <a:latin typeface="+mn-lt"/>
                      </a:endParaRPr>
                    </a:p>
                  </a:txBody>
                  <a:tcPr anchor="ctr"/>
                </a:tc>
                <a:tc>
                  <a:txBody>
                    <a:bodyPr/>
                    <a:lstStyle/>
                    <a:p>
                      <a:pPr algn="ctr"/>
                      <a:r>
                        <a:rPr lang="en-US" sz="1100"/>
                        <a:t>MS Azure</a:t>
                      </a:r>
                      <a:endParaRPr lang="en-US" sz="1100" b="0">
                        <a:solidFill>
                          <a:schemeClr val="bg1"/>
                        </a:solidFill>
                        <a:latin typeface="+mn-lt"/>
                      </a:endParaRPr>
                    </a:p>
                  </a:txBody>
                  <a:tcPr anchor="ctr"/>
                </a:tc>
                <a:tc>
                  <a:txBody>
                    <a:bodyPr/>
                    <a:lstStyle/>
                    <a:p>
                      <a:pPr algn="ctr"/>
                      <a:r>
                        <a:rPr lang="en-US" sz="1100"/>
                        <a:t>Google Cloud Platform</a:t>
                      </a:r>
                      <a:endParaRPr lang="en-US" sz="1100" b="0">
                        <a:solidFill>
                          <a:schemeClr val="bg1"/>
                        </a:solidFill>
                        <a:latin typeface="+mn-lt"/>
                      </a:endParaRPr>
                    </a:p>
                  </a:txBody>
                  <a:tcPr anchor="ctr"/>
                </a:tc>
                <a:tc>
                  <a:txBody>
                    <a:bodyPr/>
                    <a:lstStyle/>
                    <a:p>
                      <a:pPr algn="ctr"/>
                      <a:r>
                        <a:rPr lang="en-US" sz="1100"/>
                        <a:t>AWS</a:t>
                      </a:r>
                      <a:endParaRPr lang="en-US" sz="1100" b="0" dirty="0">
                        <a:solidFill>
                          <a:schemeClr val="bg1"/>
                        </a:solidFill>
                        <a:latin typeface="+mn-lt"/>
                      </a:endParaRPr>
                    </a:p>
                  </a:txBody>
                  <a:tcPr anchor="ctr"/>
                </a:tc>
                <a:extLst>
                  <a:ext uri="{0D108BD9-81ED-4DB2-BD59-A6C34878D82A}">
                    <a16:rowId xmlns:a16="http://schemas.microsoft.com/office/drawing/2014/main" val="3341559480"/>
                  </a:ext>
                </a:extLst>
              </a:tr>
              <a:tr h="944880">
                <a:tc>
                  <a:txBody>
                    <a:bodyPr/>
                    <a:lstStyle/>
                    <a:p>
                      <a:pPr algn="ctr"/>
                      <a:r>
                        <a:rPr lang="en-US" sz="1050">
                          <a:solidFill>
                            <a:schemeClr val="tx2"/>
                          </a:solidFill>
                        </a:rPr>
                        <a:t>Connectivity between on-premise and cloud</a:t>
                      </a:r>
                      <a:endParaRPr lang="en-US" sz="1050" b="0">
                        <a:solidFill>
                          <a:schemeClr val="tx2"/>
                        </a:solidFill>
                        <a:latin typeface="+mn-lt"/>
                      </a:endParaRPr>
                    </a:p>
                  </a:txBody>
                  <a:tcPr anchor="ctr"/>
                </a:tc>
                <a:tc>
                  <a:txBody>
                    <a:bodyPr/>
                    <a:lstStyle/>
                    <a:p>
                      <a:pPr marL="0" marR="0" lvl="0" indent="0" algn="l" defTabSz="1219170" rtl="0" eaLnBrk="1" fontAlgn="auto" latinLnBrk="0" hangingPunct="1">
                        <a:lnSpc>
                          <a:spcPct val="100000"/>
                        </a:lnSpc>
                        <a:spcBef>
                          <a:spcPts val="0"/>
                        </a:spcBef>
                        <a:spcAft>
                          <a:spcPts val="0"/>
                        </a:spcAft>
                        <a:buClrTx/>
                        <a:buSzTx/>
                        <a:buFont typeface="+mj-lt"/>
                        <a:buNone/>
                        <a:tabLst/>
                        <a:defRPr/>
                      </a:pPr>
                      <a:r>
                        <a:rPr lang="en-US" sz="800" u="none" strike="noStrike" cap="none" spc="0" baseline="0" dirty="0">
                          <a:ln>
                            <a:noFill/>
                          </a:ln>
                          <a:solidFill>
                            <a:schemeClr val="tx2"/>
                          </a:solidFill>
                          <a:uFillTx/>
                          <a:sym typeface="Calibri"/>
                        </a:rPr>
                        <a:t>The connectivity established between on-premise to cloud should be secured &amp; have capabilities to</a:t>
                      </a:r>
                    </a:p>
                    <a:p>
                      <a:pPr marL="171450" marR="0" lvl="0" indent="-171450" algn="l" defTabSz="121917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800" u="none" strike="noStrike" cap="none" spc="0" baseline="0" dirty="0">
                          <a:ln>
                            <a:noFill/>
                          </a:ln>
                          <a:solidFill>
                            <a:schemeClr val="tx2"/>
                          </a:solidFill>
                          <a:uFillTx/>
                          <a:sym typeface="Calibri"/>
                        </a:rPr>
                        <a:t>Ensure Zero data leakage</a:t>
                      </a:r>
                    </a:p>
                    <a:p>
                      <a:pPr marL="171450" marR="0" lvl="0" indent="-171450" algn="l" defTabSz="121917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800" u="none" strike="noStrike" cap="none" spc="0" baseline="0" dirty="0">
                          <a:ln>
                            <a:noFill/>
                          </a:ln>
                          <a:solidFill>
                            <a:schemeClr val="tx2"/>
                          </a:solidFill>
                          <a:uFillTx/>
                          <a:sym typeface="Calibri"/>
                        </a:rPr>
                        <a:t>Ensure In-transit data encryption (if applicable </a:t>
                      </a:r>
                      <a:r>
                        <a:rPr lang="en-US" sz="800" u="none" strike="noStrike" cap="none" spc="0" baseline="0" dirty="0" err="1">
                          <a:ln>
                            <a:noFill/>
                          </a:ln>
                          <a:solidFill>
                            <a:schemeClr val="tx2"/>
                          </a:solidFill>
                          <a:uFillTx/>
                          <a:sym typeface="Calibri"/>
                        </a:rPr>
                        <a:t>Clientsed</a:t>
                      </a:r>
                      <a:r>
                        <a:rPr lang="en-US" sz="800" u="none" strike="noStrike" cap="none" spc="0" baseline="0" dirty="0">
                          <a:ln>
                            <a:noFill/>
                          </a:ln>
                          <a:solidFill>
                            <a:schemeClr val="tx2"/>
                          </a:solidFill>
                          <a:uFillTx/>
                          <a:sym typeface="Calibri"/>
                        </a:rPr>
                        <a:t> on Phase 1 discussions)</a:t>
                      </a:r>
                    </a:p>
                    <a:p>
                      <a:pPr marL="171450" marR="0" lvl="0" indent="-171450" algn="l" defTabSz="121917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800" u="none" strike="noStrike" cap="none" spc="0" baseline="0" dirty="0">
                          <a:ln>
                            <a:noFill/>
                          </a:ln>
                          <a:solidFill>
                            <a:schemeClr val="tx2"/>
                          </a:solidFill>
                          <a:uFillTx/>
                          <a:sym typeface="Calibri"/>
                        </a:rPr>
                        <a:t>Ensure Data transmission is happening over a private tunnel only</a:t>
                      </a:r>
                    </a:p>
                    <a:p>
                      <a:pPr marL="171450" marR="0" lvl="0" indent="-171450" algn="l" rtl="0" eaLnBrk="1" fontAlgn="auto" latinLnBrk="0" hangingPunct="1">
                        <a:lnSpc>
                          <a:spcPct val="100000"/>
                        </a:lnSpc>
                        <a:spcBef>
                          <a:spcPts val="0"/>
                        </a:spcBef>
                        <a:spcAft>
                          <a:spcPts val="0"/>
                        </a:spcAft>
                        <a:buClrTx/>
                        <a:buSzTx/>
                        <a:buFont typeface="Arial" panose="020B0604020202020204" pitchFamily="34" charset="0"/>
                        <a:buChar char="•"/>
                      </a:pPr>
                      <a:r>
                        <a:rPr lang="en-US" sz="800" u="none" strike="noStrike" cap="none" spc="0" baseline="0" dirty="0">
                          <a:ln>
                            <a:noFill/>
                          </a:ln>
                          <a:solidFill>
                            <a:schemeClr val="tx2"/>
                          </a:solidFill>
                          <a:uFillTx/>
                          <a:sym typeface="Calibri"/>
                        </a:rPr>
                        <a:t>Perform integration testing related to &amp; including Access checks, Sanity testing, Source data load check along with its file size, Data Quality, Data consistency, Data Cleansing, Data Format.</a:t>
                      </a:r>
                      <a:r>
                        <a:rPr lang="en-US" sz="800" u="none" strike="noStrike" cap="none" spc="0" baseline="0" dirty="0">
                          <a:ln>
                            <a:noFill/>
                          </a:ln>
                          <a:solidFill>
                            <a:schemeClr val="tx2"/>
                          </a:solidFill>
                          <a:uFillTx/>
                        </a:rPr>
                        <a:t>            </a:t>
                      </a:r>
                      <a:endParaRPr lang="en-US" sz="800" b="0" i="0" u="none" strike="noStrike" cap="none" spc="0" baseline="0" dirty="0">
                        <a:ln>
                          <a:noFill/>
                        </a:ln>
                        <a:solidFill>
                          <a:schemeClr val="tx2"/>
                        </a:solidFill>
                        <a:uFillTx/>
                        <a:latin typeface="+mn-lt"/>
                        <a:ea typeface="+mn-ea"/>
                        <a:cs typeface="+mn-cs"/>
                        <a:sym typeface="Calibri"/>
                      </a:endParaRPr>
                    </a:p>
                  </a:txBody>
                  <a:tcPr anchor="ctr"/>
                </a:tc>
                <a:tc>
                  <a:txBody>
                    <a:bodyPr/>
                    <a:lstStyle/>
                    <a:p>
                      <a:pPr marL="91440" marR="0" lvl="0" indent="-91440" algn="l" defTabSz="121917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800">
                          <a:solidFill>
                            <a:schemeClr val="tx2"/>
                          </a:solidFill>
                        </a:rPr>
                        <a:t>Azure VPN gateway</a:t>
                      </a:r>
                    </a:p>
                    <a:p>
                      <a:pPr marL="91440" marR="0" lvl="0" indent="-91440" algn="l" defTabSz="121917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800">
                          <a:solidFill>
                            <a:schemeClr val="tx2"/>
                          </a:solidFill>
                        </a:rPr>
                        <a:t>Azure Express Route</a:t>
                      </a:r>
                      <a:endParaRPr lang="en-US" sz="800">
                        <a:solidFill>
                          <a:schemeClr val="tx2"/>
                        </a:solidFill>
                        <a:latin typeface="+mn-lt"/>
                      </a:endParaRPr>
                    </a:p>
                  </a:txBody>
                  <a:tcPr anchor="ctr"/>
                </a:tc>
                <a:tc>
                  <a:txBody>
                    <a:bodyPr/>
                    <a:lstStyle/>
                    <a:p>
                      <a:pPr marL="91440" marR="0" lvl="0" indent="-91440" algn="l" rtl="0" eaLnBrk="1" fontAlgn="auto" latinLnBrk="0" hangingPunct="1">
                        <a:lnSpc>
                          <a:spcPct val="100000"/>
                        </a:lnSpc>
                        <a:spcBef>
                          <a:spcPts val="0"/>
                        </a:spcBef>
                        <a:spcAft>
                          <a:spcPts val="0"/>
                        </a:spcAft>
                        <a:buClrTx/>
                        <a:buSzTx/>
                        <a:buFont typeface="Arial" panose="020B0604020202020204" pitchFamily="34" charset="0"/>
                        <a:buChar char="•"/>
                      </a:pPr>
                      <a:r>
                        <a:rPr lang="en-US" sz="800">
                          <a:solidFill>
                            <a:schemeClr val="tx2"/>
                          </a:solidFill>
                        </a:rPr>
                        <a:t>API Gateway</a:t>
                      </a:r>
                    </a:p>
                    <a:p>
                      <a:pPr marL="91440" marR="0" lvl="0" indent="-91440" algn="l">
                        <a:lnSpc>
                          <a:spcPct val="100000"/>
                        </a:lnSpc>
                        <a:spcBef>
                          <a:spcPts val="0"/>
                        </a:spcBef>
                        <a:spcAft>
                          <a:spcPts val="0"/>
                        </a:spcAft>
                        <a:buClrTx/>
                        <a:buSzTx/>
                        <a:buFont typeface="Arial" panose="020B0604020202020204" pitchFamily="34" charset="0"/>
                        <a:buChar char="•"/>
                      </a:pPr>
                      <a:r>
                        <a:rPr lang="en-US" sz="800">
                          <a:solidFill>
                            <a:schemeClr val="tx2"/>
                          </a:solidFill>
                        </a:rPr>
                        <a:t>Cloud VPN</a:t>
                      </a:r>
                    </a:p>
                    <a:p>
                      <a:pPr marL="91440" marR="0" lvl="0" indent="-91440" algn="l">
                        <a:lnSpc>
                          <a:spcPct val="100000"/>
                        </a:lnSpc>
                        <a:spcBef>
                          <a:spcPts val="0"/>
                        </a:spcBef>
                        <a:spcAft>
                          <a:spcPts val="0"/>
                        </a:spcAft>
                        <a:buClrTx/>
                        <a:buSzTx/>
                        <a:buFont typeface="Arial" panose="020B0604020202020204" pitchFamily="34" charset="0"/>
                        <a:buChar char="•"/>
                      </a:pPr>
                      <a:r>
                        <a:rPr lang="en-US" sz="800">
                          <a:solidFill>
                            <a:schemeClr val="tx2"/>
                          </a:solidFill>
                        </a:rPr>
                        <a:t>Cloud Router</a:t>
                      </a:r>
                      <a:endParaRPr lang="en-US" sz="800">
                        <a:solidFill>
                          <a:schemeClr val="tx2"/>
                        </a:solidFill>
                        <a:latin typeface="+mn-lt"/>
                      </a:endParaRPr>
                    </a:p>
                  </a:txBody>
                  <a:tcPr anchor="ctr"/>
                </a:tc>
                <a:tc>
                  <a:txBody>
                    <a:bodyPr/>
                    <a:lstStyle/>
                    <a:p>
                      <a:pPr marL="91440" marR="0" lvl="0" indent="-91440" algn="l" rtl="0" eaLnBrk="1" fontAlgn="auto" latinLnBrk="0" hangingPunct="1">
                        <a:lnSpc>
                          <a:spcPct val="100000"/>
                        </a:lnSpc>
                        <a:spcBef>
                          <a:spcPts val="0"/>
                        </a:spcBef>
                        <a:spcAft>
                          <a:spcPts val="0"/>
                        </a:spcAft>
                        <a:buClrTx/>
                        <a:buSzTx/>
                        <a:buFont typeface="Arial" panose="020B0604020202020204" pitchFamily="34" charset="0"/>
                        <a:buChar char="•"/>
                      </a:pPr>
                      <a:r>
                        <a:rPr lang="en-US" sz="800">
                          <a:solidFill>
                            <a:schemeClr val="tx2"/>
                          </a:solidFill>
                        </a:rPr>
                        <a:t>AWS </a:t>
                      </a:r>
                      <a:r>
                        <a:rPr lang="en-US" sz="800" dirty="0">
                          <a:solidFill>
                            <a:schemeClr val="tx2"/>
                          </a:solidFill>
                        </a:rPr>
                        <a:t>Direct connect</a:t>
                      </a:r>
                    </a:p>
                    <a:p>
                      <a:pPr marL="91440" marR="0" lvl="0" indent="-91440" algn="l" rtl="0" eaLnBrk="1" fontAlgn="auto" latinLnBrk="0" hangingPunct="1">
                        <a:lnSpc>
                          <a:spcPct val="100000"/>
                        </a:lnSpc>
                        <a:spcBef>
                          <a:spcPts val="0"/>
                        </a:spcBef>
                        <a:spcAft>
                          <a:spcPts val="0"/>
                        </a:spcAft>
                        <a:buClrTx/>
                        <a:buSzTx/>
                        <a:buFont typeface="Arial" panose="020B0604020202020204" pitchFamily="34" charset="0"/>
                        <a:buChar char="•"/>
                      </a:pPr>
                      <a:r>
                        <a:rPr lang="en-US" sz="800">
                          <a:solidFill>
                            <a:schemeClr val="tx2"/>
                          </a:solidFill>
                        </a:rPr>
                        <a:t>AWS </a:t>
                      </a:r>
                      <a:r>
                        <a:rPr lang="en-US" sz="800" dirty="0">
                          <a:solidFill>
                            <a:schemeClr val="tx2"/>
                          </a:solidFill>
                        </a:rPr>
                        <a:t>transit </a:t>
                      </a:r>
                      <a:r>
                        <a:rPr lang="en-US" sz="800" dirty="0" err="1">
                          <a:solidFill>
                            <a:schemeClr val="tx2"/>
                          </a:solidFill>
                        </a:rPr>
                        <a:t>ateway</a:t>
                      </a:r>
                      <a:endParaRPr lang="en-US" sz="800" dirty="0">
                        <a:solidFill>
                          <a:schemeClr val="tx2"/>
                        </a:solidFill>
                      </a:endParaRPr>
                    </a:p>
                    <a:p>
                      <a:pPr marL="91440" marR="0" lvl="0" indent="-91440" algn="l" rtl="0" eaLnBrk="1" fontAlgn="auto" latinLnBrk="0" hangingPunct="1">
                        <a:lnSpc>
                          <a:spcPct val="100000"/>
                        </a:lnSpc>
                        <a:spcBef>
                          <a:spcPts val="0"/>
                        </a:spcBef>
                        <a:spcAft>
                          <a:spcPts val="0"/>
                        </a:spcAft>
                        <a:buClrTx/>
                        <a:buSzTx/>
                        <a:buFont typeface="Arial" panose="020B0604020202020204" pitchFamily="34" charset="0"/>
                        <a:buChar char="•"/>
                      </a:pPr>
                      <a:r>
                        <a:rPr lang="en-US" sz="800">
                          <a:solidFill>
                            <a:schemeClr val="tx2"/>
                          </a:solidFill>
                        </a:rPr>
                        <a:t>AWS </a:t>
                      </a:r>
                      <a:r>
                        <a:rPr lang="en-US" sz="800" dirty="0">
                          <a:solidFill>
                            <a:schemeClr val="tx2"/>
                          </a:solidFill>
                        </a:rPr>
                        <a:t>customer gateway</a:t>
                      </a:r>
                      <a:endParaRPr lang="en-US" sz="800" dirty="0">
                        <a:solidFill>
                          <a:schemeClr val="tx2"/>
                        </a:solidFill>
                        <a:latin typeface="+mn-lt"/>
                      </a:endParaRPr>
                    </a:p>
                  </a:txBody>
                  <a:tcPr anchor="ctr"/>
                </a:tc>
                <a:extLst>
                  <a:ext uri="{0D108BD9-81ED-4DB2-BD59-A6C34878D82A}">
                    <a16:rowId xmlns:a16="http://schemas.microsoft.com/office/drawing/2014/main" val="4081127918"/>
                  </a:ext>
                </a:extLst>
              </a:tr>
              <a:tr h="944880">
                <a:tc>
                  <a:txBody>
                    <a:bodyPr/>
                    <a:lstStyle/>
                    <a:p>
                      <a:pPr algn="ctr"/>
                      <a:r>
                        <a:rPr lang="en-US" sz="1050">
                          <a:solidFill>
                            <a:schemeClr val="tx2"/>
                          </a:solidFill>
                        </a:rPr>
                        <a:t>Data Ingestion</a:t>
                      </a:r>
                      <a:endParaRPr lang="en-US" sz="1050" b="0">
                        <a:solidFill>
                          <a:schemeClr val="tx2"/>
                        </a:solidFill>
                        <a:latin typeface="+mn-lt"/>
                      </a:endParaRPr>
                    </a:p>
                  </a:txBody>
                  <a:tcPr anchor="ctr"/>
                </a:tc>
                <a:tc>
                  <a:txBody>
                    <a:bodyPr/>
                    <a:lstStyle/>
                    <a:p>
                      <a:pPr marL="0" indent="0" algn="l">
                        <a:buFont typeface="Arial" panose="020B0604020202020204" pitchFamily="34" charset="0"/>
                        <a:buNone/>
                      </a:pPr>
                      <a:r>
                        <a:rPr lang="en-US" sz="800" u="none" strike="noStrike" cap="none" spc="0" baseline="0" dirty="0">
                          <a:ln>
                            <a:noFill/>
                          </a:ln>
                          <a:solidFill>
                            <a:schemeClr val="tx2"/>
                          </a:solidFill>
                          <a:uFillTx/>
                          <a:sym typeface="Calibri"/>
                        </a:rPr>
                        <a:t>Data ingestion pipelines will have following deliverables/capabilities</a:t>
                      </a:r>
                    </a:p>
                    <a:p>
                      <a:pPr marL="171450" indent="-171450" algn="l">
                        <a:buFont typeface="Arial" panose="020B0604020202020204" pitchFamily="34" charset="0"/>
                        <a:buChar char="•"/>
                      </a:pPr>
                      <a:r>
                        <a:rPr lang="en-US" sz="800" u="none" strike="noStrike" cap="none" spc="0" baseline="0" dirty="0">
                          <a:ln>
                            <a:noFill/>
                          </a:ln>
                          <a:solidFill>
                            <a:schemeClr val="tx2"/>
                          </a:solidFill>
                          <a:uFillTx/>
                          <a:sym typeface="Calibri"/>
                        </a:rPr>
                        <a:t>Frameworks for Real time  Event publishing | API &amp; Webhooks| Streaming of IoT Data</a:t>
                      </a:r>
                    </a:p>
                    <a:p>
                      <a:pPr marL="171450" indent="-171450" algn="l">
                        <a:buFont typeface="Arial" panose="020B0604020202020204" pitchFamily="34" charset="0"/>
                        <a:buChar char="•"/>
                      </a:pPr>
                      <a:r>
                        <a:rPr lang="en-US" sz="800" u="none" strike="noStrike" cap="none" spc="0" baseline="0" dirty="0">
                          <a:ln>
                            <a:noFill/>
                          </a:ln>
                          <a:solidFill>
                            <a:schemeClr val="tx2"/>
                          </a:solidFill>
                          <a:uFillTx/>
                          <a:sym typeface="Calibri"/>
                        </a:rPr>
                        <a:t>Templatized, metadata driven, build once, use multiple features</a:t>
                      </a:r>
                    </a:p>
                    <a:p>
                      <a:pPr marL="171450" indent="-171450" algn="l">
                        <a:buFont typeface="Arial" panose="020B0604020202020204" pitchFamily="34" charset="0"/>
                        <a:buChar char="•"/>
                      </a:pPr>
                      <a:r>
                        <a:rPr lang="en-US" sz="800" u="none" strike="noStrike" cap="none" spc="0" baseline="0" dirty="0">
                          <a:ln>
                            <a:noFill/>
                          </a:ln>
                          <a:solidFill>
                            <a:schemeClr val="tx2"/>
                          </a:solidFill>
                          <a:uFillTx/>
                          <a:sym typeface="Calibri"/>
                        </a:rPr>
                        <a:t>Verification related to &amp; including - </a:t>
                      </a:r>
                      <a:r>
                        <a:rPr lang="en-US" sz="800" u="none" strike="noStrike" cap="none" spc="0" baseline="0" dirty="0" err="1">
                          <a:ln>
                            <a:noFill/>
                          </a:ln>
                          <a:solidFill>
                            <a:schemeClr val="tx2"/>
                          </a:solidFill>
                          <a:uFillTx/>
                          <a:sym typeface="Calibri"/>
                        </a:rPr>
                        <a:t>Clienttches</a:t>
                      </a:r>
                      <a:r>
                        <a:rPr lang="en-US" sz="800" u="none" strike="noStrike" cap="none" spc="0" baseline="0" dirty="0">
                          <a:ln>
                            <a:noFill/>
                          </a:ln>
                          <a:solidFill>
                            <a:schemeClr val="tx2"/>
                          </a:solidFill>
                          <a:uFillTx/>
                          <a:sym typeface="Calibri"/>
                        </a:rPr>
                        <a:t> are up and running, logs, scheduler job timelines, recon, Meta data, Data completeness, Data consistency, Data Quality, Data integrity, Profiling, Deduplication checks</a:t>
                      </a:r>
                      <a:endParaRPr lang="en-US" sz="800" b="0" i="0" u="none" strike="noStrike" cap="none" spc="0" baseline="0" dirty="0">
                        <a:ln>
                          <a:noFill/>
                        </a:ln>
                        <a:solidFill>
                          <a:schemeClr val="tx2"/>
                        </a:solidFill>
                        <a:uFillTx/>
                        <a:latin typeface="+mn-lt"/>
                        <a:ea typeface="+mn-ea"/>
                        <a:cs typeface="+mn-cs"/>
                        <a:sym typeface="Calibri"/>
                      </a:endParaRPr>
                    </a:p>
                  </a:txBody>
                  <a:tcPr anchor="ctr"/>
                </a:tc>
                <a:tc>
                  <a:txBody>
                    <a:bodyPr/>
                    <a:lstStyle/>
                    <a:p>
                      <a:pPr marL="91440" indent="-91440" algn="l">
                        <a:buFont typeface="Arial" panose="020B0604020202020204" pitchFamily="34" charset="0"/>
                        <a:buChar char="•"/>
                      </a:pPr>
                      <a:r>
                        <a:rPr lang="en-US" sz="800">
                          <a:solidFill>
                            <a:schemeClr val="tx2"/>
                          </a:solidFill>
                        </a:rPr>
                        <a:t>Azure Data explorer,  Azure Data factory for change data capture .</a:t>
                      </a:r>
                    </a:p>
                    <a:p>
                      <a:pPr marL="91440" indent="-91440" algn="l">
                        <a:buFont typeface="Arial" panose="020B0604020202020204" pitchFamily="34" charset="0"/>
                        <a:buChar char="•"/>
                      </a:pPr>
                      <a:r>
                        <a:rPr lang="en-US" sz="800">
                          <a:solidFill>
                            <a:schemeClr val="tx2"/>
                          </a:solidFill>
                        </a:rPr>
                        <a:t>Azure Data explorer, Kafka Sink for real time streaming</a:t>
                      </a:r>
                    </a:p>
                    <a:p>
                      <a:pPr marL="91440" indent="-91440" algn="l">
                        <a:buFont typeface="Arial" panose="020B0604020202020204" pitchFamily="34" charset="0"/>
                        <a:buChar char="•"/>
                      </a:pPr>
                      <a:r>
                        <a:rPr lang="en-US" sz="800">
                          <a:solidFill>
                            <a:schemeClr val="tx2"/>
                          </a:solidFill>
                        </a:rPr>
                        <a:t>Azure IoT, Azure Event Hubs</a:t>
                      </a:r>
                      <a:endParaRPr lang="en-US" sz="800">
                        <a:solidFill>
                          <a:schemeClr val="tx2"/>
                        </a:solidFill>
                        <a:latin typeface="+mn-lt"/>
                      </a:endParaRPr>
                    </a:p>
                  </a:txBody>
                  <a:tcPr anchor="ctr"/>
                </a:tc>
                <a:tc>
                  <a:txBody>
                    <a:bodyPr/>
                    <a:lstStyle/>
                    <a:p>
                      <a:pPr marL="91440" indent="-91440" algn="l">
                        <a:buFont typeface="Arial" panose="020B0604020202020204" pitchFamily="34" charset="0"/>
                        <a:buChar char="•"/>
                      </a:pPr>
                      <a:r>
                        <a:rPr lang="en-US" sz="800">
                          <a:solidFill>
                            <a:schemeClr val="tx2"/>
                          </a:solidFill>
                        </a:rPr>
                        <a:t>Data flow</a:t>
                      </a:r>
                    </a:p>
                    <a:p>
                      <a:pPr marL="91440" lvl="0" indent="-91440" algn="l">
                        <a:buFont typeface="Arial" panose="020B0604020202020204" pitchFamily="34" charset="0"/>
                        <a:buChar char="•"/>
                      </a:pPr>
                      <a:r>
                        <a:rPr lang="en-US" sz="800">
                          <a:solidFill>
                            <a:schemeClr val="tx2"/>
                          </a:solidFill>
                        </a:rPr>
                        <a:t>Pub/Sub for event handling</a:t>
                      </a:r>
                    </a:p>
                    <a:p>
                      <a:pPr marL="91440" lvl="0" indent="-91440" algn="l">
                        <a:buFont typeface="Arial" panose="020B0604020202020204" pitchFamily="34" charset="0"/>
                        <a:buChar char="•"/>
                      </a:pPr>
                      <a:r>
                        <a:rPr lang="en-US" sz="800">
                          <a:solidFill>
                            <a:schemeClr val="tx2"/>
                          </a:solidFill>
                        </a:rPr>
                        <a:t>Cloud IoT core</a:t>
                      </a:r>
                    </a:p>
                    <a:p>
                      <a:pPr marL="91440" lvl="0" indent="-91440" algn="l">
                        <a:buFont typeface="Arial" panose="020B0604020202020204" pitchFamily="34" charset="0"/>
                        <a:buChar char="•"/>
                      </a:pPr>
                      <a:endParaRPr lang="en-US" sz="800">
                        <a:solidFill>
                          <a:schemeClr val="tx2"/>
                        </a:solidFill>
                        <a:latin typeface="+mn-lt"/>
                      </a:endParaRPr>
                    </a:p>
                  </a:txBody>
                  <a:tcPr anchor="ctr"/>
                </a:tc>
                <a:tc>
                  <a:txBody>
                    <a:bodyPr/>
                    <a:lstStyle/>
                    <a:p>
                      <a:pPr marL="91440" indent="-91440" algn="l">
                        <a:buFont typeface="Arial" panose="020B0604020202020204" pitchFamily="34" charset="0"/>
                        <a:buChar char="•"/>
                      </a:pPr>
                      <a:r>
                        <a:rPr lang="en-US" sz="800">
                          <a:solidFill>
                            <a:schemeClr val="tx2"/>
                          </a:solidFill>
                        </a:rPr>
                        <a:t>AWS </a:t>
                      </a:r>
                      <a:r>
                        <a:rPr lang="en-US" sz="800" dirty="0">
                          <a:solidFill>
                            <a:schemeClr val="tx2"/>
                          </a:solidFill>
                        </a:rPr>
                        <a:t>Glue for change data capture</a:t>
                      </a:r>
                    </a:p>
                    <a:p>
                      <a:pPr marL="91440" indent="-91440" algn="l">
                        <a:buFont typeface="Arial" panose="020B0604020202020204" pitchFamily="34" charset="0"/>
                        <a:buChar char="•"/>
                      </a:pPr>
                      <a:r>
                        <a:rPr lang="en-US" sz="800" dirty="0">
                          <a:solidFill>
                            <a:schemeClr val="tx2"/>
                          </a:solidFill>
                        </a:rPr>
                        <a:t>Amazon managed service for </a:t>
                      </a:r>
                      <a:r>
                        <a:rPr lang="en-US" sz="800" dirty="0" err="1">
                          <a:solidFill>
                            <a:schemeClr val="tx2"/>
                          </a:solidFill>
                        </a:rPr>
                        <a:t>kafka</a:t>
                      </a:r>
                      <a:r>
                        <a:rPr lang="en-US" sz="800" dirty="0">
                          <a:solidFill>
                            <a:schemeClr val="tx2"/>
                          </a:solidFill>
                        </a:rPr>
                        <a:t> for real time streaming</a:t>
                      </a:r>
                      <a:endParaRPr lang="en-US" sz="800" dirty="0">
                        <a:solidFill>
                          <a:schemeClr val="tx2"/>
                        </a:solidFill>
                        <a:latin typeface="+mn-lt"/>
                      </a:endParaRPr>
                    </a:p>
                  </a:txBody>
                  <a:tcPr anchor="ctr"/>
                </a:tc>
                <a:extLst>
                  <a:ext uri="{0D108BD9-81ED-4DB2-BD59-A6C34878D82A}">
                    <a16:rowId xmlns:a16="http://schemas.microsoft.com/office/drawing/2014/main" val="4191273771"/>
                  </a:ext>
                </a:extLst>
              </a:tr>
              <a:tr h="944880">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sz="1050">
                          <a:solidFill>
                            <a:schemeClr val="tx2"/>
                          </a:solidFill>
                        </a:rPr>
                        <a:t>Data Harmonization</a:t>
                      </a:r>
                      <a:endParaRPr lang="en-US" sz="1050" b="0">
                        <a:solidFill>
                          <a:schemeClr val="tx2"/>
                        </a:solidFill>
                        <a:latin typeface="+mn-lt"/>
                      </a:endParaRPr>
                    </a:p>
                  </a:txBody>
                  <a:tcPr anchor="ctr"/>
                </a:tc>
                <a:tc>
                  <a:txBody>
                    <a:bodyPr/>
                    <a:lstStyle/>
                    <a:p>
                      <a:pPr marL="0" indent="0" algn="l">
                        <a:buFont typeface="+mj-lt"/>
                        <a:buNone/>
                      </a:pPr>
                      <a:r>
                        <a:rPr lang="en-US" sz="800" u="none" strike="noStrike" cap="none" spc="0" baseline="0">
                          <a:ln>
                            <a:noFill/>
                          </a:ln>
                          <a:solidFill>
                            <a:schemeClr val="tx2"/>
                          </a:solidFill>
                          <a:uFillTx/>
                          <a:sym typeface="Calibri"/>
                        </a:rPr>
                        <a:t>Once the data ingestion pipelines have landed the data (raw data as coming from system of records) into the landing zone, subsequent solution block will have around 10 20+/- pipelines in Bronze zone:</a:t>
                      </a:r>
                      <a:r>
                        <a:rPr lang="en-US" sz="800" u="none" strike="noStrike" cap="none" spc="0" baseline="0">
                          <a:ln>
                            <a:noFill/>
                          </a:ln>
                          <a:solidFill>
                            <a:schemeClr val="tx2"/>
                          </a:solidFill>
                          <a:uFillTx/>
                        </a:rPr>
                        <a:t> </a:t>
                      </a:r>
                      <a:endParaRPr lang="en-US" sz="800" u="none" strike="noStrike" cap="none" spc="0" baseline="0">
                        <a:ln>
                          <a:noFill/>
                        </a:ln>
                        <a:solidFill>
                          <a:schemeClr val="tx2"/>
                        </a:solidFill>
                        <a:uFillTx/>
                        <a:sym typeface="Calibri"/>
                      </a:endParaRPr>
                    </a:p>
                    <a:p>
                      <a:pPr marL="171450" indent="-171450" algn="l">
                        <a:buFont typeface="Arial" panose="020B0604020202020204" pitchFamily="34" charset="0"/>
                        <a:buChar char="•"/>
                      </a:pPr>
                      <a:r>
                        <a:rPr lang="en-US" sz="800" u="none" strike="noStrike" cap="none" spc="0" baseline="0">
                          <a:ln>
                            <a:noFill/>
                          </a:ln>
                          <a:solidFill>
                            <a:schemeClr val="tx2"/>
                          </a:solidFill>
                          <a:uFillTx/>
                          <a:sym typeface="Calibri"/>
                        </a:rPr>
                        <a:t>Pipelines to convert any source data format(.csv or .json or .xml) into parquet or avro or Iceberg or Hudie format.</a:t>
                      </a:r>
                    </a:p>
                    <a:p>
                      <a:pPr marL="171450" indent="-171450" algn="l">
                        <a:buFont typeface="Arial" panose="020B0604020202020204" pitchFamily="34" charset="0"/>
                        <a:buChar char="•"/>
                      </a:pPr>
                      <a:r>
                        <a:rPr lang="en-US" sz="800" u="none" strike="noStrike" cap="none" spc="0" baseline="0">
                          <a:ln>
                            <a:noFill/>
                          </a:ln>
                          <a:solidFill>
                            <a:schemeClr val="tx2"/>
                          </a:solidFill>
                          <a:uFillTx/>
                          <a:sym typeface="Calibri"/>
                        </a:rPr>
                        <a:t>Capability to prepare parquet files in respective partitioned and indexed zones</a:t>
                      </a:r>
                    </a:p>
                    <a:p>
                      <a:pPr marL="171450" indent="-171450" algn="l">
                        <a:buFont typeface="Arial" panose="020B0604020202020204" pitchFamily="34" charset="0"/>
                        <a:buChar char="•"/>
                      </a:pPr>
                      <a:r>
                        <a:rPr lang="en-US" sz="800" u="none" strike="noStrike" cap="none" spc="0" baseline="0">
                          <a:ln>
                            <a:noFill/>
                          </a:ln>
                          <a:solidFill>
                            <a:schemeClr val="tx2"/>
                          </a:solidFill>
                          <a:uFillTx/>
                          <a:sym typeface="Calibri"/>
                        </a:rPr>
                        <a:t>Verification related to &amp; including to Business transformation, Data Quality, Data Integrity, Record Count, Data Completeness, Logs checks.</a:t>
                      </a:r>
                      <a:endParaRPr lang="en-US" sz="800" b="0" i="0" u="none" strike="noStrike" cap="none" spc="0" baseline="0">
                        <a:ln>
                          <a:noFill/>
                        </a:ln>
                        <a:solidFill>
                          <a:schemeClr val="tx2"/>
                        </a:solidFill>
                        <a:uFillTx/>
                        <a:latin typeface="+mn-lt"/>
                        <a:ea typeface="+mn-ea"/>
                        <a:cs typeface="+mn-cs"/>
                        <a:sym typeface="Calibri"/>
                      </a:endParaRPr>
                    </a:p>
                  </a:txBody>
                  <a:tcPr anchor="ctr"/>
                </a:tc>
                <a:tc>
                  <a:txBody>
                    <a:bodyPr/>
                    <a:lstStyle/>
                    <a:p>
                      <a:pPr marL="91440" marR="0" lvl="0" indent="-91440" algn="l" defTabSz="121917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800">
                          <a:solidFill>
                            <a:schemeClr val="tx2"/>
                          </a:solidFill>
                        </a:rPr>
                        <a:t>Azure data factory as tool</a:t>
                      </a:r>
                    </a:p>
                    <a:p>
                      <a:pPr marL="91440" marR="0" lvl="0" indent="-91440" algn="l" defTabSz="121917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800">
                          <a:solidFill>
                            <a:schemeClr val="tx2"/>
                          </a:solidFill>
                        </a:rPr>
                        <a:t>Python programming language</a:t>
                      </a:r>
                      <a:endParaRPr lang="en-US" sz="800">
                        <a:solidFill>
                          <a:schemeClr val="tx2"/>
                        </a:solidFill>
                        <a:latin typeface="+mn-lt"/>
                      </a:endParaRPr>
                    </a:p>
                  </a:txBody>
                  <a:tcPr anchor="ctr"/>
                </a:tc>
                <a:tc>
                  <a:txBody>
                    <a:bodyPr/>
                    <a:lstStyle/>
                    <a:p>
                      <a:pPr marL="91440" marR="0" lvl="0" indent="-91440" algn="l" rtl="0" eaLnBrk="1" fontAlgn="auto" latinLnBrk="0" hangingPunct="1">
                        <a:lnSpc>
                          <a:spcPct val="100000"/>
                        </a:lnSpc>
                        <a:spcBef>
                          <a:spcPts val="0"/>
                        </a:spcBef>
                        <a:spcAft>
                          <a:spcPts val="0"/>
                        </a:spcAft>
                        <a:buClrTx/>
                        <a:buSzTx/>
                        <a:buFont typeface="Arial" panose="020B0604020202020204" pitchFamily="34" charset="0"/>
                        <a:buChar char="•"/>
                      </a:pPr>
                      <a:r>
                        <a:rPr lang="en-US" sz="800">
                          <a:solidFill>
                            <a:schemeClr val="tx2"/>
                          </a:solidFill>
                        </a:rPr>
                        <a:t>Data flow</a:t>
                      </a:r>
                    </a:p>
                    <a:p>
                      <a:pPr marL="91440" marR="0" lvl="0" indent="-91440" algn="l">
                        <a:lnSpc>
                          <a:spcPct val="100000"/>
                        </a:lnSpc>
                        <a:spcBef>
                          <a:spcPts val="0"/>
                        </a:spcBef>
                        <a:spcAft>
                          <a:spcPts val="0"/>
                        </a:spcAft>
                        <a:buClrTx/>
                        <a:buSzTx/>
                        <a:buFont typeface="Arial" panose="020B0604020202020204" pitchFamily="34" charset="0"/>
                        <a:buChar char="•"/>
                      </a:pPr>
                      <a:r>
                        <a:rPr lang="en-US" sz="800">
                          <a:solidFill>
                            <a:schemeClr val="tx2"/>
                          </a:solidFill>
                        </a:rPr>
                        <a:t>Cloud Data Fusion</a:t>
                      </a:r>
                    </a:p>
                    <a:p>
                      <a:pPr marL="91440" marR="0" lvl="0" indent="-91440" algn="l">
                        <a:lnSpc>
                          <a:spcPct val="100000"/>
                        </a:lnSpc>
                        <a:spcBef>
                          <a:spcPts val="0"/>
                        </a:spcBef>
                        <a:spcAft>
                          <a:spcPts val="0"/>
                        </a:spcAft>
                        <a:buClrTx/>
                        <a:buSzTx/>
                        <a:buFont typeface="Arial" panose="020B0604020202020204" pitchFamily="34" charset="0"/>
                        <a:buChar char="•"/>
                      </a:pPr>
                      <a:r>
                        <a:rPr lang="en-US" sz="800">
                          <a:solidFill>
                            <a:schemeClr val="tx2"/>
                          </a:solidFill>
                        </a:rPr>
                        <a:t>Python Programming Language</a:t>
                      </a:r>
                      <a:endParaRPr lang="en-US" sz="800">
                        <a:solidFill>
                          <a:schemeClr val="tx2"/>
                        </a:solidFill>
                        <a:latin typeface="+mn-lt"/>
                      </a:endParaRPr>
                    </a:p>
                  </a:txBody>
                  <a:tcPr anchor="ctr"/>
                </a:tc>
                <a:tc>
                  <a:txBody>
                    <a:bodyPr/>
                    <a:lstStyle/>
                    <a:p>
                      <a:pPr marL="91440" marR="0" lvl="0" indent="-91440" algn="l" rtl="0" eaLnBrk="1" fontAlgn="auto" latinLnBrk="0" hangingPunct="1">
                        <a:lnSpc>
                          <a:spcPct val="100000"/>
                        </a:lnSpc>
                        <a:spcBef>
                          <a:spcPts val="0"/>
                        </a:spcBef>
                        <a:spcAft>
                          <a:spcPts val="0"/>
                        </a:spcAft>
                        <a:buClrTx/>
                        <a:buSzTx/>
                        <a:buFont typeface="Arial" panose="020B0604020202020204" pitchFamily="34" charset="0"/>
                        <a:buChar char="•"/>
                      </a:pPr>
                      <a:r>
                        <a:rPr lang="en-US" sz="800">
                          <a:solidFill>
                            <a:schemeClr val="tx2"/>
                          </a:solidFill>
                        </a:rPr>
                        <a:t>AWS </a:t>
                      </a:r>
                      <a:r>
                        <a:rPr lang="en-US" sz="800" dirty="0">
                          <a:solidFill>
                            <a:schemeClr val="tx2"/>
                          </a:solidFill>
                        </a:rPr>
                        <a:t>Glue as tool</a:t>
                      </a:r>
                    </a:p>
                    <a:p>
                      <a:pPr marL="91440" marR="0" lvl="0" indent="-91440" algn="l" rtl="0" eaLnBrk="1" fontAlgn="auto" latinLnBrk="0" hangingPunct="1">
                        <a:lnSpc>
                          <a:spcPct val="100000"/>
                        </a:lnSpc>
                        <a:spcBef>
                          <a:spcPts val="0"/>
                        </a:spcBef>
                        <a:spcAft>
                          <a:spcPts val="0"/>
                        </a:spcAft>
                        <a:buClrTx/>
                        <a:buSzTx/>
                        <a:buFont typeface="Arial" panose="020B0604020202020204" pitchFamily="34" charset="0"/>
                        <a:buChar char="•"/>
                      </a:pPr>
                      <a:r>
                        <a:rPr lang="en-US" sz="800" dirty="0">
                          <a:solidFill>
                            <a:schemeClr val="tx2"/>
                          </a:solidFill>
                        </a:rPr>
                        <a:t>Python  programming language</a:t>
                      </a:r>
                      <a:endParaRPr lang="en-US" sz="800" dirty="0">
                        <a:solidFill>
                          <a:schemeClr val="tx2"/>
                        </a:solidFill>
                        <a:latin typeface="+mn-lt"/>
                      </a:endParaRPr>
                    </a:p>
                  </a:txBody>
                  <a:tcPr anchor="ctr"/>
                </a:tc>
                <a:extLst>
                  <a:ext uri="{0D108BD9-81ED-4DB2-BD59-A6C34878D82A}">
                    <a16:rowId xmlns:a16="http://schemas.microsoft.com/office/drawing/2014/main" val="1426557678"/>
                  </a:ext>
                </a:extLst>
              </a:tr>
              <a:tr h="1344079">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sz="1050">
                          <a:solidFill>
                            <a:schemeClr val="tx2"/>
                          </a:solidFill>
                        </a:rPr>
                        <a:t>Data Segregation</a:t>
                      </a:r>
                      <a:endParaRPr lang="en-US" sz="1050" b="0">
                        <a:solidFill>
                          <a:schemeClr val="tx2"/>
                        </a:solidFill>
                        <a:latin typeface="+mn-lt"/>
                      </a:endParaRPr>
                    </a:p>
                  </a:txBody>
                  <a:tcPr anchor="ctr"/>
                </a:tc>
                <a:tc>
                  <a:txBody>
                    <a:bodyPr/>
                    <a:lstStyle/>
                    <a:p>
                      <a:pPr marL="0" indent="0" algn="l">
                        <a:buFont typeface="+mj-lt"/>
                        <a:buNone/>
                      </a:pPr>
                      <a:r>
                        <a:rPr lang="en-US" sz="800" u="none" strike="noStrike" cap="none" spc="0" baseline="0" dirty="0">
                          <a:ln>
                            <a:noFill/>
                          </a:ln>
                          <a:solidFill>
                            <a:schemeClr val="tx2"/>
                          </a:solidFill>
                          <a:uFillTx/>
                          <a:sym typeface="Calibri"/>
                        </a:rPr>
                        <a:t>Once all the parquet files are prepared from the Data harmonization zone, there will be a need to segregate the data into different data domains for Asset management &amp; stock broking, retail trading, proprietary trading, life assurance &amp; retirals, core </a:t>
                      </a:r>
                      <a:r>
                        <a:rPr lang="en-US" sz="800" u="none" strike="noStrike" cap="none" spc="0" baseline="0" dirty="0" err="1">
                          <a:ln>
                            <a:noFill/>
                          </a:ln>
                          <a:solidFill>
                            <a:schemeClr val="tx2"/>
                          </a:solidFill>
                          <a:uFillTx/>
                          <a:sym typeface="Calibri"/>
                        </a:rPr>
                        <a:t>Clientnking</a:t>
                      </a:r>
                      <a:r>
                        <a:rPr lang="en-US" sz="800" u="none" strike="noStrike" cap="none" spc="0" baseline="0" dirty="0">
                          <a:ln>
                            <a:noFill/>
                          </a:ln>
                          <a:solidFill>
                            <a:schemeClr val="tx2"/>
                          </a:solidFill>
                          <a:uFillTx/>
                          <a:sym typeface="Calibri"/>
                        </a:rPr>
                        <a:t> etc. This will not only reduce single point of failure but also enable data scientists to have different individuals focusing on each data domain- which in turn can enable the platform to embrace “Role </a:t>
                      </a:r>
                      <a:r>
                        <a:rPr lang="en-US" sz="800" u="none" strike="noStrike" cap="none" spc="0" baseline="0" dirty="0" err="1">
                          <a:ln>
                            <a:noFill/>
                          </a:ln>
                          <a:solidFill>
                            <a:schemeClr val="tx2"/>
                          </a:solidFill>
                          <a:uFillTx/>
                          <a:sym typeface="Calibri"/>
                        </a:rPr>
                        <a:t>Clientsed</a:t>
                      </a:r>
                      <a:r>
                        <a:rPr lang="en-US" sz="800" u="none" strike="noStrike" cap="none" spc="0" baseline="0" dirty="0">
                          <a:ln>
                            <a:noFill/>
                          </a:ln>
                          <a:solidFill>
                            <a:schemeClr val="tx2"/>
                          </a:solidFill>
                          <a:uFillTx/>
                          <a:sym typeface="Calibri"/>
                        </a:rPr>
                        <a:t> data access control” mechanism.</a:t>
                      </a:r>
                    </a:p>
                    <a:p>
                      <a:pPr marL="171450" indent="-171450" algn="l">
                        <a:buFont typeface="Arial" panose="020B0604020202020204" pitchFamily="34" charset="0"/>
                        <a:buChar char="•"/>
                      </a:pPr>
                      <a:r>
                        <a:rPr lang="en-US" sz="800" u="none" strike="noStrike" cap="none" spc="0" baseline="0" dirty="0">
                          <a:ln>
                            <a:noFill/>
                          </a:ln>
                          <a:solidFill>
                            <a:schemeClr val="tx2"/>
                          </a:solidFill>
                          <a:uFillTx/>
                          <a:sym typeface="Calibri"/>
                        </a:rPr>
                        <a:t>There will be close to 30~ 40 +/- pipelines segregating the data in different data domain buckets/folders and this is silver zone.</a:t>
                      </a:r>
                    </a:p>
                    <a:p>
                      <a:pPr marL="171450" indent="-171450" algn="l">
                        <a:buFont typeface="Arial" panose="020B0604020202020204" pitchFamily="34" charset="0"/>
                        <a:buChar char="•"/>
                      </a:pPr>
                      <a:r>
                        <a:rPr lang="en-US" sz="800" u="none" strike="noStrike" cap="none" spc="0" baseline="0" dirty="0">
                          <a:ln>
                            <a:noFill/>
                          </a:ln>
                          <a:solidFill>
                            <a:schemeClr val="tx2"/>
                          </a:solidFill>
                          <a:uFillTx/>
                          <a:sym typeface="Calibri"/>
                        </a:rPr>
                        <a:t>Data segregation correctness, user role specific, data load validation, Data Correctness, Data Integrity, performance testing ,</a:t>
                      </a:r>
                      <a:r>
                        <a:rPr lang="en-US" sz="800" u="none" strike="noStrike" cap="none" spc="0" baseline="0" dirty="0">
                          <a:ln>
                            <a:noFill/>
                          </a:ln>
                          <a:solidFill>
                            <a:schemeClr val="tx2"/>
                          </a:solidFill>
                          <a:uFillTx/>
                        </a:rPr>
                        <a:t> </a:t>
                      </a:r>
                      <a:endParaRPr lang="en-US" sz="800" b="0" i="0" u="none" strike="noStrike" cap="none" spc="0" baseline="0" dirty="0">
                        <a:ln>
                          <a:noFill/>
                        </a:ln>
                        <a:solidFill>
                          <a:schemeClr val="tx2"/>
                        </a:solidFill>
                        <a:uFillTx/>
                        <a:latin typeface="+mn-lt"/>
                        <a:ea typeface="+mn-ea"/>
                        <a:cs typeface="+mn-cs"/>
                        <a:sym typeface="Calibri"/>
                      </a:endParaRPr>
                    </a:p>
                  </a:txBody>
                  <a:tcPr anchor="ctr"/>
                </a:tc>
                <a:tc>
                  <a:txBody>
                    <a:bodyPr/>
                    <a:lstStyle/>
                    <a:p>
                      <a:pPr marL="91440" indent="-91440" algn="l">
                        <a:buFont typeface="Arial" panose="020B0604020202020204" pitchFamily="34" charset="0"/>
                        <a:buChar char="•"/>
                      </a:pPr>
                      <a:r>
                        <a:rPr lang="en-US" sz="800">
                          <a:solidFill>
                            <a:schemeClr val="tx2"/>
                          </a:solidFill>
                        </a:rPr>
                        <a:t>Azure Data factory</a:t>
                      </a:r>
                    </a:p>
                    <a:p>
                      <a:pPr marL="91440" indent="-91440" algn="l">
                        <a:buFont typeface="Arial" panose="020B0604020202020204" pitchFamily="34" charset="0"/>
                        <a:buChar char="•"/>
                      </a:pPr>
                      <a:r>
                        <a:rPr lang="en-US" sz="800">
                          <a:solidFill>
                            <a:schemeClr val="tx2"/>
                          </a:solidFill>
                        </a:rPr>
                        <a:t>Python programming language</a:t>
                      </a:r>
                    </a:p>
                    <a:p>
                      <a:pPr marL="91440" indent="-91440" algn="l">
                        <a:buFont typeface="Arial" panose="020B0604020202020204" pitchFamily="34" charset="0"/>
                        <a:buChar char="•"/>
                      </a:pPr>
                      <a:r>
                        <a:rPr lang="en-US" sz="800">
                          <a:solidFill>
                            <a:schemeClr val="tx2"/>
                          </a:solidFill>
                        </a:rPr>
                        <a:t>Azure FaaS (for implementing event driven architecture)</a:t>
                      </a:r>
                      <a:endParaRPr lang="en-US" sz="800">
                        <a:solidFill>
                          <a:schemeClr val="tx2"/>
                        </a:solidFill>
                        <a:latin typeface="+mn-lt"/>
                      </a:endParaRPr>
                    </a:p>
                  </a:txBody>
                  <a:tcPr anchor="ctr"/>
                </a:tc>
                <a:tc>
                  <a:txBody>
                    <a:bodyPr/>
                    <a:lstStyle/>
                    <a:p>
                      <a:pPr marL="91440" marR="0" lvl="0" indent="-91440" algn="l" defTabSz="914400" rtl="0" eaLnBrk="1" fontAlgn="auto" latinLnBrk="0" hangingPunct="1">
                        <a:lnSpc>
                          <a:spcPct val="100000"/>
                        </a:lnSpc>
                        <a:spcBef>
                          <a:spcPts val="0"/>
                        </a:spcBef>
                        <a:spcAft>
                          <a:spcPts val="0"/>
                        </a:spcAft>
                        <a:buClrTx/>
                        <a:buSzTx/>
                        <a:buFont typeface="Arial" panose="020B0604020202020204" pitchFamily="34" charset="0"/>
                        <a:buChar char="•"/>
                      </a:pPr>
                      <a:r>
                        <a:rPr lang="en-US" sz="800">
                          <a:solidFill>
                            <a:schemeClr val="tx2"/>
                          </a:solidFill>
                        </a:rPr>
                        <a:t>D</a:t>
                      </a:r>
                      <a:r>
                        <a:rPr lang="en-US" sz="800" kern="1200">
                          <a:solidFill>
                            <a:schemeClr val="tx2"/>
                          </a:solidFill>
                        </a:rPr>
                        <a:t>ata flow</a:t>
                      </a:r>
                    </a:p>
                    <a:p>
                      <a:pPr marL="91440" marR="0" lvl="0" indent="-91440" algn="l" defTabSz="914400" rtl="0" eaLnBrk="1" fontAlgn="auto" latinLnBrk="0" hangingPunct="1">
                        <a:lnSpc>
                          <a:spcPct val="100000"/>
                        </a:lnSpc>
                        <a:spcBef>
                          <a:spcPts val="0"/>
                        </a:spcBef>
                        <a:spcAft>
                          <a:spcPts val="0"/>
                        </a:spcAft>
                        <a:buClrTx/>
                        <a:buSzTx/>
                        <a:buFont typeface="Arial" panose="020B0604020202020204" pitchFamily="34" charset="0"/>
                        <a:buChar char="•"/>
                      </a:pPr>
                      <a:r>
                        <a:rPr lang="en-US" sz="800" kern="1200">
                          <a:solidFill>
                            <a:schemeClr val="tx2"/>
                          </a:solidFill>
                        </a:rPr>
                        <a:t>Python Programing Language</a:t>
                      </a:r>
                    </a:p>
                    <a:p>
                      <a:pPr marL="91440" marR="0" lvl="0" indent="-91440" algn="l" defTabSz="914400" rtl="0" eaLnBrk="1" fontAlgn="auto" latinLnBrk="0" hangingPunct="1">
                        <a:lnSpc>
                          <a:spcPct val="100000"/>
                        </a:lnSpc>
                        <a:spcBef>
                          <a:spcPts val="0"/>
                        </a:spcBef>
                        <a:spcAft>
                          <a:spcPts val="0"/>
                        </a:spcAft>
                        <a:buClrTx/>
                        <a:buSzTx/>
                        <a:buFont typeface="Arial" panose="020B0604020202020204" pitchFamily="34" charset="0"/>
                        <a:buChar char="•"/>
                      </a:pPr>
                      <a:r>
                        <a:rPr lang="en-US" sz="800" kern="1200">
                          <a:solidFill>
                            <a:schemeClr val="tx2"/>
                          </a:solidFill>
                        </a:rPr>
                        <a:t>Big Query</a:t>
                      </a:r>
                      <a:endParaRPr lang="en-US" sz="800" kern="1200">
                        <a:solidFill>
                          <a:schemeClr val="tx2"/>
                        </a:solidFill>
                        <a:latin typeface="+mn-lt"/>
                        <a:ea typeface="+mn-ea"/>
                        <a:cs typeface="+mn-cs"/>
                      </a:endParaRPr>
                    </a:p>
                  </a:txBody>
                  <a:tcPr anchor="ctr"/>
                </a:tc>
                <a:tc>
                  <a:txBody>
                    <a:bodyPr/>
                    <a:lstStyle/>
                    <a:p>
                      <a:pPr marL="91440" marR="0" lvl="0" indent="-91440" algn="l" rtl="0" eaLnBrk="1" fontAlgn="auto" latinLnBrk="0" hangingPunct="1">
                        <a:lnSpc>
                          <a:spcPct val="100000"/>
                        </a:lnSpc>
                        <a:spcBef>
                          <a:spcPts val="0"/>
                        </a:spcBef>
                        <a:spcAft>
                          <a:spcPts val="0"/>
                        </a:spcAft>
                        <a:buClrTx/>
                        <a:buSzTx/>
                        <a:buFont typeface="Arial" panose="020B0604020202020204" pitchFamily="34" charset="0"/>
                        <a:buChar char="•"/>
                      </a:pPr>
                      <a:r>
                        <a:rPr lang="en-US" sz="800">
                          <a:solidFill>
                            <a:schemeClr val="tx2"/>
                          </a:solidFill>
                        </a:rPr>
                        <a:t>AWS </a:t>
                      </a:r>
                      <a:r>
                        <a:rPr lang="en-US" sz="800" dirty="0">
                          <a:solidFill>
                            <a:schemeClr val="tx2"/>
                          </a:solidFill>
                        </a:rPr>
                        <a:t>Glue as tool</a:t>
                      </a:r>
                    </a:p>
                    <a:p>
                      <a:pPr marL="91440" marR="0" lvl="0" indent="-91440" algn="l" rtl="0" eaLnBrk="1" fontAlgn="auto" latinLnBrk="0" hangingPunct="1">
                        <a:lnSpc>
                          <a:spcPct val="100000"/>
                        </a:lnSpc>
                        <a:spcBef>
                          <a:spcPts val="0"/>
                        </a:spcBef>
                        <a:spcAft>
                          <a:spcPts val="0"/>
                        </a:spcAft>
                        <a:buClrTx/>
                        <a:buSzTx/>
                        <a:buFont typeface="Arial" panose="020B0604020202020204" pitchFamily="34" charset="0"/>
                        <a:buChar char="•"/>
                      </a:pPr>
                      <a:r>
                        <a:rPr lang="en-US" sz="800" dirty="0">
                          <a:solidFill>
                            <a:schemeClr val="tx2"/>
                          </a:solidFill>
                        </a:rPr>
                        <a:t>Python  programming language</a:t>
                      </a:r>
                    </a:p>
                    <a:p>
                      <a:pPr marL="91440" indent="-91440" algn="l">
                        <a:buFont typeface="Arial" panose="020B0604020202020204" pitchFamily="34" charset="0"/>
                        <a:buChar char="•"/>
                      </a:pPr>
                      <a:r>
                        <a:rPr lang="en-US" sz="800">
                          <a:solidFill>
                            <a:schemeClr val="tx2"/>
                          </a:solidFill>
                        </a:rPr>
                        <a:t>AWS </a:t>
                      </a:r>
                      <a:r>
                        <a:rPr lang="en-US" sz="800" dirty="0">
                          <a:solidFill>
                            <a:schemeClr val="tx2"/>
                          </a:solidFill>
                        </a:rPr>
                        <a:t>Lambda (for implementing even driven architecture)</a:t>
                      </a:r>
                      <a:endParaRPr lang="en-US" sz="800" dirty="0">
                        <a:solidFill>
                          <a:schemeClr val="tx2"/>
                        </a:solidFill>
                        <a:latin typeface="+mn-lt"/>
                      </a:endParaRPr>
                    </a:p>
                  </a:txBody>
                  <a:tcPr anchor="ctr"/>
                </a:tc>
                <a:extLst>
                  <a:ext uri="{0D108BD9-81ED-4DB2-BD59-A6C34878D82A}">
                    <a16:rowId xmlns:a16="http://schemas.microsoft.com/office/drawing/2014/main" val="545141056"/>
                  </a:ext>
                </a:extLst>
              </a:tr>
              <a:tr h="802640">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sz="1050">
                          <a:solidFill>
                            <a:schemeClr val="tx2"/>
                          </a:solidFill>
                        </a:rPr>
                        <a:t>Model training</a:t>
                      </a:r>
                    </a:p>
                    <a:p>
                      <a:pPr marL="0" marR="0" lvl="0" indent="0" algn="ctr" defTabSz="1219170" rtl="0" eaLnBrk="1" fontAlgn="auto" latinLnBrk="0" hangingPunct="1">
                        <a:lnSpc>
                          <a:spcPct val="100000"/>
                        </a:lnSpc>
                        <a:spcBef>
                          <a:spcPts val="0"/>
                        </a:spcBef>
                        <a:spcAft>
                          <a:spcPts val="0"/>
                        </a:spcAft>
                        <a:buClrTx/>
                        <a:buSzTx/>
                        <a:buFontTx/>
                        <a:buNone/>
                        <a:tabLst/>
                        <a:defRPr/>
                      </a:pPr>
                      <a:endParaRPr lang="en-US" sz="1050" b="0">
                        <a:solidFill>
                          <a:schemeClr val="tx2"/>
                        </a:solidFill>
                        <a:latin typeface="+mn-lt"/>
                      </a:endParaRPr>
                    </a:p>
                  </a:txBody>
                  <a:tcPr anchor="ctr"/>
                </a:tc>
                <a:tc>
                  <a:txBody>
                    <a:bodyPr/>
                    <a:lstStyle/>
                    <a:p>
                      <a:pPr marL="171450" indent="-171450" algn="l">
                        <a:buFont typeface="Arial" panose="020B0604020202020204" pitchFamily="34" charset="0"/>
                        <a:buChar char="•"/>
                      </a:pPr>
                      <a:r>
                        <a:rPr lang="en-US" sz="800" u="none" strike="noStrike" cap="none" spc="0" baseline="0">
                          <a:ln>
                            <a:noFill/>
                          </a:ln>
                          <a:solidFill>
                            <a:schemeClr val="tx2"/>
                          </a:solidFill>
                          <a:uFillTx/>
                          <a:sym typeface="Calibri"/>
                        </a:rPr>
                        <a:t>Once the data has is placed in segregated folders (per data domain) in silver zone, data scientists can start explorative data analysis on training their individual models with the data set available.</a:t>
                      </a:r>
                      <a:r>
                        <a:rPr lang="en-US" sz="800" u="none" strike="noStrike" cap="none" spc="0" baseline="0">
                          <a:ln>
                            <a:noFill/>
                          </a:ln>
                          <a:solidFill>
                            <a:schemeClr val="tx2"/>
                          </a:solidFill>
                          <a:uFillTx/>
                        </a:rPr>
                        <a:t> </a:t>
                      </a:r>
                      <a:endParaRPr lang="en-US" sz="800" u="none" strike="noStrike" cap="none" spc="0" baseline="0">
                        <a:ln>
                          <a:noFill/>
                        </a:ln>
                        <a:solidFill>
                          <a:schemeClr val="tx2"/>
                        </a:solidFill>
                        <a:uFillTx/>
                        <a:sym typeface="Calibri"/>
                      </a:endParaRPr>
                    </a:p>
                    <a:p>
                      <a:pPr marL="171450" indent="-171450" algn="l">
                        <a:buFont typeface="Arial" panose="020B0604020202020204" pitchFamily="34" charset="0"/>
                        <a:buChar char="•"/>
                      </a:pPr>
                      <a:r>
                        <a:rPr lang="en-US" sz="800" u="none" strike="noStrike" cap="none" spc="0" baseline="0">
                          <a:ln>
                            <a:noFill/>
                          </a:ln>
                          <a:solidFill>
                            <a:schemeClr val="tx2"/>
                          </a:solidFill>
                          <a:uFillTx/>
                          <a:sym typeface="Calibri"/>
                        </a:rPr>
                        <a:t>&lt;&lt;SI&gt;&gt; team will do the technical capability building by setting up Azure ML Studios, and Databricks services</a:t>
                      </a:r>
                    </a:p>
                    <a:p>
                      <a:pPr marL="171450" indent="-171450" algn="l">
                        <a:buFont typeface="Arial" panose="020B0604020202020204" pitchFamily="34" charset="0"/>
                        <a:buChar char="•"/>
                      </a:pPr>
                      <a:r>
                        <a:rPr lang="en-US" sz="800" u="none" strike="noStrike" cap="none" spc="0" baseline="0">
                          <a:ln>
                            <a:noFill/>
                          </a:ln>
                          <a:solidFill>
                            <a:schemeClr val="tx2"/>
                          </a:solidFill>
                          <a:uFillTx/>
                          <a:sym typeface="Calibri"/>
                        </a:rPr>
                        <a:t>Train sample Models (1 or 2) as a</a:t>
                      </a:r>
                      <a:r>
                        <a:rPr lang="en-US" sz="800" u="none" strike="noStrike" cap="none" spc="0" baseline="0">
                          <a:ln>
                            <a:noFill/>
                          </a:ln>
                          <a:solidFill>
                            <a:schemeClr val="tx2"/>
                          </a:solidFill>
                          <a:uFillTx/>
                        </a:rPr>
                        <a:t> </a:t>
                      </a:r>
                      <a:r>
                        <a:rPr lang="en-US" sz="800" u="none" strike="noStrike" cap="none" spc="0" baseline="0">
                          <a:ln>
                            <a:noFill/>
                          </a:ln>
                          <a:solidFill>
                            <a:schemeClr val="tx2"/>
                          </a:solidFill>
                          <a:uFillTx/>
                          <a:sym typeface="Calibri"/>
                        </a:rPr>
                        <a:t> pilot &amp; establish the capability including hand over of relevant documentation to BOV data scientists</a:t>
                      </a:r>
                      <a:endParaRPr lang="en-US" sz="800" b="0" i="0" u="none" strike="noStrike" cap="none" spc="0" baseline="0">
                        <a:ln>
                          <a:noFill/>
                        </a:ln>
                        <a:solidFill>
                          <a:schemeClr val="tx2"/>
                        </a:solidFill>
                        <a:uFillTx/>
                        <a:latin typeface="+mn-lt"/>
                        <a:ea typeface="+mn-ea"/>
                        <a:cs typeface="+mn-cs"/>
                        <a:sym typeface="Calibri"/>
                      </a:endParaRPr>
                    </a:p>
                  </a:txBody>
                  <a:tcPr anchor="ctr"/>
                </a:tc>
                <a:tc>
                  <a:txBody>
                    <a:bodyPr/>
                    <a:lstStyle/>
                    <a:p>
                      <a:pPr marL="91440" indent="-91440" algn="l">
                        <a:buFont typeface="Arial" panose="020B0604020202020204" pitchFamily="34" charset="0"/>
                        <a:buChar char="•"/>
                      </a:pPr>
                      <a:r>
                        <a:rPr lang="en-US" sz="800">
                          <a:solidFill>
                            <a:schemeClr val="tx2"/>
                          </a:solidFill>
                        </a:rPr>
                        <a:t>Azure ML Studio workspace</a:t>
                      </a:r>
                    </a:p>
                    <a:p>
                      <a:pPr marL="91440" indent="-91440" algn="l">
                        <a:buFont typeface="Arial" panose="020B0604020202020204" pitchFamily="34" charset="0"/>
                        <a:buChar char="•"/>
                      </a:pPr>
                      <a:r>
                        <a:rPr lang="en-US" sz="800">
                          <a:solidFill>
                            <a:schemeClr val="tx2"/>
                          </a:solidFill>
                        </a:rPr>
                        <a:t>Juypter notebooks</a:t>
                      </a:r>
                    </a:p>
                    <a:p>
                      <a:pPr marL="91440" indent="-91440" algn="l">
                        <a:buFont typeface="Arial" panose="020B0604020202020204" pitchFamily="34" charset="0"/>
                        <a:buChar char="•"/>
                      </a:pPr>
                      <a:r>
                        <a:rPr lang="en-US" sz="800">
                          <a:solidFill>
                            <a:schemeClr val="tx2"/>
                          </a:solidFill>
                        </a:rPr>
                        <a:t>Databricks</a:t>
                      </a:r>
                      <a:endParaRPr lang="en-US" sz="800">
                        <a:solidFill>
                          <a:schemeClr val="tx2"/>
                        </a:solidFill>
                        <a:latin typeface="+mn-lt"/>
                      </a:endParaRPr>
                    </a:p>
                  </a:txBody>
                  <a:tcPr anchor="ctr"/>
                </a:tc>
                <a:tc>
                  <a:txBody>
                    <a:bodyPr/>
                    <a:lstStyle/>
                    <a:p>
                      <a:pPr marL="91440" marR="0" indent="-91440" algn="l" rtl="0" eaLnBrk="1" latinLnBrk="0" hangingPunct="1">
                        <a:lnSpc>
                          <a:spcPct val="100000"/>
                        </a:lnSpc>
                        <a:spcBef>
                          <a:spcPts val="0"/>
                        </a:spcBef>
                        <a:spcAft>
                          <a:spcPts val="0"/>
                        </a:spcAft>
                        <a:buClrTx/>
                        <a:buSzTx/>
                        <a:buFont typeface="Arial" panose="020B0604020202020204" pitchFamily="34" charset="0"/>
                        <a:buChar char="•"/>
                      </a:pPr>
                      <a:r>
                        <a:rPr lang="en-US" sz="800" u="none" strike="noStrike" cap="none" spc="0" baseline="0">
                          <a:ln>
                            <a:noFill/>
                          </a:ln>
                          <a:solidFill>
                            <a:schemeClr val="tx2"/>
                          </a:solidFill>
                          <a:uFillTx/>
                        </a:rPr>
                        <a:t>Cloud ML engine</a:t>
                      </a:r>
                    </a:p>
                    <a:p>
                      <a:pPr marL="91440" marR="0" lvl="0" indent="-91440" algn="l">
                        <a:lnSpc>
                          <a:spcPct val="100000"/>
                        </a:lnSpc>
                        <a:spcBef>
                          <a:spcPts val="0"/>
                        </a:spcBef>
                        <a:spcAft>
                          <a:spcPts val="0"/>
                        </a:spcAft>
                        <a:buClrTx/>
                        <a:buSzTx/>
                        <a:buFont typeface="Arial" panose="020B0604020202020204" pitchFamily="34" charset="0"/>
                        <a:buChar char="•"/>
                      </a:pPr>
                      <a:r>
                        <a:rPr lang="en-US" sz="800" u="none" strike="noStrike" cap="none" spc="0" baseline="0">
                          <a:ln>
                            <a:noFill/>
                          </a:ln>
                          <a:solidFill>
                            <a:schemeClr val="tx2"/>
                          </a:solidFill>
                          <a:uFillTx/>
                        </a:rPr>
                        <a:t>Tensor Flow enterprise</a:t>
                      </a:r>
                    </a:p>
                    <a:p>
                      <a:pPr marL="91440" marR="0" lvl="0" indent="-91440" algn="l">
                        <a:lnSpc>
                          <a:spcPct val="100000"/>
                        </a:lnSpc>
                        <a:spcBef>
                          <a:spcPts val="0"/>
                        </a:spcBef>
                        <a:spcAft>
                          <a:spcPts val="0"/>
                        </a:spcAft>
                        <a:buClrTx/>
                        <a:buSzTx/>
                        <a:buFont typeface="Arial" panose="020B0604020202020204" pitchFamily="34" charset="0"/>
                        <a:buChar char="•"/>
                      </a:pPr>
                      <a:r>
                        <a:rPr lang="en-US" sz="800" u="none" strike="noStrike" cap="none" spc="0" baseline="0">
                          <a:ln>
                            <a:noFill/>
                          </a:ln>
                          <a:solidFill>
                            <a:schemeClr val="tx2"/>
                          </a:solidFill>
                          <a:uFillTx/>
                        </a:rPr>
                        <a:t>VertexAI</a:t>
                      </a:r>
                    </a:p>
                    <a:p>
                      <a:pPr marL="91440" marR="0" lvl="0" indent="-91440" algn="l">
                        <a:lnSpc>
                          <a:spcPct val="100000"/>
                        </a:lnSpc>
                        <a:spcBef>
                          <a:spcPts val="0"/>
                        </a:spcBef>
                        <a:spcAft>
                          <a:spcPts val="0"/>
                        </a:spcAft>
                        <a:buClrTx/>
                        <a:buSzTx/>
                        <a:buFont typeface="Arial" panose="020B0604020202020204" pitchFamily="34" charset="0"/>
                        <a:buChar char="•"/>
                      </a:pPr>
                      <a:r>
                        <a:rPr lang="en-US" sz="800" u="none" strike="noStrike" cap="none" spc="0" baseline="0">
                          <a:ln>
                            <a:noFill/>
                          </a:ln>
                          <a:solidFill>
                            <a:schemeClr val="tx2"/>
                          </a:solidFill>
                          <a:uFillTx/>
                        </a:rPr>
                        <a:t>Jupyter Notebook</a:t>
                      </a:r>
                    </a:p>
                    <a:p>
                      <a:pPr marL="91440" marR="0" lvl="0" indent="-91440" algn="l">
                        <a:lnSpc>
                          <a:spcPct val="100000"/>
                        </a:lnSpc>
                        <a:spcBef>
                          <a:spcPts val="0"/>
                        </a:spcBef>
                        <a:spcAft>
                          <a:spcPts val="0"/>
                        </a:spcAft>
                        <a:buClrTx/>
                        <a:buSzTx/>
                        <a:buFont typeface="Arial" panose="020B0604020202020204" pitchFamily="34" charset="0"/>
                        <a:buChar char="•"/>
                      </a:pPr>
                      <a:endParaRPr lang="en-US" sz="800" b="0" i="0" u="none" strike="noStrike" cap="none" spc="0" baseline="0">
                        <a:ln>
                          <a:noFill/>
                        </a:ln>
                        <a:solidFill>
                          <a:schemeClr val="tx2"/>
                        </a:solidFill>
                        <a:uFillTx/>
                        <a:latin typeface="+mn-lt"/>
                        <a:ea typeface="+mn-ea"/>
                        <a:cs typeface="+mn-cs"/>
                      </a:endParaRPr>
                    </a:p>
                  </a:txBody>
                  <a:tcPr anchor="ctr"/>
                </a:tc>
                <a:tc>
                  <a:txBody>
                    <a:bodyPr/>
                    <a:lstStyle/>
                    <a:p>
                      <a:pPr marL="91440" indent="-91440" algn="l">
                        <a:buFont typeface="Arial" panose="020B0604020202020204" pitchFamily="34" charset="0"/>
                        <a:buChar char="•"/>
                      </a:pPr>
                      <a:r>
                        <a:rPr lang="en-US" sz="800">
                          <a:solidFill>
                            <a:schemeClr val="tx2"/>
                          </a:solidFill>
                        </a:rPr>
                        <a:t>AWS </a:t>
                      </a:r>
                      <a:r>
                        <a:rPr lang="en-US" sz="800" dirty="0" err="1">
                          <a:solidFill>
                            <a:schemeClr val="tx2"/>
                          </a:solidFill>
                        </a:rPr>
                        <a:t>Sagemaker</a:t>
                      </a:r>
                      <a:endParaRPr lang="en-US" sz="800" dirty="0">
                        <a:solidFill>
                          <a:schemeClr val="tx2"/>
                        </a:solidFill>
                      </a:endParaRPr>
                    </a:p>
                    <a:p>
                      <a:pPr marL="91440" indent="-91440" algn="l">
                        <a:buFont typeface="Arial" panose="020B0604020202020204" pitchFamily="34" charset="0"/>
                        <a:buChar char="•"/>
                      </a:pPr>
                      <a:r>
                        <a:rPr lang="en-US" sz="800" dirty="0" err="1">
                          <a:solidFill>
                            <a:schemeClr val="tx2"/>
                          </a:solidFill>
                        </a:rPr>
                        <a:t>Jupyter</a:t>
                      </a:r>
                      <a:r>
                        <a:rPr lang="en-US" sz="800" dirty="0">
                          <a:solidFill>
                            <a:schemeClr val="tx2"/>
                          </a:solidFill>
                        </a:rPr>
                        <a:t> notebooks</a:t>
                      </a:r>
                    </a:p>
                    <a:p>
                      <a:pPr marL="91440" indent="-91440" algn="l">
                        <a:buFont typeface="Arial" panose="020B0604020202020204" pitchFamily="34" charset="0"/>
                        <a:buChar char="•"/>
                      </a:pPr>
                      <a:r>
                        <a:rPr lang="en-US" sz="800" dirty="0">
                          <a:solidFill>
                            <a:schemeClr val="tx2"/>
                          </a:solidFill>
                        </a:rPr>
                        <a:t>Databricks</a:t>
                      </a:r>
                    </a:p>
                    <a:p>
                      <a:pPr marL="91440" indent="-91440" algn="l">
                        <a:buFont typeface="Arial" panose="020B0604020202020204" pitchFamily="34" charset="0"/>
                        <a:buChar char="•"/>
                      </a:pPr>
                      <a:r>
                        <a:rPr lang="en-US" sz="800">
                          <a:solidFill>
                            <a:schemeClr val="tx2"/>
                          </a:solidFill>
                        </a:rPr>
                        <a:t>AWS </a:t>
                      </a:r>
                      <a:r>
                        <a:rPr lang="en-US" sz="800" dirty="0">
                          <a:solidFill>
                            <a:schemeClr val="tx2"/>
                          </a:solidFill>
                        </a:rPr>
                        <a:t>EMR</a:t>
                      </a:r>
                      <a:endParaRPr lang="en-US" sz="800" dirty="0">
                        <a:solidFill>
                          <a:schemeClr val="tx2"/>
                        </a:solidFill>
                        <a:latin typeface="+mn-lt"/>
                      </a:endParaRPr>
                    </a:p>
                  </a:txBody>
                  <a:tcPr anchor="ctr"/>
                </a:tc>
                <a:extLst>
                  <a:ext uri="{0D108BD9-81ED-4DB2-BD59-A6C34878D82A}">
                    <a16:rowId xmlns:a16="http://schemas.microsoft.com/office/drawing/2014/main" val="1295587766"/>
                  </a:ext>
                </a:extLst>
              </a:tr>
            </a:tbl>
          </a:graphicData>
        </a:graphic>
      </p:graphicFrame>
      <p:sp>
        <p:nvSpPr>
          <p:cNvPr id="6" name="Oval 5">
            <a:extLst>
              <a:ext uri="{FF2B5EF4-FFF2-40B4-BE49-F238E27FC236}">
                <a16:creationId xmlns:a16="http://schemas.microsoft.com/office/drawing/2014/main" id="{C33190B6-1F2B-4B6B-82FA-1A9F36A2628E}"/>
              </a:ext>
            </a:extLst>
          </p:cNvPr>
          <p:cNvSpPr>
            <a:spLocks noChangeAspect="1"/>
          </p:cNvSpPr>
          <p:nvPr/>
        </p:nvSpPr>
        <p:spPr>
          <a:xfrm>
            <a:off x="119077" y="1192284"/>
            <a:ext cx="296545" cy="299879"/>
          </a:xfrm>
          <a:prstGeom prst="ellipse">
            <a:avLst/>
          </a:prstGeom>
          <a:solidFill>
            <a:srgbClr val="FFC000"/>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0" tIns="0" rIns="0" bIns="0" numCol="1" spcCol="38100" rtlCol="0" anchor="ctr">
            <a:noAutofit/>
          </a:bodyPr>
          <a:lstStyle/>
          <a:p>
            <a:pPr algn="ctr" defTabSz="609570" hangingPunct="0">
              <a:defRPr/>
            </a:pPr>
            <a:r>
              <a:rPr lang="en-GB" sz="1600">
                <a:solidFill>
                  <a:srgbClr val="000000"/>
                </a:solidFill>
                <a:latin typeface="Calibri" panose="020F0502020204030204"/>
                <a:cs typeface="Calibri"/>
                <a:sym typeface="Calibri"/>
              </a:rPr>
              <a:t>1</a:t>
            </a:r>
            <a:endParaRPr lang="en-US" sz="1600">
              <a:solidFill>
                <a:srgbClr val="000000"/>
              </a:solidFill>
              <a:latin typeface="Calibri" panose="020F0502020204030204"/>
              <a:cs typeface="Calibri"/>
              <a:sym typeface="Calibri"/>
            </a:endParaRPr>
          </a:p>
        </p:txBody>
      </p:sp>
      <p:sp>
        <p:nvSpPr>
          <p:cNvPr id="7" name="Oval 6">
            <a:extLst>
              <a:ext uri="{FF2B5EF4-FFF2-40B4-BE49-F238E27FC236}">
                <a16:creationId xmlns:a16="http://schemas.microsoft.com/office/drawing/2014/main" id="{93B9703C-CB7D-4052-B7B1-AFD89B945B7A}"/>
              </a:ext>
            </a:extLst>
          </p:cNvPr>
          <p:cNvSpPr>
            <a:spLocks noChangeAspect="1"/>
          </p:cNvSpPr>
          <p:nvPr/>
        </p:nvSpPr>
        <p:spPr>
          <a:xfrm>
            <a:off x="81788" y="2155350"/>
            <a:ext cx="303016" cy="306421"/>
          </a:xfrm>
          <a:prstGeom prst="ellipse">
            <a:avLst/>
          </a:prstGeom>
          <a:solidFill>
            <a:srgbClr val="FFC000"/>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0" tIns="0" rIns="0" bIns="0" numCol="1" spcCol="38100" rtlCol="0" anchor="ctr">
            <a:noAutofit/>
          </a:bodyPr>
          <a:lstStyle/>
          <a:p>
            <a:pPr algn="ctr" defTabSz="609570" hangingPunct="0">
              <a:defRPr/>
            </a:pPr>
            <a:r>
              <a:rPr lang="en-GB" sz="1600">
                <a:solidFill>
                  <a:srgbClr val="000000"/>
                </a:solidFill>
                <a:latin typeface="Calibri" panose="020F0502020204030204"/>
                <a:cs typeface="Calibri"/>
                <a:sym typeface="Calibri"/>
              </a:rPr>
              <a:t>2</a:t>
            </a:r>
            <a:endParaRPr lang="en-US" sz="1600">
              <a:solidFill>
                <a:srgbClr val="000000"/>
              </a:solidFill>
              <a:latin typeface="Calibri" panose="020F0502020204030204"/>
              <a:cs typeface="Calibri"/>
              <a:sym typeface="Calibri"/>
            </a:endParaRPr>
          </a:p>
        </p:txBody>
      </p:sp>
      <p:sp>
        <p:nvSpPr>
          <p:cNvPr id="8" name="Oval 7">
            <a:extLst>
              <a:ext uri="{FF2B5EF4-FFF2-40B4-BE49-F238E27FC236}">
                <a16:creationId xmlns:a16="http://schemas.microsoft.com/office/drawing/2014/main" id="{CFDED69C-0FEC-4DEA-8BFC-0BAF564F69FC}"/>
              </a:ext>
            </a:extLst>
          </p:cNvPr>
          <p:cNvSpPr>
            <a:spLocks noChangeAspect="1"/>
          </p:cNvSpPr>
          <p:nvPr/>
        </p:nvSpPr>
        <p:spPr>
          <a:xfrm>
            <a:off x="81788" y="3227228"/>
            <a:ext cx="296101" cy="299429"/>
          </a:xfrm>
          <a:prstGeom prst="ellipse">
            <a:avLst/>
          </a:prstGeom>
          <a:solidFill>
            <a:srgbClr val="FFC000"/>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0" tIns="0" rIns="0" bIns="0" numCol="1" spcCol="38100" rtlCol="0" anchor="ctr">
            <a:noAutofit/>
          </a:bodyPr>
          <a:lstStyle/>
          <a:p>
            <a:pPr algn="ctr" defTabSz="609570" hangingPunct="0">
              <a:defRPr/>
            </a:pPr>
            <a:r>
              <a:rPr lang="en-GB" sz="1600">
                <a:solidFill>
                  <a:srgbClr val="000000"/>
                </a:solidFill>
                <a:latin typeface="Calibri" panose="020F0502020204030204"/>
                <a:cs typeface="Calibri"/>
                <a:sym typeface="Calibri"/>
              </a:rPr>
              <a:t>3</a:t>
            </a:r>
            <a:endParaRPr lang="en-US" sz="1600">
              <a:solidFill>
                <a:srgbClr val="000000"/>
              </a:solidFill>
              <a:latin typeface="Calibri" panose="020F0502020204030204"/>
              <a:cs typeface="Calibri"/>
              <a:sym typeface="Calibri"/>
            </a:endParaRPr>
          </a:p>
        </p:txBody>
      </p:sp>
      <p:sp>
        <p:nvSpPr>
          <p:cNvPr id="9" name="Oval 8">
            <a:extLst>
              <a:ext uri="{FF2B5EF4-FFF2-40B4-BE49-F238E27FC236}">
                <a16:creationId xmlns:a16="http://schemas.microsoft.com/office/drawing/2014/main" id="{FA42C847-74D2-4405-B7D4-9253DABF7C57}"/>
              </a:ext>
            </a:extLst>
          </p:cNvPr>
          <p:cNvSpPr>
            <a:spLocks noChangeAspect="1"/>
          </p:cNvSpPr>
          <p:nvPr/>
        </p:nvSpPr>
        <p:spPr>
          <a:xfrm>
            <a:off x="88259" y="4272864"/>
            <a:ext cx="296545" cy="299879"/>
          </a:xfrm>
          <a:prstGeom prst="ellipse">
            <a:avLst/>
          </a:prstGeom>
          <a:solidFill>
            <a:srgbClr val="FFC000"/>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0" tIns="0" rIns="0" bIns="0" numCol="1" spcCol="38100" rtlCol="0" anchor="ctr">
            <a:noAutofit/>
          </a:bodyPr>
          <a:lstStyle/>
          <a:p>
            <a:pPr algn="ctr" defTabSz="609570" hangingPunct="0">
              <a:defRPr/>
            </a:pPr>
            <a:r>
              <a:rPr lang="en-US" sz="1600">
                <a:solidFill>
                  <a:srgbClr val="000000"/>
                </a:solidFill>
                <a:latin typeface="Calibri" panose="020F0502020204030204"/>
                <a:cs typeface="Calibri"/>
                <a:sym typeface="Calibri"/>
              </a:rPr>
              <a:t>4</a:t>
            </a:r>
          </a:p>
        </p:txBody>
      </p:sp>
      <p:sp>
        <p:nvSpPr>
          <p:cNvPr id="10" name="Oval 9">
            <a:extLst>
              <a:ext uri="{FF2B5EF4-FFF2-40B4-BE49-F238E27FC236}">
                <a16:creationId xmlns:a16="http://schemas.microsoft.com/office/drawing/2014/main" id="{C3D5A70A-C293-478F-9872-4150122B2A39}"/>
              </a:ext>
            </a:extLst>
          </p:cNvPr>
          <p:cNvSpPr>
            <a:spLocks noChangeAspect="1"/>
          </p:cNvSpPr>
          <p:nvPr/>
        </p:nvSpPr>
        <p:spPr>
          <a:xfrm>
            <a:off x="119075" y="5617785"/>
            <a:ext cx="296547" cy="299880"/>
          </a:xfrm>
          <a:prstGeom prst="ellipse">
            <a:avLst/>
          </a:prstGeom>
          <a:solidFill>
            <a:srgbClr val="FFC000"/>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0" tIns="0" rIns="0" bIns="0" numCol="1" spcCol="38100" rtlCol="0" anchor="ctr">
            <a:noAutofit/>
          </a:bodyPr>
          <a:lstStyle/>
          <a:p>
            <a:pPr algn="ctr" defTabSz="609570" hangingPunct="0">
              <a:defRPr/>
            </a:pPr>
            <a:r>
              <a:rPr lang="en-US" sz="1600">
                <a:solidFill>
                  <a:srgbClr val="000000"/>
                </a:solidFill>
                <a:latin typeface="Calibri" panose="020F0502020204030204"/>
                <a:cs typeface="Calibri"/>
                <a:sym typeface="Calibri"/>
              </a:rPr>
              <a:t>5</a:t>
            </a:r>
          </a:p>
        </p:txBody>
      </p:sp>
      <p:grpSp>
        <p:nvGrpSpPr>
          <p:cNvPr id="4" name="Group 3"/>
          <p:cNvGrpSpPr/>
          <p:nvPr/>
        </p:nvGrpSpPr>
        <p:grpSpPr>
          <a:xfrm>
            <a:off x="3102223" y="6476700"/>
            <a:ext cx="2880876" cy="339928"/>
            <a:chOff x="3102223" y="6476700"/>
            <a:chExt cx="2880876" cy="339928"/>
          </a:xfrm>
        </p:grpSpPr>
        <p:sp>
          <p:nvSpPr>
            <p:cNvPr id="2" name="TextBox 1">
              <a:extLst>
                <a:ext uri="{FF2B5EF4-FFF2-40B4-BE49-F238E27FC236}">
                  <a16:creationId xmlns:a16="http://schemas.microsoft.com/office/drawing/2014/main" id="{92953064-F8AE-44CB-B1D3-32E936C2558F}"/>
                </a:ext>
              </a:extLst>
            </p:cNvPr>
            <p:cNvSpPr txBox="1"/>
            <p:nvPr/>
          </p:nvSpPr>
          <p:spPr>
            <a:xfrm>
              <a:off x="3446894" y="6478076"/>
              <a:ext cx="2536205" cy="33855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60959" tIns="60959" rIns="60959" bIns="60959" numCol="1" spcCol="38100" rtlCol="0" anchor="t">
              <a:spAutoFit/>
            </a:bodyPr>
            <a:lstStyle/>
            <a:p>
              <a:pPr defTabSz="609585" hangingPunct="0"/>
              <a:r>
                <a:rPr lang="en-US" sz="1400">
                  <a:solidFill>
                    <a:schemeClr val="tx2">
                      <a:lumMod val="90000"/>
                      <a:lumOff val="10000"/>
                    </a:schemeClr>
                  </a:solidFill>
                  <a:latin typeface="Calibri"/>
                  <a:cs typeface="Calibri"/>
                  <a:sym typeface="Calibri"/>
                </a:rPr>
                <a:t>Solution capabilities</a:t>
              </a:r>
            </a:p>
          </p:txBody>
        </p:sp>
        <p:sp>
          <p:nvSpPr>
            <p:cNvPr id="17" name="Oval 16">
              <a:extLst>
                <a:ext uri="{FF2B5EF4-FFF2-40B4-BE49-F238E27FC236}">
                  <a16:creationId xmlns:a16="http://schemas.microsoft.com/office/drawing/2014/main" id="{84A5F1ED-EF9C-49D3-A907-2888C1827A98}"/>
                </a:ext>
              </a:extLst>
            </p:cNvPr>
            <p:cNvSpPr>
              <a:spLocks noChangeAspect="1"/>
            </p:cNvSpPr>
            <p:nvPr/>
          </p:nvSpPr>
          <p:spPr>
            <a:xfrm>
              <a:off x="3102223" y="6476700"/>
              <a:ext cx="296547" cy="299880"/>
            </a:xfrm>
            <a:prstGeom prst="ellipse">
              <a:avLst/>
            </a:prstGeom>
            <a:solidFill>
              <a:srgbClr val="FFC000"/>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0" tIns="0" rIns="0" bIns="0" numCol="1" spcCol="38100" rtlCol="0" anchor="ctr">
              <a:noAutofit/>
            </a:bodyPr>
            <a:lstStyle/>
            <a:p>
              <a:pPr algn="ctr" defTabSz="609570" hangingPunct="0">
                <a:defRPr/>
              </a:pPr>
              <a:endParaRPr lang="en-US" sz="1600">
                <a:solidFill>
                  <a:schemeClr val="tx2">
                    <a:lumMod val="90000"/>
                    <a:lumOff val="10000"/>
                  </a:schemeClr>
                </a:solidFill>
                <a:latin typeface="Calibri" panose="020F0502020204030204"/>
                <a:cs typeface="Calibri"/>
                <a:sym typeface="Calibri"/>
              </a:endParaRPr>
            </a:p>
          </p:txBody>
        </p:sp>
      </p:grpSp>
    </p:spTree>
    <p:extLst>
      <p:ext uri="{BB962C8B-B14F-4D97-AF65-F5344CB8AC3E}">
        <p14:creationId xmlns:p14="http://schemas.microsoft.com/office/powerpoint/2010/main" val="42724202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1">
            <a:extLst>
              <a:ext uri="{FF2B5EF4-FFF2-40B4-BE49-F238E27FC236}">
                <a16:creationId xmlns:a16="http://schemas.microsoft.com/office/drawing/2014/main" id="{734F32E8-F5D5-387B-FE02-37BA6AD45121}"/>
              </a:ext>
            </a:extLst>
          </p:cNvPr>
          <p:cNvSpPr/>
          <p:nvPr/>
        </p:nvSpPr>
        <p:spPr>
          <a:xfrm>
            <a:off x="6574971" y="417248"/>
            <a:ext cx="1926772" cy="6440752"/>
          </a:xfrm>
          <a:prstGeom prst="roundRect">
            <a:avLst/>
          </a:prstGeom>
          <a:solidFill>
            <a:schemeClr val="bg1"/>
          </a:solidFill>
          <a:ln w="57150">
            <a:solidFill>
              <a:srgbClr val="FF0000"/>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graphicFrame>
        <p:nvGraphicFramePr>
          <p:cNvPr id="5" name="Table 4">
            <a:extLst>
              <a:ext uri="{FF2B5EF4-FFF2-40B4-BE49-F238E27FC236}">
                <a16:creationId xmlns:a16="http://schemas.microsoft.com/office/drawing/2014/main" id="{F1F60739-0899-49B8-8E3E-52BC7301D686}"/>
              </a:ext>
            </a:extLst>
          </p:cNvPr>
          <p:cNvGraphicFramePr>
            <a:graphicFrameLocks noGrp="1"/>
          </p:cNvGraphicFramePr>
          <p:nvPr/>
        </p:nvGraphicFramePr>
        <p:xfrm>
          <a:off x="272525" y="737099"/>
          <a:ext cx="11646947" cy="5521612"/>
        </p:xfrm>
        <a:graphic>
          <a:graphicData uri="http://schemas.openxmlformats.org/drawingml/2006/table">
            <a:tbl>
              <a:tblPr firstRow="1" bandRow="1">
                <a:tableStyleId>{5C22544A-7EE6-4342-B048-85BDC9FD1C3A}</a:tableStyleId>
              </a:tblPr>
              <a:tblGrid>
                <a:gridCol w="1294053">
                  <a:extLst>
                    <a:ext uri="{9D8B030D-6E8A-4147-A177-3AD203B41FA5}">
                      <a16:colId xmlns:a16="http://schemas.microsoft.com/office/drawing/2014/main" val="1280595623"/>
                    </a:ext>
                  </a:extLst>
                </a:gridCol>
                <a:gridCol w="5218267">
                  <a:extLst>
                    <a:ext uri="{9D8B030D-6E8A-4147-A177-3AD203B41FA5}">
                      <a16:colId xmlns:a16="http://schemas.microsoft.com/office/drawing/2014/main" val="211451275"/>
                    </a:ext>
                  </a:extLst>
                </a:gridCol>
                <a:gridCol w="1718883">
                  <a:extLst>
                    <a:ext uri="{9D8B030D-6E8A-4147-A177-3AD203B41FA5}">
                      <a16:colId xmlns:a16="http://schemas.microsoft.com/office/drawing/2014/main" val="1115157923"/>
                    </a:ext>
                  </a:extLst>
                </a:gridCol>
                <a:gridCol w="1577191">
                  <a:extLst>
                    <a:ext uri="{9D8B030D-6E8A-4147-A177-3AD203B41FA5}">
                      <a16:colId xmlns:a16="http://schemas.microsoft.com/office/drawing/2014/main" val="4148954482"/>
                    </a:ext>
                  </a:extLst>
                </a:gridCol>
                <a:gridCol w="1838553">
                  <a:extLst>
                    <a:ext uri="{9D8B030D-6E8A-4147-A177-3AD203B41FA5}">
                      <a16:colId xmlns:a16="http://schemas.microsoft.com/office/drawing/2014/main" val="352015492"/>
                    </a:ext>
                  </a:extLst>
                </a:gridCol>
              </a:tblGrid>
              <a:tr h="437593">
                <a:tc>
                  <a:txBody>
                    <a:bodyPr/>
                    <a:lstStyle/>
                    <a:p>
                      <a:pPr marL="0" marR="0" indent="0" algn="ctr" defTabSz="457200" rtl="0" eaLnBrk="1" latinLnBrk="0" hangingPunct="1">
                        <a:lnSpc>
                          <a:spcPct val="100000"/>
                        </a:lnSpc>
                        <a:spcBef>
                          <a:spcPts val="0"/>
                        </a:spcBef>
                        <a:spcAft>
                          <a:spcPts val="0"/>
                        </a:spcAft>
                        <a:buClrTx/>
                        <a:buSzTx/>
                        <a:buFontTx/>
                        <a:buNone/>
                        <a:tabLst/>
                      </a:pPr>
                      <a:r>
                        <a:rPr lang="en-US" sz="1100" u="none" strike="noStrike" cap="none" spc="0" baseline="0" dirty="0">
                          <a:ln>
                            <a:noFill/>
                          </a:ln>
                          <a:uFillTx/>
                          <a:sym typeface="Calibri"/>
                        </a:rPr>
                        <a:t>Architecture Layer</a:t>
                      </a:r>
                      <a:endParaRPr lang="en-US" sz="1100" b="0" i="0" u="none" strike="noStrike" cap="none" spc="0" baseline="0" dirty="0">
                        <a:ln>
                          <a:noFill/>
                        </a:ln>
                        <a:solidFill>
                          <a:schemeClr val="bg1"/>
                        </a:solidFill>
                        <a:uFillTx/>
                        <a:latin typeface="+mn-lt"/>
                        <a:ea typeface="+mn-ea"/>
                        <a:cs typeface="+mn-cs"/>
                        <a:sym typeface="Calibri"/>
                      </a:endParaRPr>
                    </a:p>
                  </a:txBody>
                  <a:tcPr anchor="ctr"/>
                </a:tc>
                <a:tc>
                  <a:txBody>
                    <a:bodyPr/>
                    <a:lstStyle/>
                    <a:p>
                      <a:pPr marL="0" marR="0" indent="0" algn="ctr" defTabSz="457200" rtl="0" eaLnBrk="1" latinLnBrk="0" hangingPunct="1">
                        <a:lnSpc>
                          <a:spcPct val="100000"/>
                        </a:lnSpc>
                        <a:spcBef>
                          <a:spcPts val="0"/>
                        </a:spcBef>
                        <a:spcAft>
                          <a:spcPts val="0"/>
                        </a:spcAft>
                        <a:buClrTx/>
                        <a:buSzTx/>
                        <a:buFontTx/>
                        <a:buNone/>
                        <a:tabLst/>
                      </a:pPr>
                      <a:r>
                        <a:rPr lang="en-US" sz="1100" u="none" strike="noStrike" cap="none" spc="0" baseline="0">
                          <a:ln>
                            <a:noFill/>
                          </a:ln>
                          <a:uFillTx/>
                          <a:sym typeface="Calibri"/>
                        </a:rPr>
                        <a:t>Technical Solution</a:t>
                      </a:r>
                      <a:endParaRPr lang="en-US" sz="1100" b="0" i="0" u="none" strike="noStrike" cap="none" spc="0" baseline="0">
                        <a:ln>
                          <a:noFill/>
                        </a:ln>
                        <a:solidFill>
                          <a:schemeClr val="bg1"/>
                        </a:solidFill>
                        <a:uFillTx/>
                        <a:latin typeface="+mn-lt"/>
                        <a:ea typeface="+mn-ea"/>
                        <a:cs typeface="+mn-cs"/>
                        <a:sym typeface="Calibri"/>
                      </a:endParaRPr>
                    </a:p>
                  </a:txBody>
                  <a:tcPr anchor="ctr"/>
                </a:tc>
                <a:tc>
                  <a:txBody>
                    <a:bodyPr/>
                    <a:lstStyle/>
                    <a:p>
                      <a:pPr marL="0" marR="0" indent="0" algn="ctr" defTabSz="457200" rtl="0" eaLnBrk="1" latinLnBrk="0" hangingPunct="1">
                        <a:lnSpc>
                          <a:spcPct val="100000"/>
                        </a:lnSpc>
                        <a:spcBef>
                          <a:spcPts val="0"/>
                        </a:spcBef>
                        <a:spcAft>
                          <a:spcPts val="0"/>
                        </a:spcAft>
                        <a:buClrTx/>
                        <a:buSzTx/>
                        <a:buFontTx/>
                        <a:buNone/>
                        <a:tabLst/>
                      </a:pPr>
                      <a:r>
                        <a:rPr lang="en-US" sz="1100" u="none" strike="noStrike" cap="none" spc="0" baseline="0">
                          <a:ln>
                            <a:noFill/>
                          </a:ln>
                          <a:uFillTx/>
                          <a:sym typeface="Calibri"/>
                        </a:rPr>
                        <a:t>MS Azure</a:t>
                      </a:r>
                      <a:endParaRPr lang="en-US" sz="1100" b="0" i="0" u="none" strike="noStrike" cap="none" spc="0" baseline="0">
                        <a:ln>
                          <a:noFill/>
                        </a:ln>
                        <a:solidFill>
                          <a:schemeClr val="bg1"/>
                        </a:solidFill>
                        <a:uFillTx/>
                        <a:latin typeface="+mn-lt"/>
                        <a:ea typeface="+mn-ea"/>
                        <a:cs typeface="+mn-cs"/>
                        <a:sym typeface="Calibri"/>
                      </a:endParaRPr>
                    </a:p>
                  </a:txBody>
                  <a:tcPr anchor="ctr"/>
                </a:tc>
                <a:tc>
                  <a:txBody>
                    <a:bodyPr/>
                    <a:lstStyle/>
                    <a:p>
                      <a:pPr marL="0" marR="0" indent="0" algn="ctr" defTabSz="457200" rtl="0" eaLnBrk="1" latinLnBrk="0" hangingPunct="1">
                        <a:lnSpc>
                          <a:spcPct val="100000"/>
                        </a:lnSpc>
                        <a:spcBef>
                          <a:spcPts val="0"/>
                        </a:spcBef>
                        <a:spcAft>
                          <a:spcPts val="0"/>
                        </a:spcAft>
                        <a:buClrTx/>
                        <a:buSzTx/>
                        <a:buFontTx/>
                        <a:buNone/>
                        <a:tabLst/>
                      </a:pPr>
                      <a:r>
                        <a:rPr lang="en-US" sz="1100" u="none" strike="noStrike" cap="none" spc="0" baseline="0">
                          <a:ln>
                            <a:noFill/>
                          </a:ln>
                          <a:uFillTx/>
                          <a:sym typeface="Calibri"/>
                        </a:rPr>
                        <a:t>GCP</a:t>
                      </a:r>
                      <a:endParaRPr lang="en-US" sz="1100" b="0" i="0" u="none" strike="noStrike" cap="none" spc="0" baseline="0">
                        <a:ln>
                          <a:noFill/>
                        </a:ln>
                        <a:solidFill>
                          <a:schemeClr val="bg1"/>
                        </a:solidFill>
                        <a:uFillTx/>
                        <a:latin typeface="+mn-lt"/>
                        <a:ea typeface="+mn-ea"/>
                        <a:cs typeface="+mn-cs"/>
                        <a:sym typeface="Calibri"/>
                      </a:endParaRPr>
                    </a:p>
                  </a:txBody>
                  <a:tcPr anchor="ctr"/>
                </a:tc>
                <a:tc>
                  <a:txBody>
                    <a:bodyPr/>
                    <a:lstStyle/>
                    <a:p>
                      <a:pPr marL="0" marR="0" indent="0" algn="ctr" defTabSz="457200" rtl="0" eaLnBrk="1" latinLnBrk="0" hangingPunct="1">
                        <a:lnSpc>
                          <a:spcPct val="100000"/>
                        </a:lnSpc>
                        <a:spcBef>
                          <a:spcPts val="0"/>
                        </a:spcBef>
                        <a:spcAft>
                          <a:spcPts val="0"/>
                        </a:spcAft>
                        <a:buClrTx/>
                        <a:buSzTx/>
                        <a:buFontTx/>
                        <a:buNone/>
                        <a:tabLst/>
                      </a:pPr>
                      <a:r>
                        <a:rPr lang="en-US" sz="1100" u="none" strike="noStrike" cap="none" spc="0" baseline="0">
                          <a:ln>
                            <a:noFill/>
                          </a:ln>
                          <a:uFillTx/>
                          <a:sym typeface="Calibri"/>
                        </a:rPr>
                        <a:t>AWS</a:t>
                      </a:r>
                      <a:endParaRPr lang="en-US" sz="1100" b="0" i="0" u="none" strike="noStrike" cap="none" spc="0" baseline="0" dirty="0">
                        <a:ln>
                          <a:noFill/>
                        </a:ln>
                        <a:solidFill>
                          <a:schemeClr val="bg1"/>
                        </a:solidFill>
                        <a:uFillTx/>
                        <a:latin typeface="+mn-lt"/>
                        <a:ea typeface="+mn-ea"/>
                        <a:cs typeface="+mn-cs"/>
                        <a:sym typeface="Calibri"/>
                      </a:endParaRPr>
                    </a:p>
                  </a:txBody>
                  <a:tcPr anchor="ctr"/>
                </a:tc>
                <a:extLst>
                  <a:ext uri="{0D108BD9-81ED-4DB2-BD59-A6C34878D82A}">
                    <a16:rowId xmlns:a16="http://schemas.microsoft.com/office/drawing/2014/main" val="3341559480"/>
                  </a:ext>
                </a:extLst>
              </a:tr>
              <a:tr h="669700">
                <a:tc>
                  <a:txBody>
                    <a:bodyPr/>
                    <a:lstStyle/>
                    <a:p>
                      <a:pPr algn="ctr"/>
                      <a:r>
                        <a:rPr lang="en-US" sz="1050" u="none" strike="noStrike" cap="none" spc="0" baseline="0">
                          <a:ln>
                            <a:noFill/>
                          </a:ln>
                          <a:solidFill>
                            <a:schemeClr val="tx2"/>
                          </a:solidFill>
                          <a:uFillTx/>
                          <a:sym typeface="Calibri"/>
                        </a:rPr>
                        <a:t>Model packaging</a:t>
                      </a:r>
                      <a:endParaRPr lang="en-US" sz="1050" b="0" i="0" u="none" strike="noStrike" cap="none" spc="0" baseline="0">
                        <a:ln>
                          <a:noFill/>
                        </a:ln>
                        <a:solidFill>
                          <a:schemeClr val="tx2"/>
                        </a:solidFill>
                        <a:uFillTx/>
                        <a:latin typeface="+mn-lt"/>
                        <a:ea typeface="+mn-ea"/>
                        <a:cs typeface="+mn-cs"/>
                        <a:sym typeface="Calibri"/>
                      </a:endParaRPr>
                    </a:p>
                  </a:txBody>
                  <a:tcPr anchor="ctr"/>
                </a:tc>
                <a:tc>
                  <a:txBody>
                    <a:bodyPr/>
                    <a:lstStyle/>
                    <a:p>
                      <a:pPr marL="171450" marR="0" lvl="4" indent="-171450" algn="l" rtl="0" eaLnBrk="1" fontAlgn="auto" latinLnBrk="0" hangingPunct="1">
                        <a:lnSpc>
                          <a:spcPct val="100000"/>
                        </a:lnSpc>
                        <a:spcBef>
                          <a:spcPts val="0"/>
                        </a:spcBef>
                        <a:spcAft>
                          <a:spcPts val="0"/>
                        </a:spcAft>
                        <a:buClrTx/>
                        <a:buSzTx/>
                        <a:buFont typeface="Arial" panose="020B0604020202020204" pitchFamily="34" charset="0"/>
                        <a:buChar char="•"/>
                      </a:pPr>
                      <a:r>
                        <a:rPr lang="en-US" sz="800" u="none" strike="noStrike" cap="none" spc="0" baseline="0">
                          <a:ln>
                            <a:noFill/>
                          </a:ln>
                          <a:solidFill>
                            <a:schemeClr val="tx2"/>
                          </a:solidFill>
                          <a:uFillTx/>
                          <a:sym typeface="Calibri"/>
                        </a:rPr>
                        <a:t>After Client</a:t>
                      </a:r>
                      <a:r>
                        <a:rPr lang="en-US" sz="800" u="none" strike="noStrike" cap="none" spc="0" baseline="0">
                          <a:ln>
                            <a:noFill/>
                          </a:ln>
                          <a:solidFill>
                            <a:schemeClr val="tx2"/>
                          </a:solidFill>
                          <a:uFillTx/>
                        </a:rPr>
                        <a:t> </a:t>
                      </a:r>
                      <a:r>
                        <a:rPr lang="en-US" sz="800" u="none" strike="noStrike" cap="none" spc="0" baseline="0">
                          <a:ln>
                            <a:noFill/>
                          </a:ln>
                          <a:solidFill>
                            <a:schemeClr val="tx2"/>
                          </a:solidFill>
                          <a:uFillTx/>
                          <a:sym typeface="Calibri"/>
                        </a:rPr>
                        <a:t> data scientists have trained their individual respective models and are satisfied with the model scores being generated, the models need to be packaged into docker containers using git.</a:t>
                      </a:r>
                    </a:p>
                    <a:p>
                      <a:pPr marL="171450" marR="0" lvl="4" indent="-171450" algn="l" defTabSz="121917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800" u="none" strike="noStrike" cap="none" spc="0" baseline="0">
                          <a:ln>
                            <a:noFill/>
                          </a:ln>
                          <a:solidFill>
                            <a:schemeClr val="tx2"/>
                          </a:solidFill>
                          <a:uFillTx/>
                          <a:sym typeface="Calibri"/>
                        </a:rPr>
                        <a:t>&lt;&lt;SI&gt;&gt; team will set up the repositories (for check in), user ids and relevant pipelines.</a:t>
                      </a:r>
                      <a:endParaRPr lang="en-US" sz="800" b="0" i="0" u="none" strike="noStrike" cap="none" spc="0" baseline="0">
                        <a:ln>
                          <a:noFill/>
                        </a:ln>
                        <a:solidFill>
                          <a:schemeClr val="tx2"/>
                        </a:solidFill>
                        <a:uFillTx/>
                        <a:latin typeface="+mn-lt"/>
                        <a:ea typeface="+mn-ea"/>
                        <a:cs typeface="+mn-cs"/>
                        <a:sym typeface="Calibri"/>
                      </a:endParaRPr>
                    </a:p>
                  </a:txBody>
                  <a:tcPr anchor="ctr"/>
                </a:tc>
                <a:tc>
                  <a:txBody>
                    <a:bodyPr/>
                    <a:lstStyle/>
                    <a:p>
                      <a:pPr marL="171450" marR="0" lvl="0" indent="-171450" algn="l" defTabSz="121917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800">
                          <a:solidFill>
                            <a:schemeClr val="tx2"/>
                          </a:solidFill>
                        </a:rPr>
                        <a:t>git</a:t>
                      </a:r>
                    </a:p>
                    <a:p>
                      <a:pPr marL="171450" marR="0" lvl="0" indent="-171450" algn="l" defTabSz="121917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800">
                          <a:solidFill>
                            <a:schemeClr val="tx2"/>
                          </a:solidFill>
                        </a:rPr>
                        <a:t>Docker</a:t>
                      </a:r>
                    </a:p>
                    <a:p>
                      <a:pPr marL="171450" marR="0" lvl="0" indent="-171450" algn="l" defTabSz="121917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800">
                          <a:solidFill>
                            <a:schemeClr val="tx2"/>
                          </a:solidFill>
                        </a:rPr>
                        <a:t>Azure Kubernetes</a:t>
                      </a:r>
                    </a:p>
                    <a:p>
                      <a:pPr marL="171450" marR="0" lvl="0" indent="-171450" algn="l" defTabSz="121917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800">
                          <a:solidFill>
                            <a:schemeClr val="tx2"/>
                          </a:solidFill>
                        </a:rPr>
                        <a:t>Azure devops</a:t>
                      </a:r>
                      <a:endParaRPr lang="en-US" sz="800">
                        <a:solidFill>
                          <a:schemeClr val="tx2"/>
                        </a:solidFill>
                        <a:latin typeface="+mn-lt"/>
                      </a:endParaRPr>
                    </a:p>
                  </a:txBody>
                  <a:tcPr anchor="ctr"/>
                </a:tc>
                <a:tc>
                  <a:txBody>
                    <a:bodyPr/>
                    <a:lstStyle/>
                    <a:p>
                      <a:pPr marL="171450" marR="0" lvl="0" indent="-171450" algn="l" rtl="0" eaLnBrk="1" fontAlgn="auto" latinLnBrk="0" hangingPunct="1">
                        <a:lnSpc>
                          <a:spcPct val="100000"/>
                        </a:lnSpc>
                        <a:spcBef>
                          <a:spcPts val="0"/>
                        </a:spcBef>
                        <a:spcAft>
                          <a:spcPts val="0"/>
                        </a:spcAft>
                        <a:buClr>
                          <a:srgbClr val="505050"/>
                        </a:buClr>
                        <a:buSzTx/>
                        <a:buFont typeface="Arial,Sans-Serif" panose="020B0604020202020204" pitchFamily="34" charset="0"/>
                        <a:buChar char="•"/>
                      </a:pPr>
                      <a:r>
                        <a:rPr lang="en-US" sz="800" u="none" strike="noStrike" noProof="0">
                          <a:solidFill>
                            <a:schemeClr val="tx2"/>
                          </a:solidFill>
                        </a:rPr>
                        <a:t>git</a:t>
                      </a:r>
                    </a:p>
                    <a:p>
                      <a:pPr marL="171450" marR="0" lvl="0" indent="-171450" algn="l" defTabSz="1219170">
                        <a:lnSpc>
                          <a:spcPct val="100000"/>
                        </a:lnSpc>
                        <a:spcBef>
                          <a:spcPts val="0"/>
                        </a:spcBef>
                        <a:spcAft>
                          <a:spcPts val="0"/>
                        </a:spcAft>
                        <a:buClr>
                          <a:srgbClr val="505050"/>
                        </a:buClr>
                        <a:buSzTx/>
                        <a:buFont typeface="Arial,Sans-Serif" panose="020B0604020202020204" pitchFamily="34" charset="0"/>
                        <a:buChar char="•"/>
                        <a:tabLst/>
                        <a:defRPr/>
                      </a:pPr>
                      <a:r>
                        <a:rPr lang="en-US" sz="800" u="none" strike="noStrike" noProof="0">
                          <a:solidFill>
                            <a:schemeClr val="tx2"/>
                          </a:solidFill>
                        </a:rPr>
                        <a:t>Docker</a:t>
                      </a:r>
                    </a:p>
                    <a:p>
                      <a:pPr marL="171450" marR="0" lvl="0" indent="-171450" algn="l">
                        <a:lnSpc>
                          <a:spcPct val="100000"/>
                        </a:lnSpc>
                        <a:spcBef>
                          <a:spcPts val="0"/>
                        </a:spcBef>
                        <a:spcAft>
                          <a:spcPts val="0"/>
                        </a:spcAft>
                        <a:buClr>
                          <a:srgbClr val="505050"/>
                        </a:buClr>
                        <a:buSzTx/>
                        <a:buFont typeface="Arial,Sans-Serif" panose="020B0604020202020204" pitchFamily="34" charset="0"/>
                        <a:buChar char="•"/>
                      </a:pPr>
                      <a:r>
                        <a:rPr lang="en-US" sz="800" u="none" strike="noStrike" noProof="0">
                          <a:solidFill>
                            <a:schemeClr val="tx2"/>
                          </a:solidFill>
                        </a:rPr>
                        <a:t>GKe</a:t>
                      </a:r>
                    </a:p>
                    <a:p>
                      <a:pPr marL="171450" marR="0" lvl="0" indent="-171450" algn="l">
                        <a:lnSpc>
                          <a:spcPct val="100000"/>
                        </a:lnSpc>
                        <a:spcBef>
                          <a:spcPts val="0"/>
                        </a:spcBef>
                        <a:spcAft>
                          <a:spcPts val="0"/>
                        </a:spcAft>
                        <a:buClr>
                          <a:srgbClr val="505050"/>
                        </a:buClr>
                        <a:buSzTx/>
                        <a:buFont typeface="Arial,Sans-Serif" panose="020B0604020202020204" pitchFamily="34" charset="0"/>
                        <a:buChar char="•"/>
                      </a:pPr>
                      <a:r>
                        <a:rPr lang="en-US" sz="800" u="none" strike="noStrike" noProof="0">
                          <a:solidFill>
                            <a:schemeClr val="tx2"/>
                          </a:solidFill>
                        </a:rPr>
                        <a:t>Kubernetes Engine</a:t>
                      </a:r>
                      <a:endParaRPr lang="en-US" sz="800" b="0" i="0" u="none" strike="noStrike" noProof="0">
                        <a:solidFill>
                          <a:schemeClr val="tx2"/>
                        </a:solidFill>
                        <a:latin typeface="+mn-lt"/>
                      </a:endParaRPr>
                    </a:p>
                  </a:txBody>
                  <a:tcPr anchor="ctr"/>
                </a:tc>
                <a:tc>
                  <a:txBody>
                    <a:bodyPr/>
                    <a:lstStyle/>
                    <a:p>
                      <a:pPr marL="171450" marR="0" lvl="0" indent="-171450" algn="l" defTabSz="121917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800">
                          <a:solidFill>
                            <a:schemeClr val="tx2"/>
                          </a:solidFill>
                        </a:rPr>
                        <a:t>git</a:t>
                      </a:r>
                    </a:p>
                    <a:p>
                      <a:pPr marL="171450" marR="0" lvl="0" indent="-171450" algn="l" defTabSz="121917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800">
                          <a:solidFill>
                            <a:schemeClr val="tx2"/>
                          </a:solidFill>
                        </a:rPr>
                        <a:t>docker</a:t>
                      </a:r>
                      <a:endParaRPr lang="en-US" sz="800">
                        <a:solidFill>
                          <a:schemeClr val="tx2"/>
                        </a:solidFill>
                        <a:latin typeface="+mn-lt"/>
                      </a:endParaRPr>
                    </a:p>
                  </a:txBody>
                  <a:tcPr anchor="ctr"/>
                </a:tc>
                <a:extLst>
                  <a:ext uri="{0D108BD9-81ED-4DB2-BD59-A6C34878D82A}">
                    <a16:rowId xmlns:a16="http://schemas.microsoft.com/office/drawing/2014/main" val="4081127918"/>
                  </a:ext>
                </a:extLst>
              </a:tr>
              <a:tr h="669700">
                <a:tc>
                  <a:txBody>
                    <a:bodyPr/>
                    <a:lstStyle/>
                    <a:p>
                      <a:pPr algn="ctr"/>
                      <a:r>
                        <a:rPr lang="en-US" sz="1050" u="none" strike="noStrike" cap="none" spc="0" baseline="0">
                          <a:ln>
                            <a:noFill/>
                          </a:ln>
                          <a:solidFill>
                            <a:schemeClr val="tx2"/>
                          </a:solidFill>
                          <a:uFillTx/>
                          <a:sym typeface="Calibri"/>
                        </a:rPr>
                        <a:t>Model check in</a:t>
                      </a:r>
                      <a:r>
                        <a:rPr lang="en-US" sz="1050" u="none" strike="noStrike" cap="none" spc="0" baseline="0">
                          <a:ln>
                            <a:noFill/>
                          </a:ln>
                          <a:solidFill>
                            <a:schemeClr val="tx2"/>
                          </a:solidFill>
                          <a:uFillTx/>
                        </a:rPr>
                        <a:t> </a:t>
                      </a:r>
                      <a:endParaRPr lang="en-US" sz="1050" b="0" i="0" u="none" strike="noStrike" cap="none" spc="0" baseline="0">
                        <a:ln>
                          <a:noFill/>
                        </a:ln>
                        <a:solidFill>
                          <a:schemeClr val="tx2"/>
                        </a:solidFill>
                        <a:uFillTx/>
                        <a:latin typeface="+mn-lt"/>
                        <a:ea typeface="+mn-ea"/>
                        <a:cs typeface="+mn-cs"/>
                        <a:sym typeface="Calibri"/>
                      </a:endParaRPr>
                    </a:p>
                  </a:txBody>
                  <a:tcPr anchor="ctr"/>
                </a:tc>
                <a:tc>
                  <a:txBody>
                    <a:bodyPr/>
                    <a:lstStyle/>
                    <a:p>
                      <a:pPr marL="171450" lvl="3" indent="-171450" algn="l">
                        <a:buFont typeface="Arial" panose="020B0604020202020204" pitchFamily="34" charset="0"/>
                        <a:buChar char="•"/>
                      </a:pPr>
                      <a:r>
                        <a:rPr lang="en-US" sz="800" u="none" strike="noStrike" cap="none" spc="0" baseline="0">
                          <a:ln>
                            <a:noFill/>
                          </a:ln>
                          <a:solidFill>
                            <a:schemeClr val="tx2"/>
                          </a:solidFill>
                          <a:uFillTx/>
                          <a:sym typeface="Calibri"/>
                        </a:rPr>
                        <a:t>After the docker images (for models) are ready to be run as executables, they need to be checked in into a registry so that they can be accessed by a “pull” pipeline or via an API.</a:t>
                      </a:r>
                    </a:p>
                    <a:p>
                      <a:pPr marL="171450" lvl="3" indent="-171450" algn="l">
                        <a:buFont typeface="Arial" panose="020B0604020202020204" pitchFamily="34" charset="0"/>
                        <a:buChar char="•"/>
                      </a:pPr>
                      <a:r>
                        <a:rPr lang="en-US" sz="800" u="none" strike="noStrike" cap="none" spc="0" baseline="0">
                          <a:ln>
                            <a:noFill/>
                          </a:ln>
                          <a:solidFill>
                            <a:schemeClr val="tx2"/>
                          </a:solidFill>
                          <a:uFillTx/>
                          <a:sym typeface="Calibri"/>
                        </a:rPr>
                        <a:t>&lt;&lt;SI&gt;&gt; team will perform this for 1 or 2 sample models, expose the APIs and ensure that the process is streamlined for rest of the models &amp; usage documentation available to BOV team</a:t>
                      </a:r>
                      <a:endParaRPr lang="en-US" sz="800" b="0" i="0" u="none" strike="noStrike" cap="none" spc="0" baseline="0">
                        <a:ln>
                          <a:noFill/>
                        </a:ln>
                        <a:solidFill>
                          <a:schemeClr val="tx2"/>
                        </a:solidFill>
                        <a:uFillTx/>
                        <a:latin typeface="+mn-lt"/>
                        <a:ea typeface="+mn-ea"/>
                        <a:cs typeface="+mn-cs"/>
                        <a:sym typeface="Calibri"/>
                      </a:endParaRPr>
                    </a:p>
                  </a:txBody>
                  <a:tcPr anchor="ctr"/>
                </a:tc>
                <a:tc>
                  <a:txBody>
                    <a:bodyPr/>
                    <a:lstStyle/>
                    <a:p>
                      <a:pPr marL="171450" indent="-171450" algn="l">
                        <a:buFont typeface="Arial" panose="020B0604020202020204" pitchFamily="34" charset="0"/>
                        <a:buChar char="•"/>
                      </a:pPr>
                      <a:r>
                        <a:rPr lang="en-US" sz="800">
                          <a:solidFill>
                            <a:schemeClr val="tx2"/>
                          </a:solidFill>
                        </a:rPr>
                        <a:t>Azure container registry</a:t>
                      </a:r>
                    </a:p>
                    <a:p>
                      <a:pPr marL="171450" indent="-171450" algn="l">
                        <a:buFont typeface="Arial" panose="020B0604020202020204" pitchFamily="34" charset="0"/>
                        <a:buChar char="•"/>
                      </a:pPr>
                      <a:r>
                        <a:rPr lang="en-US" sz="800">
                          <a:solidFill>
                            <a:schemeClr val="tx2"/>
                          </a:solidFill>
                        </a:rPr>
                        <a:t>Azure Container instance for execution</a:t>
                      </a:r>
                      <a:endParaRPr lang="en-US" sz="800">
                        <a:solidFill>
                          <a:schemeClr val="tx2"/>
                        </a:solidFill>
                        <a:latin typeface="+mn-lt"/>
                      </a:endParaRPr>
                    </a:p>
                  </a:txBody>
                  <a:tcPr anchor="ctr"/>
                </a:tc>
                <a:tc>
                  <a:txBody>
                    <a:bodyPr/>
                    <a:lstStyle/>
                    <a:p>
                      <a:pPr marL="171450" indent="-171450" algn="l">
                        <a:buFont typeface="Arial" panose="020B0604020202020204" pitchFamily="34" charset="0"/>
                        <a:buChar char="•"/>
                      </a:pPr>
                      <a:endParaRPr lang="en-US" sz="800">
                        <a:solidFill>
                          <a:schemeClr val="tx2"/>
                        </a:solidFill>
                        <a:latin typeface="+mn-lt"/>
                      </a:endParaRPr>
                    </a:p>
                  </a:txBody>
                  <a:tcPr anchor="ctr"/>
                </a:tc>
                <a:tc>
                  <a:txBody>
                    <a:bodyPr/>
                    <a:lstStyle/>
                    <a:p>
                      <a:pPr marL="171450" indent="-171450" algn="l">
                        <a:buFont typeface="Arial" panose="020B0604020202020204" pitchFamily="34" charset="0"/>
                        <a:buChar char="•"/>
                      </a:pPr>
                      <a:r>
                        <a:rPr lang="en-US" sz="800">
                          <a:solidFill>
                            <a:schemeClr val="tx2"/>
                          </a:solidFill>
                        </a:rPr>
                        <a:t>AWS </a:t>
                      </a:r>
                      <a:r>
                        <a:rPr lang="en-US" sz="800" dirty="0">
                          <a:solidFill>
                            <a:schemeClr val="tx2"/>
                          </a:solidFill>
                        </a:rPr>
                        <a:t>Elastic container registry</a:t>
                      </a:r>
                    </a:p>
                    <a:p>
                      <a:pPr marL="171450" indent="-171450" algn="l">
                        <a:buFont typeface="Arial" panose="020B0604020202020204" pitchFamily="34" charset="0"/>
                        <a:buChar char="•"/>
                      </a:pPr>
                      <a:r>
                        <a:rPr lang="en-US" sz="800">
                          <a:solidFill>
                            <a:schemeClr val="tx2"/>
                          </a:solidFill>
                        </a:rPr>
                        <a:t>AWS </a:t>
                      </a:r>
                      <a:r>
                        <a:rPr lang="en-US" sz="800" dirty="0" err="1">
                          <a:solidFill>
                            <a:schemeClr val="tx2"/>
                          </a:solidFill>
                        </a:rPr>
                        <a:t>Fargate</a:t>
                      </a:r>
                      <a:r>
                        <a:rPr lang="en-US" sz="800" dirty="0">
                          <a:solidFill>
                            <a:schemeClr val="tx2"/>
                          </a:solidFill>
                        </a:rPr>
                        <a:t> for execution platform</a:t>
                      </a:r>
                      <a:endParaRPr lang="en-US" sz="800" dirty="0">
                        <a:solidFill>
                          <a:schemeClr val="tx2"/>
                        </a:solidFill>
                        <a:latin typeface="+mn-lt"/>
                      </a:endParaRPr>
                    </a:p>
                  </a:txBody>
                  <a:tcPr anchor="ctr"/>
                </a:tc>
                <a:extLst>
                  <a:ext uri="{0D108BD9-81ED-4DB2-BD59-A6C34878D82A}">
                    <a16:rowId xmlns:a16="http://schemas.microsoft.com/office/drawing/2014/main" val="4191273771"/>
                  </a:ext>
                </a:extLst>
              </a:tr>
              <a:tr h="719912">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sz="1050" u="none" strike="noStrike" cap="none" spc="0" baseline="0">
                          <a:ln>
                            <a:noFill/>
                          </a:ln>
                          <a:solidFill>
                            <a:schemeClr val="tx2"/>
                          </a:solidFill>
                          <a:uFillTx/>
                          <a:sym typeface="Calibri"/>
                        </a:rPr>
                        <a:t>Model execution pipeline</a:t>
                      </a:r>
                      <a:endParaRPr lang="en-US" sz="1050" b="0" i="0" u="none" strike="noStrike" cap="none" spc="0" baseline="0">
                        <a:ln>
                          <a:noFill/>
                        </a:ln>
                        <a:solidFill>
                          <a:schemeClr val="tx2"/>
                        </a:solidFill>
                        <a:uFillTx/>
                        <a:latin typeface="+mn-lt"/>
                        <a:ea typeface="+mn-ea"/>
                        <a:cs typeface="+mn-cs"/>
                        <a:sym typeface="Calibri"/>
                      </a:endParaRPr>
                    </a:p>
                  </a:txBody>
                  <a:tcPr anchor="ctr"/>
                </a:tc>
                <a:tc>
                  <a:txBody>
                    <a:bodyPr/>
                    <a:lstStyle/>
                    <a:p>
                      <a:pPr marL="171450" lvl="3" indent="-171450" algn="l">
                        <a:buFont typeface="Arial" panose="020B0604020202020204" pitchFamily="34" charset="0"/>
                        <a:buChar char="•"/>
                      </a:pPr>
                      <a:r>
                        <a:rPr lang="en-US" sz="800" u="none" strike="noStrike" cap="none" spc="0" baseline="0" dirty="0">
                          <a:ln>
                            <a:noFill/>
                          </a:ln>
                          <a:solidFill>
                            <a:schemeClr val="tx2"/>
                          </a:solidFill>
                          <a:uFillTx/>
                          <a:sym typeface="Calibri"/>
                        </a:rPr>
                        <a:t>For trained/ tested/ checked-in models, &lt;&lt;SI&gt;&gt; team</a:t>
                      </a:r>
                      <a:r>
                        <a:rPr lang="en-US" sz="800" u="none" strike="noStrike" cap="none" spc="0" baseline="0" dirty="0">
                          <a:ln>
                            <a:noFill/>
                          </a:ln>
                          <a:solidFill>
                            <a:schemeClr val="tx2"/>
                          </a:solidFill>
                          <a:uFillTx/>
                        </a:rPr>
                        <a:t> </a:t>
                      </a:r>
                      <a:r>
                        <a:rPr lang="en-US" sz="800" u="none" strike="noStrike" cap="none" spc="0" baseline="0" dirty="0">
                          <a:ln>
                            <a:noFill/>
                          </a:ln>
                          <a:solidFill>
                            <a:schemeClr val="tx2"/>
                          </a:solidFill>
                          <a:uFillTx/>
                          <a:sym typeface="Calibri"/>
                        </a:rPr>
                        <a:t> will configure ETL pipelines so that they can run on a scheduled or an event driven architectural pattern or an ad-hoc need </a:t>
                      </a:r>
                      <a:r>
                        <a:rPr lang="en-US" sz="800" u="none" strike="noStrike" cap="none" spc="0" baseline="0" dirty="0" err="1">
                          <a:ln>
                            <a:noFill/>
                          </a:ln>
                          <a:solidFill>
                            <a:schemeClr val="tx2"/>
                          </a:solidFill>
                          <a:uFillTx/>
                          <a:sym typeface="Calibri"/>
                        </a:rPr>
                        <a:t>Clientsis</a:t>
                      </a:r>
                      <a:r>
                        <a:rPr lang="en-US" sz="800" u="none" strike="noStrike" cap="none" spc="0" baseline="0" dirty="0">
                          <a:ln>
                            <a:noFill/>
                          </a:ln>
                          <a:solidFill>
                            <a:schemeClr val="tx2"/>
                          </a:solidFill>
                          <a:uFillTx/>
                          <a:sym typeface="Calibri"/>
                        </a:rPr>
                        <a:t> to generate the output needed by CRM team to consume as output.</a:t>
                      </a:r>
                      <a:endParaRPr lang="en-US" sz="800" b="0" i="0" u="none" strike="noStrike" cap="none" spc="0" baseline="0" dirty="0">
                        <a:ln>
                          <a:noFill/>
                        </a:ln>
                        <a:solidFill>
                          <a:schemeClr val="tx2"/>
                        </a:solidFill>
                        <a:uFillTx/>
                        <a:latin typeface="+mn-lt"/>
                        <a:ea typeface="+mn-ea"/>
                        <a:cs typeface="+mn-cs"/>
                        <a:sym typeface="Calibri"/>
                      </a:endParaRPr>
                    </a:p>
                  </a:txBody>
                  <a:tcPr anchor="ctr"/>
                </a:tc>
                <a:tc>
                  <a:txBody>
                    <a:bodyPr/>
                    <a:lstStyle/>
                    <a:p>
                      <a:pPr marL="171450" marR="0" lvl="0" indent="-171450" algn="l" defTabSz="121917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800">
                          <a:solidFill>
                            <a:schemeClr val="tx2"/>
                          </a:solidFill>
                        </a:rPr>
                        <a:t>Azure Databricks in Data Analytics mode</a:t>
                      </a:r>
                    </a:p>
                    <a:p>
                      <a:pPr marL="171450" marR="0" lvl="0" indent="-171450" algn="l" defTabSz="121917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800">
                          <a:solidFill>
                            <a:schemeClr val="tx2"/>
                          </a:solidFill>
                        </a:rPr>
                        <a:t>pySpark programming language</a:t>
                      </a:r>
                      <a:endParaRPr lang="en-US" sz="800">
                        <a:solidFill>
                          <a:schemeClr val="tx2"/>
                        </a:solidFill>
                        <a:latin typeface="+mn-lt"/>
                      </a:endParaRPr>
                    </a:p>
                  </a:txBody>
                  <a:tcPr anchor="ctr"/>
                </a:tc>
                <a:tc>
                  <a:txBody>
                    <a:bodyPr/>
                    <a:lstStyle/>
                    <a:p>
                      <a:pPr marL="171450" marR="0" lvl="0" indent="-171450" algn="l" rtl="0" eaLnBrk="1" fontAlgn="auto" latinLnBrk="0" hangingPunct="1">
                        <a:lnSpc>
                          <a:spcPct val="100000"/>
                        </a:lnSpc>
                        <a:spcBef>
                          <a:spcPts val="0"/>
                        </a:spcBef>
                        <a:spcAft>
                          <a:spcPts val="0"/>
                        </a:spcAft>
                        <a:buClrTx/>
                        <a:buSzTx/>
                        <a:buFont typeface="Arial" panose="020B0604020202020204" pitchFamily="34" charset="0"/>
                        <a:buChar char="•"/>
                      </a:pPr>
                      <a:r>
                        <a:rPr lang="en-US" sz="800">
                          <a:solidFill>
                            <a:schemeClr val="tx2"/>
                          </a:solidFill>
                        </a:rPr>
                        <a:t>Data Bricks</a:t>
                      </a:r>
                    </a:p>
                    <a:p>
                      <a:pPr marL="171450" marR="0" lvl="0" indent="-171450" algn="l">
                        <a:lnSpc>
                          <a:spcPct val="100000"/>
                        </a:lnSpc>
                        <a:spcBef>
                          <a:spcPts val="0"/>
                        </a:spcBef>
                        <a:spcAft>
                          <a:spcPts val="0"/>
                        </a:spcAft>
                        <a:buClrTx/>
                        <a:buSzTx/>
                        <a:buFont typeface="Arial" panose="020B0604020202020204" pitchFamily="34" charset="0"/>
                        <a:buChar char="•"/>
                      </a:pPr>
                      <a:r>
                        <a:rPr lang="en-US" sz="800">
                          <a:solidFill>
                            <a:schemeClr val="tx2"/>
                          </a:solidFill>
                        </a:rPr>
                        <a:t>Pyspark</a:t>
                      </a:r>
                      <a:endParaRPr lang="en-US" sz="800">
                        <a:solidFill>
                          <a:schemeClr val="tx2"/>
                        </a:solidFill>
                        <a:latin typeface="+mn-lt"/>
                      </a:endParaRPr>
                    </a:p>
                  </a:txBody>
                  <a:tcPr anchor="ctr"/>
                </a:tc>
                <a:tc>
                  <a:txBody>
                    <a:bodyPr/>
                    <a:lstStyle/>
                    <a:p>
                      <a:pPr marL="171450" marR="0" lvl="0" indent="-171450" algn="l" defTabSz="121917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800">
                          <a:solidFill>
                            <a:schemeClr val="tx2"/>
                          </a:solidFill>
                        </a:rPr>
                        <a:t>Databricks in Data Analytics mode</a:t>
                      </a:r>
                    </a:p>
                    <a:p>
                      <a:pPr marL="171450" marR="0" lvl="0" indent="-171450" algn="l" defTabSz="121917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800">
                          <a:solidFill>
                            <a:schemeClr val="tx2"/>
                          </a:solidFill>
                        </a:rPr>
                        <a:t>pySpark programming language</a:t>
                      </a:r>
                      <a:endParaRPr lang="en-US" sz="800">
                        <a:solidFill>
                          <a:schemeClr val="tx2"/>
                        </a:solidFill>
                        <a:latin typeface="+mn-lt"/>
                      </a:endParaRPr>
                    </a:p>
                  </a:txBody>
                  <a:tcPr anchor="ctr"/>
                </a:tc>
                <a:extLst>
                  <a:ext uri="{0D108BD9-81ED-4DB2-BD59-A6C34878D82A}">
                    <a16:rowId xmlns:a16="http://schemas.microsoft.com/office/drawing/2014/main" val="1426557678"/>
                  </a:ext>
                </a:extLst>
              </a:tr>
              <a:tr h="963265">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sz="1050" u="none" strike="noStrike" cap="none" spc="0" baseline="0">
                          <a:ln>
                            <a:noFill/>
                          </a:ln>
                          <a:solidFill>
                            <a:schemeClr val="tx2"/>
                          </a:solidFill>
                          <a:uFillTx/>
                          <a:sym typeface="Calibri"/>
                        </a:rPr>
                        <a:t>Model output</a:t>
                      </a:r>
                      <a:endParaRPr lang="en-US" sz="1050" b="0" i="0" u="none" strike="noStrike" cap="none" spc="0" baseline="0">
                        <a:ln>
                          <a:noFill/>
                        </a:ln>
                        <a:solidFill>
                          <a:schemeClr val="tx2"/>
                        </a:solidFill>
                        <a:uFillTx/>
                        <a:latin typeface="+mn-lt"/>
                        <a:ea typeface="+mn-ea"/>
                        <a:cs typeface="+mn-cs"/>
                        <a:sym typeface="Calibri"/>
                      </a:endParaRPr>
                    </a:p>
                  </a:txBody>
                  <a:tcPr anchor="ctr"/>
                </a:tc>
                <a:tc>
                  <a:txBody>
                    <a:bodyPr/>
                    <a:lstStyle/>
                    <a:p>
                      <a:pPr marL="171450" lvl="3" indent="-171450" algn="l">
                        <a:buFont typeface="Arial" panose="020B0604020202020204" pitchFamily="34" charset="0"/>
                        <a:buChar char="•"/>
                      </a:pPr>
                      <a:r>
                        <a:rPr lang="en-US" sz="800" u="none" strike="noStrike" cap="none" spc="0" baseline="0" dirty="0">
                          <a:ln>
                            <a:noFill/>
                          </a:ln>
                          <a:solidFill>
                            <a:schemeClr val="tx2"/>
                          </a:solidFill>
                          <a:uFillTx/>
                          <a:sym typeface="Calibri"/>
                        </a:rPr>
                        <a:t>This is the published zone where the output of the models will be placed for CRM systems to consumes. This zone will be built per data  domain and scores/output from models will be placed in the form of files, so that CRM can consume the outputs.</a:t>
                      </a:r>
                    </a:p>
                    <a:p>
                      <a:pPr marL="171450" lvl="3" indent="-171450" algn="l">
                        <a:buFont typeface="Arial" panose="020B0604020202020204" pitchFamily="34" charset="0"/>
                        <a:buChar char="•"/>
                      </a:pPr>
                      <a:r>
                        <a:rPr lang="en-US" sz="800" u="none" strike="noStrike" cap="none" spc="0" baseline="0" dirty="0">
                          <a:ln>
                            <a:noFill/>
                          </a:ln>
                          <a:solidFill>
                            <a:schemeClr val="tx2"/>
                          </a:solidFill>
                          <a:uFillTx/>
                          <a:sym typeface="Calibri"/>
                        </a:rPr>
                        <a:t>Integration protocols (file </a:t>
                      </a:r>
                      <a:r>
                        <a:rPr lang="en-US" sz="800" u="none" strike="noStrike" cap="none" spc="0" baseline="0" dirty="0" err="1">
                          <a:ln>
                            <a:noFill/>
                          </a:ln>
                          <a:solidFill>
                            <a:schemeClr val="tx2"/>
                          </a:solidFill>
                          <a:uFillTx/>
                          <a:sym typeface="Calibri"/>
                        </a:rPr>
                        <a:t>Clientsed</a:t>
                      </a:r>
                      <a:r>
                        <a:rPr lang="en-US" sz="800" u="none" strike="noStrike" cap="none" spc="0" baseline="0" dirty="0">
                          <a:ln>
                            <a:noFill/>
                          </a:ln>
                          <a:solidFill>
                            <a:schemeClr val="tx2"/>
                          </a:solidFill>
                          <a:uFillTx/>
                          <a:sym typeface="Calibri"/>
                        </a:rPr>
                        <a:t> or DB </a:t>
                      </a:r>
                      <a:r>
                        <a:rPr lang="en-US" sz="800" u="none" strike="noStrike" cap="none" spc="0" baseline="0" dirty="0" err="1">
                          <a:ln>
                            <a:noFill/>
                          </a:ln>
                          <a:solidFill>
                            <a:schemeClr val="tx2"/>
                          </a:solidFill>
                          <a:uFillTx/>
                          <a:sym typeface="Calibri"/>
                        </a:rPr>
                        <a:t>Clientsed</a:t>
                      </a:r>
                      <a:r>
                        <a:rPr lang="en-US" sz="800" u="none" strike="noStrike" cap="none" spc="0" baseline="0" dirty="0">
                          <a:ln>
                            <a:noFill/>
                          </a:ln>
                          <a:solidFill>
                            <a:schemeClr val="tx2"/>
                          </a:solidFill>
                          <a:uFillTx/>
                          <a:sym typeface="Calibri"/>
                        </a:rPr>
                        <a:t>, or API </a:t>
                      </a:r>
                      <a:r>
                        <a:rPr lang="en-US" sz="800" u="none" strike="noStrike" cap="none" spc="0" baseline="0" dirty="0" err="1">
                          <a:ln>
                            <a:noFill/>
                          </a:ln>
                          <a:solidFill>
                            <a:schemeClr val="tx2"/>
                          </a:solidFill>
                          <a:uFillTx/>
                          <a:sym typeface="Calibri"/>
                        </a:rPr>
                        <a:t>Clientsed</a:t>
                      </a:r>
                      <a:r>
                        <a:rPr lang="en-US" sz="800" u="none" strike="noStrike" cap="none" spc="0" baseline="0" dirty="0">
                          <a:ln>
                            <a:noFill/>
                          </a:ln>
                          <a:solidFill>
                            <a:schemeClr val="tx2"/>
                          </a:solidFill>
                          <a:uFillTx/>
                          <a:sym typeface="Calibri"/>
                        </a:rPr>
                        <a:t> etc.) between Analytics Data Lake and CRM application will be finalized during  Phase 1 discussion- &lt;&lt;SI&gt;&gt; team is going to define the patterns and set up the integrations only.</a:t>
                      </a:r>
                      <a:endParaRPr lang="en-US" sz="800" b="0" i="0" u="none" strike="noStrike" cap="none" spc="0" baseline="0" dirty="0">
                        <a:ln>
                          <a:noFill/>
                        </a:ln>
                        <a:solidFill>
                          <a:schemeClr val="tx2"/>
                        </a:solidFill>
                        <a:uFillTx/>
                        <a:latin typeface="+mn-lt"/>
                        <a:ea typeface="+mn-ea"/>
                        <a:cs typeface="+mn-cs"/>
                        <a:sym typeface="Calibri"/>
                      </a:endParaRPr>
                    </a:p>
                  </a:txBody>
                  <a:tcPr anchor="ctr"/>
                </a:tc>
                <a:tc>
                  <a:txBody>
                    <a:bodyPr/>
                    <a:lstStyle/>
                    <a:p>
                      <a:pPr marL="171450" indent="-171450" algn="l">
                        <a:buFont typeface="Arial" panose="020B0604020202020204" pitchFamily="34" charset="0"/>
                        <a:buChar char="•"/>
                      </a:pPr>
                      <a:r>
                        <a:rPr lang="en-US" sz="800">
                          <a:solidFill>
                            <a:schemeClr val="tx2"/>
                          </a:solidFill>
                        </a:rPr>
                        <a:t>Azure Data lake storage</a:t>
                      </a:r>
                      <a:endParaRPr lang="en-US" sz="800">
                        <a:solidFill>
                          <a:schemeClr val="tx2"/>
                        </a:solidFill>
                        <a:latin typeface="+mn-lt"/>
                      </a:endParaRPr>
                    </a:p>
                  </a:txBody>
                  <a:tcPr anchor="ctr"/>
                </a:tc>
                <a:tc>
                  <a:txBody>
                    <a:bodyPr/>
                    <a:lstStyle/>
                    <a:p>
                      <a:pPr marL="171450" indent="-171450" algn="l">
                        <a:buFont typeface="Arial" panose="020B0604020202020204" pitchFamily="34" charset="0"/>
                        <a:buChar char="•"/>
                      </a:pPr>
                      <a:r>
                        <a:rPr lang="en-US" sz="800">
                          <a:solidFill>
                            <a:schemeClr val="tx2"/>
                          </a:solidFill>
                        </a:rPr>
                        <a:t>Google Cloud Storage</a:t>
                      </a:r>
                      <a:endParaRPr lang="en-US" sz="800">
                        <a:solidFill>
                          <a:schemeClr val="tx2"/>
                        </a:solidFill>
                        <a:latin typeface="+mn-lt"/>
                      </a:endParaRPr>
                    </a:p>
                  </a:txBody>
                  <a:tcPr anchor="ctr"/>
                </a:tc>
                <a:tc>
                  <a:txBody>
                    <a:bodyPr/>
                    <a:lstStyle/>
                    <a:p>
                      <a:pPr marL="171450" marR="0" lvl="0" indent="-171450" algn="l" rtl="0" eaLnBrk="1" fontAlgn="auto" latinLnBrk="0" hangingPunct="1">
                        <a:lnSpc>
                          <a:spcPct val="100000"/>
                        </a:lnSpc>
                        <a:spcBef>
                          <a:spcPts val="0"/>
                        </a:spcBef>
                        <a:spcAft>
                          <a:spcPts val="0"/>
                        </a:spcAft>
                        <a:buClrTx/>
                        <a:buSzTx/>
                        <a:buFont typeface="Arial" panose="020B0604020202020204" pitchFamily="34" charset="0"/>
                        <a:buChar char="•"/>
                      </a:pPr>
                      <a:r>
                        <a:rPr lang="en-US" sz="800">
                          <a:solidFill>
                            <a:schemeClr val="tx2"/>
                          </a:solidFill>
                        </a:rPr>
                        <a:t>AWS </a:t>
                      </a:r>
                      <a:r>
                        <a:rPr lang="en-US" sz="800" dirty="0">
                          <a:solidFill>
                            <a:schemeClr val="tx2"/>
                          </a:solidFill>
                        </a:rPr>
                        <a:t>S3</a:t>
                      </a:r>
                      <a:endParaRPr lang="en-US" sz="800" dirty="0">
                        <a:solidFill>
                          <a:schemeClr val="tx2"/>
                        </a:solidFill>
                        <a:latin typeface="+mn-lt"/>
                      </a:endParaRPr>
                    </a:p>
                  </a:txBody>
                  <a:tcPr anchor="ctr"/>
                </a:tc>
                <a:extLst>
                  <a:ext uri="{0D108BD9-81ED-4DB2-BD59-A6C34878D82A}">
                    <a16:rowId xmlns:a16="http://schemas.microsoft.com/office/drawing/2014/main" val="545141056"/>
                  </a:ext>
                </a:extLst>
              </a:tr>
              <a:tr h="1256833">
                <a:tc>
                  <a:txBody>
                    <a:bodyPr/>
                    <a:lstStyle/>
                    <a:p>
                      <a:pPr marL="0" marR="0" lvl="0" indent="0" algn="ctr" rtl="0" eaLnBrk="1" fontAlgn="auto" latinLnBrk="0" hangingPunct="1">
                        <a:lnSpc>
                          <a:spcPct val="100000"/>
                        </a:lnSpc>
                        <a:spcBef>
                          <a:spcPts val="0"/>
                        </a:spcBef>
                        <a:spcAft>
                          <a:spcPts val="0"/>
                        </a:spcAft>
                        <a:buClrTx/>
                        <a:buSzTx/>
                        <a:buFontTx/>
                        <a:buNone/>
                      </a:pPr>
                      <a:r>
                        <a:rPr lang="en-US" sz="1050" u="none" strike="noStrike" cap="none" spc="0" baseline="0">
                          <a:ln>
                            <a:noFill/>
                          </a:ln>
                          <a:solidFill>
                            <a:schemeClr val="tx2"/>
                          </a:solidFill>
                          <a:uFillTx/>
                          <a:sym typeface="Calibri"/>
                        </a:rPr>
                        <a:t>Data Lake</a:t>
                      </a:r>
                      <a:r>
                        <a:rPr lang="en-US" sz="1050" u="none" strike="noStrike" cap="none" spc="0" baseline="0">
                          <a:ln>
                            <a:noFill/>
                          </a:ln>
                          <a:solidFill>
                            <a:schemeClr val="tx2"/>
                          </a:solidFill>
                          <a:uFillTx/>
                        </a:rPr>
                        <a:t> </a:t>
                      </a:r>
                      <a:endParaRPr lang="en-US" sz="1050" u="none" strike="noStrike" cap="none" spc="0" baseline="0">
                        <a:ln>
                          <a:noFill/>
                        </a:ln>
                        <a:solidFill>
                          <a:schemeClr val="tx2"/>
                        </a:solidFill>
                        <a:uFillTx/>
                        <a:sym typeface="Calibri"/>
                      </a:endParaRPr>
                    </a:p>
                    <a:p>
                      <a:pPr marL="0" marR="0" lvl="0" indent="0" algn="ctr" defTabSz="1219170" rtl="0" eaLnBrk="1" fontAlgn="auto" latinLnBrk="0" hangingPunct="1">
                        <a:lnSpc>
                          <a:spcPct val="100000"/>
                        </a:lnSpc>
                        <a:spcBef>
                          <a:spcPts val="0"/>
                        </a:spcBef>
                        <a:spcAft>
                          <a:spcPts val="0"/>
                        </a:spcAft>
                        <a:buClrTx/>
                        <a:buSzTx/>
                        <a:buFontTx/>
                        <a:buNone/>
                        <a:tabLst/>
                        <a:defRPr/>
                      </a:pPr>
                      <a:r>
                        <a:rPr lang="en-US" sz="1050" u="none" strike="noStrike" cap="none" spc="0" baseline="0">
                          <a:ln>
                            <a:noFill/>
                          </a:ln>
                          <a:solidFill>
                            <a:schemeClr val="tx2"/>
                          </a:solidFill>
                          <a:uFillTx/>
                          <a:sym typeface="Calibri"/>
                        </a:rPr>
                        <a:t>Operations</a:t>
                      </a:r>
                    </a:p>
                    <a:p>
                      <a:pPr marL="0" marR="0" lvl="0" indent="0" algn="ctr" defTabSz="1219170" rtl="0" eaLnBrk="1" fontAlgn="auto" latinLnBrk="0" hangingPunct="1">
                        <a:lnSpc>
                          <a:spcPct val="100000"/>
                        </a:lnSpc>
                        <a:spcBef>
                          <a:spcPts val="0"/>
                        </a:spcBef>
                        <a:spcAft>
                          <a:spcPts val="0"/>
                        </a:spcAft>
                        <a:buClrTx/>
                        <a:buSzTx/>
                        <a:buFontTx/>
                        <a:buNone/>
                        <a:tabLst/>
                        <a:defRPr/>
                      </a:pPr>
                      <a:endParaRPr lang="en-US" sz="1050" b="0" i="0" u="none" strike="noStrike" cap="none" spc="0" baseline="0">
                        <a:ln>
                          <a:noFill/>
                        </a:ln>
                        <a:solidFill>
                          <a:schemeClr val="tx2"/>
                        </a:solidFill>
                        <a:uFillTx/>
                        <a:latin typeface="+mn-lt"/>
                        <a:ea typeface="+mn-ea"/>
                        <a:cs typeface="+mn-cs"/>
                        <a:sym typeface="Calibri"/>
                      </a:endParaRPr>
                    </a:p>
                  </a:txBody>
                  <a:tcPr anchor="ctr"/>
                </a:tc>
                <a:tc>
                  <a:txBody>
                    <a:bodyPr/>
                    <a:lstStyle/>
                    <a:p>
                      <a:pPr marL="171450" lvl="3" indent="-171450" algn="l">
                        <a:buFont typeface="Arial" panose="020B0604020202020204" pitchFamily="34" charset="0"/>
                        <a:buChar char="•"/>
                      </a:pPr>
                      <a:r>
                        <a:rPr lang="en-US" sz="800" u="none" strike="noStrike" cap="none" spc="0" baseline="0" dirty="0">
                          <a:ln>
                            <a:noFill/>
                          </a:ln>
                          <a:solidFill>
                            <a:schemeClr val="tx2"/>
                          </a:solidFill>
                          <a:uFillTx/>
                          <a:sym typeface="Calibri"/>
                        </a:rPr>
                        <a:t>Audit  logs will be captured in a centralized place. &lt;&lt;SI&gt;&gt; to define the “location” &amp; assist log capturing strategy as below.</a:t>
                      </a:r>
                    </a:p>
                    <a:p>
                      <a:pPr marL="171450" lvl="3" indent="-171450" algn="l">
                        <a:buFont typeface="Arial" panose="020B0604020202020204" pitchFamily="34" charset="0"/>
                        <a:buChar char="•"/>
                      </a:pPr>
                      <a:r>
                        <a:rPr lang="en-US" sz="800" u="none" strike="noStrike" cap="none" spc="0" baseline="0" dirty="0">
                          <a:ln>
                            <a:noFill/>
                          </a:ln>
                          <a:solidFill>
                            <a:schemeClr val="tx2"/>
                          </a:solidFill>
                          <a:uFillTx/>
                          <a:sym typeface="Calibri"/>
                        </a:rPr>
                        <a:t>Discuss relevant  Alerts, thresholds, monitoring metrices and alarms that needs to be configured during Phase 1</a:t>
                      </a:r>
                    </a:p>
                    <a:p>
                      <a:pPr marL="171450" lvl="3" indent="-171450" algn="l">
                        <a:buFont typeface="Arial" panose="020B0604020202020204" pitchFamily="34" charset="0"/>
                        <a:buChar char="•"/>
                      </a:pPr>
                      <a:r>
                        <a:rPr lang="en-US" sz="800" u="none" strike="noStrike" cap="none" spc="0" baseline="0" dirty="0">
                          <a:ln>
                            <a:noFill/>
                          </a:ln>
                          <a:solidFill>
                            <a:schemeClr val="tx2"/>
                          </a:solidFill>
                          <a:uFillTx/>
                          <a:sym typeface="Calibri"/>
                        </a:rPr>
                        <a:t>Assist in real implementation of</a:t>
                      </a:r>
                      <a:r>
                        <a:rPr lang="en-US" sz="800" u="none" strike="noStrike" cap="none" spc="0" baseline="0" dirty="0">
                          <a:ln>
                            <a:noFill/>
                          </a:ln>
                          <a:solidFill>
                            <a:schemeClr val="tx2"/>
                          </a:solidFill>
                          <a:uFillTx/>
                        </a:rPr>
                        <a:t> </a:t>
                      </a:r>
                      <a:r>
                        <a:rPr lang="en-US" sz="800" u="none" strike="noStrike" cap="none" spc="0" baseline="0" dirty="0">
                          <a:ln>
                            <a:noFill/>
                          </a:ln>
                          <a:solidFill>
                            <a:schemeClr val="tx2"/>
                          </a:solidFill>
                          <a:uFillTx/>
                          <a:sym typeface="Calibri"/>
                        </a:rPr>
                        <a:t> solutioning which </a:t>
                      </a:r>
                      <a:r>
                        <a:rPr lang="en-US" sz="800" u="none" strike="noStrike" cap="none" spc="0" baseline="0" dirty="0" err="1">
                          <a:ln>
                            <a:noFill/>
                          </a:ln>
                          <a:solidFill>
                            <a:schemeClr val="tx2"/>
                          </a:solidFill>
                          <a:uFillTx/>
                          <a:sym typeface="Calibri"/>
                        </a:rPr>
                        <a:t>Clientsically</a:t>
                      </a:r>
                      <a:r>
                        <a:rPr lang="en-US" sz="800" u="none" strike="noStrike" cap="none" spc="0" baseline="0" dirty="0">
                          <a:ln>
                            <a:noFill/>
                          </a:ln>
                          <a:solidFill>
                            <a:schemeClr val="tx2"/>
                          </a:solidFill>
                          <a:uFillTx/>
                        </a:rPr>
                        <a:t> </a:t>
                      </a:r>
                      <a:r>
                        <a:rPr lang="en-US" sz="800" u="none" strike="noStrike" cap="none" spc="0" baseline="0" dirty="0">
                          <a:ln>
                            <a:noFill/>
                          </a:ln>
                          <a:solidFill>
                            <a:schemeClr val="tx2"/>
                          </a:solidFill>
                          <a:uFillTx/>
                          <a:sym typeface="Calibri"/>
                        </a:rPr>
                        <a:t> will constitute of setting up above rules and respective point of contacts.</a:t>
                      </a:r>
                    </a:p>
                    <a:p>
                      <a:pPr marL="171450" lvl="3" indent="-171450" algn="l">
                        <a:buFont typeface="Arial" panose="020B0604020202020204" pitchFamily="34" charset="0"/>
                        <a:buChar char="•"/>
                      </a:pPr>
                      <a:r>
                        <a:rPr lang="en-US" sz="800" u="none" strike="noStrike" cap="none" spc="0" baseline="0" dirty="0">
                          <a:ln>
                            <a:noFill/>
                          </a:ln>
                          <a:solidFill>
                            <a:schemeClr val="tx2"/>
                          </a:solidFill>
                          <a:uFillTx/>
                          <a:sym typeface="Calibri"/>
                        </a:rPr>
                        <a:t>BOV should set up an early warning system to enable predictive, prescriptive and proactive incident management system</a:t>
                      </a:r>
                      <a:endParaRPr lang="en-US" sz="800" b="0" i="0" u="none" strike="noStrike" cap="none" spc="0" baseline="0" dirty="0">
                        <a:ln>
                          <a:noFill/>
                        </a:ln>
                        <a:solidFill>
                          <a:schemeClr val="tx2"/>
                        </a:solidFill>
                        <a:uFillTx/>
                        <a:latin typeface="+mn-lt"/>
                        <a:ea typeface="+mn-ea"/>
                        <a:cs typeface="+mn-cs"/>
                        <a:sym typeface="Calibri"/>
                      </a:endParaRPr>
                    </a:p>
                  </a:txBody>
                  <a:tcPr anchor="ctr"/>
                </a:tc>
                <a:tc>
                  <a:txBody>
                    <a:bodyPr/>
                    <a:lstStyle/>
                    <a:p>
                      <a:pPr marL="171450" indent="-171450" algn="l">
                        <a:buFont typeface="Arial" panose="020B0604020202020204" pitchFamily="34" charset="0"/>
                        <a:buChar char="•"/>
                      </a:pPr>
                      <a:r>
                        <a:rPr lang="en-US" sz="800">
                          <a:solidFill>
                            <a:schemeClr val="tx2"/>
                          </a:solidFill>
                        </a:rPr>
                        <a:t>Azure Monitoring service</a:t>
                      </a:r>
                    </a:p>
                    <a:p>
                      <a:pPr marL="171450" indent="-171450" algn="l">
                        <a:buFont typeface="Arial" panose="020B0604020202020204" pitchFamily="34" charset="0"/>
                        <a:buChar char="•"/>
                      </a:pPr>
                      <a:r>
                        <a:rPr lang="en-US" sz="800">
                          <a:solidFill>
                            <a:schemeClr val="tx2"/>
                          </a:solidFill>
                        </a:rPr>
                        <a:t>Azure notification</a:t>
                      </a:r>
                    </a:p>
                    <a:p>
                      <a:pPr marL="171450" indent="-171450" algn="l">
                        <a:buFont typeface="Arial" panose="020B0604020202020204" pitchFamily="34" charset="0"/>
                        <a:buChar char="•"/>
                      </a:pPr>
                      <a:r>
                        <a:rPr lang="en-US" sz="800">
                          <a:solidFill>
                            <a:schemeClr val="tx2"/>
                          </a:solidFill>
                        </a:rPr>
                        <a:t>Elastic Search (optional)</a:t>
                      </a:r>
                    </a:p>
                    <a:p>
                      <a:pPr marL="171450" indent="-171450" algn="l">
                        <a:buFont typeface="Arial" panose="020B0604020202020204" pitchFamily="34" charset="0"/>
                        <a:buChar char="•"/>
                      </a:pPr>
                      <a:r>
                        <a:rPr lang="en-US" sz="800">
                          <a:solidFill>
                            <a:schemeClr val="tx2"/>
                          </a:solidFill>
                        </a:rPr>
                        <a:t>Unravel (optional)</a:t>
                      </a:r>
                      <a:endParaRPr lang="en-US" sz="800">
                        <a:solidFill>
                          <a:schemeClr val="tx2"/>
                        </a:solidFill>
                        <a:latin typeface="+mn-lt"/>
                      </a:endParaRPr>
                    </a:p>
                  </a:txBody>
                  <a:tcPr anchor="ctr"/>
                </a:tc>
                <a:tc>
                  <a:txBody>
                    <a:bodyPr/>
                    <a:lstStyle/>
                    <a:p>
                      <a:pPr marL="171450" marR="0" indent="-171450" algn="l" rtl="0" eaLnBrk="1" latinLnBrk="0" hangingPunct="1">
                        <a:lnSpc>
                          <a:spcPct val="100000"/>
                        </a:lnSpc>
                        <a:spcBef>
                          <a:spcPts val="0"/>
                        </a:spcBef>
                        <a:spcAft>
                          <a:spcPts val="0"/>
                        </a:spcAft>
                        <a:buClrTx/>
                        <a:buSzTx/>
                        <a:buFont typeface="Arial" panose="020B0604020202020204" pitchFamily="34" charset="0"/>
                        <a:buChar char="•"/>
                      </a:pPr>
                      <a:r>
                        <a:rPr lang="en-US" sz="800" u="none" strike="noStrike" cap="none" spc="0" baseline="0">
                          <a:ln>
                            <a:noFill/>
                          </a:ln>
                          <a:solidFill>
                            <a:schemeClr val="tx2"/>
                          </a:solidFill>
                          <a:uFillTx/>
                        </a:rPr>
                        <a:t>Cloud IAM</a:t>
                      </a:r>
                    </a:p>
                    <a:p>
                      <a:pPr marL="171450" marR="0" lvl="0" indent="-171450" algn="l">
                        <a:lnSpc>
                          <a:spcPct val="100000"/>
                        </a:lnSpc>
                        <a:spcBef>
                          <a:spcPts val="0"/>
                        </a:spcBef>
                        <a:spcAft>
                          <a:spcPts val="0"/>
                        </a:spcAft>
                        <a:buClrTx/>
                        <a:buSzTx/>
                        <a:buFont typeface="Arial" panose="020B0604020202020204" pitchFamily="34" charset="0"/>
                        <a:buChar char="•"/>
                      </a:pPr>
                      <a:r>
                        <a:rPr lang="en-US" sz="800" u="none" strike="noStrike" cap="none" spc="0" baseline="0">
                          <a:ln>
                            <a:noFill/>
                          </a:ln>
                          <a:solidFill>
                            <a:schemeClr val="tx2"/>
                          </a:solidFill>
                          <a:uFillTx/>
                        </a:rPr>
                        <a:t>Cloud Monitoring</a:t>
                      </a:r>
                    </a:p>
                    <a:p>
                      <a:pPr marL="171450" marR="0" lvl="0" indent="-171450" algn="l">
                        <a:lnSpc>
                          <a:spcPct val="100000"/>
                        </a:lnSpc>
                        <a:spcBef>
                          <a:spcPts val="0"/>
                        </a:spcBef>
                        <a:spcAft>
                          <a:spcPts val="0"/>
                        </a:spcAft>
                        <a:buClrTx/>
                        <a:buSzTx/>
                        <a:buFont typeface="Arial" panose="020B0604020202020204" pitchFamily="34" charset="0"/>
                        <a:buChar char="•"/>
                      </a:pPr>
                      <a:r>
                        <a:rPr lang="en-US" sz="800" u="none" strike="noStrike" cap="none" spc="0" baseline="0">
                          <a:ln>
                            <a:noFill/>
                          </a:ln>
                          <a:solidFill>
                            <a:schemeClr val="tx2"/>
                          </a:solidFill>
                          <a:uFillTx/>
                        </a:rPr>
                        <a:t>Cloud Deployment Manage</a:t>
                      </a:r>
                    </a:p>
                    <a:p>
                      <a:pPr marL="171450" marR="0" lvl="0" indent="-171450" algn="l">
                        <a:buClr>
                          <a:srgbClr val="505050"/>
                        </a:buClr>
                        <a:buSzTx/>
                        <a:buFont typeface="Arial,Sans-Serif" panose="020B0604020202020204" pitchFamily="34" charset="0"/>
                        <a:buChar char="•"/>
                      </a:pPr>
                      <a:r>
                        <a:rPr lang="en-US" sz="800" u="none" strike="noStrike" cap="none" spc="0" baseline="0" noProof="0">
                          <a:ln>
                            <a:noFill/>
                          </a:ln>
                          <a:solidFill>
                            <a:schemeClr val="tx2"/>
                          </a:solidFill>
                          <a:uFillTx/>
                        </a:rPr>
                        <a:t>Elastic Search (optional)</a:t>
                      </a:r>
                    </a:p>
                    <a:p>
                      <a:pPr marL="171450" lvl="0" indent="-171450" algn="l">
                        <a:spcBef>
                          <a:spcPts val="0"/>
                        </a:spcBef>
                        <a:spcAft>
                          <a:spcPts val="0"/>
                        </a:spcAft>
                        <a:buClr>
                          <a:srgbClr val="505050"/>
                        </a:buClr>
                        <a:buSzTx/>
                        <a:buFont typeface="Arial,Sans-Serif" panose="020B0604020202020204" pitchFamily="34" charset="0"/>
                        <a:buChar char="•"/>
                      </a:pPr>
                      <a:r>
                        <a:rPr lang="en-US" sz="800" u="none" strike="noStrike" cap="none" spc="0" baseline="0" noProof="0">
                          <a:ln>
                            <a:noFill/>
                          </a:ln>
                          <a:solidFill>
                            <a:schemeClr val="tx2"/>
                          </a:solidFill>
                          <a:uFillTx/>
                        </a:rPr>
                        <a:t>Unravel (optional)</a:t>
                      </a:r>
                      <a:endParaRPr lang="en-US" sz="800" u="none" strike="noStrike" cap="none" spc="0" baseline="0">
                        <a:ln>
                          <a:noFill/>
                        </a:ln>
                        <a:solidFill>
                          <a:schemeClr val="tx2"/>
                        </a:solidFill>
                        <a:uFillTx/>
                      </a:endParaRPr>
                    </a:p>
                    <a:p>
                      <a:pPr marL="171450" marR="0" lvl="0" indent="-171450" algn="l">
                        <a:lnSpc>
                          <a:spcPct val="100000"/>
                        </a:lnSpc>
                        <a:spcBef>
                          <a:spcPts val="0"/>
                        </a:spcBef>
                        <a:spcAft>
                          <a:spcPts val="0"/>
                        </a:spcAft>
                        <a:buClrTx/>
                        <a:buSzTx/>
                        <a:buFont typeface="Arial" panose="020B0604020202020204" pitchFamily="34" charset="0"/>
                        <a:buChar char="•"/>
                      </a:pPr>
                      <a:endParaRPr lang="en-US" sz="800" b="0" i="0" u="none" strike="noStrike" cap="none" spc="0" baseline="0">
                        <a:ln>
                          <a:noFill/>
                        </a:ln>
                        <a:solidFill>
                          <a:schemeClr val="tx2"/>
                        </a:solidFill>
                        <a:uFillTx/>
                        <a:latin typeface="+mn-lt"/>
                        <a:ea typeface="+mn-ea"/>
                        <a:cs typeface="+mn-cs"/>
                      </a:endParaRPr>
                    </a:p>
                  </a:txBody>
                  <a:tcPr anchor="ctr"/>
                </a:tc>
                <a:tc>
                  <a:txBody>
                    <a:bodyPr/>
                    <a:lstStyle/>
                    <a:p>
                      <a:pPr marL="171450" indent="-171450" algn="l">
                        <a:buFont typeface="Arial" panose="020B0604020202020204" pitchFamily="34" charset="0"/>
                        <a:buChar char="•"/>
                      </a:pPr>
                      <a:r>
                        <a:rPr lang="en-US" sz="800">
                          <a:solidFill>
                            <a:schemeClr val="tx2"/>
                          </a:solidFill>
                        </a:rPr>
                        <a:t>AWS </a:t>
                      </a:r>
                      <a:r>
                        <a:rPr lang="en-US" sz="800" dirty="0" err="1">
                          <a:solidFill>
                            <a:schemeClr val="tx2"/>
                          </a:solidFill>
                        </a:rPr>
                        <a:t>cloudwtach</a:t>
                      </a:r>
                      <a:endParaRPr lang="en-US" sz="800" dirty="0">
                        <a:solidFill>
                          <a:schemeClr val="tx2"/>
                        </a:solidFill>
                      </a:endParaRPr>
                    </a:p>
                    <a:p>
                      <a:pPr marL="171450" indent="-171450" algn="l">
                        <a:buFont typeface="Arial" panose="020B0604020202020204" pitchFamily="34" charset="0"/>
                        <a:buChar char="•"/>
                      </a:pPr>
                      <a:r>
                        <a:rPr lang="en-US" sz="800">
                          <a:solidFill>
                            <a:schemeClr val="tx2"/>
                          </a:solidFill>
                        </a:rPr>
                        <a:t>AWS </a:t>
                      </a:r>
                      <a:r>
                        <a:rPr lang="en-US" sz="800" dirty="0">
                          <a:solidFill>
                            <a:schemeClr val="tx2"/>
                          </a:solidFill>
                        </a:rPr>
                        <a:t>SNS, SQS, SES</a:t>
                      </a:r>
                    </a:p>
                    <a:p>
                      <a:pPr marL="171450" indent="-171450" algn="l">
                        <a:buFont typeface="Arial" panose="020B0604020202020204" pitchFamily="34" charset="0"/>
                        <a:buChar char="•"/>
                      </a:pPr>
                      <a:r>
                        <a:rPr lang="en-US" sz="800">
                          <a:solidFill>
                            <a:schemeClr val="tx2"/>
                          </a:solidFill>
                        </a:rPr>
                        <a:t>AWS </a:t>
                      </a:r>
                      <a:r>
                        <a:rPr lang="en-US" sz="800" dirty="0">
                          <a:solidFill>
                            <a:schemeClr val="tx2"/>
                          </a:solidFill>
                        </a:rPr>
                        <a:t>ELK(optional)</a:t>
                      </a:r>
                    </a:p>
                    <a:p>
                      <a:pPr marL="171450" indent="-171450" algn="l">
                        <a:buFont typeface="Arial" panose="020B0604020202020204" pitchFamily="34" charset="0"/>
                        <a:buChar char="•"/>
                      </a:pPr>
                      <a:r>
                        <a:rPr lang="en-US" sz="800" dirty="0">
                          <a:solidFill>
                            <a:schemeClr val="tx2"/>
                          </a:solidFill>
                        </a:rPr>
                        <a:t>Unravel(optional)</a:t>
                      </a:r>
                      <a:endParaRPr lang="en-US" sz="800" dirty="0">
                        <a:solidFill>
                          <a:schemeClr val="tx2"/>
                        </a:solidFill>
                        <a:latin typeface="+mn-lt"/>
                      </a:endParaRPr>
                    </a:p>
                  </a:txBody>
                  <a:tcPr anchor="ctr"/>
                </a:tc>
                <a:extLst>
                  <a:ext uri="{0D108BD9-81ED-4DB2-BD59-A6C34878D82A}">
                    <a16:rowId xmlns:a16="http://schemas.microsoft.com/office/drawing/2014/main" val="1295587766"/>
                  </a:ext>
                </a:extLst>
              </a:tr>
              <a:tr h="804609">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sz="1050" u="none" strike="noStrike" cap="none" spc="0" baseline="0">
                          <a:ln>
                            <a:noFill/>
                          </a:ln>
                          <a:solidFill>
                            <a:schemeClr val="tx2"/>
                          </a:solidFill>
                          <a:uFillTx/>
                          <a:sym typeface="Calibri"/>
                        </a:rPr>
                        <a:t>Data privacy and security</a:t>
                      </a:r>
                      <a:endParaRPr lang="en-US" sz="1050" b="0" i="0" u="none" strike="noStrike" cap="none" spc="0" baseline="0">
                        <a:ln>
                          <a:noFill/>
                        </a:ln>
                        <a:solidFill>
                          <a:schemeClr val="tx2"/>
                        </a:solidFill>
                        <a:uFillTx/>
                        <a:latin typeface="+mn-lt"/>
                        <a:ea typeface="+mn-ea"/>
                        <a:cs typeface="+mn-cs"/>
                        <a:sym typeface="Calibri"/>
                      </a:endParaRPr>
                    </a:p>
                  </a:txBody>
                  <a:tcPr anchor="ctr"/>
                </a:tc>
                <a:tc>
                  <a:txBody>
                    <a:bodyPr/>
                    <a:lstStyle/>
                    <a:p>
                      <a:pPr marL="171450" lvl="3" indent="-171450" algn="l">
                        <a:buFont typeface="Arial" panose="020B0604020202020204" pitchFamily="34" charset="0"/>
                        <a:buChar char="•"/>
                      </a:pPr>
                      <a:r>
                        <a:rPr lang="en-US" sz="800" u="none" strike="noStrike" cap="none" spc="0" baseline="0" dirty="0">
                          <a:ln>
                            <a:noFill/>
                          </a:ln>
                          <a:solidFill>
                            <a:schemeClr val="tx2"/>
                          </a:solidFill>
                          <a:uFillTx/>
                          <a:sym typeface="Calibri"/>
                        </a:rPr>
                        <a:t>Define Data privacy and security process for DSAR</a:t>
                      </a:r>
                    </a:p>
                    <a:p>
                      <a:pPr marL="171450" lvl="3" indent="-171450" algn="l">
                        <a:buFont typeface="Arial" panose="020B0604020202020204" pitchFamily="34" charset="0"/>
                        <a:buChar char="•"/>
                      </a:pPr>
                      <a:r>
                        <a:rPr lang="en-US" sz="800" u="none" strike="noStrike" cap="none" spc="0" baseline="0" dirty="0">
                          <a:ln>
                            <a:noFill/>
                          </a:ln>
                          <a:solidFill>
                            <a:schemeClr val="tx2"/>
                          </a:solidFill>
                          <a:uFillTx/>
                          <a:sym typeface="Calibri"/>
                        </a:rPr>
                        <a:t>Define Security requirements</a:t>
                      </a:r>
                    </a:p>
                    <a:p>
                      <a:pPr marL="171450" lvl="3" indent="-171450" algn="l">
                        <a:buFont typeface="Arial" panose="020B0604020202020204" pitchFamily="34" charset="0"/>
                        <a:buChar char="•"/>
                      </a:pPr>
                      <a:r>
                        <a:rPr lang="en-US" sz="800" u="none" strike="noStrike" cap="none" spc="0" baseline="0" dirty="0">
                          <a:ln>
                            <a:noFill/>
                          </a:ln>
                          <a:solidFill>
                            <a:schemeClr val="tx2"/>
                          </a:solidFill>
                          <a:uFillTx/>
                          <a:sym typeface="Calibri"/>
                        </a:rPr>
                        <a:t>Tool evaluation on how to implement security policies is out of scope but can be taken in scope </a:t>
                      </a:r>
                      <a:r>
                        <a:rPr lang="en-US" sz="800" u="none" strike="noStrike" cap="none" spc="0" baseline="0" dirty="0" err="1">
                          <a:ln>
                            <a:noFill/>
                          </a:ln>
                          <a:solidFill>
                            <a:schemeClr val="tx2"/>
                          </a:solidFill>
                          <a:uFillTx/>
                          <a:sym typeface="Calibri"/>
                        </a:rPr>
                        <a:t>Clientsed</a:t>
                      </a:r>
                      <a:r>
                        <a:rPr lang="en-US" sz="800" u="none" strike="noStrike" cap="none" spc="0" baseline="0" dirty="0">
                          <a:ln>
                            <a:noFill/>
                          </a:ln>
                          <a:solidFill>
                            <a:schemeClr val="tx2"/>
                          </a:solidFill>
                          <a:uFillTx/>
                          <a:sym typeface="Calibri"/>
                        </a:rPr>
                        <a:t> on phase 1 requirements</a:t>
                      </a:r>
                      <a:endParaRPr lang="en-US" sz="800" b="0" i="0" u="none" strike="noStrike" cap="none" spc="0" baseline="0" dirty="0">
                        <a:ln>
                          <a:noFill/>
                        </a:ln>
                        <a:solidFill>
                          <a:schemeClr val="tx2"/>
                        </a:solidFill>
                        <a:uFillTx/>
                        <a:latin typeface="+mn-lt"/>
                        <a:ea typeface="+mn-ea"/>
                        <a:cs typeface="+mn-cs"/>
                        <a:sym typeface="Calibri"/>
                      </a:endParaRPr>
                    </a:p>
                  </a:txBody>
                  <a:tcPr anchor="ctr"/>
                </a:tc>
                <a:tc>
                  <a:txBody>
                    <a:bodyPr/>
                    <a:lstStyle/>
                    <a:p>
                      <a:pPr marL="171450" indent="-171450" algn="l">
                        <a:buFont typeface="Arial" panose="020B0604020202020204" pitchFamily="34" charset="0"/>
                        <a:buChar char="•"/>
                      </a:pPr>
                      <a:r>
                        <a:rPr lang="en-US" sz="800">
                          <a:solidFill>
                            <a:schemeClr val="tx2"/>
                          </a:solidFill>
                        </a:rPr>
                        <a:t>Azure active directory</a:t>
                      </a:r>
                      <a:endParaRPr lang="en-US" sz="800">
                        <a:solidFill>
                          <a:schemeClr val="tx2"/>
                        </a:solidFill>
                        <a:latin typeface="+mn-lt"/>
                      </a:endParaRPr>
                    </a:p>
                  </a:txBody>
                  <a:tcPr anchor="ctr"/>
                </a:tc>
                <a:tc>
                  <a:txBody>
                    <a:bodyPr/>
                    <a:lstStyle/>
                    <a:p>
                      <a:pPr marL="171450" marR="0" indent="-171450" algn="l" rtl="0" eaLnBrk="1" latinLnBrk="0" hangingPunct="1">
                        <a:buClr>
                          <a:srgbClr val="000000"/>
                        </a:buClr>
                        <a:buSzTx/>
                        <a:buFont typeface="Arial,Sans-Serif" panose="020B0604020202020204" pitchFamily="34" charset="0"/>
                        <a:buChar char="•"/>
                      </a:pPr>
                      <a:r>
                        <a:rPr lang="en-US" sz="800" u="none" strike="noStrike" kern="1200" cap="none" spc="0" baseline="0">
                          <a:ln>
                            <a:noFill/>
                          </a:ln>
                          <a:solidFill>
                            <a:schemeClr val="tx2"/>
                          </a:solidFill>
                          <a:uFillTx/>
                        </a:rPr>
                        <a:t>Cloud KMS and EKM</a:t>
                      </a:r>
                      <a:endParaRPr lang="en-US" sz="800" b="0" i="0" u="none" strike="noStrike" kern="1200" cap="none" spc="0" baseline="0">
                        <a:ln>
                          <a:noFill/>
                        </a:ln>
                        <a:solidFill>
                          <a:schemeClr val="tx2"/>
                        </a:solidFill>
                        <a:uFillTx/>
                        <a:latin typeface="+mn-lt"/>
                        <a:ea typeface="+mn-ea"/>
                        <a:cs typeface="+mn-cs"/>
                        <a:sym typeface="Calibri"/>
                      </a:endParaRPr>
                    </a:p>
                  </a:txBody>
                  <a:tcPr anchor="ctr"/>
                </a:tc>
                <a:tc>
                  <a:txBody>
                    <a:bodyPr/>
                    <a:lstStyle/>
                    <a:p>
                      <a:pPr marL="171450" indent="-171450" algn="l">
                        <a:buFont typeface="Arial" panose="020B0604020202020204" pitchFamily="34" charset="0"/>
                        <a:buChar char="•"/>
                      </a:pPr>
                      <a:endParaRPr lang="en-US" sz="800" dirty="0">
                        <a:solidFill>
                          <a:schemeClr val="tx2"/>
                        </a:solidFill>
                      </a:endParaRPr>
                    </a:p>
                    <a:p>
                      <a:pPr marL="171450" lvl="0" indent="-171450" algn="l">
                        <a:buFont typeface="Arial" panose="020B0604020202020204" pitchFamily="34" charset="0"/>
                        <a:buChar char="•"/>
                      </a:pPr>
                      <a:r>
                        <a:rPr lang="en-US" sz="800">
                          <a:solidFill>
                            <a:schemeClr val="tx2"/>
                          </a:solidFill>
                        </a:rPr>
                        <a:t>AWS </a:t>
                      </a:r>
                      <a:r>
                        <a:rPr lang="en-US" sz="800" dirty="0">
                          <a:solidFill>
                            <a:schemeClr val="tx2"/>
                          </a:solidFill>
                        </a:rPr>
                        <a:t>Native services</a:t>
                      </a:r>
                      <a:endParaRPr lang="en-US" sz="800" dirty="0">
                        <a:solidFill>
                          <a:schemeClr val="tx2"/>
                        </a:solidFill>
                        <a:latin typeface="+mn-lt"/>
                      </a:endParaRPr>
                    </a:p>
                  </a:txBody>
                  <a:tcPr anchor="ctr"/>
                </a:tc>
                <a:extLst>
                  <a:ext uri="{0D108BD9-81ED-4DB2-BD59-A6C34878D82A}">
                    <a16:rowId xmlns:a16="http://schemas.microsoft.com/office/drawing/2014/main" val="793884630"/>
                  </a:ext>
                </a:extLst>
              </a:tr>
            </a:tbl>
          </a:graphicData>
        </a:graphic>
      </p:graphicFrame>
      <p:sp>
        <p:nvSpPr>
          <p:cNvPr id="6" name="Oval 5">
            <a:extLst>
              <a:ext uri="{FF2B5EF4-FFF2-40B4-BE49-F238E27FC236}">
                <a16:creationId xmlns:a16="http://schemas.microsoft.com/office/drawing/2014/main" id="{C33190B6-1F2B-4B6B-82FA-1A9F36A2628E}"/>
              </a:ext>
            </a:extLst>
          </p:cNvPr>
          <p:cNvSpPr>
            <a:spLocks noChangeAspect="1"/>
          </p:cNvSpPr>
          <p:nvPr/>
        </p:nvSpPr>
        <p:spPr>
          <a:xfrm>
            <a:off x="91677" y="1141766"/>
            <a:ext cx="361695" cy="365760"/>
          </a:xfrm>
          <a:prstGeom prst="ellipse">
            <a:avLst/>
          </a:prstGeom>
          <a:solidFill>
            <a:srgbClr val="FFC000"/>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0" tIns="0" rIns="0" bIns="0" numCol="1" spcCol="38100" rtlCol="0" anchor="ctr">
            <a:noAutofit/>
          </a:bodyPr>
          <a:lstStyle/>
          <a:p>
            <a:pPr algn="ctr" defTabSz="609570" hangingPunct="0">
              <a:defRPr/>
            </a:pPr>
            <a:r>
              <a:rPr lang="en-GB" sz="1600">
                <a:solidFill>
                  <a:srgbClr val="000000"/>
                </a:solidFill>
                <a:latin typeface="Calibri" panose="020F0502020204030204"/>
                <a:cs typeface="Calibri"/>
                <a:sym typeface="Calibri"/>
              </a:rPr>
              <a:t>6</a:t>
            </a:r>
            <a:endParaRPr lang="en-US" sz="1600">
              <a:solidFill>
                <a:srgbClr val="000000"/>
              </a:solidFill>
              <a:latin typeface="Calibri" panose="020F0502020204030204"/>
              <a:cs typeface="Calibri"/>
              <a:sym typeface="Calibri"/>
            </a:endParaRPr>
          </a:p>
        </p:txBody>
      </p:sp>
      <p:sp>
        <p:nvSpPr>
          <p:cNvPr id="7" name="Oval 6">
            <a:extLst>
              <a:ext uri="{FF2B5EF4-FFF2-40B4-BE49-F238E27FC236}">
                <a16:creationId xmlns:a16="http://schemas.microsoft.com/office/drawing/2014/main" id="{93B9703C-CB7D-4052-B7B1-AFD89B945B7A}"/>
              </a:ext>
            </a:extLst>
          </p:cNvPr>
          <p:cNvSpPr>
            <a:spLocks noChangeAspect="1"/>
          </p:cNvSpPr>
          <p:nvPr/>
        </p:nvSpPr>
        <p:spPr>
          <a:xfrm>
            <a:off x="91677" y="1800481"/>
            <a:ext cx="361695" cy="365760"/>
          </a:xfrm>
          <a:prstGeom prst="ellipse">
            <a:avLst/>
          </a:prstGeom>
          <a:solidFill>
            <a:srgbClr val="FFC000"/>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0" tIns="0" rIns="0" bIns="0" numCol="1" spcCol="38100" rtlCol="0" anchor="ctr">
            <a:noAutofit/>
          </a:bodyPr>
          <a:lstStyle/>
          <a:p>
            <a:pPr algn="ctr" defTabSz="609570" hangingPunct="0">
              <a:defRPr/>
            </a:pPr>
            <a:r>
              <a:rPr lang="en-US" sz="1600">
                <a:solidFill>
                  <a:srgbClr val="000000"/>
                </a:solidFill>
                <a:latin typeface="Calibri" panose="020F0502020204030204"/>
                <a:cs typeface="Calibri"/>
                <a:sym typeface="Calibri"/>
              </a:rPr>
              <a:t>7</a:t>
            </a:r>
          </a:p>
        </p:txBody>
      </p:sp>
      <p:sp>
        <p:nvSpPr>
          <p:cNvPr id="8" name="Oval 7">
            <a:extLst>
              <a:ext uri="{FF2B5EF4-FFF2-40B4-BE49-F238E27FC236}">
                <a16:creationId xmlns:a16="http://schemas.microsoft.com/office/drawing/2014/main" id="{CFDED69C-0FEC-4DEA-8BFC-0BAF564F69FC}"/>
              </a:ext>
            </a:extLst>
          </p:cNvPr>
          <p:cNvSpPr>
            <a:spLocks noChangeAspect="1"/>
          </p:cNvSpPr>
          <p:nvPr/>
        </p:nvSpPr>
        <p:spPr>
          <a:xfrm>
            <a:off x="91675" y="3132145"/>
            <a:ext cx="361695" cy="365760"/>
          </a:xfrm>
          <a:prstGeom prst="ellipse">
            <a:avLst/>
          </a:prstGeom>
          <a:solidFill>
            <a:srgbClr val="FFC000"/>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0" tIns="0" rIns="0" bIns="0" numCol="1" spcCol="38100" rtlCol="0" anchor="ctr">
            <a:noAutofit/>
          </a:bodyPr>
          <a:lstStyle/>
          <a:p>
            <a:pPr algn="ctr" defTabSz="609570" hangingPunct="0">
              <a:defRPr/>
            </a:pPr>
            <a:r>
              <a:rPr lang="en-GB" sz="1600">
                <a:solidFill>
                  <a:srgbClr val="000000"/>
                </a:solidFill>
                <a:latin typeface="Calibri" panose="020F0502020204030204"/>
                <a:cs typeface="Calibri"/>
                <a:sym typeface="Calibri"/>
              </a:rPr>
              <a:t>9</a:t>
            </a:r>
            <a:endParaRPr lang="en-US" sz="1600">
              <a:solidFill>
                <a:srgbClr val="000000"/>
              </a:solidFill>
              <a:latin typeface="Calibri" panose="020F0502020204030204"/>
              <a:cs typeface="Calibri"/>
              <a:sym typeface="Calibri"/>
            </a:endParaRPr>
          </a:p>
        </p:txBody>
      </p:sp>
      <p:sp>
        <p:nvSpPr>
          <p:cNvPr id="9" name="Oval 8">
            <a:extLst>
              <a:ext uri="{FF2B5EF4-FFF2-40B4-BE49-F238E27FC236}">
                <a16:creationId xmlns:a16="http://schemas.microsoft.com/office/drawing/2014/main" id="{FA42C847-74D2-4405-B7D4-9253DABF7C57}"/>
              </a:ext>
            </a:extLst>
          </p:cNvPr>
          <p:cNvSpPr>
            <a:spLocks noChangeAspect="1"/>
          </p:cNvSpPr>
          <p:nvPr/>
        </p:nvSpPr>
        <p:spPr>
          <a:xfrm>
            <a:off x="91674" y="4176073"/>
            <a:ext cx="361695" cy="365760"/>
          </a:xfrm>
          <a:prstGeom prst="ellipse">
            <a:avLst/>
          </a:prstGeom>
          <a:solidFill>
            <a:srgbClr val="FFC000"/>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0" tIns="0" rIns="0" bIns="0" numCol="1" spcCol="38100" rtlCol="0" anchor="ctr">
            <a:noAutofit/>
          </a:bodyPr>
          <a:lstStyle/>
          <a:p>
            <a:pPr algn="ctr" defTabSz="609570" hangingPunct="0">
              <a:defRPr/>
            </a:pPr>
            <a:r>
              <a:rPr lang="en-US" sz="1600">
                <a:solidFill>
                  <a:srgbClr val="000000"/>
                </a:solidFill>
                <a:latin typeface="Calibri" panose="020F0502020204030204"/>
                <a:cs typeface="Calibri"/>
                <a:sym typeface="Calibri"/>
              </a:rPr>
              <a:t>10</a:t>
            </a:r>
          </a:p>
        </p:txBody>
      </p:sp>
      <p:sp>
        <p:nvSpPr>
          <p:cNvPr id="11" name="Oval 10">
            <a:extLst>
              <a:ext uri="{FF2B5EF4-FFF2-40B4-BE49-F238E27FC236}">
                <a16:creationId xmlns:a16="http://schemas.microsoft.com/office/drawing/2014/main" id="{C8701AE3-CEDF-4480-98E7-FC45ED78C826}"/>
              </a:ext>
            </a:extLst>
          </p:cNvPr>
          <p:cNvSpPr>
            <a:spLocks noChangeAspect="1"/>
          </p:cNvSpPr>
          <p:nvPr/>
        </p:nvSpPr>
        <p:spPr>
          <a:xfrm>
            <a:off x="91676" y="2459196"/>
            <a:ext cx="361695" cy="365760"/>
          </a:xfrm>
          <a:prstGeom prst="ellipse">
            <a:avLst/>
          </a:prstGeom>
          <a:solidFill>
            <a:srgbClr val="FFC000"/>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0" tIns="0" rIns="0" bIns="0" numCol="1" spcCol="38100" rtlCol="0" anchor="ctr">
            <a:noAutofit/>
          </a:bodyPr>
          <a:lstStyle/>
          <a:p>
            <a:pPr algn="ctr" defTabSz="609570" hangingPunct="0">
              <a:defRPr/>
            </a:pPr>
            <a:r>
              <a:rPr lang="en-US" sz="1600">
                <a:solidFill>
                  <a:srgbClr val="000000"/>
                </a:solidFill>
                <a:latin typeface="Calibri" panose="020F0502020204030204"/>
                <a:cs typeface="Calibri"/>
                <a:sym typeface="Calibri"/>
              </a:rPr>
              <a:t>8</a:t>
            </a:r>
          </a:p>
        </p:txBody>
      </p:sp>
      <p:sp>
        <p:nvSpPr>
          <p:cNvPr id="10" name="Oval 9">
            <a:extLst>
              <a:ext uri="{FF2B5EF4-FFF2-40B4-BE49-F238E27FC236}">
                <a16:creationId xmlns:a16="http://schemas.microsoft.com/office/drawing/2014/main" id="{FA42C847-74D2-4405-B7D4-9253DABF7C57}"/>
              </a:ext>
            </a:extLst>
          </p:cNvPr>
          <p:cNvSpPr>
            <a:spLocks noChangeAspect="1"/>
          </p:cNvSpPr>
          <p:nvPr/>
        </p:nvSpPr>
        <p:spPr>
          <a:xfrm>
            <a:off x="91673" y="5406503"/>
            <a:ext cx="361695" cy="365760"/>
          </a:xfrm>
          <a:prstGeom prst="ellipse">
            <a:avLst/>
          </a:prstGeom>
          <a:solidFill>
            <a:srgbClr val="FFC000"/>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0" tIns="0" rIns="0" bIns="0" numCol="1" spcCol="38100" rtlCol="0" anchor="ctr">
            <a:noAutofit/>
          </a:bodyPr>
          <a:lstStyle/>
          <a:p>
            <a:pPr algn="ctr" defTabSz="609570" hangingPunct="0">
              <a:defRPr/>
            </a:pPr>
            <a:r>
              <a:rPr lang="en-US" sz="1600">
                <a:solidFill>
                  <a:srgbClr val="000000"/>
                </a:solidFill>
                <a:latin typeface="Calibri" panose="020F0502020204030204"/>
                <a:cs typeface="Calibri"/>
                <a:sym typeface="Calibri"/>
              </a:rPr>
              <a:t>11</a:t>
            </a:r>
          </a:p>
        </p:txBody>
      </p:sp>
      <p:sp>
        <p:nvSpPr>
          <p:cNvPr id="4" name="Title 2">
            <a:extLst>
              <a:ext uri="{FF2B5EF4-FFF2-40B4-BE49-F238E27FC236}">
                <a16:creationId xmlns:a16="http://schemas.microsoft.com/office/drawing/2014/main" id="{B0F03EEC-2FC7-BF71-ED50-34BAC65AB4BD}"/>
              </a:ext>
            </a:extLst>
          </p:cNvPr>
          <p:cNvSpPr txBox="1">
            <a:spLocks/>
          </p:cNvSpPr>
          <p:nvPr/>
        </p:nvSpPr>
        <p:spPr>
          <a:xfrm>
            <a:off x="119075" y="147242"/>
            <a:ext cx="11774663" cy="497602"/>
          </a:xfrm>
          <a:prstGeom prst="rect">
            <a:avLst/>
          </a:prstGeom>
        </p:spPr>
        <p:txBody>
          <a:bodyPr vert="horz" lIns="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400" dirty="0">
                <a:latin typeface="+mn-lt"/>
              </a:rPr>
              <a:t>Solution Design Notes for Data platform</a:t>
            </a:r>
          </a:p>
        </p:txBody>
      </p:sp>
    </p:spTree>
    <p:extLst>
      <p:ext uri="{BB962C8B-B14F-4D97-AF65-F5344CB8AC3E}">
        <p14:creationId xmlns:p14="http://schemas.microsoft.com/office/powerpoint/2010/main" val="27957654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2171</Words>
  <Application>Microsoft Office PowerPoint</Application>
  <PresentationFormat>Widescreen</PresentationFormat>
  <Paragraphs>436</Paragraphs>
  <Slides>7</Slides>
  <Notes>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Aptos</vt:lpstr>
      <vt:lpstr>Aptos Display</vt:lpstr>
      <vt:lpstr>Arial</vt:lpstr>
      <vt:lpstr>Arial,Sans-Serif</vt:lpstr>
      <vt:lpstr>Calibri</vt:lpstr>
      <vt:lpstr>docs-Calibri</vt:lpstr>
      <vt:lpstr>Office Theme</vt:lpstr>
      <vt:lpstr>PowerPoint Presentation</vt:lpstr>
      <vt:lpstr>PowerPoint Presentation</vt:lpstr>
      <vt:lpstr>PowerPoint Presentation</vt:lpstr>
      <vt:lpstr>PowerPoint Presentation</vt:lpstr>
      <vt:lpstr>A detailed technical solution architecture of building a Microsoft Azure data platform to propel Data Analytics &amp; AI @ Scale</vt:lpstr>
      <vt:lpstr>Solution Design Notes for Data platform</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Durga Dutta</dc:creator>
  <cp:lastModifiedBy>Durga Dutta</cp:lastModifiedBy>
  <cp:revision>1</cp:revision>
  <dcterms:created xsi:type="dcterms:W3CDTF">2025-03-14T17:59:04Z</dcterms:created>
  <dcterms:modified xsi:type="dcterms:W3CDTF">2025-03-14T18:00:04Z</dcterms:modified>
</cp:coreProperties>
</file>