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29" r:id="rId3"/>
    <p:sldId id="330" r:id="rId4"/>
    <p:sldId id="331" r:id="rId5"/>
    <p:sldId id="273" r:id="rId6"/>
    <p:sldId id="274" r:id="rId7"/>
    <p:sldId id="275" r:id="rId8"/>
    <p:sldId id="276" r:id="rId9"/>
    <p:sldId id="277" r:id="rId10"/>
    <p:sldId id="283" r:id="rId11"/>
    <p:sldId id="278" r:id="rId12"/>
    <p:sldId id="279" r:id="rId13"/>
    <p:sldId id="284" r:id="rId14"/>
    <p:sldId id="285" r:id="rId15"/>
    <p:sldId id="286" r:id="rId16"/>
    <p:sldId id="280" r:id="rId17"/>
    <p:sldId id="281" r:id="rId18"/>
    <p:sldId id="287" r:id="rId19"/>
    <p:sldId id="288" r:id="rId20"/>
    <p:sldId id="289" r:id="rId21"/>
    <p:sldId id="33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697"/>
    <a:srgbClr val="FF6600"/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8:36:44.8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0 250,'48'0,"102"-4,-129 2,0-1,-1-2,1 0,-1-1,23-10,-16 4,-1 0,1 0,0 1,1 2,-1 1,2 1,53-6,87 15,29-3,-146-6,-1-3,97-31,37-8,-89 38,0 3,166 10,-92 1,560-3,-665 3,84 15,48 3,658-20,-410-3,-374 5,82 14,51 4,582-20,-378-3,-373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8:36:50.9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77 455,'71'-3,"78"-14,45-2,174 19,42-2,-192-19,44 0,658 22,-843-5,0-3,103-24,-100 15,158-10,54 6,35 0,-125 23,215-5,-382-3,-1 0,0-2,44-16,-43 12,0 1,0 2,44-4,215 12,17-1,-185-18,-82 10,71-3,-79 11,-10 1,0-1,0 0,0-3,0 0,29-9,-2-5,133-40,-150 50,-1 1,1 1,54 0,-41 6,186 5,-121 14,-77-11,57 5,-79-12,0 1,0 0,0 1,0 1,0 1,-1 0,1 0,-1 2,-1 0,1 0,-1 1,-1 1,15 12,114 75,-7-6,-125-83,0-1,1 0,-1-1,1 0,0-1,1 0,-1 0,20 3,-3-3,1-1,29-1,12 1,-49 3,-27 2,-32 6,-109 0,119-14,0 1,-1 2,1 1,0 1,1 2,-1 1,-47 19,9 7,-101 35,133-58,1-2,-1-1,-1-2,1-1,-43 0,-828-6,374-1,488 5,0 2,0 2,-72 20,67-14,0-2,-80 6,8-17,91-3,0 2,0 1,0 2,0 1,0 1,-50 14,47-5,-1-1,0-3,0 0,-1-2,0-2,-49 2,52-5,-1 1,-40 10,36-6,-50 4,-534-7,317-7,-769 3,1024-3,-81-14,4 1,-177-33,108 13,24-4,128 27,0 3,0 1,-77-5,-288 17,383-2,0 2,0 0,-32 10,27-6,-55 6,7-10,43-3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7T18:36:54.0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5675 3,'-188'-2,"-210"5,210 16,-52 2,-568-20,382-3,351 7,1 2,-1 4,-91 26,-122 18,-337-42,361-17,-748 4,992 1,0 1,0 0,0 2,1 0,-1 1,1 1,-36 17,34-15,0 0,-1-2,0-1,0 0,0-2,-25 1,-141-6,81-1,72 2,17 0,0 0,1 2,-1 0,-32 7,24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15:57:04.13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371 3813 24575,'0'0'0,"7"0"0,11 0 0,7 0 0,7 0 0,5 0 0,11 0 0,2 0 0,1 0 0,-1 0 0,-3 0 0,6 0 0,-1 0 0,-1 0 0,-3 0 0,-2 0 0,-2 0 0,-2 0 0,-1 0 0,0 0 0,-1 0 0,1 0 0,-1 8 0,1 0 0,0 9 0,0-2 0,0-1 0,0-4 0,0-3 0,0-3 0,0 6 0,-1-2 0,1 0 0,0-1 0,0-3 0,0-2 0,0 0 0,9-2 0,-1 0 0,9 0 0,-2-1 0,-2 1 0,-3 0 0,-3 0 0,-3-1 0,-3 1 0,0 0 0,7 0 0,0 0 0,-1 0 0,8 0 0,-2-8 0,-2 0 0,6 0 0,-3 1 0,-3 2 0,6-6 0,-3 0 0,-3 2 0,5 2 0,-2 2 0,5 2 0,-2 2 0,4 0 0,-3 1 0,5-7 0,-4-1 0,-5 0 0,-4 2 0,-4 1 0,-2 2 0,-3 1 0,-1 2 0,-1-1 0,0 2 0,0-1 0,1 0 0,-1 1 0,1-1 0,0 0 0,0 0 0,-1 0 0,10 0 0,-1 0 0,0 0 0,8 0 0,-3 0 0,-1 0 0,4-8 0,6-9 0,7 1 0,4-8 0,4 4 0,3 3 0,-7 6 0,-7 3 0,-9 4 0,1 3 0,-5 1 0,-3 0 0,4 1 0,-1 0 0,5 0 0,-3-1 0,-2 1 0,-3-1 0,-4 0 0,5-8 0,-1-9 0,7 0 0,6 2 0,14 3 0,6 4 0,-5 3 0,1-6 0,-9 1 0,0 2 0,-7 2 0,-7 1 0,2 3 0,-4 0 0,-4 2 0,5 0 0,6 1 0,-2-1 0,-4 0 0,-3 1 0,4-1 0,-3 0 0,-3 0 0,5 0 0,-2 0 0,-2 0 0,-3 0 0,5 0 0,-2 0 0,-1 0 0,5 0 0,-2 0 0,-2 0 0,-3 0 0,5 8 0,-2 1 0,-1 7 0,6 0 0,-3-3 0,-2-3 0,5-3 0,-3-3 0,-1 6 0,-4-1 0,-3-1 0,-2-1 0,-2-3 0,-1-1 0,0-2 0,7 0 0,1-2 0,0 1 0,-2 0 0,-1-1 0,-2 1 0,-1 0 0,7 0 0,7 0 0,1 0 0,6 0 0,5 0 0,13 0 0,4 0 0,11 0 0,0 0 0,-1 0 0,5-9 0,-11 1 0,5-1 0,-4-6 0,-2 2 0,-2 1 0,-10-5 0,-10-5 0,-10 2 0,-7 3 0,-13-3 0,-4 3 0,-2 4 0,2 4 0,1 4 0,-6-6 0,1 2 0,2-7 0,-5-7 0,1 2 0,-5-5 0,2 5 0,-5-4 0,-4-3 0,-6-5 0,5 6 0,5-3 0,-1-1 0,-3-4 0,-4-1 0,-4-3 0,-2-9 0,-4-1 0,0-1 0,-2 2 0,1 2 0,-1 1 0,0 2 0,1 1 0,0 1 0,-1 0 0,1 0 0,0 1 0,0-9 0,0 0 0,0 0 0,0 1 0,0 2 0,0 2 0,0 1 0,0 2 0,0-1 0,0 2 0,0-1 0,0-8 0,0 0 0,0 0 0,0 1 0,0 2 0,0 2 0,0 2 0,0-8 0,0 0 0,0 1 0,0 1 0,0 3 0,0 1 0,0-6 0,0 0 0,0 0 0,-8 11 0,-1 2 0,1 1 0,1 1 0,-6 6 0,1 0 0,2-2 0,-6 6 0,3-2 0,1-2 0,4-4 0,-6-2 0,-5-3 0,-7-1 0,2-2 0,-4 0 0,5-1 0,5 0 0,7 1 0,-5 0 0,-4 7 0,2 2 0,-5 7 0,3-1 0,-3 7 0,3-3 0,5-4 0,-3 4 0,-5-3 0,-5 4 0,3-3 0,-4 4 0,-2 6 0,-3-5 0,-2 5 0,5-6 0,0 4 0,-2 3 0,-1 4 0,-3 3 0,-9 3 0,-3 1 0,0 2 0,1 1 0,2 0 0,-7-1 0,2 1 0,0-1 0,3 1 0,2-1 0,3 0 0,0 0 0,2 0 0,0 0 0,0 0 0,1 0 0,-1 0 0,-8 0 0,0 0 0,0 0 0,1 0 0,2-8 0,2-1 0,1 1 0,2 1 0,-9-6 0,1 1 0,0 2 0,-7-6 0,2 3 0,2 1 0,3 4 0,2 3 0,3 2 0,1 2 0,2 1 0,-8-8 0,0 0 0,1 0 0,0 1 0,3 2 0,1 2 0,-7 2 0,1 0 0,-8 1 0,2 0 0,2 0 0,3 1 0,4-1 0,2 0 0,-6 0 0,2 1 0,-1-1 0,3 0 0,-6 0 0,1 0 0,1 0 0,-5 0 0,1-1 0,3 1 0,3 0 0,-5 0 0,1 0 0,2 0 0,-5 0 0,2 0 0,2 0 0,3 0 0,-5 0 0,1 0 0,-6 0 0,3 0 0,2 0 0,3 0 0,4 0 0,3 0 0,1 0 0,2 0 0,1 0 0,-1 0 0,1 0 0,0 0 0,-1 0 0,0 0 0,-8 0 0,0 0 0,-1 0 0,2 0 0,3 0 0,1 0 0,1 0 0,1 0 0,1 0 0,0 0 0,1 0 0,-1 0 0,-8 0 0,0 0 0,-8 0 0,0 0 0,3 0 0,3 0 0,-5 0 0,3 0 0,2 0 0,-6 0 0,3 0 0,2 0 0,-5 9 0,2 7 0,3 1 0,3-1 0,3-5 0,2-2 0,-6-4 0,0-3 0,1-1 0,2-1 0,2-1 0,1 0 0,-6 1 0,0-1 0,1 1 0,1 0 0,2-1 0,2 1 0,2 0 0,0 0 0,1 0 0,1 0 0,-9 1 0,0-1 0,0 0 0,1 0 0,3 0 0,-8 0 0,2 0 0,1 0 0,-6 0 0,2 0 0,-7 0 0,4 0 0,2 0 0,-4 0 0,3 0 0,3 0 0,4 0 0,-6 0 0,3 0 0,2 0 0,2 0 0,3 0 0,1 0 0,2 0 0,1 0 0,0 0 0,1 0 0,-1 0 0,1 0 0,-9 0 0,0 0 0,0 0 0,1 0 0,2 0 0,2 0 0,1 0 0,1 0 0,1 0 0,0 0 0,0 0 0,-7 0 0,-1 0 0,-1 0 0,3 0 0,1 0 0,2 0 0,1 0 0,-7 0 0,1 0 0,0 0 0,1 0 0,3 0 0,1 0 0,1 0 0,2 0 0,0 0 0,0 0 0,0 0 0,1 0 0,-1 0 0,8 8 0,1 0 0,-1 1 0,-1 6 0,-2-1 0,7 5 0,-2-1 0,8 4 0,-3-4 0,-2 5 0,5 13 0,-3-4 0,5 3 0,5 1 0,-3 2 0,-4-6 0,3-1 0,-4-7 0,4 2 0,-4 2 0,5 3 0,4 4 0,5 2 0,-5 2 0,-4 2 0,2 8 0,2 1 0,4 0 0,-5-1 0,4 5 0,1-1 0,4-1 0,2-4 0,3-2 0,1 7 0,1-3 0,0 0 0,1-2 0,-1-3 0,-7-1 0,-1-2 0,0-1 0,1 0 0,2 0 0,2-1 0,1 1 0,1 0 0,1-1 0,1 1 0,-1 0 0,0 0 0,1 0 0,-9 0 0,-1 0 0,1 0 0,0 0 0,3 8 0,2 1 0,1-1 0,2-1 0,-1-2 0,2-2 0,-1 6 0,0 1 0,1-2 0,-1-1 0,0-3 0,0-1 0,0-1 0,0-2 0,0 0 0,0-1 0,0 1 0,0 0 0,0-1 0,0 1 0,0 0 0,0 0 0,0 0 0,0 0 0,0 0 0,0 0 0,0 0 0,0 0 0,0 0 0,0 0 0,0 0 0,0 0 0,0 0 0,8-9 0,1 1 0,8-8 0,-2 0 0,7-5 0,4-6 0,6-5 0,4-4 0,-6 6 0,2-2 0,1 7 0,2-2 0,-6-2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EE8D8-E738-4C84-A206-7461D5E118A6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771AB-3C9E-4529-B989-90CC1AD31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64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2D00A8A-CC07-4242-89F5-D1191848D1CF}" type="slidenum">
              <a:rPr lang="en-GB" altLang="en-US" smtClean="0"/>
              <a:pPr eaLnBrk="1" hangingPunct="1"/>
              <a:t>15</a:t>
            </a:fld>
            <a:endParaRPr lang="en-GB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501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When the diagram appears say: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="1" i="1"/>
              <a:t>Here is £20.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="1" i="1"/>
              <a:t>1/10 of 20 is £2.</a:t>
            </a:r>
            <a:r>
              <a:rPr lang="en-GB" altLang="en-US"/>
              <a:t> Click to reveal.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="1" i="1"/>
              <a:t>2/10 of £20 is £4.</a:t>
            </a:r>
            <a:r>
              <a:rPr lang="en-GB" altLang="en-US"/>
              <a:t> Click to reveal and continue stating the proportion shaded until you reach </a:t>
            </a:r>
            <a:r>
              <a:rPr lang="en-GB" altLang="en-US" b="1" i="1"/>
              <a:t>7/10 of £20 is £14.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8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9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5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0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33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65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5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77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74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7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22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1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43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7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6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0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2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3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9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7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F372-E5AF-45A3-8C67-CEEFE1ADA43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6EDCB-1E44-4CFF-8D70-468ECAF41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2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5F44-C3D4-47C2-86B9-F6B13EB17A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4FBF-3331-44A3-916A-6FB765EAC9E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5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A51BA5"/>
          </a:solidFill>
          <a:latin typeface="Comic Sans MS" pitchFamily="66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mic Sans MS" pitchFamily="66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mic Sans MS" pitchFamily="66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Comic Sans MS" pitchFamily="66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4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1" t="16596" r="25708" b="8445"/>
          <a:stretch/>
        </p:blipFill>
        <p:spPr>
          <a:xfrm>
            <a:off x="3798270" y="2924944"/>
            <a:ext cx="1547460" cy="1763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018" y="192386"/>
            <a:ext cx="6976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Number Workout – Show all your working out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0" y="2204864"/>
            <a:ext cx="0" cy="54008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4653136"/>
            <a:ext cx="0" cy="54035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</p:cNvCxnSpPr>
          <p:nvPr/>
        </p:nvCxnSpPr>
        <p:spPr>
          <a:xfrm>
            <a:off x="5345730" y="3806918"/>
            <a:ext cx="10800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1"/>
          </p:cNvCxnSpPr>
          <p:nvPr/>
        </p:nvCxnSpPr>
        <p:spPr>
          <a:xfrm flipH="1" flipV="1">
            <a:off x="2483768" y="3789040"/>
            <a:ext cx="11160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3648" y="35730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34 x 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9912" y="170080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4321 – 1234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8224" y="3573016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Find the LCM of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And 90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79912" y="5373216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0.24 x 1.92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568" y="450912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Express 525 as a product of its prime factors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8224" y="508518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90 ÷ 1.8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16216" y="191683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240 ÷ 16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347864" y="4365104"/>
            <a:ext cx="540072" cy="54005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4090" y="4365104"/>
            <a:ext cx="540101" cy="5400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31640" y="20608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-3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2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 x 4 – 7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059832" y="2492896"/>
            <a:ext cx="540095" cy="54005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364088" y="2420888"/>
            <a:ext cx="540046" cy="54007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2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84296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95750"/>
            <a:ext cx="8429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42875" y="142875"/>
            <a:ext cx="8858250" cy="17859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altLang="en-US" sz="6000" b="1">
                <a:solidFill>
                  <a:srgbClr val="C00000"/>
                </a:solidFill>
                <a:latin typeface="Berlin Sans FB" pitchFamily="34" charset="0"/>
              </a:rPr>
              <a:t>FRACTION </a:t>
            </a:r>
            <a:r>
              <a:rPr lang="en-GB" altLang="en-US" sz="6000" b="1">
                <a:latin typeface="Berlin Sans FB Demi" pitchFamily="34" charset="0"/>
              </a:rPr>
              <a:t>÷</a:t>
            </a:r>
            <a:r>
              <a:rPr lang="en-GB" altLang="en-US" sz="6000" b="1">
                <a:solidFill>
                  <a:srgbClr val="C00000"/>
                </a:solidFill>
                <a:latin typeface="Berlin Sans FB" pitchFamily="34" charset="0"/>
              </a:rPr>
              <a:t> FRACTION</a:t>
            </a:r>
            <a:endParaRPr lang="en-GB" altLang="en-US" sz="6000">
              <a:solidFill>
                <a:srgbClr val="C00000"/>
              </a:solidFill>
              <a:latin typeface="Berlin Sans FB Dem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2781" y="2708920"/>
                <a:ext cx="7668344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781" y="2708920"/>
                <a:ext cx="7668344" cy="887551"/>
              </a:xfrm>
              <a:prstGeom prst="rect">
                <a:avLst/>
              </a:prstGeom>
              <a:blipFill>
                <a:blip r:embed="rId4"/>
                <a:stretch>
                  <a:fillRect l="-2464" b="-11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7331" y="4797152"/>
                <a:ext cx="7668344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31" y="4797152"/>
                <a:ext cx="7668344" cy="883703"/>
              </a:xfrm>
              <a:prstGeom prst="rect">
                <a:avLst/>
              </a:prstGeom>
              <a:blipFill>
                <a:blip r:embed="rId5"/>
                <a:stretch>
                  <a:fillRect l="-2464" b="-1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821D830-ECDD-C88C-CA96-C3B0FE47C186}"/>
              </a:ext>
            </a:extLst>
          </p:cNvPr>
          <p:cNvSpPr txBox="1"/>
          <p:nvPr/>
        </p:nvSpPr>
        <p:spPr>
          <a:xfrm>
            <a:off x="3023257" y="112474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Keep, Change, Flip</a:t>
            </a:r>
          </a:p>
        </p:txBody>
      </p:sp>
    </p:spTree>
    <p:extLst>
      <p:ext uri="{BB962C8B-B14F-4D97-AF65-F5344CB8AC3E}">
        <p14:creationId xmlns:p14="http://schemas.microsoft.com/office/powerpoint/2010/main" val="9091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38288"/>
            <a:ext cx="82978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251450"/>
            <a:ext cx="82978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142875" y="71438"/>
            <a:ext cx="8858250" cy="1071562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GB" altLang="en-US" sz="6600">
                <a:solidFill>
                  <a:srgbClr val="002060"/>
                </a:solidFill>
                <a:latin typeface="Berlin Sans FB Demi" pitchFamily="34" charset="0"/>
              </a:rPr>
              <a:t>INTEGER </a:t>
            </a:r>
            <a:r>
              <a:rPr lang="en-GB" altLang="en-US" sz="6600" b="1">
                <a:latin typeface="Berlin Sans FB Demi" pitchFamily="34" charset="0"/>
              </a:rPr>
              <a:t>÷ </a:t>
            </a:r>
            <a:r>
              <a:rPr lang="en-GB" altLang="en-US" sz="6600" b="1">
                <a:solidFill>
                  <a:srgbClr val="C00000"/>
                </a:solidFill>
                <a:latin typeface="Berlin Sans FB" pitchFamily="34" charset="0"/>
              </a:rPr>
              <a:t>FRACTION</a:t>
            </a:r>
            <a:r>
              <a:rPr lang="en-GB" altLang="en-US" sz="6600">
                <a:solidFill>
                  <a:srgbClr val="C00000"/>
                </a:solidFill>
              </a:rPr>
              <a:t> </a:t>
            </a:r>
            <a:endParaRPr lang="en-GB" altLang="en-US" sz="6600" b="1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altLang="en-US" sz="6600">
              <a:solidFill>
                <a:srgbClr val="002060"/>
              </a:solidFill>
              <a:latin typeface="Berlin Sans FB Dem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2875" y="3714750"/>
            <a:ext cx="8858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GB" sz="6600" b="1" dirty="0">
                <a:solidFill>
                  <a:srgbClr val="C00000"/>
                </a:solidFill>
                <a:latin typeface="Berlin Sans FB" pitchFamily="34" charset="0"/>
              </a:rPr>
              <a:t>FRACTION </a:t>
            </a:r>
            <a:r>
              <a:rPr lang="en-GB" sz="6600" b="1" dirty="0">
                <a:latin typeface="Berlin Sans FB Demi" pitchFamily="34" charset="0"/>
                <a:cs typeface="+mn-cs"/>
              </a:rPr>
              <a:t>÷ </a:t>
            </a:r>
            <a:r>
              <a:rPr lang="en-GB" sz="6600" dirty="0">
                <a:solidFill>
                  <a:srgbClr val="002060"/>
                </a:solidFill>
                <a:latin typeface="Berlin Sans FB Demi" pitchFamily="34" charset="0"/>
              </a:rPr>
              <a:t>INTEGER </a:t>
            </a:r>
            <a:endParaRPr lang="en-GB" sz="66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n-GB" sz="6600" dirty="0">
              <a:solidFill>
                <a:srgbClr val="002060"/>
              </a:solidFill>
              <a:latin typeface="Berlin Sans FB Demi" pitchFamily="34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2076300"/>
                <a:ext cx="7668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= 12       =</a:t>
                </a:r>
                <a14:m>
                  <m:oMath xmlns:m="http://schemas.openxmlformats.org/officeDocument/2006/math">
                    <m:r>
                      <a:rPr lang="en-GB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8  </m:t>
                    </m:r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= 12        = 10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076300"/>
                <a:ext cx="7668344" cy="646331"/>
              </a:xfrm>
              <a:prstGeom prst="rect">
                <a:avLst/>
              </a:prstGeom>
              <a:blipFill>
                <a:blip r:embed="rId4"/>
                <a:stretch>
                  <a:fillRect l="-2385"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43263" y="5969868"/>
                <a:ext cx="7668344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63" y="5969868"/>
                <a:ext cx="7668344" cy="878126"/>
              </a:xfrm>
              <a:prstGeom prst="rect">
                <a:avLst/>
              </a:prstGeom>
              <a:blipFill>
                <a:blip r:embed="rId5"/>
                <a:stretch>
                  <a:fillRect l="-2385" b="-11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979322B-31EE-4E49-00C2-F0F2ADCF17EF}"/>
              </a:ext>
            </a:extLst>
          </p:cNvPr>
          <p:cNvSpPr txBox="1"/>
          <p:nvPr/>
        </p:nvSpPr>
        <p:spPr>
          <a:xfrm>
            <a:off x="2399599" y="876352"/>
            <a:ext cx="421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Still Keep, Change, Flip</a:t>
            </a:r>
          </a:p>
        </p:txBody>
      </p:sp>
    </p:spTree>
    <p:extLst>
      <p:ext uri="{BB962C8B-B14F-4D97-AF65-F5344CB8AC3E}">
        <p14:creationId xmlns:p14="http://schemas.microsoft.com/office/powerpoint/2010/main" val="34584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925144"/>
          </a:xfrm>
          <a:ln w="38100">
            <a:solidFill>
              <a:srgbClr val="00B0F0"/>
            </a:solidFill>
          </a:ln>
        </p:spPr>
        <p:txBody>
          <a:bodyPr/>
          <a:lstStyle/>
          <a:p>
            <a:pPr>
              <a:buNone/>
            </a:pPr>
            <a:r>
              <a:rPr lang="en-GB" b="1" dirty="0">
                <a:solidFill>
                  <a:srgbClr val="FF3300"/>
                </a:solidFill>
                <a:latin typeface="Comic Sans MS" pitchFamily="66" charset="0"/>
              </a:rPr>
              <a:t>		</a:t>
            </a:r>
          </a:p>
          <a:p>
            <a:pPr>
              <a:buNone/>
            </a:pPr>
            <a:endParaRPr lang="en-GB" u="sng" dirty="0">
              <a:latin typeface="Comic Sans MS" pitchFamily="66" charset="0"/>
            </a:endParaRPr>
          </a:p>
          <a:p>
            <a:pPr>
              <a:buNone/>
            </a:pPr>
            <a:endParaRPr lang="en-GB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211683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79310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209778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0" y="277405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8435" y="2132856"/>
            <a:ext cx="1959429" cy="1008112"/>
          </a:xfrm>
          <a:prstGeom prst="rect">
            <a:avLst/>
          </a:prstGeo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4589" y="2132856"/>
            <a:ext cx="1493395" cy="1019529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284984"/>
            <a:ext cx="1479035" cy="1019529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6847" y="4497703"/>
            <a:ext cx="761057" cy="1019529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328" y="5661248"/>
            <a:ext cx="1062608" cy="1019529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209778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277405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45033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do we do if we have a mixed number?</a:t>
            </a:r>
          </a:p>
        </p:txBody>
      </p:sp>
    </p:spTree>
    <p:extLst>
      <p:ext uri="{BB962C8B-B14F-4D97-AF65-F5344CB8AC3E}">
        <p14:creationId xmlns:p14="http://schemas.microsoft.com/office/powerpoint/2010/main" val="14025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000" b="1" u="sng" dirty="0">
                <a:latin typeface="Comic Sans MS" pitchFamily="66" charset="0"/>
              </a:rPr>
              <a:t>Choose which question you want to try:</a:t>
            </a:r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565" y="1412776"/>
            <a:ext cx="185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Bronze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6801" y="1412776"/>
            <a:ext cx="1609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Silver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926800" y="1412776"/>
            <a:ext cx="1245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Gold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420888"/>
            <a:ext cx="2172411" cy="1008112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406" y="2420888"/>
            <a:ext cx="2096346" cy="936104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2915816" y="1268760"/>
            <a:ext cx="0" cy="558924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28184" y="1268760"/>
            <a:ext cx="0" cy="558924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420888"/>
            <a:ext cx="2172410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17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GB" sz="2000" b="1" u="sng" dirty="0">
                <a:latin typeface="Comic Sans MS" pitchFamily="66" charset="0"/>
              </a:rPr>
              <a:t>Answers: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276872"/>
            <a:ext cx="2755651" cy="779487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513609"/>
            <a:ext cx="1306464" cy="779487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665737"/>
            <a:ext cx="757530" cy="779487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014" y="5745857"/>
            <a:ext cx="988082" cy="779487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31414"/>
            <a:ext cx="2637800" cy="796952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1642" y="3789040"/>
            <a:ext cx="1156142" cy="796952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368351"/>
            <a:ext cx="594908" cy="796953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15816" y="1268760"/>
            <a:ext cx="0" cy="558924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28184" y="1268760"/>
            <a:ext cx="0" cy="5589240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4696" y="2348880"/>
            <a:ext cx="2843808" cy="756219"/>
          </a:xfrm>
          <a:prstGeom prst="rect">
            <a:avLst/>
          </a:prstGeom>
          <a:noFill/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0624" y="3454219"/>
            <a:ext cx="1437880" cy="766869"/>
          </a:xfrm>
          <a:prstGeom prst="rect">
            <a:avLst/>
          </a:prstGeom>
          <a:noFill/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725144"/>
            <a:ext cx="905332" cy="756218"/>
          </a:xfrm>
          <a:prstGeom prst="rect">
            <a:avLst/>
          </a:prstGeom>
          <a:noFill/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949280"/>
            <a:ext cx="564501" cy="426038"/>
          </a:xfrm>
          <a:prstGeom prst="rect">
            <a:avLst/>
          </a:prstGeom>
          <a:noFill/>
        </p:spPr>
      </p:pic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565" y="1556792"/>
            <a:ext cx="185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Bronze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66801" y="1556792"/>
            <a:ext cx="1609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Silver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26800" y="1628800"/>
            <a:ext cx="1245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222249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3475038"/>
            <a:ext cx="7005637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3475038"/>
            <a:ext cx="6905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475038"/>
            <a:ext cx="6905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1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475038"/>
            <a:ext cx="6905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3475038"/>
            <a:ext cx="6905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3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3475038"/>
            <a:ext cx="6905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5038"/>
            <a:ext cx="6905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5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75038"/>
            <a:ext cx="6905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24075" y="5334000"/>
            <a:ext cx="1427163" cy="879475"/>
            <a:chOff x="912" y="3481"/>
            <a:chExt cx="899" cy="554"/>
          </a:xfrm>
        </p:grpSpPr>
        <p:grpSp>
          <p:nvGrpSpPr>
            <p:cNvPr id="15383" name="Group 31"/>
            <p:cNvGrpSpPr>
              <a:grpSpLocks/>
            </p:cNvGrpSpPr>
            <p:nvPr/>
          </p:nvGrpSpPr>
          <p:grpSpPr bwMode="auto">
            <a:xfrm>
              <a:off x="912" y="3481"/>
              <a:ext cx="312" cy="554"/>
              <a:chOff x="1309" y="3504"/>
              <a:chExt cx="312" cy="554"/>
            </a:xfrm>
          </p:grpSpPr>
          <p:sp>
            <p:nvSpPr>
              <p:cNvPr id="15385" name="Text Box 32"/>
              <p:cNvSpPr txBox="1">
                <a:spLocks noChangeArrowheads="1"/>
              </p:cNvSpPr>
              <p:nvPr/>
            </p:nvSpPr>
            <p:spPr bwMode="auto">
              <a:xfrm>
                <a:off x="1362" y="3504"/>
                <a:ext cx="21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 dirty="0"/>
                  <a:t>3</a:t>
                </a:r>
              </a:p>
            </p:txBody>
          </p:sp>
          <p:sp>
            <p:nvSpPr>
              <p:cNvPr id="15386" name="Line 33"/>
              <p:cNvSpPr>
                <a:spLocks noChangeShapeType="1"/>
              </p:cNvSpPr>
              <p:nvPr/>
            </p:nvSpPr>
            <p:spPr bwMode="auto">
              <a:xfrm>
                <a:off x="1372" y="3780"/>
                <a:ext cx="204" cy="0"/>
              </a:xfrm>
              <a:prstGeom prst="line">
                <a:avLst/>
              </a:prstGeom>
              <a:noFill/>
              <a:ln w="28575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7" name="Text Box 34"/>
              <p:cNvSpPr txBox="1">
                <a:spLocks noChangeArrowheads="1"/>
              </p:cNvSpPr>
              <p:nvPr/>
            </p:nvSpPr>
            <p:spPr bwMode="auto">
              <a:xfrm>
                <a:off x="1309" y="3767"/>
                <a:ext cx="31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/>
                  <a:t>10</a:t>
                </a:r>
              </a:p>
            </p:txBody>
          </p:sp>
        </p:grpSp>
        <p:sp>
          <p:nvSpPr>
            <p:cNvPr id="15384" name="Text Box 35"/>
            <p:cNvSpPr txBox="1">
              <a:spLocks noChangeArrowheads="1"/>
            </p:cNvSpPr>
            <p:nvPr/>
          </p:nvSpPr>
          <p:spPr bwMode="auto">
            <a:xfrm>
              <a:off x="1196" y="3629"/>
              <a:ext cx="6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of £20</a:t>
              </a:r>
            </a:p>
          </p:txBody>
        </p:sp>
      </p:grp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3635375" y="556895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/>
              <a:t>=   £20  ÷  10  ×  3</a:t>
            </a: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6076950" y="5568950"/>
            <a:ext cx="787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/>
              <a:t>=  </a:t>
            </a:r>
            <a:r>
              <a:rPr lang="en-GB" altLang="en-US" sz="2400" b="1" dirty="0">
                <a:solidFill>
                  <a:srgbClr val="FF0000"/>
                </a:solidFill>
              </a:rPr>
              <a:t>£6</a:t>
            </a:r>
          </a:p>
        </p:txBody>
      </p:sp>
      <p:sp>
        <p:nvSpPr>
          <p:cNvPr id="15373" name="Rectangle 38"/>
          <p:cNvSpPr>
            <a:spLocks noChangeArrowheads="1"/>
          </p:cNvSpPr>
          <p:nvPr/>
        </p:nvSpPr>
        <p:spPr bwMode="auto">
          <a:xfrm>
            <a:off x="3086100" y="1173163"/>
            <a:ext cx="2971800" cy="9906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alt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15374" name="Group 39"/>
          <p:cNvGrpSpPr>
            <a:grpSpLocks/>
          </p:cNvGrpSpPr>
          <p:nvPr/>
        </p:nvGrpSpPr>
        <p:grpSpPr bwMode="auto">
          <a:xfrm>
            <a:off x="3175000" y="1230313"/>
            <a:ext cx="2709863" cy="879475"/>
            <a:chOff x="1889" y="709"/>
            <a:chExt cx="1707" cy="554"/>
          </a:xfrm>
        </p:grpSpPr>
        <p:grpSp>
          <p:nvGrpSpPr>
            <p:cNvPr id="15377" name="Group 8"/>
            <p:cNvGrpSpPr>
              <a:grpSpLocks/>
            </p:cNvGrpSpPr>
            <p:nvPr/>
          </p:nvGrpSpPr>
          <p:grpSpPr bwMode="auto">
            <a:xfrm>
              <a:off x="2603" y="709"/>
              <a:ext cx="312" cy="554"/>
              <a:chOff x="5136" y="1477"/>
              <a:chExt cx="312" cy="554"/>
            </a:xfrm>
          </p:grpSpPr>
          <p:sp>
            <p:nvSpPr>
              <p:cNvPr id="15380" name="Text Box 9"/>
              <p:cNvSpPr txBox="1">
                <a:spLocks noChangeArrowheads="1"/>
              </p:cNvSpPr>
              <p:nvPr/>
            </p:nvSpPr>
            <p:spPr bwMode="auto">
              <a:xfrm>
                <a:off x="5189" y="1477"/>
                <a:ext cx="21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 dirty="0"/>
                  <a:t>3</a:t>
                </a:r>
              </a:p>
            </p:txBody>
          </p:sp>
          <p:sp>
            <p:nvSpPr>
              <p:cNvPr id="15381" name="Line 10"/>
              <p:cNvSpPr>
                <a:spLocks noChangeShapeType="1"/>
              </p:cNvSpPr>
              <p:nvPr/>
            </p:nvSpPr>
            <p:spPr bwMode="auto">
              <a:xfrm>
                <a:off x="5199" y="1753"/>
                <a:ext cx="204" cy="0"/>
              </a:xfrm>
              <a:prstGeom prst="line">
                <a:avLst/>
              </a:prstGeom>
              <a:noFill/>
              <a:ln w="28575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2" name="Text Box 11"/>
              <p:cNvSpPr txBox="1">
                <a:spLocks noChangeArrowheads="1"/>
              </p:cNvSpPr>
              <p:nvPr/>
            </p:nvSpPr>
            <p:spPr bwMode="auto">
              <a:xfrm>
                <a:off x="5136" y="1740"/>
                <a:ext cx="31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/>
                  <a:t>10</a:t>
                </a:r>
              </a:p>
            </p:txBody>
          </p:sp>
        </p:grpSp>
        <p:sp>
          <p:nvSpPr>
            <p:cNvPr id="15378" name="Text Box 12"/>
            <p:cNvSpPr txBox="1">
              <a:spLocks noChangeArrowheads="1"/>
            </p:cNvSpPr>
            <p:nvPr/>
          </p:nvSpPr>
          <p:spPr bwMode="auto">
            <a:xfrm>
              <a:off x="2891" y="841"/>
              <a:ext cx="7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of £20?</a:t>
              </a:r>
            </a:p>
          </p:txBody>
        </p:sp>
        <p:sp>
          <p:nvSpPr>
            <p:cNvPr id="15379" name="Text Box 13"/>
            <p:cNvSpPr txBox="1">
              <a:spLocks noChangeArrowheads="1"/>
            </p:cNvSpPr>
            <p:nvPr/>
          </p:nvSpPr>
          <p:spPr bwMode="auto">
            <a:xfrm>
              <a:off x="1889" y="840"/>
              <a:ext cx="7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/>
                <a:t>What is</a:t>
              </a:r>
            </a:p>
          </p:txBody>
        </p:sp>
      </p:grpSp>
      <p:sp>
        <p:nvSpPr>
          <p:cNvPr id="15375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-757238" y="-90488"/>
            <a:ext cx="8229601" cy="1143001"/>
          </a:xfrm>
        </p:spPr>
        <p:txBody>
          <a:bodyPr/>
          <a:lstStyle/>
          <a:p>
            <a:pPr eaLnBrk="1" hangingPunct="1"/>
            <a:r>
              <a:rPr lang="en-GB" altLang="en-US" sz="2800" b="1">
                <a:solidFill>
                  <a:srgbClr val="5B0091"/>
                </a:solidFill>
              </a:rPr>
              <a:t>Finding a fraction of an amount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39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2" grpId="0" autoUpdateAnimBg="0"/>
      <p:bldP spid="7069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363"/>
            <a:ext cx="9144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836712"/>
            <a:ext cx="850513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Fractions of an amount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85293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= 5       = 2           = 8        = 3       = 8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2593" y="377375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= 8       = 2           = 4        = 4       = 7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490801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= 9       = 3           = 7        = 7       = 9 </a:t>
            </a:r>
          </a:p>
        </p:txBody>
      </p:sp>
    </p:spTree>
    <p:extLst>
      <p:ext uri="{BB962C8B-B14F-4D97-AF65-F5344CB8AC3E}">
        <p14:creationId xmlns:p14="http://schemas.microsoft.com/office/powerpoint/2010/main" val="15245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4000" dirty="0">
                <a:latin typeface="+mn-lt"/>
              </a:rPr>
              <a:t>Kiah really wants a new pair of shoes.</a:t>
            </a:r>
            <a:endParaRPr lang="en-US" altLang="en-US" sz="4000" dirty="0">
              <a:latin typeface="+mn-lt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983" y="1864647"/>
            <a:ext cx="8229600" cy="3489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dirty="0"/>
              <a:t>Aren’t they fab!!!</a:t>
            </a:r>
            <a:endParaRPr lang="en-US" altLang="en-US" dirty="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46006" y="3789040"/>
            <a:ext cx="799147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Luckily for Kiah there is a 20% off sale.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Her shoes cost £30 originally.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How much do they cost with 20% off?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How much would they be with 35% off?</a:t>
            </a:r>
            <a:endParaRPr lang="en-US" altLang="en-US" sz="3200" dirty="0">
              <a:latin typeface="+mn-lt"/>
            </a:endParaRPr>
          </a:p>
        </p:txBody>
      </p:sp>
      <p:pic>
        <p:nvPicPr>
          <p:cNvPr id="24578" name="Picture 2" descr="Free Sandals Wood photo and picture">
            <a:extLst>
              <a:ext uri="{FF2B5EF4-FFF2-40B4-BE49-F238E27FC236}">
                <a16:creationId xmlns:a16="http://schemas.microsoft.com/office/drawing/2014/main" id="{9EC5B78B-A673-DD89-3C9A-379A9C5B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1355639"/>
            <a:ext cx="3840088" cy="22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6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>
                <a:latin typeface="+mn-lt"/>
              </a:rPr>
              <a:t>Liam wants a new outfit for a party.</a:t>
            </a:r>
            <a:endParaRPr lang="en-US" altLang="en-US" sz="4000">
              <a:latin typeface="+mn-lt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04" y="3252103"/>
            <a:ext cx="723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2902793"/>
            <a:ext cx="11176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067175" y="1268413"/>
            <a:ext cx="38179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Comic Sans MS" panose="030F0702030302020204" pitchFamily="66" charset="0"/>
              </a:rPr>
              <a:t>Luckily for Liam there is a sale and everything is reduced by 15%. 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500563" y="3789363"/>
            <a:ext cx="4319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latin typeface="Comic Sans MS" panose="030F0702030302020204" pitchFamily="66" charset="0"/>
              </a:rPr>
              <a:t>Work out the cost of each item in the sale.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619250" y="1628775"/>
            <a:ext cx="122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latin typeface="Comic Sans MS" panose="030F0702030302020204" pitchFamily="66" charset="0"/>
              </a:rPr>
              <a:t>£32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078136" y="5538887"/>
            <a:ext cx="111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Comic Sans MS" panose="030F0702030302020204" pitchFamily="66" charset="0"/>
              </a:rPr>
              <a:t>£20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788024" y="5280810"/>
            <a:ext cx="1584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Comic Sans MS" panose="030F0702030302020204" pitchFamily="66" charset="0"/>
              </a:rPr>
              <a:t>£50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60338" y="3656855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latin typeface="Comic Sans MS" panose="030F0702030302020204" pitchFamily="66" charset="0"/>
              </a:rPr>
              <a:t>£15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555875" y="2708275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latin typeface="Comic Sans MS" panose="030F0702030302020204" pitchFamily="66" charset="0"/>
              </a:rPr>
              <a:t>£22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pic>
        <p:nvPicPr>
          <p:cNvPr id="25602" name="Picture 2" descr="Free Vest Shirt vector and picture">
            <a:extLst>
              <a:ext uri="{FF2B5EF4-FFF2-40B4-BE49-F238E27FC236}">
                <a16:creationId xmlns:a16="http://schemas.microsoft.com/office/drawing/2014/main" id="{3536F700-D2CA-E131-5096-99DAF4DF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09405"/>
            <a:ext cx="2995828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Free Shoes Boots illustration and picture">
            <a:extLst>
              <a:ext uri="{FF2B5EF4-FFF2-40B4-BE49-F238E27FC236}">
                <a16:creationId xmlns:a16="http://schemas.microsoft.com/office/drawing/2014/main" id="{C67DDB3C-5213-9DB2-602C-1304BBA0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78" y="4590306"/>
            <a:ext cx="2283051" cy="21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Free Gray Grey vector and picture">
            <a:extLst>
              <a:ext uri="{FF2B5EF4-FFF2-40B4-BE49-F238E27FC236}">
                <a16:creationId xmlns:a16="http://schemas.microsoft.com/office/drawing/2014/main" id="{9988158A-FFC3-5F22-CB59-67C55931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2" y="991195"/>
            <a:ext cx="1784504" cy="16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6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25" grpId="0"/>
      <p:bldP spid="38926" grpId="0"/>
      <p:bldP spid="38927" grpId="0"/>
      <p:bldP spid="389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351978" cy="2362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>
                <a:latin typeface="+mn-lt"/>
              </a:rPr>
              <a:t>There is a 30% off sale.  A shirt costs £25 originally.  What’s the new price of the shirt? </a:t>
            </a:r>
            <a:endParaRPr lang="en-US" altLang="en-US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594" y="2417761"/>
            <a:ext cx="8363272" cy="29845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FF"/>
                </a:solidFill>
              </a:rPr>
              <a:t>Firstly work out 30% of £25.</a:t>
            </a:r>
          </a:p>
          <a:p>
            <a:pPr eaLnBrk="1" hangingPunct="1"/>
            <a:r>
              <a:rPr lang="en-GB" altLang="en-US" dirty="0">
                <a:solidFill>
                  <a:srgbClr val="0000FF"/>
                </a:solidFill>
              </a:rPr>
              <a:t>Then take it off £25.</a:t>
            </a:r>
          </a:p>
          <a:p>
            <a:pPr eaLnBrk="1" hangingPunct="1"/>
            <a:r>
              <a:rPr lang="en-GB" altLang="en-US" dirty="0">
                <a:solidFill>
                  <a:srgbClr val="0000FF"/>
                </a:solidFill>
              </a:rPr>
              <a:t>Alternatively you can do this.  £25 x 0.7.</a:t>
            </a:r>
          </a:p>
          <a:p>
            <a:pPr eaLnBrk="1" hangingPunct="1"/>
            <a:r>
              <a:rPr lang="en-GB" altLang="en-US" dirty="0">
                <a:solidFill>
                  <a:srgbClr val="0000FF"/>
                </a:solidFill>
              </a:rPr>
              <a:t>0.7 is the multiplier</a:t>
            </a:r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26626" name="Picture 2" descr="Free Clothes Clothing vector and picture">
            <a:extLst>
              <a:ext uri="{FF2B5EF4-FFF2-40B4-BE49-F238E27FC236}">
                <a16:creationId xmlns:a16="http://schemas.microsoft.com/office/drawing/2014/main" id="{82F81FFF-05E2-941A-8AEA-C3A3DDB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6541" y="4365104"/>
            <a:ext cx="275375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1" t="16596" r="25708" b="8445"/>
          <a:stretch/>
        </p:blipFill>
        <p:spPr>
          <a:xfrm>
            <a:off x="3798270" y="2924944"/>
            <a:ext cx="1547460" cy="1763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1342" y="83494"/>
            <a:ext cx="434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Number Workout – </a:t>
            </a:r>
            <a:r>
              <a:rPr lang="en-US" sz="2400" b="1" u="sng" kern="0" dirty="0">
                <a:solidFill>
                  <a:srgbClr val="FF0000"/>
                </a:solidFill>
                <a:latin typeface="Comic Sans MS" panose="030F0702030302020204" pitchFamily="66" charset="0"/>
                <a:cs typeface="Comic Sans MS"/>
              </a:rPr>
              <a:t>Answers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cs typeface="Comic Sans M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0" y="2204864"/>
            <a:ext cx="0" cy="54008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4653136"/>
            <a:ext cx="0" cy="54035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</p:cNvCxnSpPr>
          <p:nvPr/>
        </p:nvCxnSpPr>
        <p:spPr>
          <a:xfrm>
            <a:off x="5345730" y="3806918"/>
            <a:ext cx="10800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1"/>
          </p:cNvCxnSpPr>
          <p:nvPr/>
        </p:nvCxnSpPr>
        <p:spPr>
          <a:xfrm flipH="1" flipV="1">
            <a:off x="2483768" y="3789040"/>
            <a:ext cx="11160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3365" y="3573016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34 x 23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782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5856" y="170080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4321 – 1234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3087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8224" y="3573016"/>
            <a:ext cx="1377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LCM of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And 90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Comic Sans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180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3848" y="5373216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0.24 x 1.92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0.4608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3568" y="450912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Express 525 as a product of its prime factors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Comic Sans M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3 x 5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2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 x 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8224" y="5085184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90 ÷ 1.8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16216" y="191683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240 ÷ 16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15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347864" y="4365104"/>
            <a:ext cx="540072" cy="54005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4090" y="4365104"/>
            <a:ext cx="540101" cy="5400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99592" y="2060848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-3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2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 x 4 – 7 =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Comic Sans MS"/>
              </a:rPr>
              <a:t>29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059832" y="2492896"/>
            <a:ext cx="540095" cy="54005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364088" y="2420888"/>
            <a:ext cx="540046" cy="54007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727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1" name="Rectangle 28680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5C71C-800A-609C-C628-2EDA683EC92C}"/>
              </a:ext>
            </a:extLst>
          </p:cNvPr>
          <p:cNvSpPr txBox="1"/>
          <p:nvPr/>
        </p:nvSpPr>
        <p:spPr>
          <a:xfrm>
            <a:off x="3805550" y="1442180"/>
            <a:ext cx="3733482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WWW/EBI – What can we write?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What topics did you feel confident on?</a:t>
            </a:r>
          </a:p>
        </p:txBody>
      </p:sp>
      <p:pic>
        <p:nvPicPr>
          <p:cNvPr id="28674" name="Picture 2" descr="Free Thumb Up Thumb illustration and picture">
            <a:extLst>
              <a:ext uri="{FF2B5EF4-FFF2-40B4-BE49-F238E27FC236}">
                <a16:creationId xmlns:a16="http://schemas.microsoft.com/office/drawing/2014/main" id="{B470E885-AB8A-979C-5B75-9DB031A6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89" y="602673"/>
            <a:ext cx="2766157" cy="27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83" name="Group 28682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-4155"/>
            <a:ext cx="1886211" cy="2174333"/>
            <a:chOff x="-305" y="-4155"/>
            <a:chExt cx="2514948" cy="2174333"/>
          </a:xfrm>
        </p:grpSpPr>
        <p:sp>
          <p:nvSpPr>
            <p:cNvPr id="28684" name="Freeform: Shape 28683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85" name="Freeform: Shape 28684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86" name="Freeform: Shape 28685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687" name="Freeform: Shape 28686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676" name="Picture 4" descr="Free Be Change illustration and picture">
            <a:extLst>
              <a:ext uri="{FF2B5EF4-FFF2-40B4-BE49-F238E27FC236}">
                <a16:creationId xmlns:a16="http://schemas.microsoft.com/office/drawing/2014/main" id="{68A5A69D-F637-D8A3-71F7-110BC6A2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291" y="3510085"/>
            <a:ext cx="2819328" cy="21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5B4EA6-14B9-156C-9FAB-899AA0C58480}"/>
              </a:ext>
            </a:extLst>
          </p:cNvPr>
          <p:cNvSpPr txBox="1"/>
          <p:nvPr/>
        </p:nvSpPr>
        <p:spPr>
          <a:xfrm>
            <a:off x="1283487" y="3061905"/>
            <a:ext cx="3733184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</a:rPr>
              <a:t>What do </a:t>
            </a:r>
            <a:r>
              <a:rPr lang="en-US" sz="2800" b="1" u="sng" dirty="0">
                <a:solidFill>
                  <a:srgbClr val="00B050"/>
                </a:solidFill>
              </a:rPr>
              <a:t>you</a:t>
            </a:r>
            <a:r>
              <a:rPr lang="en-US" sz="2800" b="1" dirty="0">
                <a:solidFill>
                  <a:srgbClr val="00B050"/>
                </a:solidFill>
              </a:rPr>
              <a:t> need to do now?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</a:rPr>
              <a:t>What topics do you need to work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B050"/>
                </a:solidFill>
              </a:rPr>
              <a:t>on/improve?</a:t>
            </a:r>
          </a:p>
        </p:txBody>
      </p:sp>
    </p:spTree>
    <p:extLst>
      <p:ext uri="{BB962C8B-B14F-4D97-AF65-F5344CB8AC3E}">
        <p14:creationId xmlns:p14="http://schemas.microsoft.com/office/powerpoint/2010/main" val="38227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D1B39C-BA88-55FA-4AC6-9E914A316D39}"/>
              </a:ext>
            </a:extLst>
          </p:cNvPr>
          <p:cNvSpPr txBox="1">
            <a:spLocks/>
          </p:cNvSpPr>
          <p:nvPr/>
        </p:nvSpPr>
        <p:spPr>
          <a:xfrm>
            <a:off x="641253" y="894420"/>
            <a:ext cx="7861493" cy="5069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</a:rPr>
              <a:t>Revision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Learning Objectives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Be able to 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identify what our strengths and weaknesses are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Key Words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Ratio, Fraction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, estimate, sequences, index laws, percentages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3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0"/>
            <a:ext cx="8201025" cy="151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752EBB5-0EBB-09DC-6885-49CBCD363A50}"/>
              </a:ext>
            </a:extLst>
          </p:cNvPr>
          <p:cNvSpPr/>
          <p:nvPr/>
        </p:nvSpPr>
        <p:spPr>
          <a:xfrm>
            <a:off x="1979712" y="2132856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86C841-6897-E64B-9672-72C4E447B6A9}"/>
              </a:ext>
            </a:extLst>
          </p:cNvPr>
          <p:cNvSpPr/>
          <p:nvPr/>
        </p:nvSpPr>
        <p:spPr>
          <a:xfrm>
            <a:off x="1907704" y="414908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65FF4C-73FE-82E7-041B-93BB68642978}"/>
                  </a:ext>
                </a:extLst>
              </p14:cNvPr>
              <p14:cNvContentPartPr/>
              <p14:nvPr/>
            </p14:nvContentPartPr>
            <p14:xfrm>
              <a:off x="5102373" y="602733"/>
              <a:ext cx="2211120" cy="9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65FF4C-73FE-82E7-041B-93BB686429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8373" y="494733"/>
                <a:ext cx="23187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6C5578-F438-1029-341B-B79111525524}"/>
                  </a:ext>
                </a:extLst>
              </p14:cNvPr>
              <p14:cNvContentPartPr/>
              <p14:nvPr/>
            </p14:nvContentPartPr>
            <p14:xfrm>
              <a:off x="5252133" y="912333"/>
              <a:ext cx="2806560" cy="29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6C5578-F438-1029-341B-B791115255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8493" y="804693"/>
                <a:ext cx="29142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DE1995-AC20-D40F-0959-A220882E2643}"/>
                  </a:ext>
                </a:extLst>
              </p14:cNvPr>
              <p14:cNvContentPartPr/>
              <p14:nvPr/>
            </p14:nvContentPartPr>
            <p14:xfrm>
              <a:off x="5242413" y="736293"/>
              <a:ext cx="2043000" cy="95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DE1995-AC20-D40F-0959-A220882E26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8773" y="628653"/>
                <a:ext cx="2150640" cy="310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BCEB22A-0EA7-1E62-3694-91D87D7B3763}"/>
              </a:ext>
            </a:extLst>
          </p:cNvPr>
          <p:cNvSpPr txBox="1"/>
          <p:nvPr/>
        </p:nvSpPr>
        <p:spPr>
          <a:xfrm>
            <a:off x="992449" y="5445224"/>
            <a:ext cx="7159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If you work out any of the values and do not show your rounding you will get zero marks!!!!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E74CBE-FC24-3291-C71B-95ED1C130D2F}"/>
                  </a:ext>
                </a:extLst>
              </p:cNvPr>
              <p:cNvSpPr txBox="1"/>
              <p:nvPr/>
            </p:nvSpPr>
            <p:spPr>
              <a:xfrm>
                <a:off x="1475656" y="2852936"/>
                <a:ext cx="3096344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10</m:t>
                        </m:r>
                      </m:den>
                    </m:f>
                  </m:oMath>
                </a14:m>
                <a:r>
                  <a:rPr lang="en-GB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3 0</m:t>
                        </m:r>
                      </m:den>
                    </m:f>
                  </m:oMath>
                </a14:m>
                <a:r>
                  <a:rPr lang="en-GB" dirty="0"/>
                  <a:t> = 20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E74CBE-FC24-3291-C71B-95ED1C13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52936"/>
                <a:ext cx="3096344" cy="485774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93B8CAB-BB17-F330-6702-67831D96C952}"/>
              </a:ext>
            </a:extLst>
          </p:cNvPr>
          <p:cNvSpPr txBox="1"/>
          <p:nvPr/>
        </p:nvSpPr>
        <p:spPr>
          <a:xfrm>
            <a:off x="6300192" y="23488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4973C0-48C9-AC3F-5661-6902E3A53015}"/>
                  </a:ext>
                </a:extLst>
              </p:cNvPr>
              <p:cNvSpPr txBox="1"/>
              <p:nvPr/>
            </p:nvSpPr>
            <p:spPr>
              <a:xfrm>
                <a:off x="1685010" y="4730027"/>
                <a:ext cx="3096344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300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en-GB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00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en-GB" dirty="0"/>
                  <a:t> = 3600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4973C0-48C9-AC3F-5661-6902E3A53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10" y="4730027"/>
                <a:ext cx="3096344" cy="485774"/>
              </a:xfrm>
              <a:prstGeom prst="rect">
                <a:avLst/>
              </a:prstGeom>
              <a:blipFill>
                <a:blip r:embed="rId1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75B0180-19A5-8865-DB6F-A7803B496D4F}"/>
              </a:ext>
            </a:extLst>
          </p:cNvPr>
          <p:cNvSpPr txBox="1"/>
          <p:nvPr/>
        </p:nvSpPr>
        <p:spPr>
          <a:xfrm>
            <a:off x="6239294" y="448578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3600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91079C6-BB1E-D05D-6A52-2D1CEC9B6A00}"/>
                  </a:ext>
                </a:extLst>
              </p14:cNvPr>
              <p14:cNvContentPartPr/>
              <p14:nvPr/>
            </p14:nvContentPartPr>
            <p14:xfrm>
              <a:off x="751053" y="308334"/>
              <a:ext cx="3851640" cy="1417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91079C6-BB1E-D05D-6A52-2D1CEC9B6A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2053" y="299694"/>
                <a:ext cx="3869280" cy="14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5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88640"/>
            <a:ext cx="7905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90550"/>
            <a:ext cx="78581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1EA18D-BAD9-6F4C-0C97-299800C5D55C}"/>
              </a:ext>
            </a:extLst>
          </p:cNvPr>
          <p:cNvSpPr txBox="1"/>
          <p:nvPr/>
        </p:nvSpPr>
        <p:spPr>
          <a:xfrm>
            <a:off x="621716" y="188640"/>
            <a:ext cx="854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You have 3 mins…..how many can you get right?</a:t>
            </a:r>
          </a:p>
        </p:txBody>
      </p:sp>
    </p:spTree>
    <p:extLst>
      <p:ext uri="{BB962C8B-B14F-4D97-AF65-F5344CB8AC3E}">
        <p14:creationId xmlns:p14="http://schemas.microsoft.com/office/powerpoint/2010/main" val="372988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6344" y="18864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1). £6:£4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2). £16:£4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3). £10:£4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4). £18:£6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5). £15:£3</a:t>
            </a:r>
          </a:p>
          <a:p>
            <a:r>
              <a:rPr lang="en-GB" sz="2800" dirty="0">
                <a:solidFill>
                  <a:srgbClr val="FF0000"/>
                </a:solidFill>
              </a:rPr>
              <a:t>6). £16:£12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7). £10:£6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8). £50:£20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9). £35:£10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10). £50:£40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11). £35:£15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12). £33:£44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13). £6:£15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14). £16:£24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15). £36:£30</a:t>
            </a:r>
          </a:p>
        </p:txBody>
      </p:sp>
      <p:pic>
        <p:nvPicPr>
          <p:cNvPr id="3074" name="Picture 2" descr="C:\Users\Jen\AppData\Local\Microsoft\Windows\Temporary Internet Files\Content.IE5\BHJEYVDK\PngMedium-Smiley-Face-making-Thumbs-Up-16636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92696"/>
            <a:ext cx="1332128" cy="10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9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643063"/>
            <a:ext cx="9001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3027363"/>
            <a:ext cx="90011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05313"/>
            <a:ext cx="90043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Content Placeholder 2"/>
          <p:cNvSpPr>
            <a:spLocks noGrp="1"/>
          </p:cNvSpPr>
          <p:nvPr>
            <p:ph idx="1"/>
          </p:nvPr>
        </p:nvSpPr>
        <p:spPr>
          <a:xfrm>
            <a:off x="0" y="479425"/>
            <a:ext cx="9144000" cy="10207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altLang="en-US" sz="4800" b="1">
                <a:solidFill>
                  <a:srgbClr val="FF0000"/>
                </a:solidFill>
                <a:latin typeface="Berlin Sans FB" pitchFamily="34" charset="0"/>
              </a:rPr>
              <a:t>FRACTION  </a:t>
            </a:r>
            <a:r>
              <a:rPr lang="en-GB" altLang="en-US" sz="4800" b="1"/>
              <a:t>X  </a:t>
            </a:r>
            <a:r>
              <a:rPr lang="en-GB" altLang="en-US" sz="4800" b="1">
                <a:solidFill>
                  <a:srgbClr val="FF0000"/>
                </a:solidFill>
                <a:latin typeface="Berlin Sans FB" pitchFamily="34" charset="0"/>
              </a:rPr>
              <a:t>FRACTION</a:t>
            </a:r>
            <a:endParaRPr lang="en-GB" altLang="en-US" sz="4800">
              <a:solidFill>
                <a:srgbClr val="002060"/>
              </a:solidFill>
              <a:latin typeface="Berlin Sans FB Dem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13681"/>
                <a:ext cx="7668344" cy="17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GB" sz="3600" dirty="0">
                    <a:solidFill>
                      <a:srgbClr val="FF0000"/>
                    </a:solidFill>
                  </a:rPr>
                  <a:t>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14 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13681"/>
                <a:ext cx="7668344" cy="1711687"/>
              </a:xfrm>
              <a:prstGeom prst="rect">
                <a:avLst/>
              </a:prstGeom>
              <a:blipFill>
                <a:blip r:embed="rId5"/>
                <a:stretch>
                  <a:fillRect l="-2385" b="-3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9822" y="2927700"/>
                <a:ext cx="7668344" cy="17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GB" sz="3600" dirty="0">
                    <a:solidFill>
                      <a:srgbClr val="FF0000"/>
                    </a:solidFill>
                  </a:rPr>
                  <a:t>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24 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822" y="2927700"/>
                <a:ext cx="7668344" cy="1711687"/>
              </a:xfrm>
              <a:prstGeom prst="rect">
                <a:avLst/>
              </a:prstGeom>
              <a:blipFill>
                <a:blip r:embed="rId6"/>
                <a:stretch>
                  <a:fillRect l="-2464" b="-3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98565" y="4405313"/>
                <a:ext cx="7668344" cy="17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GB" sz="3600" dirty="0">
                    <a:solidFill>
                      <a:srgbClr val="FF0000"/>
                    </a:solidFill>
                  </a:rPr>
                  <a:t>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120 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565" y="4405313"/>
                <a:ext cx="7668344" cy="1711687"/>
              </a:xfrm>
              <a:prstGeom prst="rect">
                <a:avLst/>
              </a:prstGeom>
              <a:blipFill>
                <a:blip r:embed="rId7"/>
                <a:stretch>
                  <a:fillRect l="-2464" b="-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0" y="285750"/>
            <a:ext cx="9144000" cy="10207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altLang="en-US" sz="4800" b="1">
                <a:solidFill>
                  <a:srgbClr val="FF0000"/>
                </a:solidFill>
                <a:latin typeface="Berlin Sans FB" pitchFamily="34" charset="0"/>
              </a:rPr>
              <a:t>FRACTION  </a:t>
            </a:r>
            <a:r>
              <a:rPr lang="en-GB" altLang="en-US" sz="4800" b="1"/>
              <a:t>X  </a:t>
            </a:r>
            <a:r>
              <a:rPr lang="en-GB" altLang="en-US" sz="4800">
                <a:solidFill>
                  <a:srgbClr val="002060"/>
                </a:solidFill>
                <a:latin typeface="Berlin Sans FB Demi" pitchFamily="34" charset="0"/>
              </a:rPr>
              <a:t>INTEGER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538288"/>
            <a:ext cx="90392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3648" y="1968398"/>
                <a:ext cx="7668344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=1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7 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968398"/>
                <a:ext cx="7668344" cy="884538"/>
              </a:xfrm>
              <a:prstGeom prst="rect">
                <a:avLst/>
              </a:prstGeom>
              <a:blipFill>
                <a:blip r:embed="rId3"/>
                <a:stretch>
                  <a:fillRect l="-2385" b="-1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4991268"/>
                <a:ext cx="7668344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991268"/>
                <a:ext cx="7668344" cy="879600"/>
              </a:xfrm>
              <a:prstGeom prst="rect">
                <a:avLst/>
              </a:prstGeom>
              <a:blipFill>
                <a:blip r:embed="rId4"/>
                <a:stretch>
                  <a:fillRect l="-238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9632" y="3357271"/>
                <a:ext cx="7668344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9 </m:t>
                        </m:r>
                      </m:den>
                    </m:f>
                  </m:oMath>
                </a14:m>
                <a:r>
                  <a:rPr lang="en-GB" sz="36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357271"/>
                <a:ext cx="7668344" cy="887166"/>
              </a:xfrm>
              <a:prstGeom prst="rect">
                <a:avLst/>
              </a:prstGeom>
              <a:blipFill>
                <a:blip r:embed="rId5"/>
                <a:stretch>
                  <a:fillRect l="-2464" b="-1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2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GB" dirty="0">
                <a:latin typeface="Comic Sans MS" pitchFamily="66" charset="0"/>
              </a:rPr>
              <a:t>What does it mean to divide 2 fractions???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16832"/>
            <a:ext cx="2160240" cy="115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37078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09120"/>
            <a:ext cx="716847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0" y="2060848"/>
            <a:ext cx="1489259" cy="133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713</Words>
  <Application>Microsoft Office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Berlin Sans FB</vt:lpstr>
      <vt:lpstr>Berlin Sans FB Demi</vt:lpstr>
      <vt:lpstr>Calibri</vt:lpstr>
      <vt:lpstr>Cambria Math</vt:lpstr>
      <vt:lpstr>Comic Sans MS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which question you want to try:</vt:lpstr>
      <vt:lpstr>Answers:</vt:lpstr>
      <vt:lpstr>Finding a fraction of an amount</vt:lpstr>
      <vt:lpstr>PowerPoint Presentation</vt:lpstr>
      <vt:lpstr>Kiah really wants a new pair of shoes.</vt:lpstr>
      <vt:lpstr>Liam wants a new outfit for a party.</vt:lpstr>
      <vt:lpstr>There is a 30% off sale.  A shirt costs £25 originally.  What’s the new price of the shirt?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</dc:creator>
  <cp:lastModifiedBy>Jennie McLaughlan</cp:lastModifiedBy>
  <cp:revision>24</cp:revision>
  <dcterms:created xsi:type="dcterms:W3CDTF">2015-01-12T17:46:06Z</dcterms:created>
  <dcterms:modified xsi:type="dcterms:W3CDTF">2024-01-30T16:00:15Z</dcterms:modified>
</cp:coreProperties>
</file>