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5400" b="1">
                <a:solidFill>
                  <a:srgbClr val="0070C0"/>
                </a:solidFill>
              </a:rPr>
              <a:t>Synonyms and Antonyms</a:t>
            </a:r>
            <a:endParaRPr sz="5400" b="1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</a:p>
          <a:p>
            <a:pPr>
              <a:defRPr sz="2800">
                <a:latin typeface="Calibri" panose="020F0502020204030204"/>
              </a:defRPr>
            </a:pPr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Making Your Words More Interesting!</a:t>
            </a:r>
            <a:endParaRPr b="1"/>
          </a:p>
          <a:p>
            <a:pPr marL="0" indent="0">
              <a:buNone/>
              <a:defRPr sz="2800">
                <a:latin typeface="Calibri" panose="020F0502020204030204"/>
              </a:defRPr>
            </a:pPr>
            <a:endParaRPr lang="en-US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rgbClr val="00B050"/>
                </a:solidFill>
              </a:rPr>
              <a:t>What Are Synonyms?</a:t>
            </a:r>
            <a:endParaRPr sz="4800" b="1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800">
                <a:latin typeface="Calibri" panose="020F0502020204030204"/>
              </a:defRPr>
            </a:pPr>
            <a:r>
              <a:rPr b="1"/>
              <a:t>Synonyms</a:t>
            </a:r>
            <a:r>
              <a:t> are words that have the same or similar meanings.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Example:</a:t>
            </a:r>
            <a:r>
              <a:t> Happy → Joyful</a:t>
            </a:r>
            <a:endParaRPr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C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chemeClr val="tx1"/>
                </a:solidFill>
                <a:highlight>
                  <a:srgbClr val="00FFFF"/>
                </a:highlight>
              </a:rPr>
              <a:t>Examples of Synonyms</a:t>
            </a:r>
            <a:endParaRPr sz="4800" b="1">
              <a:solidFill>
                <a:schemeClr val="tx1"/>
              </a:solidFill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</a:p>
          <a:p>
            <a:pPr>
              <a:defRPr sz="2800">
                <a:latin typeface="Calibri" panose="020F0502020204030204"/>
              </a:defRPr>
            </a:pPr>
            <a:r>
              <a:t>Big → Large</a:t>
            </a:r>
          </a:p>
          <a:p>
            <a:pPr>
              <a:defRPr sz="2800">
                <a:latin typeface="Calibri" panose="020F0502020204030204"/>
              </a:defRPr>
            </a:pPr>
            <a:r>
              <a:t>Smart → Intelligent</a:t>
            </a:r>
          </a:p>
          <a:p>
            <a:pPr>
              <a:defRPr sz="2800">
                <a:latin typeface="Calibri" panose="020F0502020204030204"/>
              </a:defRPr>
            </a:pPr>
            <a:r>
              <a:t>Fast → Quick</a:t>
            </a:r>
          </a:p>
          <a:p>
            <a:pPr>
              <a:defRPr sz="2800">
                <a:latin typeface="Calibri" panose="020F0502020204030204"/>
              </a:defRPr>
            </a:pPr>
            <a:r>
              <a:t>Funny → Humorous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rgbClr val="00B0F0"/>
                </a:solidFill>
              </a:rPr>
              <a:t>Exercise: Match the Synonyms!</a:t>
            </a:r>
            <a:endParaRPr sz="4800" b="1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t>1. Big  →   ?</a:t>
            </a:r>
          </a:p>
          <a:p>
            <a:pPr>
              <a:defRPr sz="2800">
                <a:latin typeface="Calibri" panose="020F0502020204030204"/>
              </a:defRPr>
            </a:pPr>
            <a:r>
              <a:t>2. Funny →   ?</a:t>
            </a:r>
          </a:p>
          <a:p>
            <a:pPr>
              <a:defRPr sz="2800">
                <a:latin typeface="Calibri" panose="020F0502020204030204"/>
              </a:defRPr>
            </a:pPr>
            <a:r>
              <a:t>3. Smart →   ?</a:t>
            </a:r>
          </a:p>
          <a:p>
            <a:pPr>
              <a:defRPr sz="2800">
                <a:latin typeface="Calibri" panose="020F0502020204030204"/>
              </a:defRPr>
            </a:pPr>
            <a:r>
              <a:t>4. Fast  →   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5400" b="1">
                <a:solidFill>
                  <a:srgbClr val="7030A0"/>
                </a:solidFill>
              </a:rPr>
              <a:t>What Are Antonyms?</a:t>
            </a:r>
            <a:endParaRPr sz="5400" b="1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rPr b="1"/>
              <a:t>Antonyms</a:t>
            </a:r>
            <a:r>
              <a:t> are words that have opposite meanings.</a:t>
            </a:r>
          </a:p>
          <a:p>
            <a:pPr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Example:</a:t>
            </a:r>
            <a:r>
              <a:t> Hot → Cold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E6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highlight>
                  <a:srgbClr val="00FFFF"/>
                </a:highlight>
              </a:rPr>
              <a:t>Examples of Antonyms</a:t>
            </a:r>
            <a:endParaRPr sz="4800" b="1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</a:p>
          <a:p>
            <a:pPr>
              <a:defRPr sz="2800">
                <a:latin typeface="Calibri" panose="020F0502020204030204"/>
              </a:defRPr>
            </a:pPr>
          </a:p>
          <a:p>
            <a:pPr>
              <a:defRPr sz="2800">
                <a:latin typeface="Calibri" panose="020F0502020204030204"/>
              </a:defRPr>
            </a:pPr>
            <a:r>
              <a:t>Up → Down</a:t>
            </a:r>
          </a:p>
          <a:p>
            <a:pPr>
              <a:defRPr sz="2800">
                <a:latin typeface="Calibri" panose="020F0502020204030204"/>
              </a:defRPr>
            </a:pPr>
            <a:r>
              <a:t>Happy → Sad</a:t>
            </a:r>
          </a:p>
          <a:p>
            <a:pPr>
              <a:defRPr sz="2800">
                <a:latin typeface="Calibri" panose="020F0502020204030204"/>
              </a:defRPr>
            </a:pPr>
            <a:r>
              <a:t>Easy → Difficult</a:t>
            </a:r>
          </a:p>
          <a:p>
            <a:pPr>
              <a:defRPr sz="2800">
                <a:latin typeface="Calibri" panose="020F0502020204030204"/>
              </a:defRPr>
            </a:pPr>
            <a:r>
              <a:t>Night → Day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rgbClr val="FFFF00"/>
                </a:solidFill>
              </a:rPr>
              <a:t>Exercise: Match the Antonyms!</a:t>
            </a:r>
            <a:endParaRPr sz="4800" b="1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1. Tall  →   ?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2. Early →   ?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3. Sweet →   ?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4. Clean →   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C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rgbClr val="00B050"/>
                </a:solidFill>
              </a:rPr>
              <a:t>Synonyms vs. Antonyms Recap</a:t>
            </a:r>
            <a:endParaRPr sz="4800" b="1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t>Synonyms = Similar meanings</a:t>
            </a:r>
          </a:p>
          <a:p>
            <a:pPr>
              <a:defRPr sz="2800">
                <a:latin typeface="Calibri" panose="020F0502020204030204"/>
              </a:defRPr>
            </a:pPr>
            <a:r>
              <a:t>Antonyms = Opposite meanings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r>
              <a:rPr sz="4400" b="1">
                <a:solidFill>
                  <a:srgbClr val="FF0000"/>
                </a:solidFill>
              </a:rPr>
              <a:t>Both help improve your vocabulary!</a:t>
            </a:r>
            <a:endParaRPr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E5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rgbClr val="0070C0"/>
                </a:solidFill>
              </a:rPr>
              <a:t>Quick Quiz!</a:t>
            </a:r>
            <a:endParaRPr sz="4800" b="1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1. What is a synonym of 'cold'?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2. What is an antonym of 'happy'?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3. Are 'fast' and 'quick' synonyms or antonyms?</a:t>
            </a: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4. Give your own example of synonyms and antonyms!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5400" b="1"/>
              <a:t>Conclusion</a:t>
            </a:r>
            <a:endParaRPr sz="5400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Words are powerful—use them wisely!</a:t>
            </a:r>
          </a:p>
          <a:p>
            <a:pPr>
              <a:defRPr sz="2800">
                <a:latin typeface="Calibri" panose="020F0502020204030204"/>
              </a:defRPr>
            </a:pPr>
          </a:p>
          <a:p>
            <a:pPr marL="0" indent="0">
              <a:buNone/>
              <a:defRPr sz="2800">
                <a:latin typeface="Calibri" panose="020F0502020204030204"/>
              </a:defRPr>
            </a:pPr>
            <a:r>
              <a:t>Keep learning and exploring new words!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6E6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latin typeface="Calibri" panose="020F0502020204030204"/>
              </a:defRPr>
            </a:pPr>
            <a:r>
              <a:rPr sz="4800" b="1">
                <a:solidFill>
                  <a:srgbClr val="FF0000"/>
                </a:solidFill>
              </a:rPr>
              <a:t>Property Notice</a:t>
            </a:r>
            <a:r>
              <a:rPr lang="en-US" sz="4800" b="1">
                <a:solidFill>
                  <a:srgbClr val="FF0000"/>
                </a:solidFill>
              </a:rPr>
              <a:t>!!!</a:t>
            </a:r>
            <a:endParaRPr lang="en-US" sz="4800" b="1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  <a:defRPr sz="2800">
                <a:latin typeface="Calibri" panose="020F0502020204030204"/>
              </a:defRPr>
            </a:pPr>
            <a:endParaRPr b="1"/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endParaRPr b="1"/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endParaRPr b="1"/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endParaRPr b="1"/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r>
              <a:rPr b="1">
                <a:highlight>
                  <a:srgbClr val="FFFF00"/>
                </a:highlight>
              </a:rPr>
              <a:t>Property of Teacher Edmar (Wacks)</a:t>
            </a:r>
            <a:endParaRPr b="1">
              <a:highlight>
                <a:srgbClr val="FFFF00"/>
              </a:highlight>
            </a:endParaRPr>
          </a:p>
          <a:p>
            <a:pPr marL="0" indent="0" algn="ctr">
              <a:buNone/>
              <a:defRPr sz="2800">
                <a:latin typeface="Calibri" panose="020F0502020204030204"/>
              </a:defRPr>
            </a:pPr>
            <a:r>
              <a:rPr b="1">
                <a:highlight>
                  <a:srgbClr val="FFFF00"/>
                </a:highlight>
              </a:rPr>
              <a:t>for English Tutorial Services</a:t>
            </a:r>
            <a:endParaRPr b="1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1012</Words>
  <Application>WPS Presentation</Application>
  <PresentationFormat>On-screen Show (4:3)</PresentationFormat>
  <Paragraphs>77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9" baseType="lpstr">
      <vt:lpstr>Arial</vt:lpstr>
      <vt:lpstr>SimSun</vt:lpstr>
      <vt:lpstr>Wingdings</vt:lpstr>
      <vt:lpstr>Arial</vt:lpstr>
      <vt:lpstr>Calibri</vt:lpstr>
      <vt:lpstr>Microsoft YaHei</vt:lpstr>
      <vt:lpstr>Arial Unicode MS</vt:lpstr>
      <vt:lpstr>Office Theme</vt:lpstr>
      <vt:lpstr>Synonyms and Antonyms</vt:lpstr>
      <vt:lpstr>What Are Synonyms?</vt:lpstr>
      <vt:lpstr>Examples of Synonyms</vt:lpstr>
      <vt:lpstr>Exercise: Match the Synonyms!</vt:lpstr>
      <vt:lpstr>What Are Antonyms?</vt:lpstr>
      <vt:lpstr>Examples of Antonyms</vt:lpstr>
      <vt:lpstr>Exercise: Match the Antonyms!</vt:lpstr>
      <vt:lpstr>Synonyms vs. Antonyms Recap</vt:lpstr>
      <vt:lpstr>Quick Quiz!</vt:lpstr>
      <vt:lpstr>Conclusion</vt:lpstr>
      <vt:lpstr>Property Notice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Edmar Velante</cp:lastModifiedBy>
  <cp:revision>5</cp:revision>
  <dcterms:created xsi:type="dcterms:W3CDTF">2013-01-27T09:14:00Z</dcterms:created>
  <dcterms:modified xsi:type="dcterms:W3CDTF">2025-11-05T15:14:03Z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E5E061F8BD6C443AA7EC566C785DA000_13</vt:lpwstr>
  </property>
  <property fmtid="{D5CDD505-2E9C-101B-9397-08002B2CF9AE}" pid="3" name="KSOProductBuildVer">
    <vt:lpwstr>1033-12.2.0.23155</vt:lpwstr>
  </property>
</Properties>
</file>