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85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9" r:id="rId21"/>
    <p:sldId id="280" r:id="rId22"/>
    <p:sldId id="274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A00"/>
    <a:srgbClr val="5FEDF9"/>
    <a:srgbClr val="FFFD78"/>
    <a:srgbClr val="D5F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4"/>
  </p:normalViewPr>
  <p:slideViewPr>
    <p:cSldViewPr snapToGrid="0">
      <p:cViewPr varScale="1">
        <p:scale>
          <a:sx n="114" d="100"/>
          <a:sy n="114" d="100"/>
        </p:scale>
        <p:origin x="5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3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5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9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8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6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8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7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424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AD33-96D3-BC40-8598-DA8FD6037FC9}" type="datetimeFigureOut">
              <a:rPr lang="en-US" smtClean="0"/>
              <a:t>4/24/25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543E8-8A14-414C-B52A-ECD7E192C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37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EE1681-6225-80BE-316A-27BD377412DE}"/>
              </a:ext>
            </a:extLst>
          </p:cNvPr>
          <p:cNvSpPr txBox="1"/>
          <p:nvPr/>
        </p:nvSpPr>
        <p:spPr>
          <a:xfrm>
            <a:off x="1123570" y="1853007"/>
            <a:ext cx="101168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atin typeface="Comic Sans MS" panose="030F0902030302020204" pitchFamily="66" charset="0"/>
              </a:rPr>
              <a:t>DIVISION</a:t>
            </a:r>
            <a:r>
              <a:rPr lang="en-US" sz="6600" b="1" dirty="0"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en-US" sz="4800" dirty="0">
                <a:latin typeface="Comic Sans MS" panose="030F0902030302020204" pitchFamily="66" charset="0"/>
              </a:rPr>
              <a:t>Year 3 </a:t>
            </a:r>
            <a:r>
              <a:rPr lang="en-US" sz="4800" dirty="0" err="1">
                <a:latin typeface="Comic Sans MS" panose="030F0902030302020204" pitchFamily="66" charset="0"/>
              </a:rPr>
              <a:t>Maths</a:t>
            </a:r>
            <a:r>
              <a:rPr lang="en-US" sz="4800" dirty="0">
                <a:latin typeface="Comic Sans MS" panose="030F0902030302020204" pitchFamily="66" charset="0"/>
              </a:rPr>
              <a:t> </a:t>
            </a:r>
            <a:r>
              <a:rPr lang="en-US" sz="4800" b="1" dirty="0"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872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38FC4-1E2B-F095-103A-95C992C59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A2E1B2-0739-875C-C30A-E11B2F82A752}"/>
              </a:ext>
            </a:extLst>
          </p:cNvPr>
          <p:cNvSpPr txBox="1"/>
          <p:nvPr/>
        </p:nvSpPr>
        <p:spPr>
          <a:xfrm>
            <a:off x="637310" y="304799"/>
            <a:ext cx="1118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Find the missing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0A626A-4520-EAA2-01D3-8DA01BC1EC5A}"/>
                  </a:ext>
                </a:extLst>
              </p:cNvPr>
              <p:cNvSpPr txBox="1"/>
              <p:nvPr/>
            </p:nvSpPr>
            <p:spPr>
              <a:xfrm>
                <a:off x="637309" y="1658156"/>
                <a:ext cx="10402398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600" b="0" dirty="0">
                    <a:solidFill>
                      <a:sysClr val="windowText" lastClr="000000"/>
                    </a:solidFill>
                    <a:ea typeface="Cambria Math" panose="02040503050406030204" pitchFamily="18" charset="0"/>
                  </a:rPr>
                  <a:t>_______</a:t>
                </a:r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en-US" sz="9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9600" dirty="0">
                  <a:solidFill>
                    <a:sysClr val="windowText" lastClr="00000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0A626A-4520-EAA2-01D3-8DA01BC1E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1658156"/>
                <a:ext cx="10402398" cy="1569660"/>
              </a:xfrm>
              <a:prstGeom prst="rect">
                <a:avLst/>
              </a:prstGeom>
              <a:blipFill>
                <a:blip r:embed="rId2"/>
                <a:stretch>
                  <a:fillRect t="-20161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058FF-747D-D01A-74B7-8135C95F2D4F}"/>
                  </a:ext>
                </a:extLst>
              </p:cNvPr>
              <p:cNvSpPr txBox="1"/>
              <p:nvPr/>
            </p:nvSpPr>
            <p:spPr>
              <a:xfrm>
                <a:off x="637309" y="4307285"/>
                <a:ext cx="10402398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50=5×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_____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FE058FF-747D-D01A-74B7-8135C95F2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4307285"/>
                <a:ext cx="10402398" cy="1569660"/>
              </a:xfrm>
              <a:prstGeom prst="rect">
                <a:avLst/>
              </a:prstGeom>
              <a:blipFill>
                <a:blip r:embed="rId3"/>
                <a:stretch>
                  <a:fillRect t="-20968" r="-244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298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E22E1-D98C-A453-3F6C-AFAF835F2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905F2C-C87E-189B-273C-5D006BBE0B47}"/>
              </a:ext>
            </a:extLst>
          </p:cNvPr>
          <p:cNvSpPr txBox="1"/>
          <p:nvPr/>
        </p:nvSpPr>
        <p:spPr>
          <a:xfrm>
            <a:off x="637310" y="304799"/>
            <a:ext cx="1118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Find the missing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AC7C70-D41C-20B7-9BB9-5EFBF32813AF}"/>
              </a:ext>
            </a:extLst>
          </p:cNvPr>
          <p:cNvSpPr txBox="1"/>
          <p:nvPr/>
        </p:nvSpPr>
        <p:spPr>
          <a:xfrm>
            <a:off x="637309" y="1658156"/>
            <a:ext cx="104023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ysClr val="windowText" lastClr="000000"/>
              </a:solidFill>
              <a:latin typeface="Comic Sans MS" panose="030F09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5524E3-8CE2-2607-3FEC-53722053FDC5}"/>
              </a:ext>
            </a:extLst>
          </p:cNvPr>
          <p:cNvSpPr txBox="1"/>
          <p:nvPr/>
        </p:nvSpPr>
        <p:spPr>
          <a:xfrm>
            <a:off x="637309" y="4307285"/>
            <a:ext cx="1040239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9600" dirty="0">
              <a:solidFill>
                <a:sysClr val="windowText" lastClr="000000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89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435BC-BD11-F72C-D2AC-ED180BE7F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9DBD84-2FC6-046B-A6EB-F82A72053CAB}"/>
              </a:ext>
            </a:extLst>
          </p:cNvPr>
          <p:cNvSpPr txBox="1"/>
          <p:nvPr/>
        </p:nvSpPr>
        <p:spPr>
          <a:xfrm>
            <a:off x="425435" y="1564887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1 ticket to the zoo costs </a:t>
            </a:r>
            <a:r>
              <a:rPr lang="en-PH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£</a:t>
            </a:r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20.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F1E36E-B9DF-D262-DC71-23D3AB9A6C63}"/>
              </a:ext>
            </a:extLst>
          </p:cNvPr>
          <p:cNvSpPr txBox="1"/>
          <p:nvPr/>
        </p:nvSpPr>
        <p:spPr>
          <a:xfrm>
            <a:off x="425436" y="2430965"/>
            <a:ext cx="1118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How much do 4 tickets cost?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67B078-3D3C-0AA3-B7F4-40EA62BE4FE6}"/>
              </a:ext>
            </a:extLst>
          </p:cNvPr>
          <p:cNvSpPr txBox="1"/>
          <p:nvPr/>
        </p:nvSpPr>
        <p:spPr>
          <a:xfrm>
            <a:off x="425434" y="3235488"/>
            <a:ext cx="1118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How many tickets you can buy for </a:t>
            </a:r>
            <a:r>
              <a:rPr lang="en-PH" sz="3600" b="1" dirty="0">
                <a:latin typeface="Comic Sans MS" panose="030F0902030302020204" pitchFamily="66" charset="0"/>
              </a:rPr>
              <a:t>£</a:t>
            </a:r>
            <a:r>
              <a:rPr lang="en-US" sz="3600" dirty="0">
                <a:latin typeface="Comic Sans MS" panose="030F0902030302020204" pitchFamily="66" charset="0"/>
              </a:rPr>
              <a:t>180??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FD2C1-37E8-08EB-CD76-07EABADD8A72}"/>
              </a:ext>
            </a:extLst>
          </p:cNvPr>
          <p:cNvSpPr txBox="1"/>
          <p:nvPr/>
        </p:nvSpPr>
        <p:spPr>
          <a:xfrm>
            <a:off x="310206" y="310785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Word Problems:</a:t>
            </a:r>
          </a:p>
        </p:txBody>
      </p:sp>
    </p:spTree>
    <p:extLst>
      <p:ext uri="{BB962C8B-B14F-4D97-AF65-F5344CB8AC3E}">
        <p14:creationId xmlns:p14="http://schemas.microsoft.com/office/powerpoint/2010/main" val="36802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55D3C-BDE0-4085-432E-3DC0C84BA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B186EE7-609B-B23F-78E7-2850CC433D7B}"/>
              </a:ext>
            </a:extLst>
          </p:cNvPr>
          <p:cNvSpPr txBox="1"/>
          <p:nvPr/>
        </p:nvSpPr>
        <p:spPr>
          <a:xfrm>
            <a:off x="425435" y="1564887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There are 80 children in Year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41109-68E5-8D2D-99C1-D3FA4F1D97C9}"/>
              </a:ext>
            </a:extLst>
          </p:cNvPr>
          <p:cNvSpPr txBox="1"/>
          <p:nvPr/>
        </p:nvSpPr>
        <p:spPr>
          <a:xfrm>
            <a:off x="425436" y="2430965"/>
            <a:ext cx="11182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mic Sans MS" panose="030F0902030302020204" pitchFamily="66" charset="0"/>
              </a:rPr>
              <a:t>The children are put in pairs. How many pairs are there altogether?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A9BCA-5DB8-C30B-4442-317EA889FB46}"/>
              </a:ext>
            </a:extLst>
          </p:cNvPr>
          <p:cNvSpPr txBox="1"/>
          <p:nvPr/>
        </p:nvSpPr>
        <p:spPr>
          <a:xfrm>
            <a:off x="310206" y="310785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Word Problems:</a:t>
            </a:r>
          </a:p>
        </p:txBody>
      </p:sp>
    </p:spTree>
    <p:extLst>
      <p:ext uri="{BB962C8B-B14F-4D97-AF65-F5344CB8AC3E}">
        <p14:creationId xmlns:p14="http://schemas.microsoft.com/office/powerpoint/2010/main" val="2121914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39D3F-FF6B-8AAA-1795-6BDA97D69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00D7E7-DEF9-35DE-7016-EA82E03A38CB}"/>
              </a:ext>
            </a:extLst>
          </p:cNvPr>
          <p:cNvSpPr txBox="1"/>
          <p:nvPr/>
        </p:nvSpPr>
        <p:spPr>
          <a:xfrm>
            <a:off x="310206" y="1319560"/>
            <a:ext cx="1118298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Eight friends go to a theme park for the day.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Ticket to the theme park cost </a:t>
            </a:r>
            <a:r>
              <a:rPr lang="en-PH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£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20 each.</a:t>
            </a:r>
          </a:p>
          <a:p>
            <a:pPr marL="1028700" lvl="1" indent="-57150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Lunch costs </a:t>
            </a:r>
            <a:r>
              <a:rPr lang="en-PH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£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10 each.</a:t>
            </a:r>
          </a:p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Four of the friends share the cost between them.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66B392-1158-7042-63BB-0EA9CC2C35C3}"/>
              </a:ext>
            </a:extLst>
          </p:cNvPr>
          <p:cNvSpPr txBox="1"/>
          <p:nvPr/>
        </p:nvSpPr>
        <p:spPr>
          <a:xfrm>
            <a:off x="310206" y="310785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Reasoning and Problem Solving 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(Multiplication and Division)</a:t>
            </a:r>
            <a:endParaRPr lang="en-US" sz="4000" b="1" dirty="0">
              <a:solidFill>
                <a:schemeClr val="accent6"/>
              </a:solidFill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1670FB-C037-0AA2-2BEF-FE25347EAD19}"/>
              </a:ext>
            </a:extLst>
          </p:cNvPr>
          <p:cNvSpPr txBox="1"/>
          <p:nvPr/>
        </p:nvSpPr>
        <p:spPr>
          <a:xfrm>
            <a:off x="310206" y="3250580"/>
            <a:ext cx="1118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omic Sans MS" panose="030F0902030302020204" pitchFamily="66" charset="0"/>
              </a:rPr>
              <a:t>How much do they each pay?</a:t>
            </a:r>
          </a:p>
        </p:txBody>
      </p:sp>
    </p:spTree>
    <p:extLst>
      <p:ext uri="{BB962C8B-B14F-4D97-AF65-F5344CB8AC3E}">
        <p14:creationId xmlns:p14="http://schemas.microsoft.com/office/powerpoint/2010/main" val="394434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C5901-44DD-2DE9-6007-53A103808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B752C8-9F1C-F60E-314F-3431C060756B}"/>
              </a:ext>
            </a:extLst>
          </p:cNvPr>
          <p:cNvSpPr txBox="1"/>
          <p:nvPr/>
        </p:nvSpPr>
        <p:spPr>
          <a:xfrm>
            <a:off x="310206" y="1319560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Work out the divisions.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F275C4-4CCA-5D35-3AFB-8C396D41B9D2}"/>
              </a:ext>
            </a:extLst>
          </p:cNvPr>
          <p:cNvSpPr txBox="1"/>
          <p:nvPr/>
        </p:nvSpPr>
        <p:spPr>
          <a:xfrm>
            <a:off x="310206" y="310785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Reasoning and Problem Solving 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(Multiplication and Division)</a:t>
            </a:r>
            <a:endParaRPr lang="en-US" sz="4000" b="1" dirty="0">
              <a:solidFill>
                <a:schemeClr val="accent6"/>
              </a:solidFill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E7372-6950-7E6D-8AAF-1642627C11E4}"/>
              </a:ext>
            </a:extLst>
          </p:cNvPr>
          <p:cNvSpPr txBox="1"/>
          <p:nvPr/>
        </p:nvSpPr>
        <p:spPr>
          <a:xfrm>
            <a:off x="504508" y="5962440"/>
            <a:ext cx="11182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omic Sans MS" panose="030F0902030302020204" pitchFamily="66" charset="0"/>
              </a:rPr>
              <a:t>What do you notice?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D3794-A289-171A-1907-2611ACE7C80C}"/>
                  </a:ext>
                </a:extLst>
              </p:cNvPr>
              <p:cNvSpPr txBox="1"/>
              <p:nvPr/>
            </p:nvSpPr>
            <p:spPr>
              <a:xfrm>
                <a:off x="189573" y="2143669"/>
                <a:ext cx="5664821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BD3794-A289-171A-1907-2611ACE7C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3" y="2143669"/>
                <a:ext cx="5664821" cy="1107996"/>
              </a:xfrm>
              <a:prstGeom prst="rect">
                <a:avLst/>
              </a:prstGeom>
              <a:blipFill>
                <a:blip r:embed="rId2"/>
                <a:stretch>
                  <a:fillRect l="-559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99F7F-3481-E8AC-E3F6-C0222415EED9}"/>
                  </a:ext>
                </a:extLst>
              </p:cNvPr>
              <p:cNvSpPr txBox="1"/>
              <p:nvPr/>
            </p:nvSpPr>
            <p:spPr>
              <a:xfrm>
                <a:off x="189573" y="3476754"/>
                <a:ext cx="5664821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B299F7F-3481-E8AC-E3F6-C0222415E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3" y="3476754"/>
                <a:ext cx="5664821" cy="1107996"/>
              </a:xfrm>
              <a:prstGeom prst="rect">
                <a:avLst/>
              </a:prstGeom>
              <a:blipFill>
                <a:blip r:embed="rId3"/>
                <a:stretch>
                  <a:fillRect l="-559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E1B06D-A156-4522-EA03-5048F1EFFD7F}"/>
                  </a:ext>
                </a:extLst>
              </p:cNvPr>
              <p:cNvSpPr txBox="1"/>
              <p:nvPr/>
            </p:nvSpPr>
            <p:spPr>
              <a:xfrm>
                <a:off x="189573" y="4814330"/>
                <a:ext cx="5664821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÷8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5E1B06D-A156-4522-EA03-5048F1EFF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573" y="4814330"/>
                <a:ext cx="5664821" cy="1107996"/>
              </a:xfrm>
              <a:prstGeom prst="rect">
                <a:avLst/>
              </a:prstGeom>
              <a:blipFill>
                <a:blip r:embed="rId4"/>
                <a:stretch>
                  <a:fillRect l="-5593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A2EF9-DEE1-7B1B-4AC6-2CAA2BFE2904}"/>
                  </a:ext>
                </a:extLst>
              </p:cNvPr>
              <p:cNvSpPr txBox="1"/>
              <p:nvPr/>
            </p:nvSpPr>
            <p:spPr>
              <a:xfrm>
                <a:off x="6096000" y="2146304"/>
                <a:ext cx="5906427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÷20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ADA2EF9-DEE1-7B1B-4AC6-2CAA2BFE2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146304"/>
                <a:ext cx="5906427" cy="1107996"/>
              </a:xfrm>
              <a:prstGeom prst="rect">
                <a:avLst/>
              </a:prstGeom>
              <a:blipFill>
                <a:blip r:embed="rId5"/>
                <a:stretch>
                  <a:fillRect l="-5579" b="-7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E1BDA3-7F06-A88E-8874-F8049A919D5D}"/>
                  </a:ext>
                </a:extLst>
              </p:cNvPr>
              <p:cNvSpPr txBox="1"/>
              <p:nvPr/>
            </p:nvSpPr>
            <p:spPr>
              <a:xfrm>
                <a:off x="6096000" y="3479389"/>
                <a:ext cx="5906427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÷40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E1BDA3-7F06-A88E-8874-F8049A919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479389"/>
                <a:ext cx="5906427" cy="1107996"/>
              </a:xfrm>
              <a:prstGeom prst="rect">
                <a:avLst/>
              </a:prstGeom>
              <a:blipFill>
                <a:blip r:embed="rId6"/>
                <a:stretch>
                  <a:fillRect l="-5579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F64F1A-3CA0-F2B4-6863-58FAA81091B0}"/>
                  </a:ext>
                </a:extLst>
              </p:cNvPr>
              <p:cNvSpPr txBox="1"/>
              <p:nvPr/>
            </p:nvSpPr>
            <p:spPr>
              <a:xfrm>
                <a:off x="6096000" y="4816965"/>
                <a:ext cx="5906427" cy="110799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320</m:t>
                      </m:r>
                      <m:r>
                        <a:rPr lang="en-US" sz="72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÷80</m:t>
                      </m:r>
                    </m:oMath>
                  </m:oMathPara>
                </a14:m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1F64F1A-3CA0-F2B4-6863-58FAA8109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816965"/>
                <a:ext cx="5906427" cy="1107996"/>
              </a:xfrm>
              <a:prstGeom prst="rect">
                <a:avLst/>
              </a:prstGeom>
              <a:blipFill>
                <a:blip r:embed="rId7"/>
                <a:stretch>
                  <a:fillRect l="-5579" b="-7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11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195A6-70D9-39CA-0BCB-05E84F1C0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D2753B-C5AC-B57D-D7D6-51E454BDECB5}"/>
                  </a:ext>
                </a:extLst>
              </p:cNvPr>
              <p:cNvSpPr txBox="1"/>
              <p:nvPr/>
            </p:nvSpPr>
            <p:spPr>
              <a:xfrm>
                <a:off x="310206" y="1319560"/>
                <a:ext cx="1118298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mic Sans MS" panose="030F0902030302020204" pitchFamily="66" charset="0"/>
                  </a:rPr>
                  <a:t>Write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&lt;,&gt;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mic Sans MS" panose="030F0902030302020204" pitchFamily="66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mic Sans MS" panose="030F0902030302020204" pitchFamily="66" charset="0"/>
                  </a:rPr>
                  <a:t> to compare the statements.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7D2753B-C5AC-B57D-D7D6-51E454BDE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06" y="1319560"/>
                <a:ext cx="11182983" cy="523220"/>
              </a:xfrm>
              <a:prstGeom prst="rect">
                <a:avLst/>
              </a:prstGeom>
              <a:blipFill>
                <a:blip r:embed="rId2"/>
                <a:stretch>
                  <a:fillRect l="-1135" t="-1190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8F5001E0-B08B-1712-9FBE-4743C409E10B}"/>
              </a:ext>
            </a:extLst>
          </p:cNvPr>
          <p:cNvSpPr txBox="1"/>
          <p:nvPr/>
        </p:nvSpPr>
        <p:spPr>
          <a:xfrm>
            <a:off x="310206" y="310785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Reasoning and Problem Solving 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(Multiplication and Division)</a:t>
            </a:r>
            <a:endParaRPr lang="en-US" sz="4000" b="1" dirty="0">
              <a:solidFill>
                <a:schemeClr val="accent6"/>
              </a:solidFill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632E19C-AB09-94B9-4039-C9D5975B5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919233"/>
                  </p:ext>
                </p:extLst>
              </p:nvPr>
            </p:nvGraphicFramePr>
            <p:xfrm>
              <a:off x="1837697" y="2016870"/>
              <a:ext cx="8127999" cy="442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7191">
                      <a:extLst>
                        <a:ext uri="{9D8B030D-6E8A-4147-A177-3AD203B41FA5}">
                          <a16:colId xmlns:a16="http://schemas.microsoft.com/office/drawing/2014/main" val="2470448107"/>
                        </a:ext>
                      </a:extLst>
                    </a:gridCol>
                    <a:gridCol w="1282390">
                      <a:extLst>
                        <a:ext uri="{9D8B030D-6E8A-4147-A177-3AD203B41FA5}">
                          <a16:colId xmlns:a16="http://schemas.microsoft.com/office/drawing/2014/main" val="3978062176"/>
                        </a:ext>
                      </a:extLst>
                    </a:gridCol>
                    <a:gridCol w="3308418">
                      <a:extLst>
                        <a:ext uri="{9D8B030D-6E8A-4147-A177-3AD203B41FA5}">
                          <a16:colId xmlns:a16="http://schemas.microsoft.com/office/drawing/2014/main" val="3646876133"/>
                        </a:ext>
                      </a:extLst>
                    </a:gridCol>
                  </a:tblGrid>
                  <a:tr h="110713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08233331"/>
                      </a:ext>
                    </a:extLst>
                  </a:tr>
                  <a:tr h="110713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309785353"/>
                      </a:ext>
                    </a:extLst>
                  </a:tr>
                  <a:tr h="110713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𝟔𝟎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176239749"/>
                      </a:ext>
                    </a:extLst>
                  </a:tr>
                  <a:tr h="110713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𝟒𝟎</m:t>
                                </m:r>
                              </m:oMath>
                            </m:oMathPara>
                          </a14:m>
                          <a:endParaRPr lang="en-US" sz="6600" b="1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2113240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9632E19C-AB09-94B9-4039-C9D5975B5BC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919233"/>
                  </p:ext>
                </p:extLst>
              </p:nvPr>
            </p:nvGraphicFramePr>
            <p:xfrm>
              <a:off x="1837697" y="2016870"/>
              <a:ext cx="8127999" cy="442853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537191">
                      <a:extLst>
                        <a:ext uri="{9D8B030D-6E8A-4147-A177-3AD203B41FA5}">
                          <a16:colId xmlns:a16="http://schemas.microsoft.com/office/drawing/2014/main" val="2470448107"/>
                        </a:ext>
                      </a:extLst>
                    </a:gridCol>
                    <a:gridCol w="1282390">
                      <a:extLst>
                        <a:ext uri="{9D8B030D-6E8A-4147-A177-3AD203B41FA5}">
                          <a16:colId xmlns:a16="http://schemas.microsoft.com/office/drawing/2014/main" val="3978062176"/>
                        </a:ext>
                      </a:extLst>
                    </a:gridCol>
                    <a:gridCol w="3308418">
                      <a:extLst>
                        <a:ext uri="{9D8B030D-6E8A-4147-A177-3AD203B41FA5}">
                          <a16:colId xmlns:a16="http://schemas.microsoft.com/office/drawing/2014/main" val="3646876133"/>
                        </a:ext>
                      </a:extLst>
                    </a:gridCol>
                  </a:tblGrid>
                  <a:tr h="11071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29749" b="-30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94" b="-30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8233331"/>
                      </a:ext>
                    </a:extLst>
                  </a:tr>
                  <a:tr h="11071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01149" r="-129749" b="-204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94" t="-101149" b="-20459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09785353"/>
                      </a:ext>
                    </a:extLst>
                  </a:tr>
                  <a:tr h="11071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198864" r="-129749" b="-102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94" t="-198864" b="-102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6239749"/>
                      </a:ext>
                    </a:extLst>
                  </a:tr>
                  <a:tr h="11071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t="-302299" r="-129749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5594" t="-302299" b="-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113240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1EE70E82-86CB-2406-5C47-B7B026886C55}"/>
              </a:ext>
            </a:extLst>
          </p:cNvPr>
          <p:cNvSpPr/>
          <p:nvPr/>
        </p:nvSpPr>
        <p:spPr>
          <a:xfrm>
            <a:off x="5471532" y="2028021"/>
            <a:ext cx="1074235" cy="10831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6DF1AA8-4AF8-CC77-5E39-8D5D33765DFB}"/>
              </a:ext>
            </a:extLst>
          </p:cNvPr>
          <p:cNvSpPr/>
          <p:nvPr/>
        </p:nvSpPr>
        <p:spPr>
          <a:xfrm>
            <a:off x="5471532" y="3144643"/>
            <a:ext cx="1074235" cy="10831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39D984-6BB2-0AAF-AF67-9C7EB40226B2}"/>
              </a:ext>
            </a:extLst>
          </p:cNvPr>
          <p:cNvSpPr/>
          <p:nvPr/>
        </p:nvSpPr>
        <p:spPr>
          <a:xfrm>
            <a:off x="5469674" y="4243359"/>
            <a:ext cx="1074235" cy="10831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FE489A-0F8E-2F02-D64E-68EF800AF14F}"/>
              </a:ext>
            </a:extLst>
          </p:cNvPr>
          <p:cNvSpPr/>
          <p:nvPr/>
        </p:nvSpPr>
        <p:spPr>
          <a:xfrm>
            <a:off x="5469674" y="5359981"/>
            <a:ext cx="1074235" cy="108316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36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57A6D-8F56-B504-3C60-7EE317E20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E24779D-EF0D-1C66-99F9-7F0EB31A2DE4}"/>
              </a:ext>
            </a:extLst>
          </p:cNvPr>
          <p:cNvSpPr txBox="1"/>
          <p:nvPr/>
        </p:nvSpPr>
        <p:spPr>
          <a:xfrm>
            <a:off x="310206" y="1319560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Related calculations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1A97E6-99D5-96C9-6AC4-1C1B1273A528}"/>
              </a:ext>
            </a:extLst>
          </p:cNvPr>
          <p:cNvSpPr txBox="1"/>
          <p:nvPr/>
        </p:nvSpPr>
        <p:spPr>
          <a:xfrm>
            <a:off x="310206" y="310785"/>
            <a:ext cx="11182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Reasoning and Problem Solving </a:t>
            </a:r>
            <a:r>
              <a:rPr lang="en-US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(Multiplication and Division)</a:t>
            </a:r>
            <a:endParaRPr lang="en-US" sz="4000" b="1" dirty="0">
              <a:solidFill>
                <a:schemeClr val="accent6"/>
              </a:solidFill>
              <a:latin typeface="Century Gothic" panose="020B0502020202020204" pitchFamily="34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852DE4-F07B-9313-69C8-057A282F79D2}"/>
                  </a:ext>
                </a:extLst>
              </p:cNvPr>
              <p:cNvSpPr txBox="1"/>
              <p:nvPr/>
            </p:nvSpPr>
            <p:spPr>
              <a:xfrm>
                <a:off x="504508" y="2143669"/>
                <a:ext cx="111829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5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×8=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5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852DE4-F07B-9313-69C8-057A282F7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508" y="2143669"/>
                <a:ext cx="11182983" cy="923330"/>
              </a:xfrm>
              <a:prstGeom prst="rect">
                <a:avLst/>
              </a:prstGeom>
              <a:blipFill>
                <a:blip r:embed="rId2"/>
                <a:stretch>
                  <a:fillRect l="-1361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202DBF11-9173-EB73-37FE-A2B1BFDEE65A}"/>
              </a:ext>
            </a:extLst>
          </p:cNvPr>
          <p:cNvSpPr txBox="1"/>
          <p:nvPr/>
        </p:nvSpPr>
        <p:spPr>
          <a:xfrm>
            <a:off x="310205" y="3167390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Which facts are correct?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185A68B-2D32-2B84-EEEB-44F966F112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696875"/>
                  </p:ext>
                </p:extLst>
              </p:nvPr>
            </p:nvGraphicFramePr>
            <p:xfrm>
              <a:off x="660399" y="3986998"/>
              <a:ext cx="11027092" cy="2358046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5513546">
                      <a:extLst>
                        <a:ext uri="{9D8B030D-6E8A-4147-A177-3AD203B41FA5}">
                          <a16:colId xmlns:a16="http://schemas.microsoft.com/office/drawing/2014/main" val="317071308"/>
                        </a:ext>
                      </a:extLst>
                    </a:gridCol>
                    <a:gridCol w="5513546">
                      <a:extLst>
                        <a:ext uri="{9D8B030D-6E8A-4147-A177-3AD203B41FA5}">
                          <a16:colId xmlns:a16="http://schemas.microsoft.com/office/drawing/2014/main" val="3807795228"/>
                        </a:ext>
                      </a:extLst>
                    </a:gridCol>
                  </a:tblGrid>
                  <a:tr h="11790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𝟖𝟎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𝟒𝟎𝟎</m:t>
                                </m:r>
                              </m:oMath>
                            </m:oMathPara>
                          </a14:m>
                          <a:endParaRPr lang="en-US" sz="6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𝟒𝟎𝟎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𝟖𝟎</m:t>
                                </m:r>
                              </m:oMath>
                            </m:oMathPara>
                          </a14:m>
                          <a:endParaRPr lang="en-US" sz="6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4037275"/>
                      </a:ext>
                    </a:extLst>
                  </a:tr>
                  <a:tr h="117902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</a:rPr>
                                  <m:t>𝟓𝟎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𝟒𝟎𝟎</m:t>
                                </m:r>
                              </m:oMath>
                            </m:oMathPara>
                          </a14:m>
                          <a:endParaRPr lang="en-US" sz="6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𝟒𝟎𝟎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÷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6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𝟓𝟎</m:t>
                                </m:r>
                              </m:oMath>
                            </m:oMathPara>
                          </a14:m>
                          <a:endParaRPr lang="en-US" sz="6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24657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185A68B-2D32-2B84-EEEB-44F966F112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7696875"/>
                  </p:ext>
                </p:extLst>
              </p:nvPr>
            </p:nvGraphicFramePr>
            <p:xfrm>
              <a:off x="660399" y="3986998"/>
              <a:ext cx="11027092" cy="2358046"/>
            </p:xfrm>
            <a:graphic>
              <a:graphicData uri="http://schemas.openxmlformats.org/drawingml/2006/table">
                <a:tbl>
                  <a:tblPr firstRow="1" bandRow="1">
                    <a:tableStyleId>{D113A9D2-9D6B-4929-AA2D-F23B5EE8CBE7}</a:tableStyleId>
                  </a:tblPr>
                  <a:tblGrid>
                    <a:gridCol w="5513546">
                      <a:extLst>
                        <a:ext uri="{9D8B030D-6E8A-4147-A177-3AD203B41FA5}">
                          <a16:colId xmlns:a16="http://schemas.microsoft.com/office/drawing/2014/main" val="317071308"/>
                        </a:ext>
                      </a:extLst>
                    </a:gridCol>
                    <a:gridCol w="5513546">
                      <a:extLst>
                        <a:ext uri="{9D8B030D-6E8A-4147-A177-3AD203B41FA5}">
                          <a16:colId xmlns:a16="http://schemas.microsoft.com/office/drawing/2014/main" val="3807795228"/>
                        </a:ext>
                      </a:extLst>
                    </a:gridCol>
                  </a:tblGrid>
                  <a:tr h="11790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20" t="-3191" r="-101149" b="-1063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20" t="-3191" r="-1149" b="-1063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44037275"/>
                      </a:ext>
                    </a:extLst>
                  </a:tr>
                  <a:tr h="11790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920" t="-104301" r="-101149" b="-75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00920" t="-104301" r="-1149" b="-75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46572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91094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F7961-6131-6560-60BA-7CD7224BF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DB4C2C-4D0A-27BF-0031-82399D264C39}"/>
              </a:ext>
            </a:extLst>
          </p:cNvPr>
          <p:cNvSpPr txBox="1"/>
          <p:nvPr/>
        </p:nvSpPr>
        <p:spPr>
          <a:xfrm>
            <a:off x="310206" y="1319560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There are 63 crayons.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4C410-2B2B-25EB-3317-3D1D03CCA156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10F57F-21D1-A8F2-39CA-9A1DC22ADA44}"/>
              </a:ext>
            </a:extLst>
          </p:cNvPr>
          <p:cNvSpPr txBox="1"/>
          <p:nvPr/>
        </p:nvSpPr>
        <p:spPr>
          <a:xfrm>
            <a:off x="310206" y="1887282"/>
            <a:ext cx="111829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Share the crayons into three equal groups.</a:t>
            </a:r>
          </a:p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Use a place value chart or some counters to help you.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807E5-9AF1-F2AE-A2DD-F1E08913E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12" y="3042576"/>
            <a:ext cx="7772400" cy="10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4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77076-2A02-AACA-51D4-EF8794F08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384E37-3C88-0C83-2A4E-AAC664D482E1}"/>
              </a:ext>
            </a:extLst>
          </p:cNvPr>
          <p:cNvSpPr txBox="1"/>
          <p:nvPr/>
        </p:nvSpPr>
        <p:spPr>
          <a:xfrm>
            <a:off x="310206" y="1319560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Complete the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0D341E-EFB2-242B-ABEE-DD50AF25F93A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838181-31AA-6E01-FEB5-A71586E9D02E}"/>
                  </a:ext>
                </a:extLst>
              </p:cNvPr>
              <p:cNvSpPr txBox="1"/>
              <p:nvPr/>
            </p:nvSpPr>
            <p:spPr>
              <a:xfrm>
                <a:off x="856616" y="1996627"/>
                <a:ext cx="1118298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𝒕𝒆𝒏𝒔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𝒕𝒆𝒏𝒔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𝒐𝒏𝒆𝒔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𝒐𝒏𝒆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9838181-31AA-6E01-FEB5-A71586E9D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6" y="1996627"/>
                <a:ext cx="11182983" cy="4154984"/>
              </a:xfrm>
              <a:prstGeom prst="rect">
                <a:avLst/>
              </a:prstGeom>
              <a:blipFill>
                <a:blip r:embed="rId2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614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D2C6A-FA3D-4458-D917-8E59B845D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9B2D3C-E901-C34D-5159-29BCE9AFCA4D}"/>
                  </a:ext>
                </a:extLst>
              </p:cNvPr>
              <p:cNvSpPr txBox="1"/>
              <p:nvPr/>
            </p:nvSpPr>
            <p:spPr>
              <a:xfrm>
                <a:off x="387589" y="1618831"/>
                <a:ext cx="7061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omic Sans MS" panose="030F0902030302020204" pitchFamily="66" charset="0"/>
                  </a:rPr>
                  <a:t>6 ones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000" dirty="0">
                    <a:latin typeface="Comic Sans MS" panose="030F0902030302020204" pitchFamily="66" charset="0"/>
                  </a:rPr>
                  <a:t> 3 = ____ ones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EE1681-6225-80BE-316A-27BD37741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9" y="1618831"/>
                <a:ext cx="7061426" cy="707886"/>
              </a:xfrm>
              <a:prstGeom prst="rect">
                <a:avLst/>
              </a:prstGeom>
              <a:blipFill>
                <a:blip r:embed="rId2"/>
                <a:stretch>
                  <a:fillRect l="-3052"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AEDC36B-445B-D333-0E9A-53EF4EFEF165}"/>
              </a:ext>
            </a:extLst>
          </p:cNvPr>
          <p:cNvSpPr txBox="1"/>
          <p:nvPr/>
        </p:nvSpPr>
        <p:spPr>
          <a:xfrm>
            <a:off x="637310" y="304799"/>
            <a:ext cx="615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We know that,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045011-EC48-0A00-77A1-4146B7423F8C}"/>
                  </a:ext>
                </a:extLst>
              </p:cNvPr>
              <p:cNvSpPr txBox="1"/>
              <p:nvPr/>
            </p:nvSpPr>
            <p:spPr>
              <a:xfrm>
                <a:off x="387589" y="3160657"/>
                <a:ext cx="67714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omic Sans MS" panose="030F0902030302020204" pitchFamily="66" charset="0"/>
                  </a:rPr>
                  <a:t>6 tens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000" dirty="0">
                    <a:latin typeface="Comic Sans MS" panose="030F0902030302020204" pitchFamily="66" charset="0"/>
                  </a:rPr>
                  <a:t> 3 = ____ tens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450AF4-1C1E-E29F-BD57-45E069454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9" y="3160657"/>
                <a:ext cx="6771494" cy="707886"/>
              </a:xfrm>
              <a:prstGeom prst="rect">
                <a:avLst/>
              </a:prstGeom>
              <a:blipFill>
                <a:blip r:embed="rId3"/>
                <a:stretch>
                  <a:fillRect l="-3184"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295D0931-43C6-082F-27FB-6363F880F95E}"/>
              </a:ext>
            </a:extLst>
          </p:cNvPr>
          <p:cNvSpPr txBox="1"/>
          <p:nvPr/>
        </p:nvSpPr>
        <p:spPr>
          <a:xfrm>
            <a:off x="95249" y="2448892"/>
            <a:ext cx="615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902030302020204" pitchFamily="66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656C600-BFC8-B208-3269-FED92305957E}"/>
                  </a:ext>
                </a:extLst>
              </p:cNvPr>
              <p:cNvSpPr txBox="1"/>
              <p:nvPr/>
            </p:nvSpPr>
            <p:spPr>
              <a:xfrm>
                <a:off x="6612673" y="1617895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3 =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D8C89BE-F057-2BEA-5972-0251DB1B0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73" y="1617895"/>
                <a:ext cx="4951142" cy="830997"/>
              </a:xfrm>
              <a:prstGeom prst="rect">
                <a:avLst/>
              </a:prstGeom>
              <a:blipFill>
                <a:blip r:embed="rId4"/>
                <a:stretch>
                  <a:fillRect l="-5627" t="-16667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D39359-CD9C-398B-5011-6648A6E64989}"/>
                  </a:ext>
                </a:extLst>
              </p:cNvPr>
              <p:cNvSpPr txBox="1"/>
              <p:nvPr/>
            </p:nvSpPr>
            <p:spPr>
              <a:xfrm>
                <a:off x="6612672" y="3270435"/>
                <a:ext cx="4951143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3 = ____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43A576-FFF8-EDD6-F058-41F36424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72" y="3270435"/>
                <a:ext cx="4951143" cy="830997"/>
              </a:xfrm>
              <a:prstGeom prst="rect">
                <a:avLst/>
              </a:prstGeom>
              <a:blipFill>
                <a:blip r:embed="rId5"/>
                <a:stretch>
                  <a:fillRect l="-5612" t="-14706" b="-3676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39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37757-714C-5219-09C6-496739C41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BB7001-A731-DCAD-2AAD-5BA47423B06F}"/>
              </a:ext>
            </a:extLst>
          </p:cNvPr>
          <p:cNvSpPr txBox="1"/>
          <p:nvPr/>
        </p:nvSpPr>
        <p:spPr>
          <a:xfrm>
            <a:off x="310206" y="1319560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Complete the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8F02CB-F519-FB9F-969F-2728BD557A40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3357D3-9E62-D41E-18CF-68F2160B2511}"/>
                  </a:ext>
                </a:extLst>
              </p:cNvPr>
              <p:cNvSpPr txBox="1"/>
              <p:nvPr/>
            </p:nvSpPr>
            <p:spPr>
              <a:xfrm>
                <a:off x="856616" y="1996627"/>
                <a:ext cx="1118298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𝒕𝒆𝒏𝒔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𝒕𝒆𝒏𝒔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𝒐𝒏𝒆𝒔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𝒐𝒏𝒆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𝟖𝟖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03357D3-9E62-D41E-18CF-68F2160B2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6" y="1996627"/>
                <a:ext cx="11182983" cy="4154984"/>
              </a:xfrm>
              <a:prstGeom prst="rect">
                <a:avLst/>
              </a:prstGeom>
              <a:blipFill>
                <a:blip r:embed="rId2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500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754E6-5881-DA45-B963-6768475B2A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683DE0-1162-AD11-AD6E-DF16F6414E22}"/>
              </a:ext>
            </a:extLst>
          </p:cNvPr>
          <p:cNvSpPr txBox="1"/>
          <p:nvPr/>
        </p:nvSpPr>
        <p:spPr>
          <a:xfrm>
            <a:off x="310206" y="1319560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panose="030F0902030302020204" pitchFamily="66" charset="0"/>
              </a:rPr>
              <a:t>Complete the sentences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C5DE9-8411-4DF4-3180-375010030B30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97DFBA-3D35-9882-1423-4D9FA275F05F}"/>
                  </a:ext>
                </a:extLst>
              </p:cNvPr>
              <p:cNvSpPr txBox="1"/>
              <p:nvPr/>
            </p:nvSpPr>
            <p:spPr>
              <a:xfrm>
                <a:off x="856616" y="1996627"/>
                <a:ext cx="11182983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𝒕𝒆𝒏𝒔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𝒕𝒆𝒏𝒔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𝒐𝒏𝒆𝒔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𝒐𝒏𝒆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  <a:p>
                <a:pPr algn="just"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𝟔𝟖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___________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397DFBA-3D35-9882-1423-4D9FA275F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6" y="1996627"/>
                <a:ext cx="11182983" cy="4154984"/>
              </a:xfrm>
              <a:prstGeom prst="rect">
                <a:avLst/>
              </a:prstGeom>
              <a:blipFill>
                <a:blip r:embed="rId2"/>
                <a:stretch>
                  <a:fillRect l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752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B43E1-9207-B84D-F8FE-491EC008C8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78F96A-D26F-ADA4-02E4-E3092CDE15DD}"/>
                  </a:ext>
                </a:extLst>
              </p:cNvPr>
              <p:cNvSpPr txBox="1"/>
              <p:nvPr/>
            </p:nvSpPr>
            <p:spPr>
              <a:xfrm>
                <a:off x="310206" y="1319560"/>
                <a:ext cx="11182983" cy="633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mic Sans MS" panose="030F0902030302020204" pitchFamily="66" charset="0"/>
                  </a:rPr>
                  <a:t>Use a place value chart to work out 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𝟑𝟗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>
                      <a:rPr lang="en-US" sz="36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mic Sans MS" panose="030F0902030302020204" pitchFamily="66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78F96A-D26F-ADA4-02E4-E3092CDE1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06" y="1319560"/>
                <a:ext cx="11182983" cy="633571"/>
              </a:xfrm>
              <a:prstGeom prst="rect">
                <a:avLst/>
              </a:prstGeom>
              <a:blipFill>
                <a:blip r:embed="rId2"/>
                <a:stretch>
                  <a:fillRect l="-1135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8B22A93-6113-A7D5-6018-CD02E93A87D4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3A6261-B63E-69C7-8CA4-A948217F9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22760"/>
              </p:ext>
            </p:extLst>
          </p:nvPr>
        </p:nvGraphicFramePr>
        <p:xfrm>
          <a:off x="470829" y="2291987"/>
          <a:ext cx="6576742" cy="4255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88371">
                  <a:extLst>
                    <a:ext uri="{9D8B030D-6E8A-4147-A177-3AD203B41FA5}">
                      <a16:colId xmlns:a16="http://schemas.microsoft.com/office/drawing/2014/main" val="296208343"/>
                    </a:ext>
                  </a:extLst>
                </a:gridCol>
                <a:gridCol w="3288371">
                  <a:extLst>
                    <a:ext uri="{9D8B030D-6E8A-4147-A177-3AD203B41FA5}">
                      <a16:colId xmlns:a16="http://schemas.microsoft.com/office/drawing/2014/main" val="166236457"/>
                    </a:ext>
                  </a:extLst>
                </a:gridCol>
              </a:tblGrid>
              <a:tr h="106380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Tens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Ones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5F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20799"/>
                  </a:ext>
                </a:extLst>
              </a:tr>
              <a:tr h="106380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270150"/>
                  </a:ext>
                </a:extLst>
              </a:tr>
              <a:tr h="10638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755354"/>
                  </a:ext>
                </a:extLst>
              </a:tr>
              <a:tr h="106380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2987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587C6-B266-F912-E7EA-584CAE276EEF}"/>
                  </a:ext>
                </a:extLst>
              </p:cNvPr>
              <p:cNvSpPr txBox="1"/>
              <p:nvPr/>
            </p:nvSpPr>
            <p:spPr>
              <a:xfrm>
                <a:off x="7047571" y="3650160"/>
                <a:ext cx="550126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𝟑𝟗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587C6-B266-F912-E7EA-584CAE276E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7571" y="3650160"/>
                <a:ext cx="5501268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93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8C846-0276-3161-0DC4-4A8719BFC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C57F79-997A-DD11-4C41-7225656F89F2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FF751C-02FB-5043-844C-EB0D8303F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172454"/>
              </p:ext>
            </p:extLst>
          </p:nvPr>
        </p:nvGraphicFramePr>
        <p:xfrm>
          <a:off x="310206" y="981188"/>
          <a:ext cx="6700104" cy="5669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052">
                  <a:extLst>
                    <a:ext uri="{9D8B030D-6E8A-4147-A177-3AD203B41FA5}">
                      <a16:colId xmlns:a16="http://schemas.microsoft.com/office/drawing/2014/main" val="296208343"/>
                    </a:ext>
                  </a:extLst>
                </a:gridCol>
                <a:gridCol w="3350052">
                  <a:extLst>
                    <a:ext uri="{9D8B030D-6E8A-4147-A177-3AD203B41FA5}">
                      <a16:colId xmlns:a16="http://schemas.microsoft.com/office/drawing/2014/main" val="166236457"/>
                    </a:ext>
                  </a:extLst>
                </a:gridCol>
              </a:tblGrid>
              <a:tr h="94499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Tens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Ones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5F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20799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270150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75535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29878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423391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932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0F81F2-D50B-7C25-EA81-016110245656}"/>
                  </a:ext>
                </a:extLst>
              </p:cNvPr>
              <p:cNvSpPr txBox="1"/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0F81F2-D50B-7C25-EA81-016110245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652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26AAE-02EA-706F-291C-025B774BA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1378AE-30AA-048D-4194-481B19B67F08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EA55662-8698-C693-2782-BF9133875763}"/>
              </a:ext>
            </a:extLst>
          </p:cNvPr>
          <p:cNvGraphicFramePr>
            <a:graphicFrameLocks noGrp="1"/>
          </p:cNvGraphicFramePr>
          <p:nvPr/>
        </p:nvGraphicFramePr>
        <p:xfrm>
          <a:off x="310206" y="981188"/>
          <a:ext cx="6700104" cy="5669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052">
                  <a:extLst>
                    <a:ext uri="{9D8B030D-6E8A-4147-A177-3AD203B41FA5}">
                      <a16:colId xmlns:a16="http://schemas.microsoft.com/office/drawing/2014/main" val="296208343"/>
                    </a:ext>
                  </a:extLst>
                </a:gridCol>
                <a:gridCol w="3350052">
                  <a:extLst>
                    <a:ext uri="{9D8B030D-6E8A-4147-A177-3AD203B41FA5}">
                      <a16:colId xmlns:a16="http://schemas.microsoft.com/office/drawing/2014/main" val="166236457"/>
                    </a:ext>
                  </a:extLst>
                </a:gridCol>
              </a:tblGrid>
              <a:tr h="94499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Tens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Ones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5F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20799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270150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75535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29878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423391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932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F23C1E-37EB-9726-F55A-365ECDE68C56}"/>
                  </a:ext>
                </a:extLst>
              </p:cNvPr>
              <p:cNvSpPr txBox="1"/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DF23C1E-37EB-9726-F55A-365ECDE68C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745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DC8A4-6643-C67B-1896-62637A362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05DC2E-7252-A013-0405-86DC4B0DB015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B5FCF74-6B1B-2263-B9D8-1C0094758302}"/>
              </a:ext>
            </a:extLst>
          </p:cNvPr>
          <p:cNvGraphicFramePr>
            <a:graphicFrameLocks noGrp="1"/>
          </p:cNvGraphicFramePr>
          <p:nvPr/>
        </p:nvGraphicFramePr>
        <p:xfrm>
          <a:off x="310206" y="981188"/>
          <a:ext cx="6700104" cy="5669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052">
                  <a:extLst>
                    <a:ext uri="{9D8B030D-6E8A-4147-A177-3AD203B41FA5}">
                      <a16:colId xmlns:a16="http://schemas.microsoft.com/office/drawing/2014/main" val="296208343"/>
                    </a:ext>
                  </a:extLst>
                </a:gridCol>
                <a:gridCol w="3350052">
                  <a:extLst>
                    <a:ext uri="{9D8B030D-6E8A-4147-A177-3AD203B41FA5}">
                      <a16:colId xmlns:a16="http://schemas.microsoft.com/office/drawing/2014/main" val="166236457"/>
                    </a:ext>
                  </a:extLst>
                </a:gridCol>
              </a:tblGrid>
              <a:tr h="94499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Tens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Ones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5F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20799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270150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75535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29878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423391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932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E21BC8-7486-F81E-D653-AC432D32771D}"/>
                  </a:ext>
                </a:extLst>
              </p:cNvPr>
              <p:cNvSpPr txBox="1"/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4E21BC8-7486-F81E-D653-AC432D32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367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90F5C-5C44-1CAD-C36B-86B4AD18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1AF4349-F51C-5CFC-C963-F623EDEB88FC}"/>
              </a:ext>
            </a:extLst>
          </p:cNvPr>
          <p:cNvSpPr txBox="1"/>
          <p:nvPr/>
        </p:nvSpPr>
        <p:spPr>
          <a:xfrm>
            <a:off x="310206" y="310785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92F92C-CAA6-ED63-1F52-C988F83D70FC}"/>
              </a:ext>
            </a:extLst>
          </p:cNvPr>
          <p:cNvGraphicFramePr>
            <a:graphicFrameLocks noGrp="1"/>
          </p:cNvGraphicFramePr>
          <p:nvPr/>
        </p:nvGraphicFramePr>
        <p:xfrm>
          <a:off x="310206" y="981188"/>
          <a:ext cx="6700104" cy="5669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50052">
                  <a:extLst>
                    <a:ext uri="{9D8B030D-6E8A-4147-A177-3AD203B41FA5}">
                      <a16:colId xmlns:a16="http://schemas.microsoft.com/office/drawing/2014/main" val="296208343"/>
                    </a:ext>
                  </a:extLst>
                </a:gridCol>
                <a:gridCol w="3350052">
                  <a:extLst>
                    <a:ext uri="{9D8B030D-6E8A-4147-A177-3AD203B41FA5}">
                      <a16:colId xmlns:a16="http://schemas.microsoft.com/office/drawing/2014/main" val="166236457"/>
                    </a:ext>
                  </a:extLst>
                </a:gridCol>
              </a:tblGrid>
              <a:tr h="944997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Tens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ysClr val="windowText" lastClr="000000"/>
                          </a:solidFill>
                        </a:rPr>
                        <a:t>Ones</a:t>
                      </a:r>
                      <a:endParaRPr lang="en-US" sz="3600" b="1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D5FC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20799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3270150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75535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4298784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8423391"/>
                  </a:ext>
                </a:extLst>
              </a:tr>
              <a:tr h="944997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209322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63E554-2E3C-AF8F-97D6-3E11F9B74643}"/>
                  </a:ext>
                </a:extLst>
              </p:cNvPr>
              <p:cNvSpPr txBox="1"/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𝟔𝟗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763E554-2E3C-AF8F-97D6-3E11F9B74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857" y="1668960"/>
                <a:ext cx="45339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76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47814-B238-668B-BBB4-5713F91A5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6BA933-3228-7EB8-CC61-EFA0558ACBB8}"/>
              </a:ext>
            </a:extLst>
          </p:cNvPr>
          <p:cNvSpPr txBox="1"/>
          <p:nvPr/>
        </p:nvSpPr>
        <p:spPr>
          <a:xfrm>
            <a:off x="310206" y="310785"/>
            <a:ext cx="111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Divide 2-digit number by a 1-digit number – no exchange (using part-whole model)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3ABE58-C2CA-F86D-9BAF-6067AA31E179}"/>
                  </a:ext>
                </a:extLst>
              </p:cNvPr>
              <p:cNvSpPr txBox="1"/>
              <p:nvPr/>
            </p:nvSpPr>
            <p:spPr>
              <a:xfrm>
                <a:off x="566057" y="1015817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3ABE58-C2CA-F86D-9BAF-6067AA31E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1015817"/>
                <a:ext cx="45339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52BA9444-A5DA-EBE4-56F3-368AA7694988}"/>
              </a:ext>
            </a:extLst>
          </p:cNvPr>
          <p:cNvGrpSpPr/>
          <p:nvPr/>
        </p:nvGrpSpPr>
        <p:grpSpPr>
          <a:xfrm>
            <a:off x="5682341" y="1262865"/>
            <a:ext cx="3116054" cy="4941871"/>
            <a:chOff x="5682341" y="1262865"/>
            <a:chExt cx="3116054" cy="49418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CBD325C-86EC-50A7-33ED-D97CE75CF823}"/>
                </a:ext>
              </a:extLst>
            </p:cNvPr>
            <p:cNvGrpSpPr/>
            <p:nvPr/>
          </p:nvGrpSpPr>
          <p:grpSpPr>
            <a:xfrm>
              <a:off x="5802090" y="1262865"/>
              <a:ext cx="2865678" cy="3701021"/>
              <a:chOff x="5802090" y="1262865"/>
              <a:chExt cx="2865678" cy="370102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6E31000-0CE1-9683-5399-661A48C3E8E0}"/>
                  </a:ext>
                </a:extLst>
              </p:cNvPr>
              <p:cNvGrpSpPr/>
              <p:nvPr/>
            </p:nvGrpSpPr>
            <p:grpSpPr>
              <a:xfrm>
                <a:off x="5802090" y="1262865"/>
                <a:ext cx="2865678" cy="2982563"/>
                <a:chOff x="1251861" y="2090180"/>
                <a:chExt cx="2865678" cy="298256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E80193D5-CECE-A59F-2396-4112A13D5E17}"/>
                    </a:ext>
                  </a:extLst>
                </p:cNvPr>
                <p:cNvSpPr/>
                <p:nvPr/>
              </p:nvSpPr>
              <p:spPr>
                <a:xfrm>
                  <a:off x="2035629" y="2090180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74C48FD-9314-FBB5-DBEC-F5FA747CF5DC}"/>
                    </a:ext>
                  </a:extLst>
                </p:cNvPr>
                <p:cNvSpPr/>
                <p:nvPr/>
              </p:nvSpPr>
              <p:spPr>
                <a:xfrm>
                  <a:off x="1251861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68F5CD97-E816-E4F2-0C08-A1666099B212}"/>
                    </a:ext>
                  </a:extLst>
                </p:cNvPr>
                <p:cNvSpPr/>
                <p:nvPr/>
              </p:nvSpPr>
              <p:spPr>
                <a:xfrm>
                  <a:off x="2833025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CE220610-069E-7EAB-745F-88FCBA5FEB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9087" y="3240170"/>
                  <a:ext cx="329624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7FB5EAB8-E939-D082-B855-90D2746016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9195" y="3294659"/>
                  <a:ext cx="343252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2613122-1489-985C-4ED9-60BE6F06FCDB}"/>
                  </a:ext>
                </a:extLst>
              </p:cNvPr>
              <p:cNvCxnSpPr>
                <a:stCxn id="5" idx="4"/>
              </p:cNvCxnSpPr>
              <p:nvPr/>
            </p:nvCxnSpPr>
            <p:spPr>
              <a:xfrm>
                <a:off x="6444347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72D0213-5A14-E7DC-9BDB-862A425FECAB}"/>
                  </a:ext>
                </a:extLst>
              </p:cNvPr>
              <p:cNvCxnSpPr/>
              <p:nvPr/>
            </p:nvCxnSpPr>
            <p:spPr>
              <a:xfrm>
                <a:off x="8025511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0FE0D24-A26A-38E9-4153-F4CD8DEC63EF}"/>
                </a:ext>
              </a:extLst>
            </p:cNvPr>
            <p:cNvSpPr/>
            <p:nvPr/>
          </p:nvSpPr>
          <p:spPr>
            <a:xfrm>
              <a:off x="5682341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F62CC71-0556-0310-16E5-71E9F6F480C6}"/>
                </a:ext>
              </a:extLst>
            </p:cNvPr>
            <p:cNvSpPr/>
            <p:nvPr/>
          </p:nvSpPr>
          <p:spPr>
            <a:xfrm>
              <a:off x="7263508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4CFD5-65ED-A796-AE79-86AA653BA813}"/>
                  </a:ext>
                </a:extLst>
              </p:cNvPr>
              <p:cNvSpPr txBox="1"/>
              <p:nvPr/>
            </p:nvSpPr>
            <p:spPr>
              <a:xfrm>
                <a:off x="6570865" y="4298451"/>
                <a:ext cx="985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14CFD5-65ED-A796-AE79-86AA653BA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0865" y="4298451"/>
                <a:ext cx="985192" cy="584775"/>
              </a:xfrm>
              <a:prstGeom prst="rect">
                <a:avLst/>
              </a:prstGeom>
              <a:blipFill>
                <a:blip r:embed="rId3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978CDB-B785-BD2E-2783-B71EE8160F1C}"/>
                  </a:ext>
                </a:extLst>
              </p:cNvPr>
              <p:cNvSpPr txBox="1"/>
              <p:nvPr/>
            </p:nvSpPr>
            <p:spPr>
              <a:xfrm>
                <a:off x="8152028" y="4278087"/>
                <a:ext cx="9851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978CDB-B785-BD2E-2783-B71EE8160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028" y="4278087"/>
                <a:ext cx="985192" cy="584775"/>
              </a:xfrm>
              <a:prstGeom prst="rect">
                <a:avLst/>
              </a:prstGeom>
              <a:blipFill>
                <a:blip r:embed="rId4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C8BD06-5252-C4A8-81FF-3D9553F49268}"/>
                  </a:ext>
                </a:extLst>
              </p:cNvPr>
              <p:cNvSpPr txBox="1"/>
              <p:nvPr/>
            </p:nvSpPr>
            <p:spPr>
              <a:xfrm>
                <a:off x="6724632" y="1407542"/>
                <a:ext cx="9851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C8BD06-5252-C4A8-81FF-3D9553F492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32" y="1407542"/>
                <a:ext cx="985192" cy="1015663"/>
              </a:xfrm>
              <a:prstGeom prst="rect">
                <a:avLst/>
              </a:prstGeom>
              <a:blipFill>
                <a:blip r:embed="rId5"/>
                <a:stretch>
                  <a:fillRect l="-16456" r="-26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E2E44-1846-C291-E31B-3A7C1295A0BC}"/>
                  </a:ext>
                </a:extLst>
              </p:cNvPr>
              <p:cNvSpPr txBox="1"/>
              <p:nvPr/>
            </p:nvSpPr>
            <p:spPr>
              <a:xfrm>
                <a:off x="5877870" y="3148461"/>
                <a:ext cx="9851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9CE2E44-1846-C291-E31B-3A7C1295A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870" y="3148461"/>
                <a:ext cx="985192" cy="1015663"/>
              </a:xfrm>
              <a:prstGeom prst="rect">
                <a:avLst/>
              </a:prstGeom>
              <a:blipFill>
                <a:blip r:embed="rId6"/>
                <a:stretch>
                  <a:fillRect l="-16456" r="-27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93B173-6D80-0D10-E71E-4F8E131F466F}"/>
                  </a:ext>
                </a:extLst>
              </p:cNvPr>
              <p:cNvSpPr txBox="1"/>
              <p:nvPr/>
            </p:nvSpPr>
            <p:spPr>
              <a:xfrm>
                <a:off x="7571050" y="3149588"/>
                <a:ext cx="98519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6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6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593B173-6D80-0D10-E71E-4F8E131F4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050" y="3149588"/>
                <a:ext cx="985192" cy="101566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9838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D22CC-CF42-2D30-D338-571DDDD0E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AE399C1-B9AE-ECD4-B583-57DD48FD67DF}"/>
              </a:ext>
            </a:extLst>
          </p:cNvPr>
          <p:cNvSpPr txBox="1"/>
          <p:nvPr/>
        </p:nvSpPr>
        <p:spPr>
          <a:xfrm>
            <a:off x="310206" y="310785"/>
            <a:ext cx="111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Work out the divisions.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5BA97A-018D-6B88-3D76-87D6023C1565}"/>
                  </a:ext>
                </a:extLst>
              </p:cNvPr>
              <p:cNvSpPr txBox="1"/>
              <p:nvPr/>
            </p:nvSpPr>
            <p:spPr>
              <a:xfrm>
                <a:off x="527798" y="844187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95BA97A-018D-6B88-3D76-87D6023C1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8" y="844187"/>
                <a:ext cx="45339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B570B9E-CE8E-1964-83A1-5EC429646857}"/>
              </a:ext>
            </a:extLst>
          </p:cNvPr>
          <p:cNvGrpSpPr/>
          <p:nvPr/>
        </p:nvGrpSpPr>
        <p:grpSpPr>
          <a:xfrm>
            <a:off x="1077684" y="1723389"/>
            <a:ext cx="3116054" cy="4941871"/>
            <a:chOff x="5682341" y="1262865"/>
            <a:chExt cx="3116054" cy="49418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79CE859-FBB8-CE59-AF04-82812203A236}"/>
                </a:ext>
              </a:extLst>
            </p:cNvPr>
            <p:cNvGrpSpPr/>
            <p:nvPr/>
          </p:nvGrpSpPr>
          <p:grpSpPr>
            <a:xfrm>
              <a:off x="5802090" y="1262865"/>
              <a:ext cx="2865678" cy="3701021"/>
              <a:chOff x="5802090" y="1262865"/>
              <a:chExt cx="2865678" cy="370102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82ED13-A4FB-E38E-D00C-EC396DA05935}"/>
                  </a:ext>
                </a:extLst>
              </p:cNvPr>
              <p:cNvGrpSpPr/>
              <p:nvPr/>
            </p:nvGrpSpPr>
            <p:grpSpPr>
              <a:xfrm>
                <a:off x="5802090" y="1262865"/>
                <a:ext cx="2865678" cy="2982563"/>
                <a:chOff x="1251861" y="2090180"/>
                <a:chExt cx="2865678" cy="298256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CFA05E74-E306-1F45-41B2-D237E38A4AC0}"/>
                    </a:ext>
                  </a:extLst>
                </p:cNvPr>
                <p:cNvSpPr/>
                <p:nvPr/>
              </p:nvSpPr>
              <p:spPr>
                <a:xfrm>
                  <a:off x="2035629" y="2090180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5817189E-D35D-46D2-3C3A-141D19EAA6EF}"/>
                    </a:ext>
                  </a:extLst>
                </p:cNvPr>
                <p:cNvSpPr/>
                <p:nvPr/>
              </p:nvSpPr>
              <p:spPr>
                <a:xfrm>
                  <a:off x="1251861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ACDACC8-07AF-D54A-BE0D-FE1B221EAD83}"/>
                    </a:ext>
                  </a:extLst>
                </p:cNvPr>
                <p:cNvSpPr/>
                <p:nvPr/>
              </p:nvSpPr>
              <p:spPr>
                <a:xfrm>
                  <a:off x="2833025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EA6B5B56-29DB-B68B-9B3E-4AABE4D268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9087" y="3240170"/>
                  <a:ext cx="329624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24E02D3D-0DC1-9622-D6CA-D6E534816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9195" y="3294659"/>
                  <a:ext cx="343252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E2445EC-5A7F-233B-AA15-4262802C4BE6}"/>
                  </a:ext>
                </a:extLst>
              </p:cNvPr>
              <p:cNvCxnSpPr>
                <a:stCxn id="5" idx="4"/>
              </p:cNvCxnSpPr>
              <p:nvPr/>
            </p:nvCxnSpPr>
            <p:spPr>
              <a:xfrm>
                <a:off x="6444347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9E0A37B-C1D5-5994-588E-581CCC22AAB9}"/>
                  </a:ext>
                </a:extLst>
              </p:cNvPr>
              <p:cNvCxnSpPr/>
              <p:nvPr/>
            </p:nvCxnSpPr>
            <p:spPr>
              <a:xfrm>
                <a:off x="8025511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8555A9-15A2-7850-3D70-74720826B8AA}"/>
                </a:ext>
              </a:extLst>
            </p:cNvPr>
            <p:cNvSpPr/>
            <p:nvPr/>
          </p:nvSpPr>
          <p:spPr>
            <a:xfrm>
              <a:off x="5682341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951093-BDBD-EF5E-9575-A39976994CDA}"/>
                </a:ext>
              </a:extLst>
            </p:cNvPr>
            <p:cNvSpPr/>
            <p:nvPr/>
          </p:nvSpPr>
          <p:spPr>
            <a:xfrm>
              <a:off x="7263508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570DB0-C9A0-33FB-481D-9A40BBD85FB1}"/>
              </a:ext>
            </a:extLst>
          </p:cNvPr>
          <p:cNvCxnSpPr/>
          <p:nvPr/>
        </p:nvCxnSpPr>
        <p:spPr>
          <a:xfrm>
            <a:off x="5901697" y="0"/>
            <a:ext cx="0" cy="6858000"/>
          </a:xfrm>
          <a:prstGeom prst="line">
            <a:avLst/>
          </a:prstGeom>
          <a:ln w="76200">
            <a:solidFill>
              <a:srgbClr val="00FA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1D5B2A-0D3B-D85F-6824-1E898C1D680F}"/>
                  </a:ext>
                </a:extLst>
              </p:cNvPr>
              <p:cNvSpPr txBox="1"/>
              <p:nvPr/>
            </p:nvSpPr>
            <p:spPr>
              <a:xfrm>
                <a:off x="6769694" y="844187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1D5B2A-0D3B-D85F-6824-1E898C1D6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94" y="844187"/>
                <a:ext cx="453393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48AD16A2-FF84-CA8B-9835-D9977B3B9C59}"/>
              </a:ext>
            </a:extLst>
          </p:cNvPr>
          <p:cNvGrpSpPr/>
          <p:nvPr/>
        </p:nvGrpSpPr>
        <p:grpSpPr>
          <a:xfrm>
            <a:off x="7740284" y="1770378"/>
            <a:ext cx="3116054" cy="4941871"/>
            <a:chOff x="5682341" y="1262865"/>
            <a:chExt cx="3116054" cy="49418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9E03312-ADD9-29B5-EECA-2B83232B72A6}"/>
                </a:ext>
              </a:extLst>
            </p:cNvPr>
            <p:cNvGrpSpPr/>
            <p:nvPr/>
          </p:nvGrpSpPr>
          <p:grpSpPr>
            <a:xfrm>
              <a:off x="5802090" y="1262865"/>
              <a:ext cx="2865678" cy="3701021"/>
              <a:chOff x="5802090" y="1262865"/>
              <a:chExt cx="2865678" cy="370102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A9922C9E-5BAE-59F0-BCC1-BE75173D3EB2}"/>
                  </a:ext>
                </a:extLst>
              </p:cNvPr>
              <p:cNvGrpSpPr/>
              <p:nvPr/>
            </p:nvGrpSpPr>
            <p:grpSpPr>
              <a:xfrm>
                <a:off x="5802090" y="1262865"/>
                <a:ext cx="2865678" cy="2982563"/>
                <a:chOff x="1251861" y="2090180"/>
                <a:chExt cx="2865678" cy="298256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40963416-79AD-9B0A-8CEC-3949831BFE1B}"/>
                    </a:ext>
                  </a:extLst>
                </p:cNvPr>
                <p:cNvSpPr/>
                <p:nvPr/>
              </p:nvSpPr>
              <p:spPr>
                <a:xfrm>
                  <a:off x="2035629" y="2090180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E8E5EE7-6F8F-55C2-FCE0-C17F2CBCE577}"/>
                    </a:ext>
                  </a:extLst>
                </p:cNvPr>
                <p:cNvSpPr/>
                <p:nvPr/>
              </p:nvSpPr>
              <p:spPr>
                <a:xfrm>
                  <a:off x="1251861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D917FF6B-6804-5644-29D9-912B6A36A2E8}"/>
                    </a:ext>
                  </a:extLst>
                </p:cNvPr>
                <p:cNvSpPr/>
                <p:nvPr/>
              </p:nvSpPr>
              <p:spPr>
                <a:xfrm>
                  <a:off x="2833025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9E8E944E-44FD-2916-989C-D1444A9C63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9087" y="3240170"/>
                  <a:ext cx="329624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DECE9D5-6C48-6ED8-48AA-6C28A6249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9195" y="3294659"/>
                  <a:ext cx="343252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42F75646-38DB-929A-E8DB-A005C67FB864}"/>
                  </a:ext>
                </a:extLst>
              </p:cNvPr>
              <p:cNvCxnSpPr>
                <a:stCxn id="32" idx="4"/>
              </p:cNvCxnSpPr>
              <p:nvPr/>
            </p:nvCxnSpPr>
            <p:spPr>
              <a:xfrm>
                <a:off x="6444347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73890A1B-5508-D329-5445-3E72F72421B5}"/>
                  </a:ext>
                </a:extLst>
              </p:cNvPr>
              <p:cNvCxnSpPr/>
              <p:nvPr/>
            </p:nvCxnSpPr>
            <p:spPr>
              <a:xfrm>
                <a:off x="8025511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E4D0EA3-E95E-6575-D94D-DC4EB564417D}"/>
                </a:ext>
              </a:extLst>
            </p:cNvPr>
            <p:cNvSpPr/>
            <p:nvPr/>
          </p:nvSpPr>
          <p:spPr>
            <a:xfrm>
              <a:off x="5682341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61D911E-6522-0DD4-091F-4E98895C6D5D}"/>
                </a:ext>
              </a:extLst>
            </p:cNvPr>
            <p:cNvSpPr/>
            <p:nvPr/>
          </p:nvSpPr>
          <p:spPr>
            <a:xfrm>
              <a:off x="7263508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1755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67625-C264-77EE-5FB4-FBE7E67D6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A96AC1-D664-1319-13C1-36DC4744FCFA}"/>
              </a:ext>
            </a:extLst>
          </p:cNvPr>
          <p:cNvSpPr txBox="1"/>
          <p:nvPr/>
        </p:nvSpPr>
        <p:spPr>
          <a:xfrm>
            <a:off x="310206" y="310785"/>
            <a:ext cx="11182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Work out the divisions.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F27ABA-B59D-D630-8981-FCAA4812DD56}"/>
                  </a:ext>
                </a:extLst>
              </p:cNvPr>
              <p:cNvSpPr txBox="1"/>
              <p:nvPr/>
            </p:nvSpPr>
            <p:spPr>
              <a:xfrm>
                <a:off x="527798" y="844187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F27ABA-B59D-D630-8981-FCAA4812D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98" y="844187"/>
                <a:ext cx="4533937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3DF9F8E1-BF98-5E66-7622-6D0D796F2628}"/>
              </a:ext>
            </a:extLst>
          </p:cNvPr>
          <p:cNvGrpSpPr/>
          <p:nvPr/>
        </p:nvGrpSpPr>
        <p:grpSpPr>
          <a:xfrm>
            <a:off x="1077684" y="1723389"/>
            <a:ext cx="3116054" cy="4941871"/>
            <a:chOff x="5682341" y="1262865"/>
            <a:chExt cx="3116054" cy="494187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44C086-371B-8BCB-0831-D7D55A76AC7E}"/>
                </a:ext>
              </a:extLst>
            </p:cNvPr>
            <p:cNvGrpSpPr/>
            <p:nvPr/>
          </p:nvGrpSpPr>
          <p:grpSpPr>
            <a:xfrm>
              <a:off x="5802090" y="1262865"/>
              <a:ext cx="2865678" cy="3701021"/>
              <a:chOff x="5802090" y="1262865"/>
              <a:chExt cx="2865678" cy="370102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95AA94C1-055A-455C-6458-67BCD93BEA6B}"/>
                  </a:ext>
                </a:extLst>
              </p:cNvPr>
              <p:cNvGrpSpPr/>
              <p:nvPr/>
            </p:nvGrpSpPr>
            <p:grpSpPr>
              <a:xfrm>
                <a:off x="5802090" y="1262865"/>
                <a:ext cx="2865678" cy="2982563"/>
                <a:chOff x="1251861" y="2090180"/>
                <a:chExt cx="2865678" cy="2982563"/>
              </a:xfrm>
            </p:grpSpPr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49577633-5682-9C63-6C6B-6963D9D8F2D9}"/>
                    </a:ext>
                  </a:extLst>
                </p:cNvPr>
                <p:cNvSpPr/>
                <p:nvPr/>
              </p:nvSpPr>
              <p:spPr>
                <a:xfrm>
                  <a:off x="2035629" y="2090180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A2C55C25-83FD-74D8-7D4E-607C36EE0551}"/>
                    </a:ext>
                  </a:extLst>
                </p:cNvPr>
                <p:cNvSpPr/>
                <p:nvPr/>
              </p:nvSpPr>
              <p:spPr>
                <a:xfrm>
                  <a:off x="1251861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6CFF130-7EB8-5BF8-8F68-CEBA73F49614}"/>
                    </a:ext>
                  </a:extLst>
                </p:cNvPr>
                <p:cNvSpPr/>
                <p:nvPr/>
              </p:nvSpPr>
              <p:spPr>
                <a:xfrm>
                  <a:off x="2833025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CABF41A3-8F06-57C7-65F5-B5E7CE9E8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9087" y="3240170"/>
                  <a:ext cx="329624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080F3CF-F1F1-17AF-4C7A-D347EB8E21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9195" y="3294659"/>
                  <a:ext cx="343252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097B0361-95D7-3179-2C8E-E3307DB18C1D}"/>
                  </a:ext>
                </a:extLst>
              </p:cNvPr>
              <p:cNvCxnSpPr>
                <a:stCxn id="5" idx="4"/>
              </p:cNvCxnSpPr>
              <p:nvPr/>
            </p:nvCxnSpPr>
            <p:spPr>
              <a:xfrm>
                <a:off x="6444347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A493B57-E5E5-4875-A957-AF7A4ED30EFF}"/>
                  </a:ext>
                </a:extLst>
              </p:cNvPr>
              <p:cNvCxnSpPr/>
              <p:nvPr/>
            </p:nvCxnSpPr>
            <p:spPr>
              <a:xfrm>
                <a:off x="8025511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75D8366-16F0-1B85-2DEA-A0509A02C707}"/>
                </a:ext>
              </a:extLst>
            </p:cNvPr>
            <p:cNvSpPr/>
            <p:nvPr/>
          </p:nvSpPr>
          <p:spPr>
            <a:xfrm>
              <a:off x="5682341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57C46B8-A5D1-2ECA-B702-A409917BFD37}"/>
                </a:ext>
              </a:extLst>
            </p:cNvPr>
            <p:cNvSpPr/>
            <p:nvPr/>
          </p:nvSpPr>
          <p:spPr>
            <a:xfrm>
              <a:off x="7263508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11B8F2-1047-2F11-1EA4-2E2A0B9597A6}"/>
              </a:ext>
            </a:extLst>
          </p:cNvPr>
          <p:cNvCxnSpPr/>
          <p:nvPr/>
        </p:nvCxnSpPr>
        <p:spPr>
          <a:xfrm>
            <a:off x="5901697" y="0"/>
            <a:ext cx="0" cy="6858000"/>
          </a:xfrm>
          <a:prstGeom prst="line">
            <a:avLst/>
          </a:prstGeom>
          <a:ln w="76200">
            <a:solidFill>
              <a:srgbClr val="00FA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C62DF5-BE4B-1A95-9399-0C015C002DEC}"/>
                  </a:ext>
                </a:extLst>
              </p:cNvPr>
              <p:cNvSpPr txBox="1"/>
              <p:nvPr/>
            </p:nvSpPr>
            <p:spPr>
              <a:xfrm>
                <a:off x="6769694" y="844187"/>
                <a:ext cx="453393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𝟖𝟖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=________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AC62DF5-BE4B-1A95-9399-0C015C002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9694" y="844187"/>
                <a:ext cx="4533937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83A705B2-A8F4-8F5A-9218-931D03716A1A}"/>
              </a:ext>
            </a:extLst>
          </p:cNvPr>
          <p:cNvGrpSpPr/>
          <p:nvPr/>
        </p:nvGrpSpPr>
        <p:grpSpPr>
          <a:xfrm>
            <a:off x="7740284" y="1770378"/>
            <a:ext cx="3116054" cy="4941871"/>
            <a:chOff x="5682341" y="1262865"/>
            <a:chExt cx="3116054" cy="494187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0D379A6-0144-6B8A-F332-8F8BBBC8A1A4}"/>
                </a:ext>
              </a:extLst>
            </p:cNvPr>
            <p:cNvGrpSpPr/>
            <p:nvPr/>
          </p:nvGrpSpPr>
          <p:grpSpPr>
            <a:xfrm>
              <a:off x="5802090" y="1262865"/>
              <a:ext cx="2865678" cy="3701021"/>
              <a:chOff x="5802090" y="1262865"/>
              <a:chExt cx="2865678" cy="370102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7EF5CF0-09E1-8A61-EC05-BB4EAD9EEA35}"/>
                  </a:ext>
                </a:extLst>
              </p:cNvPr>
              <p:cNvGrpSpPr/>
              <p:nvPr/>
            </p:nvGrpSpPr>
            <p:grpSpPr>
              <a:xfrm>
                <a:off x="5802090" y="1262865"/>
                <a:ext cx="2865678" cy="2982563"/>
                <a:chOff x="1251861" y="2090180"/>
                <a:chExt cx="2865678" cy="2982563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8FC5EAE-4CBD-BAA9-7BCC-493A4CF2FCE4}"/>
                    </a:ext>
                  </a:extLst>
                </p:cNvPr>
                <p:cNvSpPr/>
                <p:nvPr/>
              </p:nvSpPr>
              <p:spPr>
                <a:xfrm>
                  <a:off x="2035629" y="2090180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2BD4074-D8A3-9EB7-A0C6-83D72810B30F}"/>
                    </a:ext>
                  </a:extLst>
                </p:cNvPr>
                <p:cNvSpPr/>
                <p:nvPr/>
              </p:nvSpPr>
              <p:spPr>
                <a:xfrm>
                  <a:off x="1251861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9F8D456B-DBF4-FFD4-4BF8-729782752AA9}"/>
                    </a:ext>
                  </a:extLst>
                </p:cNvPr>
                <p:cNvSpPr/>
                <p:nvPr/>
              </p:nvSpPr>
              <p:spPr>
                <a:xfrm>
                  <a:off x="2833025" y="3831894"/>
                  <a:ext cx="1284514" cy="1240849"/>
                </a:xfrm>
                <a:prstGeom prst="ellipse">
                  <a:avLst/>
                </a:prstGeom>
                <a:solidFill>
                  <a:srgbClr val="D5FC79"/>
                </a:solidFill>
                <a:ln w="57150">
                  <a:solidFill>
                    <a:srgbClr val="D5FC79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C69A598E-1AED-0949-602D-84D420CC5E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189087" y="3240170"/>
                  <a:ext cx="329624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2FF44496-D1C7-7ECB-F254-32C4526AFE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49195" y="3294659"/>
                  <a:ext cx="343252" cy="682583"/>
                </a:xfrm>
                <a:prstGeom prst="line">
                  <a:avLst/>
                </a:prstGeom>
                <a:ln w="57150">
                  <a:solidFill>
                    <a:srgbClr val="D5FC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18C57C4C-8EAA-60BF-CC06-3769E564553F}"/>
                  </a:ext>
                </a:extLst>
              </p:cNvPr>
              <p:cNvCxnSpPr>
                <a:stCxn id="32" idx="4"/>
              </p:cNvCxnSpPr>
              <p:nvPr/>
            </p:nvCxnSpPr>
            <p:spPr>
              <a:xfrm>
                <a:off x="6444347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15BC63CA-5611-75F5-B687-50948E82BA72}"/>
                  </a:ext>
                </a:extLst>
              </p:cNvPr>
              <p:cNvCxnSpPr/>
              <p:nvPr/>
            </p:nvCxnSpPr>
            <p:spPr>
              <a:xfrm>
                <a:off x="8025511" y="4245428"/>
                <a:ext cx="0" cy="718458"/>
              </a:xfrm>
              <a:prstGeom prst="straightConnector1">
                <a:avLst/>
              </a:prstGeom>
              <a:ln w="57150">
                <a:solidFill>
                  <a:srgbClr val="D5FC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0ADAEBB-B094-C5F7-92B2-E2C626880323}"/>
                </a:ext>
              </a:extLst>
            </p:cNvPr>
            <p:cNvSpPr/>
            <p:nvPr/>
          </p:nvSpPr>
          <p:spPr>
            <a:xfrm>
              <a:off x="5682341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C0EC967-F06C-2F00-04FF-3C311C99D309}"/>
                </a:ext>
              </a:extLst>
            </p:cNvPr>
            <p:cNvSpPr/>
            <p:nvPr/>
          </p:nvSpPr>
          <p:spPr>
            <a:xfrm>
              <a:off x="7263508" y="5023216"/>
              <a:ext cx="1534887" cy="1181520"/>
            </a:xfrm>
            <a:prstGeom prst="rect">
              <a:avLst/>
            </a:prstGeom>
            <a:solidFill>
              <a:srgbClr val="5FEDF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5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D2A5A-8E2D-64C4-0DDA-218477738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142BD8-7BC2-6628-54E1-AA8C21031FEF}"/>
                  </a:ext>
                </a:extLst>
              </p:cNvPr>
              <p:cNvSpPr txBox="1"/>
              <p:nvPr/>
            </p:nvSpPr>
            <p:spPr>
              <a:xfrm>
                <a:off x="387589" y="1618831"/>
                <a:ext cx="706142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omic Sans MS" panose="030F0902030302020204" pitchFamily="66" charset="0"/>
                  </a:rPr>
                  <a:t>8 ones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000" dirty="0">
                    <a:latin typeface="Comic Sans MS" panose="030F0902030302020204" pitchFamily="66" charset="0"/>
                  </a:rPr>
                  <a:t> 2 = ____ ones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142BD8-7BC2-6628-54E1-AA8C21031F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9" y="1618831"/>
                <a:ext cx="7061426" cy="707886"/>
              </a:xfrm>
              <a:prstGeom prst="rect">
                <a:avLst/>
              </a:prstGeom>
              <a:blipFill>
                <a:blip r:embed="rId2"/>
                <a:stretch>
                  <a:fillRect l="-3052"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4C9B7AF-5137-FD96-62AD-B38DA4E39A54}"/>
              </a:ext>
            </a:extLst>
          </p:cNvPr>
          <p:cNvSpPr txBox="1"/>
          <p:nvPr/>
        </p:nvSpPr>
        <p:spPr>
          <a:xfrm>
            <a:off x="637310" y="304799"/>
            <a:ext cx="615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So,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32CDF6-24A0-15BC-0E8A-0C0A735FA258}"/>
                  </a:ext>
                </a:extLst>
              </p:cNvPr>
              <p:cNvSpPr txBox="1"/>
              <p:nvPr/>
            </p:nvSpPr>
            <p:spPr>
              <a:xfrm>
                <a:off x="387589" y="3160657"/>
                <a:ext cx="677149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Comic Sans MS" panose="030F0902030302020204" pitchFamily="66" charset="0"/>
                  </a:rPr>
                  <a:t>8 tens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000" dirty="0">
                    <a:latin typeface="Comic Sans MS" panose="030F0902030302020204" pitchFamily="66" charset="0"/>
                  </a:rPr>
                  <a:t> 2 = ____ tens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32CDF6-24A0-15BC-0E8A-0C0A735FA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89" y="3160657"/>
                <a:ext cx="6771494" cy="707886"/>
              </a:xfrm>
              <a:prstGeom prst="rect">
                <a:avLst/>
              </a:prstGeom>
              <a:blipFill>
                <a:blip r:embed="rId3"/>
                <a:stretch>
                  <a:fillRect l="-3184" t="-14035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59C613-124F-9B9D-92C0-8959C80C9FCC}"/>
              </a:ext>
            </a:extLst>
          </p:cNvPr>
          <p:cNvSpPr txBox="1"/>
          <p:nvPr/>
        </p:nvSpPr>
        <p:spPr>
          <a:xfrm>
            <a:off x="95249" y="2448892"/>
            <a:ext cx="6151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Comic Sans MS" panose="030F0902030302020204" pitchFamily="66" charset="0"/>
              </a:rPr>
              <a:t>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CA2842-9295-5966-9F7C-751745DA2AD1}"/>
                  </a:ext>
                </a:extLst>
              </p:cNvPr>
              <p:cNvSpPr txBox="1"/>
              <p:nvPr/>
            </p:nvSpPr>
            <p:spPr>
              <a:xfrm>
                <a:off x="6612673" y="1617895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2 =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8CA2842-9295-5966-9F7C-751745DA2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73" y="1617895"/>
                <a:ext cx="4951142" cy="830997"/>
              </a:xfrm>
              <a:prstGeom prst="rect">
                <a:avLst/>
              </a:prstGeom>
              <a:blipFill>
                <a:blip r:embed="rId4"/>
                <a:stretch>
                  <a:fillRect l="-5627" t="-16667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169FAF-3BBF-EF08-D90E-361E7AE176C0}"/>
                  </a:ext>
                </a:extLst>
              </p:cNvPr>
              <p:cNvSpPr txBox="1"/>
              <p:nvPr/>
            </p:nvSpPr>
            <p:spPr>
              <a:xfrm>
                <a:off x="6612672" y="3270435"/>
                <a:ext cx="4951143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2 = ____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0169FAF-3BBF-EF08-D90E-361E7AE17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2672" y="3270435"/>
                <a:ext cx="4951143" cy="830997"/>
              </a:xfrm>
              <a:prstGeom prst="rect">
                <a:avLst/>
              </a:prstGeom>
              <a:blipFill>
                <a:blip r:embed="rId5"/>
                <a:stretch>
                  <a:fillRect l="-5612" t="-14706" b="-3676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1270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32DA4-0A39-6279-8413-7BE5C1CEC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B9FED6A-4F90-512A-CA6C-4D6E08E88FC7}"/>
              </a:ext>
            </a:extLst>
          </p:cNvPr>
          <p:cNvSpPr txBox="1"/>
          <p:nvPr/>
        </p:nvSpPr>
        <p:spPr>
          <a:xfrm>
            <a:off x="103377" y="93071"/>
            <a:ext cx="11182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  <a:latin typeface="Century Gothic" panose="020B0502020202020204" pitchFamily="34" charset="0"/>
                <a:ea typeface="Cambria Math" panose="02040503050406030204" pitchFamily="18" charset="0"/>
              </a:rPr>
              <a:t>REASONING AND PROBLEM SOLVING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85A8422-8CD6-3443-586B-A5DC7BE53EBE}"/>
              </a:ext>
            </a:extLst>
          </p:cNvPr>
          <p:cNvSpPr/>
          <p:nvPr/>
        </p:nvSpPr>
        <p:spPr>
          <a:xfrm>
            <a:off x="304800" y="671425"/>
            <a:ext cx="6890657" cy="606753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D0EF14-91E3-3F6A-3780-B9417033BF99}"/>
              </a:ext>
            </a:extLst>
          </p:cNvPr>
          <p:cNvSpPr txBox="1"/>
          <p:nvPr/>
        </p:nvSpPr>
        <p:spPr>
          <a:xfrm>
            <a:off x="707571" y="1219200"/>
            <a:ext cx="60306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Tommy has 3 jars of buttons.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He shares all the buttons equally between 4 people.</a:t>
            </a:r>
          </a:p>
          <a:p>
            <a:endParaRPr lang="en-US" sz="2400" dirty="0">
              <a:solidFill>
                <a:schemeClr val="accent4">
                  <a:lumMod val="50000"/>
                </a:schemeClr>
              </a:solidFill>
              <a:latin typeface="Comic Sans MS" panose="030F09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902030302020204" pitchFamily="66" charset="0"/>
                <a:cs typeface="Arial" panose="020B0604020202020204" pitchFamily="34" charset="0"/>
              </a:rPr>
              <a:t>How many buttons will each person get?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83650C5-3432-5DCC-771E-622C9F79D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171" y="1720099"/>
            <a:ext cx="4953000" cy="264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05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C10C6-3D14-7A0D-07AC-50A3AC739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DEAC0A-FC92-6D27-76ED-23F89E143C6D}"/>
              </a:ext>
            </a:extLst>
          </p:cNvPr>
          <p:cNvSpPr txBox="1"/>
          <p:nvPr/>
        </p:nvSpPr>
        <p:spPr>
          <a:xfrm>
            <a:off x="637310" y="304799"/>
            <a:ext cx="615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So,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A92E1-E690-6AAF-C2CE-F5F1BA1BB832}"/>
                  </a:ext>
                </a:extLst>
              </p:cNvPr>
              <p:cNvSpPr txBox="1"/>
              <p:nvPr/>
            </p:nvSpPr>
            <p:spPr>
              <a:xfrm>
                <a:off x="1471961" y="1859340"/>
                <a:ext cx="9902282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3 =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2A92E1-E690-6AAF-C2CE-F5F1BA1BB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1" y="1859340"/>
                <a:ext cx="9902282" cy="1569660"/>
              </a:xfrm>
              <a:prstGeom prst="rect">
                <a:avLst/>
              </a:prstGeom>
              <a:blipFill>
                <a:blip r:embed="rId2"/>
                <a:stretch>
                  <a:fillRect l="-6402" t="-20800" b="-4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801123-14BB-89D3-1D80-B55BAD9BBA81}"/>
                  </a:ext>
                </a:extLst>
              </p:cNvPr>
              <p:cNvSpPr txBox="1"/>
              <p:nvPr/>
            </p:nvSpPr>
            <p:spPr>
              <a:xfrm>
                <a:off x="1471961" y="4208530"/>
                <a:ext cx="9902282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3 = 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2801123-14BB-89D3-1D80-B55BAD9B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1" y="4208530"/>
                <a:ext cx="9902282" cy="1569660"/>
              </a:xfrm>
              <a:prstGeom prst="rect">
                <a:avLst/>
              </a:prstGeom>
              <a:blipFill>
                <a:blip r:embed="rId3"/>
                <a:stretch>
                  <a:fillRect l="-6402" t="-20800" b="-4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0684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C8106-9F7E-DB08-834F-79BCD94E0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9A2731-C9D6-ED12-4740-11AB939E13BC}"/>
              </a:ext>
            </a:extLst>
          </p:cNvPr>
          <p:cNvSpPr txBox="1"/>
          <p:nvPr/>
        </p:nvSpPr>
        <p:spPr>
          <a:xfrm>
            <a:off x="637310" y="304799"/>
            <a:ext cx="615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So,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19A770-7D3F-388E-660E-09DA5543FC89}"/>
                  </a:ext>
                </a:extLst>
              </p:cNvPr>
              <p:cNvSpPr txBox="1"/>
              <p:nvPr/>
            </p:nvSpPr>
            <p:spPr>
              <a:xfrm>
                <a:off x="1471961" y="1859340"/>
                <a:ext cx="9902282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6 =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19A770-7D3F-388E-660E-09DA5543F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1" y="1859340"/>
                <a:ext cx="9902282" cy="1569660"/>
              </a:xfrm>
              <a:prstGeom prst="rect">
                <a:avLst/>
              </a:prstGeom>
              <a:blipFill>
                <a:blip r:embed="rId2"/>
                <a:stretch>
                  <a:fillRect l="-6402" t="-20800" b="-4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C45008-2919-2DC4-4147-0F7FF43F2B26}"/>
                  </a:ext>
                </a:extLst>
              </p:cNvPr>
              <p:cNvSpPr txBox="1"/>
              <p:nvPr/>
            </p:nvSpPr>
            <p:spPr>
              <a:xfrm>
                <a:off x="814039" y="4264286"/>
                <a:ext cx="9902282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6 = 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C45008-2919-2DC4-4147-0F7FF43F2B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9" y="4264286"/>
                <a:ext cx="9902282" cy="1569660"/>
              </a:xfrm>
              <a:prstGeom prst="rect">
                <a:avLst/>
              </a:prstGeom>
              <a:blipFill>
                <a:blip r:embed="rId3"/>
                <a:stretch>
                  <a:fillRect l="-6538" t="-20968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84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C3026-4B38-A9CF-8D29-A5D7F72EF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5C61B61-A058-B547-35CD-4DD5B1ABD28A}"/>
              </a:ext>
            </a:extLst>
          </p:cNvPr>
          <p:cNvSpPr txBox="1"/>
          <p:nvPr/>
        </p:nvSpPr>
        <p:spPr>
          <a:xfrm>
            <a:off x="637310" y="304799"/>
            <a:ext cx="6151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So,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D301AC-07ED-A34A-E995-503D7D8A639C}"/>
                  </a:ext>
                </a:extLst>
              </p:cNvPr>
              <p:cNvSpPr txBox="1"/>
              <p:nvPr/>
            </p:nvSpPr>
            <p:spPr>
              <a:xfrm>
                <a:off x="1471961" y="1859340"/>
                <a:ext cx="9902282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4 =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AD301AC-07ED-A34A-E995-503D7D8A6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61" y="1859340"/>
                <a:ext cx="9902282" cy="1569660"/>
              </a:xfrm>
              <a:prstGeom prst="rect">
                <a:avLst/>
              </a:prstGeom>
              <a:blipFill>
                <a:blip r:embed="rId2"/>
                <a:stretch>
                  <a:fillRect l="-6402" t="-20800" b="-4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4061C3-3899-3446-843A-875F9240F497}"/>
                  </a:ext>
                </a:extLst>
              </p:cNvPr>
              <p:cNvSpPr txBox="1"/>
              <p:nvPr/>
            </p:nvSpPr>
            <p:spPr>
              <a:xfrm>
                <a:off x="814039" y="4264286"/>
                <a:ext cx="9902282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40 </a:t>
                </a:r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4 = 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24061C3-3899-3446-843A-875F9240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39" y="4264286"/>
                <a:ext cx="9902282" cy="1569660"/>
              </a:xfrm>
              <a:prstGeom prst="rect">
                <a:avLst/>
              </a:prstGeom>
              <a:blipFill>
                <a:blip r:embed="rId3"/>
                <a:stretch>
                  <a:fillRect l="-6538" t="-20968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774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12FA1-BA0A-F54C-4588-8B844082C2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87896D-CDE3-91D0-8DE4-BD771B6CC503}"/>
              </a:ext>
            </a:extLst>
          </p:cNvPr>
          <p:cNvSpPr txBox="1"/>
          <p:nvPr/>
        </p:nvSpPr>
        <p:spPr>
          <a:xfrm>
            <a:off x="637310" y="304799"/>
            <a:ext cx="1118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Workout the divisions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6AD53-9C83-014C-E0DD-5CB42031FCC0}"/>
                  </a:ext>
                </a:extLst>
              </p:cNvPr>
              <p:cNvSpPr txBox="1"/>
              <p:nvPr/>
            </p:nvSpPr>
            <p:spPr>
              <a:xfrm>
                <a:off x="637310" y="1858878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4 =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C6AD53-9C83-014C-E0DD-5CB42031F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0" y="1858878"/>
                <a:ext cx="4951142" cy="830997"/>
              </a:xfrm>
              <a:prstGeom prst="rect">
                <a:avLst/>
              </a:prstGeom>
              <a:blipFill>
                <a:blip r:embed="rId2"/>
                <a:stretch>
                  <a:fillRect l="-5627" t="-16667" b="-39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940F45-A105-3C0A-13FD-C43A1169FAC2}"/>
                  </a:ext>
                </a:extLst>
              </p:cNvPr>
              <p:cNvSpPr txBox="1"/>
              <p:nvPr/>
            </p:nvSpPr>
            <p:spPr>
              <a:xfrm>
                <a:off x="637310" y="3337129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3 = 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940F45-A105-3C0A-13FD-C43A1169F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0" y="3337129"/>
                <a:ext cx="4951142" cy="830997"/>
              </a:xfrm>
              <a:prstGeom prst="rect">
                <a:avLst/>
              </a:prstGeom>
              <a:blipFill>
                <a:blip r:embed="rId3"/>
                <a:stretch>
                  <a:fillRect l="-5627" t="-16418" b="-3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310815-801E-6891-C449-2141925EE58C}"/>
                  </a:ext>
                </a:extLst>
              </p:cNvPr>
              <p:cNvSpPr txBox="1"/>
              <p:nvPr/>
            </p:nvSpPr>
            <p:spPr>
              <a:xfrm>
                <a:off x="637310" y="4815380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60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3 = ____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E310815-801E-6891-C449-2141925EE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0" y="4815380"/>
                <a:ext cx="4951142" cy="830997"/>
              </a:xfrm>
              <a:prstGeom prst="rect">
                <a:avLst/>
              </a:prstGeom>
              <a:blipFill>
                <a:blip r:embed="rId4"/>
                <a:stretch>
                  <a:fillRect l="-5627" t="-16667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91F8C8-5730-66E8-F9B9-08DECE88A38A}"/>
                  </a:ext>
                </a:extLst>
              </p:cNvPr>
              <p:cNvSpPr txBox="1"/>
              <p:nvPr/>
            </p:nvSpPr>
            <p:spPr>
              <a:xfrm>
                <a:off x="6209203" y="1849674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50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5 = ____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91F8C8-5730-66E8-F9B9-08DECE88A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03" y="1849674"/>
                <a:ext cx="4951142" cy="830997"/>
              </a:xfrm>
              <a:prstGeom prst="rect">
                <a:avLst/>
              </a:prstGeom>
              <a:blipFill>
                <a:blip r:embed="rId5"/>
                <a:stretch>
                  <a:fillRect l="-5641" t="-16418" b="-3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660213-561F-029B-E525-062B09527F8F}"/>
                  </a:ext>
                </a:extLst>
              </p:cNvPr>
              <p:cNvSpPr txBox="1"/>
              <p:nvPr/>
            </p:nvSpPr>
            <p:spPr>
              <a:xfrm>
                <a:off x="6209203" y="3327925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70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7 = ____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660213-561F-029B-E525-062B09527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03" y="3327925"/>
                <a:ext cx="4951142" cy="830997"/>
              </a:xfrm>
              <a:prstGeom prst="rect">
                <a:avLst/>
              </a:prstGeom>
              <a:blipFill>
                <a:blip r:embed="rId6"/>
                <a:stretch>
                  <a:fillRect l="-5641" t="-16667" b="-37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5002C1-84B1-72FA-45FA-1B9463D68DFF}"/>
                  </a:ext>
                </a:extLst>
              </p:cNvPr>
              <p:cNvSpPr txBox="1"/>
              <p:nvPr/>
            </p:nvSpPr>
            <p:spPr>
              <a:xfrm>
                <a:off x="6209203" y="4806176"/>
                <a:ext cx="4951142" cy="83099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US" sz="48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2 = ____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F5002C1-84B1-72FA-45FA-1B9463D68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203" y="4806176"/>
                <a:ext cx="4951142" cy="830997"/>
              </a:xfrm>
              <a:prstGeom prst="rect">
                <a:avLst/>
              </a:prstGeom>
              <a:blipFill>
                <a:blip r:embed="rId7"/>
                <a:stretch>
                  <a:fillRect l="-5641" t="-16418" b="-37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4730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4319F-9B96-6303-BB73-89EE0240A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A7BD0A-A103-6BBF-7EF5-07AF50B079E7}"/>
              </a:ext>
            </a:extLst>
          </p:cNvPr>
          <p:cNvSpPr txBox="1"/>
          <p:nvPr/>
        </p:nvSpPr>
        <p:spPr>
          <a:xfrm>
            <a:off x="637310" y="304799"/>
            <a:ext cx="1118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Find the missing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7EF091-A78D-EE4B-7F27-7E18E8A0E6EE}"/>
                  </a:ext>
                </a:extLst>
              </p:cNvPr>
              <p:cNvSpPr txBox="1"/>
              <p:nvPr/>
            </p:nvSpPr>
            <p:spPr>
              <a:xfrm>
                <a:off x="637309" y="1658156"/>
                <a:ext cx="10402398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9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6=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7EF091-A78D-EE4B-7F27-7E18E8A0E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1658156"/>
                <a:ext cx="10402398" cy="1569660"/>
              </a:xfrm>
              <a:prstGeom prst="rect">
                <a:avLst/>
              </a:prstGeom>
              <a:blipFill>
                <a:blip r:embed="rId2"/>
                <a:stretch>
                  <a:fillRect l="-3171" t="-20161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D2993F-C96E-3BFE-8B2A-BC9AE063E374}"/>
                  </a:ext>
                </a:extLst>
              </p:cNvPr>
              <p:cNvSpPr txBox="1"/>
              <p:nvPr/>
            </p:nvSpPr>
            <p:spPr>
              <a:xfrm>
                <a:off x="637309" y="4307285"/>
                <a:ext cx="10402398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2×60</m:t>
                    </m:r>
                    <m:r>
                      <a:rPr lang="en-US" sz="9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3D2993F-C96E-3BFE-8B2A-BC9AE063E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4307285"/>
                <a:ext cx="10402398" cy="1569660"/>
              </a:xfrm>
              <a:prstGeom prst="rect">
                <a:avLst/>
              </a:prstGeom>
              <a:blipFill>
                <a:blip r:embed="rId3"/>
                <a:stretch>
                  <a:fillRect l="-3171" t="-20968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7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CFE34-D087-2003-0854-DC9AC5003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75E36C1-9AED-DC56-6AB7-2377F0A2C0F9}"/>
              </a:ext>
            </a:extLst>
          </p:cNvPr>
          <p:cNvSpPr txBox="1"/>
          <p:nvPr/>
        </p:nvSpPr>
        <p:spPr>
          <a:xfrm>
            <a:off x="637310" y="304799"/>
            <a:ext cx="11182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/>
                </a:solidFill>
                <a:latin typeface="Comic Sans MS" panose="030F0902030302020204" pitchFamily="66" charset="0"/>
              </a:rPr>
              <a:t>Find the missing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FE76F-2D06-BCFB-2CBC-AEF93F6B08E6}"/>
                  </a:ext>
                </a:extLst>
              </p:cNvPr>
              <p:cNvSpPr txBox="1"/>
              <p:nvPr/>
            </p:nvSpPr>
            <p:spPr>
              <a:xfrm>
                <a:off x="637309" y="1658156"/>
                <a:ext cx="10402398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96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8=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FE76F-2D06-BCFB-2CBC-AEF93F6B08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1658156"/>
                <a:ext cx="10402398" cy="1569660"/>
              </a:xfrm>
              <a:prstGeom prst="rect">
                <a:avLst/>
              </a:prstGeom>
              <a:blipFill>
                <a:blip r:embed="rId2"/>
                <a:stretch>
                  <a:fillRect l="-3171" t="-20161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81A5AA-F27E-657B-8A3E-A2CA95C288A1}"/>
                  </a:ext>
                </a:extLst>
              </p:cNvPr>
              <p:cNvSpPr txBox="1"/>
              <p:nvPr/>
            </p:nvSpPr>
            <p:spPr>
              <a:xfrm>
                <a:off x="637309" y="4307285"/>
                <a:ext cx="10402398" cy="156966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96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sz="96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×_____</m:t>
                    </m:r>
                    <m:r>
                      <a:rPr lang="en-US" sz="96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9600" dirty="0">
                    <a:solidFill>
                      <a:sysClr val="windowText" lastClr="000000"/>
                    </a:solidFill>
                    <a:latin typeface="Comic Sans MS" panose="030F0902030302020204" pitchFamily="66" charset="0"/>
                  </a:rPr>
                  <a:t> 240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81A5AA-F27E-657B-8A3E-A2CA95C28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09" y="4307285"/>
                <a:ext cx="10402398" cy="1569660"/>
              </a:xfrm>
              <a:prstGeom prst="rect">
                <a:avLst/>
              </a:prstGeom>
              <a:blipFill>
                <a:blip r:embed="rId3"/>
                <a:stretch>
                  <a:fillRect l="-3171" t="-20968" b="-42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069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492</TotalTime>
  <Words>677</Words>
  <Application>Microsoft Macintosh PowerPoint</Application>
  <PresentationFormat>Widescreen</PresentationFormat>
  <Paragraphs>146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Century Gothic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user101</dc:creator>
  <cp:lastModifiedBy>user101</cp:lastModifiedBy>
  <cp:revision>5</cp:revision>
  <dcterms:created xsi:type="dcterms:W3CDTF">2025-02-10T05:31:14Z</dcterms:created>
  <dcterms:modified xsi:type="dcterms:W3CDTF">2025-04-23T20:02:33Z</dcterms:modified>
</cp:coreProperties>
</file>