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60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9D517F-7A08-47D7-9D40-4FEFFFB6CBF2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E341E-8083-43D0-BE14-06AA9407B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093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Ask Students first. Timing is of course a big issue.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FE15-B0BE-47EC-8F9B-2C7E197792A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166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FE15-B0BE-47EC-8F9B-2C7E197792A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863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Exercises: IELTS handout</a:t>
            </a:r>
            <a:r>
              <a:rPr lang="en-GB" baseline="0" dirty="0" smtClean="0"/>
              <a:t> + </a:t>
            </a:r>
            <a:r>
              <a:rPr lang="en-GB" dirty="0" smtClean="0"/>
              <a:t>also a rephrasing exercise.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FE15-B0BE-47EC-8F9B-2C7E197792A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634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slalom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FE15-B0BE-47EC-8F9B-2C7E197792A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365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FE15-B0BE-47EC-8F9B-2C7E197792A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466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Especially in a certain stage: little policemen in your head. Right tense?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FE15-B0BE-47EC-8F9B-2C7E197792A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0711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FE15-B0BE-47EC-8F9B-2C7E197792A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2967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BBC links / practice exercise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FE15-B0BE-47EC-8F9B-2C7E197792A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600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FE15-B0BE-47EC-8F9B-2C7E197792A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857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07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96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412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35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0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16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86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7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76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68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11C5F-6BCB-1E47-BFE9-51EE50634AA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459D5-23B6-9D47-9634-81CA1A1522F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11718 BIA PPT front slide 2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011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ESJtQxbmm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ww.youtube.com/watch?v=lz0IT4Uk2xQ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sW7ic2Euns" TargetMode="External"/><Relationship Id="rId2" Type="http://schemas.openxmlformats.org/officeDocument/2006/relationships/hyperlink" Target="https://www.youtube.com/watch?v=KtN-FCOeWj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0070C0"/>
                </a:solidFill>
              </a:rPr>
              <a:t>Talking in English: Speaking Out</a:t>
            </a:r>
            <a:r>
              <a:rPr lang="en-GB" dirty="0">
                <a:solidFill>
                  <a:srgbClr val="0070C0"/>
                </a:solidFill>
              </a:rPr>
              <a:t/>
            </a:r>
            <a:br>
              <a:rPr lang="en-GB" dirty="0">
                <a:solidFill>
                  <a:srgbClr val="0070C0"/>
                </a:solidFill>
              </a:rPr>
            </a:br>
            <a:r>
              <a:rPr lang="en-GB" dirty="0" smtClean="0">
                <a:solidFill>
                  <a:srgbClr val="0070C0"/>
                </a:solidFill>
              </a:rPr>
              <a:t/>
            </a:r>
            <a:br>
              <a:rPr lang="en-GB" dirty="0" smtClean="0">
                <a:solidFill>
                  <a:srgbClr val="0070C0"/>
                </a:solidFill>
              </a:rPr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Talking in English: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Speaking Out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1026" name="Picture 2" descr="http://speakforchange.org/wp-content/uploads/2011/08/Spectrum_SpeakingOut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82061"/>
            <a:ext cx="5645280" cy="27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926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Activating vocabulary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sz="2400" dirty="0" smtClean="0"/>
              <a:t>- Running commentary in your head</a:t>
            </a:r>
          </a:p>
          <a:p>
            <a:pPr marL="114300" indent="0">
              <a:buNone/>
            </a:pPr>
            <a:r>
              <a:rPr lang="en-GB" sz="2400" dirty="0" smtClean="0"/>
              <a:t>- Word games: mind maps, puzzles, crosswords…                                                                                                                                </a:t>
            </a:r>
          </a:p>
          <a:p>
            <a:pPr marL="114300" indent="0">
              <a:buNone/>
            </a:pPr>
            <a:endParaRPr lang="en-GB" sz="1200" dirty="0"/>
          </a:p>
          <a:p>
            <a:pPr marL="114300" indent="0">
              <a:buNone/>
            </a:pPr>
            <a:endParaRPr lang="en-GB" sz="1200" dirty="0" smtClean="0"/>
          </a:p>
          <a:p>
            <a:pPr marL="114300" indent="0">
              <a:buNone/>
            </a:pPr>
            <a:endParaRPr lang="en-GB" sz="1200" dirty="0"/>
          </a:p>
          <a:p>
            <a:pPr marL="114300" indent="0">
              <a:buNone/>
            </a:pPr>
            <a:endParaRPr lang="en-GB" sz="1200" dirty="0" smtClean="0"/>
          </a:p>
          <a:p>
            <a:pPr marL="114300" indent="0">
              <a:buNone/>
            </a:pPr>
            <a:endParaRPr lang="en-GB" sz="1200" dirty="0"/>
          </a:p>
          <a:p>
            <a:pPr marL="114300" indent="0">
              <a:buNone/>
            </a:pPr>
            <a:endParaRPr lang="en-GB" sz="1200" dirty="0" smtClean="0"/>
          </a:p>
          <a:p>
            <a:pPr marL="114300" indent="0">
              <a:buNone/>
            </a:pPr>
            <a:endParaRPr lang="en-GB" sz="1200" dirty="0"/>
          </a:p>
          <a:p>
            <a:pPr marL="114300" indent="0">
              <a:buNone/>
            </a:pPr>
            <a:endParaRPr lang="en-GB" sz="1200" dirty="0" smtClean="0"/>
          </a:p>
          <a:p>
            <a:pPr marL="114300" indent="0">
              <a:buNone/>
            </a:pPr>
            <a:endParaRPr lang="en-GB" sz="1200" dirty="0"/>
          </a:p>
          <a:p>
            <a:pPr marL="114300" indent="0">
              <a:buNone/>
            </a:pPr>
            <a:endParaRPr lang="en-GB" sz="1200" dirty="0" smtClean="0"/>
          </a:p>
          <a:p>
            <a:pPr marL="114300" indent="0">
              <a:buNone/>
            </a:pPr>
            <a:r>
              <a:rPr lang="en-GB" sz="1200" dirty="0"/>
              <a:t> </a:t>
            </a:r>
            <a:r>
              <a:rPr lang="en-GB" sz="1200" dirty="0" smtClean="0"/>
              <a:t>                                                                                                 </a:t>
            </a:r>
            <a:r>
              <a:rPr lang="en-GB" sz="1200" dirty="0" smtClean="0">
                <a:hlinkClick r:id="rId3"/>
              </a:rPr>
              <a:t>running commentary</a:t>
            </a:r>
            <a:endParaRPr lang="en-GB" sz="1200" dirty="0" smtClean="0"/>
          </a:p>
          <a:p>
            <a:pPr marL="114300" indent="0">
              <a:buNone/>
            </a:pPr>
            <a:r>
              <a:rPr lang="en-GB" sz="1200" dirty="0"/>
              <a:t>                                                                                                  </a:t>
            </a:r>
            <a:r>
              <a:rPr lang="en-GB" sz="1200" dirty="0">
                <a:hlinkClick r:id="rId3"/>
              </a:rPr>
              <a:t>https://</a:t>
            </a:r>
            <a:r>
              <a:rPr lang="en-GB" sz="1200" dirty="0" smtClean="0">
                <a:hlinkClick r:id="rId3"/>
              </a:rPr>
              <a:t>www.youtube.com/watch?v=SESJtQxbmmE</a:t>
            </a:r>
            <a:endParaRPr lang="en-GB" sz="1200" dirty="0" smtClean="0"/>
          </a:p>
          <a:p>
            <a:pPr marL="114300" indent="0">
              <a:buNone/>
            </a:pPr>
            <a:endParaRPr lang="en-GB" sz="12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599403"/>
            <a:ext cx="2844000" cy="28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2498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Difficulty 3: grammar</a:t>
            </a:r>
            <a:endParaRPr lang="en-GB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6834000" cy="30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Image result for policema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993" y="2564904"/>
            <a:ext cx="3803807" cy="34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733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you do? Step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Do </a:t>
            </a:r>
            <a:r>
              <a:rPr lang="en-GB" sz="2800" dirty="0"/>
              <a:t>NOT worry about mistakes. We all make them</a:t>
            </a:r>
            <a:r>
              <a:rPr lang="en-GB" sz="2800" dirty="0" smtClean="0"/>
              <a:t>.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You 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</a:rPr>
              <a:t>are a learner: </a:t>
            </a:r>
            <a:r>
              <a:rPr lang="en-GB" sz="2800" dirty="0"/>
              <a:t>you are allowed to make mistakes.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Lucky you!</a:t>
            </a: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57" y="2204864"/>
            <a:ext cx="2726389" cy="19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8212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do…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I</a:t>
            </a:r>
            <a:r>
              <a:rPr lang="en-GB" sz="2800" dirty="0" smtClean="0"/>
              <a:t>mprove your grammar  &amp; vocabulary by reading.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sz="2800" dirty="0" smtClean="0"/>
              <a:t>Tip: choose something you like!</a:t>
            </a:r>
            <a:endParaRPr lang="en-GB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138815"/>
            <a:ext cx="4663200" cy="20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6993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Difficulty 4: pronunciation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lvl="1"/>
            <a:r>
              <a:rPr lang="en-GB" dirty="0" smtClean="0">
                <a:hlinkClick r:id="rId2"/>
              </a:rPr>
              <a:t>pronunciation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382" y="1600200"/>
            <a:ext cx="4421520" cy="33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1212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can you do? Step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Again: do your listening! </a:t>
            </a:r>
          </a:p>
          <a:p>
            <a:endParaRPr lang="en-GB" sz="2800" dirty="0"/>
          </a:p>
          <a:p>
            <a:r>
              <a:rPr lang="en-GB" sz="2800" dirty="0" smtClean="0"/>
              <a:t>Practise your pronunciation (10-15 min. a day):</a:t>
            </a:r>
          </a:p>
          <a:p>
            <a:pPr marL="11430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  - 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concentrated practice</a:t>
            </a:r>
          </a:p>
          <a:p>
            <a:pPr marL="11430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  - 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fluency (reading aloud)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212976"/>
            <a:ext cx="3930000" cy="28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7748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Difficulty 5: confidence</a:t>
            </a:r>
            <a:endParaRPr lang="en-GB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308" y="1417638"/>
            <a:ext cx="5382936" cy="4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3646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Step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sz="3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3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3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8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9000" dirty="0" smtClean="0">
                <a:solidFill>
                  <a:schemeClr val="accent1">
                    <a:lumMod val="75000"/>
                  </a:schemeClr>
                </a:solidFill>
              </a:rPr>
              <a:t>Speak! Practice makes perfect. </a:t>
            </a:r>
          </a:p>
          <a:p>
            <a:pPr marL="114300" indent="0">
              <a:buNone/>
            </a:pPr>
            <a:endParaRPr lang="en-GB" sz="3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5900" dirty="0" smtClean="0">
                <a:solidFill>
                  <a:schemeClr val="accent1">
                    <a:lumMod val="75000"/>
                  </a:schemeClr>
                </a:solidFill>
              </a:rPr>
              <a:t>Set up a discussion group.</a:t>
            </a:r>
          </a:p>
          <a:p>
            <a:r>
              <a:rPr lang="en-GB" sz="5900" dirty="0" smtClean="0">
                <a:solidFill>
                  <a:schemeClr val="accent1">
                    <a:lumMod val="75000"/>
                  </a:schemeClr>
                </a:solidFill>
              </a:rPr>
              <a:t>Skype with someone in English.</a:t>
            </a:r>
            <a:endParaRPr lang="en-GB" dirty="0"/>
          </a:p>
          <a:p>
            <a:pPr marL="11430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620688"/>
            <a:ext cx="4505500" cy="28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3317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Non-stop</a:t>
            </a:r>
            <a:br>
              <a:rPr lang="en-GB" dirty="0" smtClean="0"/>
            </a:br>
            <a:r>
              <a:rPr lang="en-GB" dirty="0" smtClean="0"/>
              <a:t>talking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Choose a topic and speak about it for as long as you can. </a:t>
            </a:r>
          </a:p>
          <a:p>
            <a:r>
              <a:rPr lang="en-GB" sz="2800" dirty="0" smtClean="0"/>
              <a:t>Your partner will time how long you speak.</a:t>
            </a:r>
          </a:p>
          <a:p>
            <a:r>
              <a:rPr lang="en-GB" sz="2800" dirty="0" smtClean="0"/>
              <a:t>Silences do not count, so use a “filler”!</a:t>
            </a:r>
            <a:endParaRPr lang="en-GB" sz="2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464" y="453439"/>
            <a:ext cx="4649921" cy="24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8178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Speaking game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Pretend you are meeting for the first time.</a:t>
            </a:r>
            <a:endParaRPr lang="en-GB" sz="2400" dirty="0"/>
          </a:p>
          <a:p>
            <a:r>
              <a:rPr lang="en-GB" sz="2400" dirty="0" smtClean="0"/>
              <a:t>Start a conversation and try to slip in the sentence you have been given (try to sound natural).</a:t>
            </a:r>
          </a:p>
          <a:p>
            <a:r>
              <a:rPr lang="en-GB" sz="2400" dirty="0" smtClean="0"/>
              <a:t>Your partner has to spot which sentence you were given.</a:t>
            </a:r>
          </a:p>
          <a:p>
            <a:pPr marL="114300" indent="0">
              <a:buNone/>
            </a:pPr>
            <a:endParaRPr lang="en-GB" sz="2400" dirty="0"/>
          </a:p>
          <a:p>
            <a:pPr marL="114300" indent="0">
              <a:buNone/>
            </a:pPr>
            <a:r>
              <a:rPr lang="en-GB" sz="2400" dirty="0" smtClean="0"/>
              <a:t>Talk together for at least 3 minutes. You’ll get: </a:t>
            </a:r>
          </a:p>
          <a:p>
            <a:r>
              <a:rPr lang="en-GB" sz="2400" dirty="0" smtClean="0"/>
              <a:t>1 point for spotting your partner’s sentence.</a:t>
            </a:r>
          </a:p>
          <a:p>
            <a:r>
              <a:rPr lang="en-GB" sz="2400" dirty="0" smtClean="0"/>
              <a:t>2 points for slipping in your own sentence </a:t>
            </a:r>
          </a:p>
          <a:p>
            <a:pPr marL="11430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without the other person noticing it.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4361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Welcome!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</a:rPr>
              <a:t>In this workshop, we will consider</a:t>
            </a:r>
            <a:r>
              <a:rPr lang="en-GB" sz="3200" b="1" dirty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en-GB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</a:rPr>
              <a:t>Why speaking English can be difficult.</a:t>
            </a:r>
          </a:p>
          <a:p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</a:rPr>
              <a:t>What you can do to become more fluent.</a:t>
            </a:r>
          </a:p>
          <a:p>
            <a:pPr marL="114300" indent="0">
              <a:buNone/>
            </a:pPr>
            <a:endParaRPr lang="en-GB" sz="3200" b="1" dirty="0" smtClean="0">
              <a:solidFill>
                <a:srgbClr val="7030A0"/>
              </a:solidFill>
            </a:endParaRPr>
          </a:p>
          <a:p>
            <a:pPr marL="114300" indent="0">
              <a:buNone/>
            </a:pPr>
            <a:r>
              <a:rPr lang="en-GB" sz="3200" b="1" dirty="0" smtClean="0">
                <a:solidFill>
                  <a:srgbClr val="7030A0"/>
                </a:solidFill>
              </a:rPr>
              <a:t>And… we will do plenty of speaking!</a:t>
            </a:r>
            <a:endParaRPr lang="en-GB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457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 to become more fluent, you need to….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Do plenty of listening</a:t>
            </a:r>
          </a:p>
          <a:p>
            <a:r>
              <a:rPr lang="en-GB" sz="2400" dirty="0" smtClean="0"/>
              <a:t>Use fillers to give you time to think</a:t>
            </a:r>
          </a:p>
          <a:p>
            <a:r>
              <a:rPr lang="en-GB" sz="2400" dirty="0" smtClean="0"/>
              <a:t>Activate your vocabulary</a:t>
            </a:r>
          </a:p>
          <a:p>
            <a:r>
              <a:rPr lang="en-GB" sz="2400" dirty="0" smtClean="0"/>
              <a:t>Read as much as you can</a:t>
            </a:r>
          </a:p>
          <a:p>
            <a:r>
              <a:rPr lang="en-GB" sz="2400" dirty="0" smtClean="0"/>
              <a:t>Practise your pronunciation &amp; read aloud</a:t>
            </a:r>
          </a:p>
          <a:p>
            <a:r>
              <a:rPr lang="en-GB" sz="2400" dirty="0" smtClean="0"/>
              <a:t>Not worry about making mistakes </a:t>
            </a:r>
          </a:p>
          <a:p>
            <a:endParaRPr lang="en-GB" sz="2400" dirty="0"/>
          </a:p>
          <a:p>
            <a:r>
              <a:rPr lang="en-GB" sz="2400" dirty="0" smtClean="0"/>
              <a:t>But most of all…</a:t>
            </a:r>
            <a:endParaRPr lang="en-GB" sz="40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0745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Speak out!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2" descr="http://speakforchange.org/wp-content/uploads/2011/08/Spectrum_SpeakingOut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53832"/>
            <a:ext cx="6912768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423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What can make speaking difficult?</a:t>
            </a:r>
            <a:endParaRPr lang="en-GB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863" y="1834161"/>
            <a:ext cx="7694007" cy="28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6153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</a:t>
            </a:r>
            <a:r>
              <a:rPr lang="en-GB" dirty="0" smtClean="0"/>
              <a:t>ifficulty 1: listening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A conversation is only 50% YOU. The other 50%.....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en-GB" sz="6600" dirty="0" smtClean="0"/>
              <a:t>                           </a:t>
            </a:r>
            <a:r>
              <a:rPr lang="en-GB" sz="8000" dirty="0" smtClean="0"/>
              <a:t>?</a:t>
            </a:r>
            <a:r>
              <a:rPr lang="en-GB" sz="6600" dirty="0" smtClean="0"/>
              <a:t> </a:t>
            </a:r>
            <a:endParaRPr lang="en-GB" sz="1200" dirty="0" smtClean="0"/>
          </a:p>
          <a:p>
            <a:pPr marL="114300" indent="0">
              <a:buNone/>
            </a:pPr>
            <a:endParaRPr lang="en-GB" sz="1200" dirty="0"/>
          </a:p>
          <a:p>
            <a:pPr marL="114300" indent="0">
              <a:buNone/>
            </a:pPr>
            <a:endParaRPr lang="en-GB" sz="1100" dirty="0" smtClean="0"/>
          </a:p>
          <a:p>
            <a:pPr marL="114300" indent="0">
              <a:buNone/>
            </a:pPr>
            <a:endParaRPr lang="en-GB" sz="1100" dirty="0"/>
          </a:p>
          <a:p>
            <a:pPr marL="114300" indent="0">
              <a:buNone/>
            </a:pPr>
            <a:endParaRPr lang="en-GB" sz="1100" dirty="0" smtClean="0"/>
          </a:p>
          <a:p>
            <a:pPr marL="114300" indent="0">
              <a:buNone/>
            </a:pPr>
            <a:endParaRPr lang="en-GB" sz="1100" dirty="0"/>
          </a:p>
          <a:p>
            <a:pPr marL="114300" indent="0">
              <a:buNone/>
            </a:pPr>
            <a:endParaRPr lang="en-GB" sz="1100" dirty="0" smtClean="0"/>
          </a:p>
          <a:p>
            <a:pPr marL="114300" indent="0">
              <a:buNone/>
            </a:pPr>
            <a:endParaRPr lang="en-GB" sz="1100" dirty="0"/>
          </a:p>
          <a:p>
            <a:pPr marL="114300" indent="0">
              <a:buNone/>
            </a:pPr>
            <a:endParaRPr lang="en-GB" sz="1200" dirty="0" smtClean="0"/>
          </a:p>
          <a:p>
            <a:pPr marL="114300" indent="0">
              <a:buNone/>
            </a:pPr>
            <a:endParaRPr lang="en-GB" sz="1200" dirty="0"/>
          </a:p>
          <a:p>
            <a:pPr marL="114300" indent="0">
              <a:buNone/>
            </a:pPr>
            <a:endParaRPr lang="en-GB" sz="12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348880"/>
            <a:ext cx="4255555" cy="32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8050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3600" dirty="0" smtClean="0">
                <a:solidFill>
                  <a:srgbClr val="0070C0"/>
                </a:solidFill>
              </a:rPr>
              <a:t>If </a:t>
            </a:r>
            <a:r>
              <a:rPr lang="en-GB" sz="3600" dirty="0">
                <a:solidFill>
                  <a:srgbClr val="0070C0"/>
                </a:solidFill>
              </a:rPr>
              <a:t>you don’t understand what </a:t>
            </a:r>
            <a:r>
              <a:rPr lang="en-GB" sz="3600" dirty="0" smtClean="0">
                <a:solidFill>
                  <a:srgbClr val="0070C0"/>
                </a:solidFill>
              </a:rPr>
              <a:t>someone </a:t>
            </a:r>
            <a:r>
              <a:rPr lang="en-GB" sz="3600" dirty="0">
                <a:solidFill>
                  <a:srgbClr val="0070C0"/>
                </a:solidFill>
              </a:rPr>
              <a:t>is saying, </a:t>
            </a:r>
            <a:r>
              <a:rPr lang="en-GB" sz="3600" dirty="0" smtClean="0">
                <a:solidFill>
                  <a:srgbClr val="0070C0"/>
                </a:solidFill>
              </a:rPr>
              <a:t> </a:t>
            </a:r>
            <a:br>
              <a:rPr lang="en-GB" sz="3600" dirty="0" smtClean="0">
                <a:solidFill>
                  <a:srgbClr val="0070C0"/>
                </a:solidFill>
              </a:rPr>
            </a:br>
            <a:r>
              <a:rPr lang="en-GB" sz="3600" dirty="0" smtClean="0">
                <a:solidFill>
                  <a:srgbClr val="0070C0"/>
                </a:solidFill>
              </a:rPr>
              <a:t>it </a:t>
            </a:r>
            <a:r>
              <a:rPr lang="en-GB" sz="3600" dirty="0">
                <a:solidFill>
                  <a:srgbClr val="0070C0"/>
                </a:solidFill>
              </a:rPr>
              <a:t>is difficult to reply.</a:t>
            </a:r>
            <a:r>
              <a:rPr lang="en-GB" sz="4800" dirty="0"/>
              <a:t/>
            </a:r>
            <a:br>
              <a:rPr lang="en-GB" sz="4800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sz="3000" dirty="0" smtClean="0"/>
              <a:t>Decoding: </a:t>
            </a:r>
            <a:r>
              <a:rPr lang="en-GB" sz="3000" u="sng" dirty="0" smtClean="0"/>
              <a:t>individual words </a:t>
            </a:r>
            <a:r>
              <a:rPr lang="en-GB" sz="3000" dirty="0"/>
              <a:t>&amp;</a:t>
            </a:r>
            <a:r>
              <a:rPr lang="en-GB" sz="3000" dirty="0" smtClean="0"/>
              <a:t> </a:t>
            </a:r>
            <a:r>
              <a:rPr lang="en-GB" sz="3000" u="sng" dirty="0" smtClean="0"/>
              <a:t>main message</a:t>
            </a:r>
          </a:p>
          <a:p>
            <a:r>
              <a:rPr lang="en-GB" sz="3000" dirty="0" smtClean="0"/>
              <a:t>Speed of the other speaker</a:t>
            </a:r>
          </a:p>
          <a:p>
            <a:r>
              <a:rPr lang="en-GB" sz="3000" dirty="0" smtClean="0"/>
              <a:t>Accents</a:t>
            </a:r>
            <a:endParaRPr lang="en-GB" sz="2800" dirty="0" smtClean="0"/>
          </a:p>
          <a:p>
            <a:pPr marL="114300" indent="0">
              <a:buNone/>
            </a:pPr>
            <a:endParaRPr lang="en-GB" sz="2800" dirty="0"/>
          </a:p>
          <a:p>
            <a:pPr marL="114300" indent="0">
              <a:buNone/>
            </a:pPr>
            <a:r>
              <a:rPr lang="en-GB" sz="1500" dirty="0" smtClean="0">
                <a:hlinkClick r:id="rId2"/>
              </a:rPr>
              <a:t>Fastest talking female</a:t>
            </a:r>
            <a:endParaRPr lang="en-GB" sz="1500" dirty="0" smtClean="0"/>
          </a:p>
          <a:p>
            <a:pPr marL="114300" indent="0">
              <a:buNone/>
            </a:pPr>
            <a:endParaRPr lang="en-GB" sz="1500" dirty="0">
              <a:hlinkClick r:id="rId3"/>
            </a:endParaRPr>
          </a:p>
          <a:p>
            <a:pPr marL="114300" indent="0">
              <a:buNone/>
            </a:pPr>
            <a:r>
              <a:rPr lang="en-GB" sz="1500" dirty="0" smtClean="0">
                <a:hlinkClick r:id="rId3"/>
              </a:rPr>
              <a:t>Geordie </a:t>
            </a:r>
            <a:r>
              <a:rPr lang="en-GB" sz="1500" dirty="0">
                <a:hlinkClick r:id="rId3"/>
              </a:rPr>
              <a:t>Accent  </a:t>
            </a:r>
          </a:p>
          <a:p>
            <a:pPr marL="114300" indent="0">
              <a:buNone/>
            </a:pPr>
            <a:r>
              <a:rPr lang="en-GB" sz="2400" dirty="0" smtClean="0">
                <a:hlinkClick r:id="rId3"/>
              </a:rPr>
              <a:t>                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70972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can you do? Step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8006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Practise listening every day: 10 – 15 minutes.</a:t>
            </a:r>
          </a:p>
          <a:p>
            <a:endParaRPr lang="en-GB" sz="2400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sz="2800" dirty="0" smtClean="0"/>
              <a:t>Learn phrases for when you don’t understand.</a:t>
            </a:r>
          </a:p>
          <a:p>
            <a:pPr marL="114300" indent="0">
              <a:buNone/>
            </a:pPr>
            <a:r>
              <a:rPr lang="en-GB" sz="4800" dirty="0" smtClean="0"/>
              <a:t>                      </a:t>
            </a:r>
            <a:r>
              <a:rPr lang="en-GB" sz="5400" dirty="0" smtClean="0"/>
              <a:t>XQQQQME?</a:t>
            </a:r>
          </a:p>
          <a:p>
            <a:endParaRPr lang="en-GB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76872"/>
            <a:ext cx="2986229" cy="19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7589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phrases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GB" sz="2400" dirty="0" smtClean="0"/>
              <a:t>I do not quite follow.</a:t>
            </a:r>
          </a:p>
          <a:p>
            <a:r>
              <a:rPr lang="en-GB" sz="2400" dirty="0" smtClean="0"/>
              <a:t>Excuse me?</a:t>
            </a:r>
          </a:p>
          <a:p>
            <a:r>
              <a:rPr lang="en-GB" sz="2400" dirty="0" smtClean="0"/>
              <a:t>I’m sorry, I didn’t understand that.</a:t>
            </a:r>
          </a:p>
          <a:p>
            <a:r>
              <a:rPr lang="en-GB" sz="2400" dirty="0" smtClean="0"/>
              <a:t>Could you repeat that, please?</a:t>
            </a:r>
          </a:p>
          <a:p>
            <a:r>
              <a:rPr lang="en-GB" sz="2400" dirty="0" smtClean="0"/>
              <a:t>Could you say that again, please?</a:t>
            </a:r>
          </a:p>
          <a:p>
            <a:r>
              <a:rPr lang="en-GB" sz="2400" dirty="0" smtClean="0"/>
              <a:t>Could you slow down a bit, please?</a:t>
            </a:r>
          </a:p>
          <a:p>
            <a:r>
              <a:rPr lang="en-GB" sz="2400" dirty="0" smtClean="0"/>
              <a:t>Do you mean…?</a:t>
            </a:r>
          </a:p>
          <a:p>
            <a:r>
              <a:rPr lang="en-GB" sz="2400" dirty="0" smtClean="0"/>
              <a:t>If I understand correctly,…?</a:t>
            </a:r>
          </a:p>
          <a:p>
            <a:r>
              <a:rPr lang="en-GB" sz="2400" dirty="0" smtClean="0"/>
              <a:t>Could you rephrase that, please? </a:t>
            </a:r>
          </a:p>
          <a:p>
            <a:pPr marL="11430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7299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052048" cy="1143000"/>
          </a:xfrm>
        </p:spPr>
        <p:txBody>
          <a:bodyPr/>
          <a:lstStyle/>
          <a:p>
            <a:r>
              <a:rPr lang="en-GB" dirty="0"/>
              <a:t>D</a:t>
            </a:r>
            <a:r>
              <a:rPr lang="en-GB" dirty="0" smtClean="0"/>
              <a:t>ifficulty 2: vocabulary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114300" indent="0">
              <a:buNone/>
            </a:pPr>
            <a:r>
              <a:rPr lang="en-GB" sz="2800" dirty="0" smtClean="0"/>
              <a:t>“What I mean is… uh……. that thingy that sort of does something when you do a kind of… I mean…”</a:t>
            </a:r>
          </a:p>
          <a:p>
            <a:endParaRPr lang="en-GB" dirty="0"/>
          </a:p>
        </p:txBody>
      </p:sp>
      <p:pic>
        <p:nvPicPr>
          <p:cNvPr id="4100" name="Picture 4" descr="Image result for slal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808808"/>
            <a:ext cx="4032000" cy="2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6" descr="Image result for slal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8" descr="Image result for slalo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10" descr="Image result for slalo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12" descr="Image result for slalom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458" y="1700808"/>
            <a:ext cx="3210737" cy="22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5883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can you do? Step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Learn </a:t>
            </a:r>
            <a:r>
              <a:rPr lang="en-GB" sz="2800" dirty="0"/>
              <a:t>new vocabulary and revise regularly.</a:t>
            </a:r>
          </a:p>
          <a:p>
            <a:endParaRPr lang="en-GB" sz="2800" dirty="0" smtClean="0"/>
          </a:p>
          <a:p>
            <a:r>
              <a:rPr lang="en-GB" sz="2800" dirty="0" smtClean="0"/>
              <a:t>Use a “filler” &gt; gives you time to think.</a:t>
            </a:r>
          </a:p>
          <a:p>
            <a:endParaRPr lang="en-GB" sz="2800" dirty="0"/>
          </a:p>
          <a:p>
            <a:r>
              <a:rPr lang="en-GB" sz="2800" dirty="0"/>
              <a:t>Rephrase: use words you do know.</a:t>
            </a:r>
          </a:p>
          <a:p>
            <a:endParaRPr lang="en-GB" sz="2800" dirty="0" smtClean="0"/>
          </a:p>
          <a:p>
            <a:r>
              <a:rPr lang="en-GB" sz="2800" dirty="0" smtClean="0"/>
              <a:t>Activate your existing vocabulary.</a:t>
            </a:r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pPr marL="114300" indent="0">
              <a:buNone/>
            </a:pPr>
            <a:endParaRPr lang="en-GB" dirty="0" smtClean="0"/>
          </a:p>
          <a:p>
            <a:endParaRPr lang="en-GB" dirty="0"/>
          </a:p>
          <a:p>
            <a:pPr marL="114300" indent="0">
              <a:buNone/>
            </a:pP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339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589</Words>
  <Application>Microsoft Office PowerPoint</Application>
  <PresentationFormat>On-screen Show (4:3)</PresentationFormat>
  <Paragraphs>173</Paragraphs>
  <Slides>21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   Talking in English: Speaking Out     Talking in English:  Speaking Out  </vt:lpstr>
      <vt:lpstr>Welcome!</vt:lpstr>
      <vt:lpstr> What can make speaking difficult?</vt:lpstr>
      <vt:lpstr>Difficulty 1: listening</vt:lpstr>
      <vt:lpstr>  If you don’t understand what someone is saying,   it is difficult to reply. </vt:lpstr>
      <vt:lpstr>So what can you do? Step 1</vt:lpstr>
      <vt:lpstr>Useful phrases</vt:lpstr>
      <vt:lpstr>Difficulty 2: vocabulary</vt:lpstr>
      <vt:lpstr>So what can you do? Step 2</vt:lpstr>
      <vt:lpstr>Activating vocabulary</vt:lpstr>
      <vt:lpstr>Difficulty 3: grammar</vt:lpstr>
      <vt:lpstr>What can you do? Step 3</vt:lpstr>
      <vt:lpstr>But do…</vt:lpstr>
      <vt:lpstr>Difficulty 4: pronunciation</vt:lpstr>
      <vt:lpstr>So what can you do? Step 4</vt:lpstr>
      <vt:lpstr>Difficulty 5: confidence</vt:lpstr>
      <vt:lpstr>Step 5</vt:lpstr>
      <vt:lpstr>  Non-stop talking </vt:lpstr>
      <vt:lpstr>Speaking game</vt:lpstr>
      <vt:lpstr>So to become more fluent, you need to….</vt:lpstr>
      <vt:lpstr>Speak out!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Catrin Evans</dc:creator>
  <cp:lastModifiedBy>Microsoft account</cp:lastModifiedBy>
  <cp:revision>5</cp:revision>
  <dcterms:created xsi:type="dcterms:W3CDTF">2015-11-18T11:55:35Z</dcterms:created>
  <dcterms:modified xsi:type="dcterms:W3CDTF">2020-09-07T11:38:06Z</dcterms:modified>
</cp:coreProperties>
</file>