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9144000" cy="5143500"/>
  <p:notesSz cx="9144000" cy="5143500"/>
  <p:embeddedFontLst>
    <p:embeddedFont>
      <p:font typeface="DGTHAM+ShortStack,Bold"/>
      <p:regular r:id="rId40"/>
    </p:embeddedFont>
    <p:embeddedFont>
      <p:font typeface="CMGLRJ+Nunito-Regular"/>
      <p:regular r:id="rId41"/>
    </p:embeddedFont>
    <p:embeddedFont>
      <p:font typeface="MESNWT+MS-Gothic,Bold"/>
      <p:regular r:id="rId4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slide" Target="slides/slide32.xml" /><Relationship Id="rId38" Type="http://schemas.openxmlformats.org/officeDocument/2006/relationships/slide" Target="slides/slide33.xml" /><Relationship Id="rId39" Type="http://schemas.openxmlformats.org/officeDocument/2006/relationships/slide" Target="slides/slide34.xml" /><Relationship Id="rId4" Type="http://schemas.openxmlformats.org/officeDocument/2006/relationships/theme" Target="theme/theme1.xml" /><Relationship Id="rId40" Type="http://schemas.openxmlformats.org/officeDocument/2006/relationships/font" Target="fonts/font1.fntdata" /><Relationship Id="rId41" Type="http://schemas.openxmlformats.org/officeDocument/2006/relationships/font" Target="fonts/font2.fntdata" /><Relationship Id="rId42" Type="http://schemas.openxmlformats.org/officeDocument/2006/relationships/font" Target="fonts/font3.fntdata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www.geogebra.org/calculator/mb2ucnbn" TargetMode="External" /><Relationship Id="rId3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www.geogebra.org/calculator/xjgjbw5e" TargetMode="External" /><Relationship Id="rId3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www.geogebra.org/calculator/rgstgh5v" TargetMode="External" /><Relationship Id="rId3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17562" y="1444849"/>
            <a:ext cx="4026448" cy="4027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DGTHAM+ShortStack,Bold"/>
                <a:cs typeface="DGTHAM+ShortStack,Bold"/>
              </a:rPr>
              <a:t>Mathematics</a:t>
            </a:r>
            <a:r>
              <a:rPr dirty="0" sz="2400" spc="273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2400">
                <a:solidFill>
                  <a:srgbClr val="ffffff"/>
                </a:solidFill>
                <a:latin typeface="DGTHAM+ShortStack,Bold"/>
                <a:cs typeface="DGTHAM+ShortStack,Bold"/>
              </a:rPr>
              <a:t>Teaching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54982" y="2076129"/>
            <a:ext cx="5780930" cy="11336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06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DGTHAM+ShortStack,Bold"/>
                <a:cs typeface="DGTHAM+ShortStack,Bold"/>
              </a:rPr>
              <a:t>Equations</a:t>
            </a:r>
            <a:r>
              <a:rPr dirty="0" sz="3600" spc="409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3600">
                <a:solidFill>
                  <a:srgbClr val="ffffff"/>
                </a:solidFill>
                <a:latin typeface="DGTHAM+ShortStack,Bold"/>
                <a:cs typeface="DGTHAM+ShortStack,Bold"/>
              </a:rPr>
              <a:t>of</a:t>
            </a:r>
            <a:r>
              <a:rPr dirty="0" sz="3600" spc="408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3600">
                <a:solidFill>
                  <a:srgbClr val="ffffff"/>
                </a:solidFill>
                <a:latin typeface="DGTHAM+ShortStack,Bold"/>
                <a:cs typeface="DGTHAM+ShortStack,Bold"/>
              </a:rPr>
              <a:t>straight</a:t>
            </a:r>
          </a:p>
          <a:p>
            <a:pPr marL="2360612" marR="0">
              <a:lnSpc>
                <a:spcPts val="4306"/>
              </a:lnSpc>
              <a:spcBef>
                <a:spcPts val="13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DGTHAM+ShortStack,Bold"/>
                <a:cs typeface="DGTHAM+ShortStack,Bold"/>
              </a:rPr>
              <a:t>line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97414" y="3564382"/>
            <a:ext cx="2132304" cy="2991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MGLRJ+Nunito-Regular"/>
                <a:cs typeface="CMGLRJ+Nunito-Regular"/>
              </a:rPr>
              <a:t>SINGH</a:t>
            </a:r>
            <a:r>
              <a:rPr dirty="0" sz="18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CMGLRJ+Nunito-Regular"/>
                <a:cs typeface="CMGLRJ+Nunito-Regular"/>
              </a:rPr>
              <a:t>KARNDEEP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09937" y="629836"/>
            <a:ext cx="3475408" cy="4938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The</a:t>
            </a:r>
            <a:r>
              <a:rPr dirty="0" sz="3000" spc="343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similarities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95962" y="1726352"/>
            <a:ext cx="937373" cy="3115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The</a:t>
            </a:r>
            <a:r>
              <a:rPr dirty="0" sz="1800" spc="206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y-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98934" y="1726352"/>
            <a:ext cx="841883" cy="5858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1443" marR="0">
              <a:lnSpc>
                <a:spcPts val="21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The</a:t>
            </a:r>
          </a:p>
          <a:p>
            <a:pPr marL="0" marR="0">
              <a:lnSpc>
                <a:spcPts val="21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slope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10262" y="1777706"/>
            <a:ext cx="1770024" cy="454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x-axis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is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always</a:t>
            </a:r>
          </a:p>
          <a:p>
            <a:pPr marL="18832" marR="0">
              <a:lnSpc>
                <a:spcPts val="1598"/>
              </a:lnSpc>
              <a:spcBef>
                <a:spcPts val="81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amount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of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days.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27725" y="2000672"/>
            <a:ext cx="672777" cy="3115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axis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83306" y="3396277"/>
            <a:ext cx="1768068" cy="6678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y-axis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is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always</a:t>
            </a:r>
          </a:p>
          <a:p>
            <a:pPr marL="247234" marR="0">
              <a:lnSpc>
                <a:spcPts val="1598"/>
              </a:lnSpc>
              <a:spcBef>
                <a:spcPts val="81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amount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of</a:t>
            </a:r>
          </a:p>
          <a:p>
            <a:pPr marL="330196" marR="0">
              <a:lnSpc>
                <a:spcPts val="1598"/>
              </a:lnSpc>
              <a:spcBef>
                <a:spcPts val="81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subscribers.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582275" y="3396276"/>
            <a:ext cx="2061260" cy="6678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0125" marR="0">
              <a:lnSpc>
                <a:spcPts val="15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slope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shows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if</a:t>
            </a:r>
          </a:p>
          <a:p>
            <a:pPr marL="0" marR="0">
              <a:lnSpc>
                <a:spcPts val="1598"/>
              </a:lnSpc>
              <a:spcBef>
                <a:spcPts val="81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something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is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increasing,</a:t>
            </a:r>
          </a:p>
          <a:p>
            <a:pPr marL="32607" marR="0">
              <a:lnSpc>
                <a:spcPts val="1598"/>
              </a:lnSpc>
              <a:spcBef>
                <a:spcPts val="81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decreasing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or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constant.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226023" y="3452876"/>
            <a:ext cx="932573" cy="5858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The</a:t>
            </a:r>
            <a:r>
              <a:rPr dirty="0" sz="1800" spc="206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x-</a:t>
            </a:r>
          </a:p>
          <a:p>
            <a:pPr marL="129381" marR="0">
              <a:lnSpc>
                <a:spcPts val="21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axis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55256" y="629836"/>
            <a:ext cx="2182879" cy="4938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The</a:t>
            </a:r>
            <a:r>
              <a:rPr dirty="0" sz="3000" spc="343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slope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7231" y="1586149"/>
            <a:ext cx="1341040" cy="281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14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DGTHAM+ShortStack,Bold"/>
                <a:cs typeface="DGTHAM+ShortStack,Bold"/>
              </a:rPr>
              <a:t>Steepness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26162" y="1608618"/>
            <a:ext cx="1774564" cy="2356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DGTHAM+ShortStack,Bold"/>
                <a:cs typeface="DGTHAM+ShortStack,Bold"/>
              </a:rPr>
              <a:t>Vertical</a:t>
            </a:r>
            <a:r>
              <a:rPr dirty="0" sz="1300" spc="148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1300">
                <a:solidFill>
                  <a:srgbClr val="ffffff"/>
                </a:solidFill>
                <a:latin typeface="DGTHAM+ShortStack,Bold"/>
                <a:cs typeface="DGTHAM+ShortStack,Bold"/>
              </a:rPr>
              <a:t>Distance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60956" y="2839161"/>
            <a:ext cx="1440879" cy="4938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45a3e"/>
                </a:solidFill>
                <a:latin typeface="DGTHAM+ShortStack,Bold"/>
                <a:cs typeface="DGTHAM+ShortStack,Bold"/>
              </a:rPr>
              <a:t>Recall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920712" y="3418853"/>
            <a:ext cx="1774563" cy="2356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DGTHAM+ShortStack,Bold"/>
                <a:cs typeface="DGTHAM+ShortStack,Bold"/>
              </a:rPr>
              <a:t>Vertical</a:t>
            </a:r>
            <a:r>
              <a:rPr dirty="0" sz="1300" spc="148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1300">
                <a:solidFill>
                  <a:srgbClr val="ffffff"/>
                </a:solidFill>
                <a:latin typeface="DGTHAM+ShortStack,Bold"/>
                <a:cs typeface="DGTHAM+ShortStack,Bold"/>
              </a:rPr>
              <a:t>Distance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77825" y="3489943"/>
            <a:ext cx="1997449" cy="2356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DGTHAM+ShortStack,Bold"/>
                <a:cs typeface="DGTHAM+ShortStack,Bold"/>
              </a:rPr>
              <a:t>Horizontal</a:t>
            </a:r>
            <a:r>
              <a:rPr dirty="0" sz="1300" spc="148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1300">
                <a:solidFill>
                  <a:srgbClr val="ffffff"/>
                </a:solidFill>
                <a:latin typeface="DGTHAM+ShortStack,Bold"/>
                <a:cs typeface="DGTHAM+ShortStack,Bold"/>
              </a:rPr>
              <a:t>Distance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26424" y="3606353"/>
            <a:ext cx="801299" cy="2356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DGTHAM+ShortStack,Bold"/>
                <a:cs typeface="DGTHAM+ShortStack,Bold"/>
              </a:rPr>
              <a:t>=</a:t>
            </a:r>
            <a:r>
              <a:rPr dirty="0" sz="1300" spc="148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1300">
                <a:solidFill>
                  <a:srgbClr val="ffffff"/>
                </a:solidFill>
                <a:latin typeface="DGTHAM+ShortStack,Bold"/>
                <a:cs typeface="DGTHAM+ShortStack,Bold"/>
              </a:rPr>
              <a:t>Slope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833100" y="3800443"/>
            <a:ext cx="1997449" cy="2356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DGTHAM+ShortStack,Bold"/>
                <a:cs typeface="DGTHAM+ShortStack,Bold"/>
              </a:rPr>
              <a:t>Horizontal</a:t>
            </a:r>
            <a:r>
              <a:rPr dirty="0" sz="1300" spc="148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1300">
                <a:solidFill>
                  <a:srgbClr val="ffffff"/>
                </a:solidFill>
                <a:latin typeface="DGTHAM+ShortStack,Bold"/>
                <a:cs typeface="DGTHAM+ShortStack,Bold"/>
              </a:rPr>
              <a:t>Distance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90356" y="628936"/>
            <a:ext cx="5710528" cy="4938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Graphical</a:t>
            </a:r>
            <a:r>
              <a:rPr dirty="0" sz="3000" spc="342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Representation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84102" y="1819859"/>
            <a:ext cx="1788007" cy="5329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The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initial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number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of</a:t>
            </a:r>
          </a:p>
          <a:p>
            <a:pPr marL="0" marR="0">
              <a:lnSpc>
                <a:spcPts val="1256"/>
              </a:lnSpc>
              <a:spcBef>
                <a:spcPts val="13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subscribers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you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had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when</a:t>
            </a:r>
          </a:p>
          <a:p>
            <a:pPr marL="0" marR="0">
              <a:lnSpc>
                <a:spcPts val="1256"/>
              </a:lnSpc>
              <a:spcBef>
                <a:spcPts val="13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you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started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your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channel.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96500" y="1879759"/>
            <a:ext cx="1505673" cy="5329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The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rate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at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which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you</a:t>
            </a:r>
          </a:p>
          <a:p>
            <a:pPr marL="0" marR="0">
              <a:lnSpc>
                <a:spcPts val="1256"/>
              </a:lnSpc>
              <a:spcBef>
                <a:spcPts val="13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gain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subscribers,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in</a:t>
            </a:r>
          </a:p>
          <a:p>
            <a:pPr marL="0" marR="0">
              <a:lnSpc>
                <a:spcPts val="1256"/>
              </a:lnSpc>
              <a:spcBef>
                <a:spcPts val="13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subscribers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per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day.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92074" y="2761784"/>
            <a:ext cx="2238479" cy="4938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Y</a:t>
            </a:r>
            <a:r>
              <a:rPr dirty="0" sz="3000" spc="339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=</a:t>
            </a:r>
            <a:r>
              <a:rPr dirty="0" sz="3000" spc="341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mx</a:t>
            </a:r>
            <a:r>
              <a:rPr dirty="0" sz="3000" spc="341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+</a:t>
            </a:r>
            <a:r>
              <a:rPr dirty="0" sz="3000" spc="339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b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66826" y="3693859"/>
            <a:ext cx="1396428" cy="1976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The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total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number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of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766826" y="3693859"/>
            <a:ext cx="3466614" cy="5329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98025" marR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The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number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of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days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since</a:t>
            </a:r>
          </a:p>
          <a:p>
            <a:pPr marL="0" marR="0">
              <a:lnSpc>
                <a:spcPts val="1256"/>
              </a:lnSpc>
              <a:spcBef>
                <a:spcPts val="13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subscribers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after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x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days.</a:t>
            </a:r>
            <a:r>
              <a:rPr dirty="0" sz="1100" spc="115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you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started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your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YouTube</a:t>
            </a:r>
          </a:p>
          <a:p>
            <a:pPr marL="1698025" marR="0">
              <a:lnSpc>
                <a:spcPts val="1256"/>
              </a:lnSpc>
              <a:spcBef>
                <a:spcPts val="13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channel.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90356" y="628936"/>
            <a:ext cx="5710528" cy="4938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Graphical</a:t>
            </a:r>
            <a:r>
              <a:rPr dirty="0" sz="3000" spc="342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Representation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52373" y="1557146"/>
            <a:ext cx="1446441" cy="1976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The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initial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number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of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9000" y="1595729"/>
            <a:ext cx="2662047" cy="13079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Let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say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you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are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a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YouTuber.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At</a:t>
            </a:r>
          </a:p>
          <a:p>
            <a:pPr marL="0" marR="0">
              <a:lnSpc>
                <a:spcPts val="1598"/>
              </a:lnSpc>
              <a:spcBef>
                <a:spcPts val="81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this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moment,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you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have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0</a:t>
            </a:r>
          </a:p>
          <a:p>
            <a:pPr marL="0" marR="0">
              <a:lnSpc>
                <a:spcPts val="1598"/>
              </a:lnSpc>
              <a:spcBef>
                <a:spcPts val="81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subscribers.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Every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20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days,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you</a:t>
            </a:r>
          </a:p>
          <a:p>
            <a:pPr marL="0" marR="0">
              <a:lnSpc>
                <a:spcPts val="1598"/>
              </a:lnSpc>
              <a:spcBef>
                <a:spcPts val="31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gain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20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subscribers.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How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many</a:t>
            </a:r>
          </a:p>
          <a:p>
            <a:pPr marL="0" marR="0">
              <a:lnSpc>
                <a:spcPts val="1598"/>
              </a:lnSpc>
              <a:spcBef>
                <a:spcPts val="81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subscribers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would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you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have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in</a:t>
            </a:r>
          </a:p>
          <a:p>
            <a:pPr marL="0" marR="0">
              <a:lnSpc>
                <a:spcPts val="1598"/>
              </a:lnSpc>
              <a:spcBef>
                <a:spcPts val="81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coming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60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days?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2908" y="1627886"/>
            <a:ext cx="1466138" cy="7005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The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rate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at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which</a:t>
            </a:r>
          </a:p>
          <a:p>
            <a:pPr marL="0" marR="0">
              <a:lnSpc>
                <a:spcPts val="1256"/>
              </a:lnSpc>
              <a:spcBef>
                <a:spcPts val="13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you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gain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subscribers,</a:t>
            </a:r>
          </a:p>
          <a:p>
            <a:pPr marL="0" marR="0">
              <a:lnSpc>
                <a:spcPts val="1256"/>
              </a:lnSpc>
              <a:spcBef>
                <a:spcPts val="13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in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subscribers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per</a:t>
            </a:r>
          </a:p>
          <a:p>
            <a:pPr marL="0" marR="0">
              <a:lnSpc>
                <a:spcPts val="1256"/>
              </a:lnSpc>
              <a:spcBef>
                <a:spcPts val="13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day.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52373" y="1724786"/>
            <a:ext cx="1561553" cy="5329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subscribers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you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had</a:t>
            </a:r>
          </a:p>
          <a:p>
            <a:pPr marL="0" marR="0">
              <a:lnSpc>
                <a:spcPts val="1256"/>
              </a:lnSpc>
              <a:spcBef>
                <a:spcPts val="13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when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you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started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your</a:t>
            </a:r>
          </a:p>
          <a:p>
            <a:pPr marL="0" marR="0">
              <a:lnSpc>
                <a:spcPts val="1256"/>
              </a:lnSpc>
              <a:spcBef>
                <a:spcPts val="13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channel.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43178" y="2818183"/>
            <a:ext cx="2128687" cy="3115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Y</a:t>
            </a:r>
            <a:r>
              <a:rPr dirty="0" sz="1800" spc="203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=</a:t>
            </a:r>
            <a:r>
              <a:rPr dirty="0" sz="1800" spc="204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(20/20)x</a:t>
            </a:r>
            <a:r>
              <a:rPr dirty="0" sz="1800" spc="205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+</a:t>
            </a:r>
            <a:r>
              <a:rPr dirty="0" sz="1800" spc="203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65049" y="3203847"/>
            <a:ext cx="401904" cy="1976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Day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37649" y="3203847"/>
            <a:ext cx="236220" cy="1976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66599" y="3203847"/>
            <a:ext cx="320040" cy="1976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20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595549" y="3203847"/>
            <a:ext cx="320040" cy="1976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40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024499" y="3203847"/>
            <a:ext cx="320040" cy="1976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60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65049" y="3632397"/>
            <a:ext cx="885405" cy="1976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Subscribers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934300" y="3733730"/>
            <a:ext cx="1529003" cy="5329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The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number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of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days</a:t>
            </a:r>
          </a:p>
          <a:p>
            <a:pPr marL="0" marR="0">
              <a:lnSpc>
                <a:spcPts val="1256"/>
              </a:lnSpc>
              <a:spcBef>
                <a:spcPts val="13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since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you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started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your</a:t>
            </a:r>
          </a:p>
          <a:p>
            <a:pPr marL="0" marR="0">
              <a:lnSpc>
                <a:spcPts val="1256"/>
              </a:lnSpc>
              <a:spcBef>
                <a:spcPts val="13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YouTube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channel.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263742" y="3770280"/>
            <a:ext cx="1668284" cy="3652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The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total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number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of</a:t>
            </a:r>
          </a:p>
          <a:p>
            <a:pPr marL="0" marR="0">
              <a:lnSpc>
                <a:spcPts val="1256"/>
              </a:lnSpc>
              <a:spcBef>
                <a:spcPts val="13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subscribers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after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x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days.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90356" y="628936"/>
            <a:ext cx="5710528" cy="4938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Graphical</a:t>
            </a:r>
            <a:r>
              <a:rPr dirty="0" sz="3000" spc="342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Representation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52373" y="1557146"/>
            <a:ext cx="1446441" cy="1976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The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initial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number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of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9000" y="1595729"/>
            <a:ext cx="2731744" cy="2411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Let’s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say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your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friend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Tommy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has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2908" y="1627886"/>
            <a:ext cx="1466138" cy="7005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The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rate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at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which</a:t>
            </a:r>
          </a:p>
          <a:p>
            <a:pPr marL="0" marR="0">
              <a:lnSpc>
                <a:spcPts val="1256"/>
              </a:lnSpc>
              <a:spcBef>
                <a:spcPts val="13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you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gain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subscribers,</a:t>
            </a:r>
          </a:p>
          <a:p>
            <a:pPr marL="0" marR="0">
              <a:lnSpc>
                <a:spcPts val="1256"/>
              </a:lnSpc>
              <a:spcBef>
                <a:spcPts val="13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in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subscribers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per</a:t>
            </a:r>
          </a:p>
          <a:p>
            <a:pPr marL="0" marR="0">
              <a:lnSpc>
                <a:spcPts val="1256"/>
              </a:lnSpc>
              <a:spcBef>
                <a:spcPts val="13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day.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52373" y="1724786"/>
            <a:ext cx="1561553" cy="5329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subscribers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you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had</a:t>
            </a:r>
          </a:p>
          <a:p>
            <a:pPr marL="0" marR="0">
              <a:lnSpc>
                <a:spcPts val="1256"/>
              </a:lnSpc>
              <a:spcBef>
                <a:spcPts val="13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when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you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started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your</a:t>
            </a:r>
          </a:p>
          <a:p>
            <a:pPr marL="0" marR="0">
              <a:lnSpc>
                <a:spcPts val="1256"/>
              </a:lnSpc>
              <a:spcBef>
                <a:spcPts val="13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channel.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29000" y="1809089"/>
            <a:ext cx="2766059" cy="109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100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subscribers.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YouTube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found</a:t>
            </a:r>
          </a:p>
          <a:p>
            <a:pPr marL="0" marR="0">
              <a:lnSpc>
                <a:spcPts val="1598"/>
              </a:lnSpc>
              <a:spcBef>
                <a:spcPts val="81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that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he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bought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subscribers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and</a:t>
            </a:r>
          </a:p>
          <a:p>
            <a:pPr marL="0" marR="0">
              <a:lnSpc>
                <a:spcPts val="1598"/>
              </a:lnSpc>
              <a:spcBef>
                <a:spcPts val="81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he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loses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20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subscribers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every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20</a:t>
            </a:r>
          </a:p>
          <a:p>
            <a:pPr marL="0" marR="0">
              <a:lnSpc>
                <a:spcPts val="1598"/>
              </a:lnSpc>
              <a:spcBef>
                <a:spcPts val="31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days.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How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many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subscribers</a:t>
            </a:r>
          </a:p>
          <a:p>
            <a:pPr marL="0" marR="0">
              <a:lnSpc>
                <a:spcPts val="1598"/>
              </a:lnSpc>
              <a:spcBef>
                <a:spcPts val="81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would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he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have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after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60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days?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043178" y="2818183"/>
            <a:ext cx="2503592" cy="3115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Y</a:t>
            </a:r>
            <a:r>
              <a:rPr dirty="0" sz="1800" spc="203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=</a:t>
            </a:r>
            <a:r>
              <a:rPr dirty="0" sz="1800" spc="204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(-20/20)x</a:t>
            </a:r>
            <a:r>
              <a:rPr dirty="0" sz="1800" spc="205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+</a:t>
            </a:r>
            <a:r>
              <a:rPr dirty="0" sz="1800" spc="203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100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65049" y="3203847"/>
            <a:ext cx="557110" cy="1976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Month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737649" y="3203847"/>
            <a:ext cx="236220" cy="1976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166599" y="3203847"/>
            <a:ext cx="320040" cy="1976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20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595549" y="3203847"/>
            <a:ext cx="320040" cy="1976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40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024499" y="3203847"/>
            <a:ext cx="320040" cy="1976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60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65049" y="3632397"/>
            <a:ext cx="885405" cy="1976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Subscribers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934300" y="3733730"/>
            <a:ext cx="1663535" cy="5329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The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number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of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days</a:t>
            </a:r>
          </a:p>
          <a:p>
            <a:pPr marL="0" marR="0">
              <a:lnSpc>
                <a:spcPts val="1256"/>
              </a:lnSpc>
              <a:spcBef>
                <a:spcPts val="13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since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YouTube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started</a:t>
            </a:r>
          </a:p>
          <a:p>
            <a:pPr marL="0" marR="0">
              <a:lnSpc>
                <a:spcPts val="1256"/>
              </a:lnSpc>
              <a:spcBef>
                <a:spcPts val="13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deleting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his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subscribers.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263742" y="3770280"/>
            <a:ext cx="1668284" cy="3652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The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total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number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of</a:t>
            </a:r>
          </a:p>
          <a:p>
            <a:pPr marL="0" marR="0">
              <a:lnSpc>
                <a:spcPts val="1256"/>
              </a:lnSpc>
              <a:spcBef>
                <a:spcPts val="13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subscribers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after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x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days.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90356" y="628936"/>
            <a:ext cx="5710528" cy="4938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Graphical</a:t>
            </a:r>
            <a:r>
              <a:rPr dirty="0" sz="3000" spc="342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Representation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9000" y="1516829"/>
            <a:ext cx="2337028" cy="2411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Chris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and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Tommy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created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52908" y="1627886"/>
            <a:ext cx="1466138" cy="7005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The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rate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at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which</a:t>
            </a:r>
          </a:p>
          <a:p>
            <a:pPr marL="0" marR="0">
              <a:lnSpc>
                <a:spcPts val="1256"/>
              </a:lnSpc>
              <a:spcBef>
                <a:spcPts val="13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you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gain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subscribers,</a:t>
            </a:r>
          </a:p>
          <a:p>
            <a:pPr marL="0" marR="0">
              <a:lnSpc>
                <a:spcPts val="1256"/>
              </a:lnSpc>
              <a:spcBef>
                <a:spcPts val="13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in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subscribers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per</a:t>
            </a:r>
          </a:p>
          <a:p>
            <a:pPr marL="0" marR="0">
              <a:lnSpc>
                <a:spcPts val="1256"/>
              </a:lnSpc>
              <a:spcBef>
                <a:spcPts val="13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day.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9000" y="1730189"/>
            <a:ext cx="2772283" cy="13079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channel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together.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Now,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their</a:t>
            </a:r>
          </a:p>
          <a:p>
            <a:pPr marL="0" marR="0">
              <a:lnSpc>
                <a:spcPts val="1598"/>
              </a:lnSpc>
              <a:spcBef>
                <a:spcPts val="81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channel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has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10000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subscribers.</a:t>
            </a:r>
          </a:p>
          <a:p>
            <a:pPr marL="0" marR="0">
              <a:lnSpc>
                <a:spcPts val="1598"/>
              </a:lnSpc>
              <a:spcBef>
                <a:spcPts val="81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However,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subscriber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count</a:t>
            </a:r>
          </a:p>
          <a:p>
            <a:pPr marL="0" marR="0">
              <a:lnSpc>
                <a:spcPts val="1598"/>
              </a:lnSpc>
              <a:spcBef>
                <a:spcPts val="31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remains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unchanged.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How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many</a:t>
            </a:r>
          </a:p>
          <a:p>
            <a:pPr marL="0" marR="0">
              <a:lnSpc>
                <a:spcPts val="1598"/>
              </a:lnSpc>
              <a:spcBef>
                <a:spcPts val="81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subscribers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would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he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have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in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the</a:t>
            </a:r>
          </a:p>
          <a:p>
            <a:pPr marL="0" marR="0">
              <a:lnSpc>
                <a:spcPts val="1598"/>
              </a:lnSpc>
              <a:spcBef>
                <a:spcPts val="81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coming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60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days?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09899" y="1716446"/>
            <a:ext cx="1561553" cy="7005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The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initial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number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of</a:t>
            </a:r>
          </a:p>
          <a:p>
            <a:pPr marL="0" marR="0">
              <a:lnSpc>
                <a:spcPts val="1256"/>
              </a:lnSpc>
              <a:spcBef>
                <a:spcPts val="13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subscribers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you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had</a:t>
            </a:r>
          </a:p>
          <a:p>
            <a:pPr marL="0" marR="0">
              <a:lnSpc>
                <a:spcPts val="1256"/>
              </a:lnSpc>
              <a:spcBef>
                <a:spcPts val="13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when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you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started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your</a:t>
            </a:r>
          </a:p>
          <a:p>
            <a:pPr marL="0" marR="0">
              <a:lnSpc>
                <a:spcPts val="1256"/>
              </a:lnSpc>
              <a:spcBef>
                <a:spcPts val="13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channel.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43178" y="2818183"/>
            <a:ext cx="2170521" cy="3115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Y</a:t>
            </a:r>
            <a:r>
              <a:rPr dirty="0" sz="1800" spc="203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=</a:t>
            </a:r>
            <a:r>
              <a:rPr dirty="0" sz="1800" spc="204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(0)x</a:t>
            </a:r>
            <a:r>
              <a:rPr dirty="0" sz="1800" spc="205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+</a:t>
            </a:r>
            <a:r>
              <a:rPr dirty="0" sz="1800" spc="203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10000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65049" y="3203847"/>
            <a:ext cx="557110" cy="1976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Month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37649" y="3203847"/>
            <a:ext cx="236220" cy="1976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66599" y="3203847"/>
            <a:ext cx="320040" cy="1976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20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595549" y="3203847"/>
            <a:ext cx="320040" cy="1976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40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024499" y="3203847"/>
            <a:ext cx="320040" cy="1976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60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65049" y="3632397"/>
            <a:ext cx="885405" cy="1976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Subscribers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846999" y="3652834"/>
            <a:ext cx="2017954" cy="5329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The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number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of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days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since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you</a:t>
            </a:r>
          </a:p>
          <a:p>
            <a:pPr marL="0" marR="0">
              <a:lnSpc>
                <a:spcPts val="1256"/>
              </a:lnSpc>
              <a:spcBef>
                <a:spcPts val="13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started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your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YouTube</a:t>
            </a:r>
          </a:p>
          <a:p>
            <a:pPr marL="0" marR="0">
              <a:lnSpc>
                <a:spcPts val="1256"/>
              </a:lnSpc>
              <a:spcBef>
                <a:spcPts val="13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channel.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263742" y="3770280"/>
            <a:ext cx="1668284" cy="3652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The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total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number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of</a:t>
            </a:r>
          </a:p>
          <a:p>
            <a:pPr marL="0" marR="0">
              <a:lnSpc>
                <a:spcPts val="1256"/>
              </a:lnSpc>
              <a:spcBef>
                <a:spcPts val="13"/>
              </a:spcBef>
              <a:spcAft>
                <a:spcPts val="0"/>
              </a:spcAft>
            </a:pP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subscribers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after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x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100">
                <a:solidFill>
                  <a:srgbClr val="ffffff"/>
                </a:solidFill>
                <a:latin typeface="CMGLRJ+Nunito-Regular"/>
                <a:cs typeface="CMGLRJ+Nunito-Regular"/>
              </a:rPr>
              <a:t>days.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01106" y="629836"/>
            <a:ext cx="3092884" cy="4938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Vertical</a:t>
            </a:r>
            <a:r>
              <a:rPr dirty="0" sz="3000" spc="342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Lines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99006" y="2358065"/>
            <a:ext cx="727310" cy="3115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X</a:t>
            </a:r>
            <a:r>
              <a:rPr dirty="0" sz="1800" spc="204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=</a:t>
            </a:r>
            <a:r>
              <a:rPr dirty="0" sz="1800" spc="204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84730" y="3103144"/>
            <a:ext cx="2173985" cy="454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To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understand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x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=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h,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let’s</a:t>
            </a:r>
          </a:p>
          <a:p>
            <a:pPr marL="144590" marR="0">
              <a:lnSpc>
                <a:spcPts val="1598"/>
              </a:lnSpc>
              <a:spcBef>
                <a:spcPts val="81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graph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it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on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GeoGebra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01106" y="629836"/>
            <a:ext cx="3092884" cy="4938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Vertical</a:t>
            </a:r>
            <a:r>
              <a:rPr dirty="0" sz="3000" spc="342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Lines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99006" y="2358065"/>
            <a:ext cx="727310" cy="3115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X</a:t>
            </a:r>
            <a:r>
              <a:rPr dirty="0" sz="1800" spc="204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=</a:t>
            </a:r>
            <a:r>
              <a:rPr dirty="0" sz="1800" spc="204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05698" y="3103144"/>
            <a:ext cx="2123668" cy="454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x-coordinate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always</a:t>
            </a:r>
          </a:p>
          <a:p>
            <a:pPr marL="254277" marR="0">
              <a:lnSpc>
                <a:spcPts val="1598"/>
              </a:lnSpc>
              <a:spcBef>
                <a:spcPts val="81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remains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same!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44724" y="629836"/>
            <a:ext cx="3607234" cy="4938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Horizontal</a:t>
            </a:r>
            <a:r>
              <a:rPr dirty="0" sz="3000" spc="342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Lines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02181" y="2495225"/>
            <a:ext cx="719998" cy="3115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Y</a:t>
            </a:r>
            <a:r>
              <a:rPr dirty="0" sz="1800" spc="203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=</a:t>
            </a:r>
            <a:r>
              <a:rPr dirty="0" sz="1800" spc="204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71429" y="2996464"/>
            <a:ext cx="2184831" cy="6678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3666" marR="0">
              <a:lnSpc>
                <a:spcPts val="15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To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understand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y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=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k,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we</a:t>
            </a:r>
          </a:p>
          <a:p>
            <a:pPr marL="0" marR="0">
              <a:lnSpc>
                <a:spcPts val="1598"/>
              </a:lnSpc>
              <a:spcBef>
                <a:spcPts val="81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can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also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try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to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graph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it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on</a:t>
            </a:r>
          </a:p>
          <a:p>
            <a:pPr marL="611439" marR="0">
              <a:lnSpc>
                <a:spcPts val="1598"/>
              </a:lnSpc>
              <a:spcBef>
                <a:spcPts val="81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GeoGebra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44724" y="629836"/>
            <a:ext cx="3607234" cy="4938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Horizontal</a:t>
            </a:r>
            <a:r>
              <a:rPr dirty="0" sz="3000" spc="342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Lines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02181" y="2495225"/>
            <a:ext cx="719998" cy="3115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Y</a:t>
            </a:r>
            <a:r>
              <a:rPr dirty="0" sz="1800" spc="203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=</a:t>
            </a:r>
            <a:r>
              <a:rPr dirty="0" sz="1800" spc="204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06492" y="3103144"/>
            <a:ext cx="2121713" cy="454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y-coordinate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always</a:t>
            </a:r>
          </a:p>
          <a:p>
            <a:pPr marL="253483" marR="0">
              <a:lnSpc>
                <a:spcPts val="1598"/>
              </a:lnSpc>
              <a:spcBef>
                <a:spcPts val="81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remains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same!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48137" y="1229324"/>
            <a:ext cx="1000720" cy="9496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177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ffffff"/>
                </a:solidFill>
                <a:latin typeface="DGTHAM+ShortStack,Bold"/>
                <a:cs typeface="DGTHAM+ShortStack,Bold"/>
              </a:rPr>
              <a:t>01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05125" y="2451924"/>
            <a:ext cx="3482309" cy="5850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06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DGTHAM+ShortStack,Bold"/>
                <a:cs typeface="DGTHAM+ShortStack,Bold"/>
              </a:rPr>
              <a:t>The</a:t>
            </a:r>
            <a:r>
              <a:rPr dirty="0" sz="3600" spc="412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3600">
                <a:solidFill>
                  <a:srgbClr val="ffffff"/>
                </a:solidFill>
                <a:latin typeface="DGTHAM+ShortStack,Bold"/>
                <a:cs typeface="DGTHAM+ShortStack,Bold"/>
              </a:rPr>
              <a:t>equation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67130" y="3385882"/>
            <a:ext cx="4179187" cy="2991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MGLRJ+Nunito-Regular"/>
                <a:cs typeface="CMGLRJ+Nunito-Regular"/>
              </a:rPr>
              <a:t>Let’s</a:t>
            </a:r>
            <a:r>
              <a:rPr dirty="0" sz="18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CMGLRJ+Nunito-Regular"/>
                <a:cs typeface="CMGLRJ+Nunito-Regular"/>
              </a:rPr>
              <a:t>try</a:t>
            </a:r>
            <a:r>
              <a:rPr dirty="0" sz="18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CMGLRJ+Nunito-Regular"/>
                <a:cs typeface="CMGLRJ+Nunito-Regular"/>
              </a:rPr>
              <a:t>to</a:t>
            </a:r>
            <a:r>
              <a:rPr dirty="0" sz="18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CMGLRJ+Nunito-Regular"/>
                <a:cs typeface="CMGLRJ+Nunito-Regular"/>
              </a:rPr>
              <a:t>build</a:t>
            </a:r>
            <a:r>
              <a:rPr dirty="0" sz="18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CMGLRJ+Nunito-Regular"/>
                <a:cs typeface="CMGLRJ+Nunito-Regular"/>
              </a:rPr>
              <a:t>an</a:t>
            </a:r>
            <a:r>
              <a:rPr dirty="0" sz="18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CMGLRJ+Nunito-Regular"/>
                <a:cs typeface="CMGLRJ+Nunito-Regular"/>
              </a:rPr>
              <a:t>equation</a:t>
            </a:r>
            <a:r>
              <a:rPr dirty="0" sz="18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CMGLRJ+Nunito-Regular"/>
                <a:cs typeface="CMGLRJ+Nunito-Regular"/>
              </a:rPr>
              <a:t>ourselves!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99568" y="629836"/>
            <a:ext cx="4297225" cy="9510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Learning</a:t>
            </a:r>
            <a:r>
              <a:rPr dirty="0" sz="3000" spc="342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Equations</a:t>
            </a:r>
          </a:p>
          <a:p>
            <a:pPr marL="203993" marR="0">
              <a:lnSpc>
                <a:spcPts val="3588"/>
              </a:lnSpc>
              <a:spcBef>
                <a:spcPts val="11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of</a:t>
            </a:r>
            <a:r>
              <a:rPr dirty="0" sz="3000" spc="339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a</a:t>
            </a:r>
            <a:r>
              <a:rPr dirty="0" sz="3000" spc="339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straight</a:t>
            </a:r>
            <a:r>
              <a:rPr dirty="0" sz="3000" spc="341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line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55124" y="1761369"/>
            <a:ext cx="443507" cy="5850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06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DGTHAM+ShortStack,Bold"/>
                <a:cs typeface="DGTHAM+ShortStack,Bold"/>
              </a:rPr>
              <a:t>+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64262" y="1959737"/>
            <a:ext cx="1083915" cy="3115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A</a:t>
            </a:r>
            <a:r>
              <a:rPr dirty="0" sz="1800" spc="204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point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05769" y="1959737"/>
            <a:ext cx="1370688" cy="3115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The</a:t>
            </a:r>
            <a:r>
              <a:rPr dirty="0" sz="1800" spc="206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slope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25968" y="4182763"/>
            <a:ext cx="2722122" cy="357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4be58a"/>
                </a:solidFill>
                <a:latin typeface="DGTHAM+ShortStack,Bold"/>
                <a:cs typeface="DGTHAM+ShortStack,Bold"/>
              </a:rPr>
              <a:t>point-slope</a:t>
            </a:r>
            <a:r>
              <a:rPr dirty="0" sz="2100" spc="239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2100">
                <a:solidFill>
                  <a:srgbClr val="4be58a"/>
                </a:solidFill>
                <a:latin typeface="DGTHAM+ShortStack,Bold"/>
                <a:cs typeface="DGTHAM+ShortStack,Bold"/>
              </a:rPr>
              <a:t>form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84637" y="629836"/>
            <a:ext cx="1926989" cy="4938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Example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75674" y="1479807"/>
            <a:ext cx="4648960" cy="129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Equation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of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the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straight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line:</a:t>
            </a:r>
          </a:p>
          <a:p>
            <a:pPr marL="732307" marR="0">
              <a:lnSpc>
                <a:spcPts val="3197"/>
              </a:lnSpc>
              <a:spcBef>
                <a:spcPts val="162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y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–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(–2)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=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–1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(x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–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3)</a:t>
            </a:r>
          </a:p>
          <a:p>
            <a:pPr marL="1164068" marR="0">
              <a:lnSpc>
                <a:spcPts val="3197"/>
              </a:lnSpc>
              <a:spcBef>
                <a:spcPts val="112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y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+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2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=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–x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+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18987" y="2759967"/>
            <a:ext cx="1706727" cy="444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y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=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–x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+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0560" y="3275870"/>
            <a:ext cx="4653460" cy="14082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4be58a"/>
                </a:solidFill>
                <a:latin typeface="DGTHAM+ShortStack,Bold"/>
                <a:cs typeface="DGTHAM+ShortStack,Bold"/>
              </a:rPr>
              <a:t>Letting</a:t>
            </a:r>
            <a:r>
              <a:rPr dirty="0" sz="3000" spc="342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4be58a"/>
                </a:solidFill>
                <a:latin typeface="DGTHAM+ShortStack,Bold"/>
                <a:cs typeface="DGTHAM+ShortStack,Bold"/>
              </a:rPr>
              <a:t>the</a:t>
            </a:r>
            <a:r>
              <a:rPr dirty="0" sz="3000" spc="343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4be58a"/>
                </a:solidFill>
                <a:latin typeface="DGTHAM+ShortStack,Bold"/>
                <a:cs typeface="DGTHAM+ShortStack,Bold"/>
              </a:rPr>
              <a:t>students</a:t>
            </a:r>
          </a:p>
          <a:p>
            <a:pPr marL="82550" marR="0">
              <a:lnSpc>
                <a:spcPts val="3588"/>
              </a:lnSpc>
              <a:spcBef>
                <a:spcPts val="11"/>
              </a:spcBef>
              <a:spcAft>
                <a:spcPts val="0"/>
              </a:spcAft>
            </a:pPr>
            <a:r>
              <a:rPr dirty="0" sz="3000">
                <a:solidFill>
                  <a:srgbClr val="4be58a"/>
                </a:solidFill>
                <a:latin typeface="DGTHAM+ShortStack,Bold"/>
                <a:cs typeface="DGTHAM+ShortStack,Bold"/>
              </a:rPr>
              <a:t>try</a:t>
            </a:r>
            <a:r>
              <a:rPr dirty="0" sz="3000" spc="341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4be58a"/>
                </a:solidFill>
                <a:latin typeface="DGTHAM+ShortStack,Bold"/>
                <a:cs typeface="DGTHAM+ShortStack,Bold"/>
              </a:rPr>
              <a:t>to</a:t>
            </a:r>
            <a:r>
              <a:rPr dirty="0" sz="3000" spc="343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4be58a"/>
                </a:solidFill>
                <a:latin typeface="DGTHAM+ShortStack,Bold"/>
                <a:cs typeface="DGTHAM+ShortStack,Bold"/>
              </a:rPr>
              <a:t>imagine</a:t>
            </a:r>
            <a:r>
              <a:rPr dirty="0" sz="3000" spc="341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4be58a"/>
                </a:solidFill>
                <a:latin typeface="DGTHAM+ShortStack,Bold"/>
                <a:cs typeface="DGTHAM+ShortStack,Bold"/>
              </a:rPr>
              <a:t>what</a:t>
            </a:r>
          </a:p>
          <a:p>
            <a:pPr marL="376237" marR="0">
              <a:lnSpc>
                <a:spcPts val="3588"/>
              </a:lnSpc>
              <a:spcBef>
                <a:spcPts val="11"/>
              </a:spcBef>
              <a:spcAft>
                <a:spcPts val="0"/>
              </a:spcAft>
            </a:pPr>
            <a:r>
              <a:rPr dirty="0" sz="3000">
                <a:solidFill>
                  <a:srgbClr val="4be58a"/>
                </a:solidFill>
                <a:latin typeface="DGTHAM+ShortStack,Bold"/>
                <a:cs typeface="DGTHAM+ShortStack,Bold"/>
              </a:rPr>
              <a:t>it</a:t>
            </a:r>
            <a:r>
              <a:rPr dirty="0" sz="3000" spc="341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4be58a"/>
                </a:solidFill>
                <a:latin typeface="DGTHAM+ShortStack,Bold"/>
                <a:cs typeface="DGTHAM+ShortStack,Bold"/>
              </a:rPr>
              <a:t>would</a:t>
            </a:r>
            <a:r>
              <a:rPr dirty="0" sz="3000" spc="342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4be58a"/>
                </a:solidFill>
                <a:latin typeface="DGTHAM+ShortStack,Bold"/>
                <a:cs typeface="DGTHAM+ShortStack,Bold"/>
              </a:rPr>
              <a:t>look</a:t>
            </a:r>
            <a:r>
              <a:rPr dirty="0" sz="3000" spc="339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4be58a"/>
                </a:solidFill>
                <a:latin typeface="DGTHAM+ShortStack,Bold"/>
                <a:cs typeface="DGTHAM+ShortStack,Bold"/>
              </a:rPr>
              <a:t>like!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99568" y="629836"/>
            <a:ext cx="4297225" cy="9510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Learning</a:t>
            </a:r>
            <a:r>
              <a:rPr dirty="0" sz="3000" spc="342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Equations</a:t>
            </a:r>
          </a:p>
          <a:p>
            <a:pPr marL="203993" marR="0">
              <a:lnSpc>
                <a:spcPts val="3588"/>
              </a:lnSpc>
              <a:spcBef>
                <a:spcPts val="11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of</a:t>
            </a:r>
            <a:r>
              <a:rPr dirty="0" sz="3000" spc="339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a</a:t>
            </a:r>
            <a:r>
              <a:rPr dirty="0" sz="3000" spc="339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straight</a:t>
            </a:r>
            <a:r>
              <a:rPr dirty="0" sz="3000" spc="341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line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55124" y="1761369"/>
            <a:ext cx="443507" cy="5850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06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DGTHAM+ShortStack,Bold"/>
                <a:cs typeface="DGTHAM+ShortStack,Bold"/>
              </a:rPr>
              <a:t>+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94387" y="1959737"/>
            <a:ext cx="1623566" cy="3115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y-intercept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05769" y="1959737"/>
            <a:ext cx="1370688" cy="3115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The</a:t>
            </a:r>
            <a:r>
              <a:rPr dirty="0" sz="1800" spc="206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slope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12437" y="4010238"/>
            <a:ext cx="3347267" cy="357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4be58a"/>
                </a:solidFill>
                <a:latin typeface="DGTHAM+ShortStack,Bold"/>
                <a:cs typeface="DGTHAM+ShortStack,Bold"/>
              </a:rPr>
              <a:t>Slope-intercept</a:t>
            </a:r>
            <a:r>
              <a:rPr dirty="0" sz="2100" spc="238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2100">
                <a:solidFill>
                  <a:srgbClr val="4be58a"/>
                </a:solidFill>
                <a:latin typeface="DGTHAM+ShortStack,Bold"/>
                <a:cs typeface="DGTHAM+ShortStack,Bold"/>
              </a:rPr>
              <a:t>form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84637" y="629836"/>
            <a:ext cx="1926989" cy="4938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Example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62552" y="1673432"/>
            <a:ext cx="4687722" cy="129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62936" marR="0">
              <a:lnSpc>
                <a:spcPts val="319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Find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the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equation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of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the</a:t>
            </a:r>
          </a:p>
          <a:p>
            <a:pPr marL="0" marR="0">
              <a:lnSpc>
                <a:spcPts val="3197"/>
              </a:lnSpc>
              <a:spcBef>
                <a:spcPts val="162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straight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line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with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y-intercept</a:t>
            </a:r>
          </a:p>
          <a:p>
            <a:pPr marL="1133626" marR="0">
              <a:lnSpc>
                <a:spcPts val="3197"/>
              </a:lnSpc>
              <a:spcBef>
                <a:spcPts val="112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5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and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slope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2800">
                <a:solidFill>
                  <a:srgbClr val="ffffff"/>
                </a:solidFill>
                <a:latin typeface="CMGLRJ+Nunito-Regular"/>
                <a:cs typeface="CMGLRJ+Nunito-Regular"/>
              </a:rPr>
              <a:t>3.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19849" y="3263686"/>
            <a:ext cx="3158087" cy="4938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4be58a"/>
                </a:solidFill>
                <a:latin typeface="DGTHAM+ShortStack,Bold"/>
                <a:cs typeface="DGTHAM+ShortStack,Bold"/>
              </a:rPr>
              <a:t>ANS:</a:t>
            </a:r>
            <a:r>
              <a:rPr dirty="0" sz="3000" spc="342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4be58a"/>
                </a:solidFill>
                <a:latin typeface="DGTHAM+ShortStack,Bold"/>
                <a:cs typeface="DGTHAM+ShortStack,Bold"/>
              </a:rPr>
              <a:t>y</a:t>
            </a:r>
            <a:r>
              <a:rPr dirty="0" sz="3000" spc="339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4be58a"/>
                </a:solidFill>
                <a:latin typeface="DGTHAM+ShortStack,Bold"/>
                <a:cs typeface="DGTHAM+ShortStack,Bold"/>
              </a:rPr>
              <a:t>=</a:t>
            </a:r>
            <a:r>
              <a:rPr dirty="0" sz="3000" spc="341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4be58a"/>
                </a:solidFill>
                <a:latin typeface="DGTHAM+ShortStack,Bold"/>
                <a:cs typeface="DGTHAM+ShortStack,Bold"/>
              </a:rPr>
              <a:t>3x</a:t>
            </a:r>
            <a:r>
              <a:rPr dirty="0" sz="3000" spc="340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4be58a"/>
                </a:solidFill>
                <a:latin typeface="DGTHAM+ShortStack,Bold"/>
                <a:cs typeface="DGTHAM+ShortStack,Bold"/>
              </a:rPr>
              <a:t>+</a:t>
            </a:r>
            <a:r>
              <a:rPr dirty="0" sz="3000" spc="339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4be58a"/>
                </a:solidFill>
                <a:latin typeface="DGTHAM+ShortStack,Bold"/>
                <a:cs typeface="DGTHAM+ShortStack,Bold"/>
              </a:rPr>
              <a:t>5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99568" y="629836"/>
            <a:ext cx="4297225" cy="9510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Learning</a:t>
            </a:r>
            <a:r>
              <a:rPr dirty="0" sz="3000" spc="342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Equations</a:t>
            </a:r>
          </a:p>
          <a:p>
            <a:pPr marL="203993" marR="0">
              <a:lnSpc>
                <a:spcPts val="3588"/>
              </a:lnSpc>
              <a:spcBef>
                <a:spcPts val="11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of</a:t>
            </a:r>
            <a:r>
              <a:rPr dirty="0" sz="3000" spc="339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a</a:t>
            </a:r>
            <a:r>
              <a:rPr dirty="0" sz="3000" spc="339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straight</a:t>
            </a:r>
            <a:r>
              <a:rPr dirty="0" sz="3000" spc="341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line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55124" y="1761369"/>
            <a:ext cx="443507" cy="5850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06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DGTHAM+ShortStack,Bold"/>
                <a:cs typeface="DGTHAM+ShortStack,Bold"/>
              </a:rPr>
              <a:t>+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69818" y="1959737"/>
            <a:ext cx="1071705" cy="3115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Point</a:t>
            </a:r>
            <a:r>
              <a:rPr dirty="0" sz="1800" spc="204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066106" y="1959737"/>
            <a:ext cx="1048377" cy="3115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Point</a:t>
            </a:r>
            <a:r>
              <a:rPr dirty="0" sz="1800" spc="204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B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96087" y="3208986"/>
            <a:ext cx="1532594" cy="4938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4be58a"/>
                </a:solidFill>
                <a:latin typeface="DGTHAM+ShortStack,Bold"/>
                <a:cs typeface="DGTHAM+ShortStack,Bold"/>
              </a:rPr>
              <a:t>A(-2,4)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721599" y="3221961"/>
            <a:ext cx="1308050" cy="4938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4be58a"/>
                </a:solidFill>
                <a:latin typeface="DGTHAM+ShortStack,Bold"/>
                <a:cs typeface="DGTHAM+ShortStack,Bold"/>
              </a:rPr>
              <a:t>B(3,2)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59174" y="629836"/>
            <a:ext cx="2976413" cy="4938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Step-by-step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5749" y="1573161"/>
            <a:ext cx="5560536" cy="9510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4be58a"/>
                </a:solidFill>
                <a:latin typeface="DGTHAM+ShortStack,Bold"/>
                <a:cs typeface="DGTHAM+ShortStack,Bold"/>
              </a:rPr>
              <a:t>To</a:t>
            </a:r>
            <a:r>
              <a:rPr dirty="0" sz="3000" spc="343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4be58a"/>
                </a:solidFill>
                <a:latin typeface="DGTHAM+ShortStack,Bold"/>
                <a:cs typeface="DGTHAM+ShortStack,Bold"/>
              </a:rPr>
              <a:t>find</a:t>
            </a:r>
            <a:r>
              <a:rPr dirty="0" sz="3000" spc="343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4be58a"/>
                </a:solidFill>
                <a:latin typeface="DGTHAM+ShortStack,Bold"/>
                <a:cs typeface="DGTHAM+ShortStack,Bold"/>
              </a:rPr>
              <a:t>the</a:t>
            </a:r>
            <a:r>
              <a:rPr dirty="0" sz="3000" spc="343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4be58a"/>
                </a:solidFill>
                <a:latin typeface="DGTHAM+ShortStack,Bold"/>
                <a:cs typeface="DGTHAM+ShortStack,Bold"/>
              </a:rPr>
              <a:t>equation</a:t>
            </a:r>
            <a:r>
              <a:rPr dirty="0" sz="3000" spc="342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4be58a"/>
                </a:solidFill>
                <a:latin typeface="DGTHAM+ShortStack,Bold"/>
                <a:cs typeface="DGTHAM+ShortStack,Bold"/>
              </a:rPr>
              <a:t>of</a:t>
            </a:r>
            <a:r>
              <a:rPr dirty="0" sz="3000" spc="339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4be58a"/>
                </a:solidFill>
                <a:latin typeface="DGTHAM+ShortStack,Bold"/>
                <a:cs typeface="DGTHAM+ShortStack,Bold"/>
              </a:rPr>
              <a:t>a</a:t>
            </a:r>
          </a:p>
          <a:p>
            <a:pPr marL="0" marR="0">
              <a:lnSpc>
                <a:spcPts val="3588"/>
              </a:lnSpc>
              <a:spcBef>
                <a:spcPts val="11"/>
              </a:spcBef>
              <a:spcAft>
                <a:spcPts val="0"/>
              </a:spcAft>
            </a:pPr>
            <a:r>
              <a:rPr dirty="0" sz="3000">
                <a:solidFill>
                  <a:srgbClr val="4be58a"/>
                </a:solidFill>
                <a:latin typeface="DGTHAM+ShortStack,Bold"/>
                <a:cs typeface="DGTHAM+ShortStack,Bold"/>
              </a:rPr>
              <a:t>straight</a:t>
            </a:r>
            <a:r>
              <a:rPr dirty="0" sz="3000" spc="341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4be58a"/>
                </a:solidFill>
                <a:latin typeface="DGTHAM+ShortStack,Bold"/>
                <a:cs typeface="DGTHAM+ShortStack,Bold"/>
              </a:rPr>
              <a:t>line,</a:t>
            </a:r>
            <a:r>
              <a:rPr dirty="0" sz="3000" spc="340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4be58a"/>
                </a:solidFill>
                <a:latin typeface="DGTHAM+ShortStack,Bold"/>
                <a:cs typeface="DGTHAM+ShortStack,Bold"/>
              </a:rPr>
              <a:t>we</a:t>
            </a:r>
            <a:r>
              <a:rPr dirty="0" sz="3000" spc="342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4be58a"/>
                </a:solidFill>
                <a:latin typeface="DGTHAM+ShortStack,Bold"/>
                <a:cs typeface="DGTHAM+ShortStack,Bold"/>
              </a:rPr>
              <a:t>need: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55749" y="2944762"/>
            <a:ext cx="6776820" cy="9510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45a3e"/>
                </a:solidFill>
                <a:latin typeface="DGTHAM+ShortStack,Bold"/>
                <a:cs typeface="DGTHAM+ShortStack,Bold"/>
              </a:rPr>
              <a:t>i)</a:t>
            </a:r>
            <a:r>
              <a:rPr dirty="0" sz="3000" spc="340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f45a3e"/>
                </a:solidFill>
                <a:latin typeface="DGTHAM+ShortStack,Bold"/>
                <a:cs typeface="DGTHAM+ShortStack,Bold"/>
              </a:rPr>
              <a:t>a</a:t>
            </a:r>
            <a:r>
              <a:rPr dirty="0" sz="3000" spc="339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f45a3e"/>
                </a:solidFill>
                <a:latin typeface="DGTHAM+ShortStack,Bold"/>
                <a:cs typeface="DGTHAM+ShortStack,Bold"/>
              </a:rPr>
              <a:t>y-intercept</a:t>
            </a:r>
            <a:r>
              <a:rPr dirty="0" sz="3000" spc="340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f45a3e"/>
                </a:solidFill>
                <a:latin typeface="DGTHAM+ShortStack,Bold"/>
                <a:cs typeface="DGTHAM+ShortStack,Bold"/>
              </a:rPr>
              <a:t>+</a:t>
            </a:r>
            <a:r>
              <a:rPr dirty="0" sz="3000" spc="339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f45a3e"/>
                </a:solidFill>
                <a:latin typeface="DGTHAM+ShortStack,Bold"/>
                <a:cs typeface="DGTHAM+ShortStack,Bold"/>
              </a:rPr>
              <a:t>the</a:t>
            </a:r>
            <a:r>
              <a:rPr dirty="0" sz="3000" spc="343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f45a3e"/>
                </a:solidFill>
                <a:latin typeface="DGTHAM+ShortStack,Bold"/>
                <a:cs typeface="DGTHAM+ShortStack,Bold"/>
              </a:rPr>
              <a:t>slope;</a:t>
            </a:r>
            <a:r>
              <a:rPr dirty="0" sz="3000" spc="386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f0d435"/>
                </a:solidFill>
                <a:latin typeface="DGTHAM+ShortStack,Bold"/>
                <a:cs typeface="DGTHAM+ShortStack,Bold"/>
              </a:rPr>
              <a:t>OR</a:t>
            </a:r>
          </a:p>
          <a:p>
            <a:pPr marL="0" marR="0">
              <a:lnSpc>
                <a:spcPts val="3588"/>
              </a:lnSpc>
              <a:spcBef>
                <a:spcPts val="11"/>
              </a:spcBef>
              <a:spcAft>
                <a:spcPts val="0"/>
              </a:spcAft>
            </a:pPr>
            <a:r>
              <a:rPr dirty="0" sz="3000">
                <a:solidFill>
                  <a:srgbClr val="f45a3e"/>
                </a:solidFill>
                <a:latin typeface="DGTHAM+ShortStack,Bold"/>
                <a:cs typeface="DGTHAM+ShortStack,Bold"/>
              </a:rPr>
              <a:t>ii)</a:t>
            </a:r>
            <a:r>
              <a:rPr dirty="0" sz="3000" spc="340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f45a3e"/>
                </a:solidFill>
                <a:latin typeface="DGTHAM+ShortStack,Bold"/>
                <a:cs typeface="DGTHAM+ShortStack,Bold"/>
              </a:rPr>
              <a:t>a</a:t>
            </a:r>
            <a:r>
              <a:rPr dirty="0" sz="3000" spc="339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f45a3e"/>
                </a:solidFill>
                <a:latin typeface="DGTHAM+ShortStack,Bold"/>
                <a:cs typeface="DGTHAM+ShortStack,Bold"/>
              </a:rPr>
              <a:t>point</a:t>
            </a:r>
            <a:r>
              <a:rPr dirty="0" sz="3000" spc="340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f45a3e"/>
                </a:solidFill>
                <a:latin typeface="DGTHAM+ShortStack,Bold"/>
                <a:cs typeface="DGTHAM+ShortStack,Bold"/>
              </a:rPr>
              <a:t>+</a:t>
            </a:r>
            <a:r>
              <a:rPr dirty="0" sz="3000" spc="339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f45a3e"/>
                </a:solidFill>
                <a:latin typeface="DGTHAM+ShortStack,Bold"/>
                <a:cs typeface="DGTHAM+ShortStack,Bold"/>
              </a:rPr>
              <a:t>the</a:t>
            </a:r>
            <a:r>
              <a:rPr dirty="0" sz="3000" spc="343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f45a3e"/>
                </a:solidFill>
                <a:latin typeface="DGTHAM+ShortStack,Bold"/>
                <a:cs typeface="DGTHAM+ShortStack,Bold"/>
              </a:rPr>
              <a:t>slope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59174" y="629836"/>
            <a:ext cx="2976413" cy="4938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Step-by-step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0499" y="1573198"/>
            <a:ext cx="6660740" cy="9206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>
                <a:solidFill>
                  <a:srgbClr val="4be58a"/>
                </a:solidFill>
                <a:latin typeface="DGTHAM+ShortStack,Bold"/>
                <a:cs typeface="DGTHAM+ShortStack,Bold"/>
              </a:rPr>
              <a:t>In</a:t>
            </a:r>
            <a:r>
              <a:rPr dirty="0" sz="2900" spc="331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2900">
                <a:solidFill>
                  <a:srgbClr val="4be58a"/>
                </a:solidFill>
                <a:latin typeface="DGTHAM+ShortStack,Bold"/>
                <a:cs typeface="DGTHAM+ShortStack,Bold"/>
              </a:rPr>
              <a:t>this</a:t>
            </a:r>
            <a:r>
              <a:rPr dirty="0" sz="2900" spc="330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2900">
                <a:solidFill>
                  <a:srgbClr val="4be58a"/>
                </a:solidFill>
                <a:latin typeface="DGTHAM+ShortStack,Bold"/>
                <a:cs typeface="DGTHAM+ShortStack,Bold"/>
              </a:rPr>
              <a:t>question</a:t>
            </a:r>
            <a:r>
              <a:rPr dirty="0" sz="2900" spc="331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2900">
                <a:solidFill>
                  <a:srgbClr val="4be58a"/>
                </a:solidFill>
                <a:latin typeface="DGTHAM+ShortStack,Bold"/>
                <a:cs typeface="DGTHAM+ShortStack,Bold"/>
              </a:rPr>
              <a:t>we</a:t>
            </a:r>
            <a:r>
              <a:rPr dirty="0" sz="2900" spc="331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2900">
                <a:solidFill>
                  <a:srgbClr val="4be58a"/>
                </a:solidFill>
                <a:latin typeface="DGTHAM+ShortStack,Bold"/>
                <a:cs typeface="DGTHAM+ShortStack,Bold"/>
              </a:rPr>
              <a:t>only</a:t>
            </a:r>
            <a:r>
              <a:rPr dirty="0" sz="2900" spc="329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2900">
                <a:solidFill>
                  <a:srgbClr val="4be58a"/>
                </a:solidFill>
                <a:latin typeface="DGTHAM+ShortStack,Bold"/>
                <a:cs typeface="DGTHAM+ShortStack,Bold"/>
              </a:rPr>
              <a:t>have</a:t>
            </a:r>
            <a:r>
              <a:rPr dirty="0" sz="2900" spc="332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2900">
                <a:solidFill>
                  <a:srgbClr val="4be58a"/>
                </a:solidFill>
                <a:latin typeface="DGTHAM+ShortStack,Bold"/>
                <a:cs typeface="DGTHAM+ShortStack,Bold"/>
              </a:rPr>
              <a:t>2</a:t>
            </a:r>
          </a:p>
          <a:p>
            <a:pPr marL="0" marR="0">
              <a:lnSpc>
                <a:spcPts val="34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>
                <a:solidFill>
                  <a:srgbClr val="4be58a"/>
                </a:solidFill>
                <a:latin typeface="DGTHAM+ShortStack,Bold"/>
                <a:cs typeface="DGTHAM+ShortStack,Bold"/>
              </a:rPr>
              <a:t>points!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7412" y="2481086"/>
            <a:ext cx="1532594" cy="4938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4be58a"/>
                </a:solidFill>
                <a:latin typeface="DGTHAM+ShortStack,Bold"/>
                <a:cs typeface="DGTHAM+ShortStack,Bold"/>
              </a:rPr>
              <a:t>A(-2,4)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90374" y="3016436"/>
            <a:ext cx="1308050" cy="4938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4be58a"/>
                </a:solidFill>
                <a:latin typeface="DGTHAM+ShortStack,Bold"/>
                <a:cs typeface="DGTHAM+ShortStack,Bold"/>
              </a:rPr>
              <a:t>B(3,2)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09724" y="3086223"/>
            <a:ext cx="3631120" cy="9206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>
                <a:solidFill>
                  <a:srgbClr val="f45a3e"/>
                </a:solidFill>
                <a:latin typeface="DGTHAM+ShortStack,Bold"/>
                <a:cs typeface="DGTHAM+ShortStack,Bold"/>
              </a:rPr>
              <a:t>Let’s</a:t>
            </a:r>
            <a:r>
              <a:rPr dirty="0" sz="2900" spc="329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900">
                <a:solidFill>
                  <a:srgbClr val="f45a3e"/>
                </a:solidFill>
                <a:latin typeface="DGTHAM+ShortStack,Bold"/>
                <a:cs typeface="DGTHAM+ShortStack,Bold"/>
              </a:rPr>
              <a:t>draw</a:t>
            </a:r>
            <a:r>
              <a:rPr dirty="0" sz="2900" spc="329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900">
                <a:solidFill>
                  <a:srgbClr val="f45a3e"/>
                </a:solidFill>
                <a:latin typeface="DGTHAM+ShortStack,Bold"/>
                <a:cs typeface="DGTHAM+ShortStack,Bold"/>
              </a:rPr>
              <a:t>some</a:t>
            </a:r>
          </a:p>
          <a:p>
            <a:pPr marL="0" marR="0">
              <a:lnSpc>
                <a:spcPts val="34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>
                <a:solidFill>
                  <a:srgbClr val="f45a3e"/>
                </a:solidFill>
                <a:latin typeface="DGTHAM+ShortStack,Bold"/>
                <a:cs typeface="DGTHAM+ShortStack,Bold"/>
              </a:rPr>
              <a:t>lines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59174" y="629836"/>
            <a:ext cx="2976413" cy="4938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Step-by-step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0499" y="1573198"/>
            <a:ext cx="6660740" cy="9206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>
                <a:solidFill>
                  <a:srgbClr val="4be58a"/>
                </a:solidFill>
                <a:latin typeface="DGTHAM+ShortStack,Bold"/>
                <a:cs typeface="DGTHAM+ShortStack,Bold"/>
              </a:rPr>
              <a:t>In</a:t>
            </a:r>
            <a:r>
              <a:rPr dirty="0" sz="2900" spc="331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2900">
                <a:solidFill>
                  <a:srgbClr val="4be58a"/>
                </a:solidFill>
                <a:latin typeface="DGTHAM+ShortStack,Bold"/>
                <a:cs typeface="DGTHAM+ShortStack,Bold"/>
              </a:rPr>
              <a:t>this</a:t>
            </a:r>
            <a:r>
              <a:rPr dirty="0" sz="2900" spc="330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2900">
                <a:solidFill>
                  <a:srgbClr val="4be58a"/>
                </a:solidFill>
                <a:latin typeface="DGTHAM+ShortStack,Bold"/>
                <a:cs typeface="DGTHAM+ShortStack,Bold"/>
              </a:rPr>
              <a:t>question</a:t>
            </a:r>
            <a:r>
              <a:rPr dirty="0" sz="2900" spc="331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2900">
                <a:solidFill>
                  <a:srgbClr val="4be58a"/>
                </a:solidFill>
                <a:latin typeface="DGTHAM+ShortStack,Bold"/>
                <a:cs typeface="DGTHAM+ShortStack,Bold"/>
              </a:rPr>
              <a:t>we</a:t>
            </a:r>
            <a:r>
              <a:rPr dirty="0" sz="2900" spc="331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2900">
                <a:solidFill>
                  <a:srgbClr val="4be58a"/>
                </a:solidFill>
                <a:latin typeface="DGTHAM+ShortStack,Bold"/>
                <a:cs typeface="DGTHAM+ShortStack,Bold"/>
              </a:rPr>
              <a:t>only</a:t>
            </a:r>
            <a:r>
              <a:rPr dirty="0" sz="2900" spc="329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2900">
                <a:solidFill>
                  <a:srgbClr val="4be58a"/>
                </a:solidFill>
                <a:latin typeface="DGTHAM+ShortStack,Bold"/>
                <a:cs typeface="DGTHAM+ShortStack,Bold"/>
              </a:rPr>
              <a:t>have</a:t>
            </a:r>
            <a:r>
              <a:rPr dirty="0" sz="2900" spc="332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2900">
                <a:solidFill>
                  <a:srgbClr val="4be58a"/>
                </a:solidFill>
                <a:latin typeface="DGTHAM+ShortStack,Bold"/>
                <a:cs typeface="DGTHAM+ShortStack,Bold"/>
              </a:rPr>
              <a:t>2</a:t>
            </a:r>
          </a:p>
          <a:p>
            <a:pPr marL="0" marR="0">
              <a:lnSpc>
                <a:spcPts val="34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>
                <a:solidFill>
                  <a:srgbClr val="4be58a"/>
                </a:solidFill>
                <a:latin typeface="DGTHAM+ShortStack,Bold"/>
                <a:cs typeface="DGTHAM+ShortStack,Bold"/>
              </a:rPr>
              <a:t>points!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13550" y="2601313"/>
            <a:ext cx="1118536" cy="357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4be58a"/>
                </a:solidFill>
                <a:latin typeface="DGTHAM+ShortStack,Bold"/>
                <a:cs typeface="DGTHAM+ShortStack,Bold"/>
              </a:rPr>
              <a:t>A(-2,4)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73750" y="2831873"/>
            <a:ext cx="3466489" cy="9206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>
                <a:solidFill>
                  <a:srgbClr val="f45a3e"/>
                </a:solidFill>
                <a:latin typeface="DGTHAM+ShortStack,Bold"/>
                <a:cs typeface="DGTHAM+ShortStack,Bold"/>
              </a:rPr>
              <a:t>Can</a:t>
            </a:r>
            <a:r>
              <a:rPr dirty="0" sz="2900" spc="331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900">
                <a:solidFill>
                  <a:srgbClr val="f45a3e"/>
                </a:solidFill>
                <a:latin typeface="DGTHAM+ShortStack,Bold"/>
                <a:cs typeface="DGTHAM+ShortStack,Bold"/>
              </a:rPr>
              <a:t>we</a:t>
            </a:r>
            <a:r>
              <a:rPr dirty="0" sz="2900" spc="331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900">
                <a:solidFill>
                  <a:srgbClr val="f45a3e"/>
                </a:solidFill>
                <a:latin typeface="DGTHAM+ShortStack,Bold"/>
                <a:cs typeface="DGTHAM+ShortStack,Bold"/>
              </a:rPr>
              <a:t>find</a:t>
            </a:r>
            <a:r>
              <a:rPr dirty="0" sz="2900" spc="332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900">
                <a:solidFill>
                  <a:srgbClr val="f45a3e"/>
                </a:solidFill>
                <a:latin typeface="DGTHAM+ShortStack,Bold"/>
                <a:cs typeface="DGTHAM+ShortStack,Bold"/>
              </a:rPr>
              <a:t>the</a:t>
            </a:r>
          </a:p>
          <a:p>
            <a:pPr marL="0" marR="0">
              <a:lnSpc>
                <a:spcPts val="34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>
                <a:solidFill>
                  <a:srgbClr val="f45a3e"/>
                </a:solidFill>
                <a:latin typeface="DGTHAM+ShortStack,Bold"/>
                <a:cs typeface="DGTHAM+ShortStack,Bold"/>
              </a:rPr>
              <a:t>slope?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14231" y="3063013"/>
            <a:ext cx="961355" cy="357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4be58a"/>
                </a:solidFill>
                <a:latin typeface="DGTHAM+ShortStack,Bold"/>
                <a:cs typeface="DGTHAM+ShortStack,Bold"/>
              </a:rPr>
              <a:t>B(3,2)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59174" y="629836"/>
            <a:ext cx="2976413" cy="4938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Step-by-step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7400" y="1581998"/>
            <a:ext cx="7385518" cy="4786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>
                <a:solidFill>
                  <a:srgbClr val="4be58a"/>
                </a:solidFill>
                <a:latin typeface="DGTHAM+ShortStack,Bold"/>
                <a:cs typeface="DGTHAM+ShortStack,Bold"/>
              </a:rPr>
              <a:t>The</a:t>
            </a:r>
            <a:r>
              <a:rPr dirty="0" sz="2900" spc="332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2900">
                <a:solidFill>
                  <a:srgbClr val="4be58a"/>
                </a:solidFill>
                <a:latin typeface="DGTHAM+ShortStack,Bold"/>
                <a:cs typeface="DGTHAM+ShortStack,Bold"/>
              </a:rPr>
              <a:t>slope</a:t>
            </a:r>
            <a:r>
              <a:rPr dirty="0" sz="2900" spc="331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2900">
                <a:solidFill>
                  <a:srgbClr val="4be58a"/>
                </a:solidFill>
                <a:latin typeface="DGTHAM+ShortStack,Bold"/>
                <a:cs typeface="DGTHAM+ShortStack,Bold"/>
              </a:rPr>
              <a:t>can</a:t>
            </a:r>
            <a:r>
              <a:rPr dirty="0" sz="2900" spc="332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2900">
                <a:solidFill>
                  <a:srgbClr val="4be58a"/>
                </a:solidFill>
                <a:latin typeface="DGTHAM+ShortStack,Bold"/>
                <a:cs typeface="DGTHAM+ShortStack,Bold"/>
              </a:rPr>
              <a:t>be</a:t>
            </a:r>
            <a:r>
              <a:rPr dirty="0" sz="2900" spc="330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2900">
                <a:solidFill>
                  <a:srgbClr val="4be58a"/>
                </a:solidFill>
                <a:latin typeface="DGTHAM+ShortStack,Bold"/>
                <a:cs typeface="DGTHAM+ShortStack,Bold"/>
              </a:rPr>
              <a:t>found</a:t>
            </a:r>
            <a:r>
              <a:rPr dirty="0" sz="2900" spc="331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2900">
                <a:solidFill>
                  <a:srgbClr val="4be58a"/>
                </a:solidFill>
                <a:latin typeface="DGTHAM+ShortStack,Bold"/>
                <a:cs typeface="DGTHAM+ShortStack,Bold"/>
              </a:rPr>
              <a:t>as</a:t>
            </a:r>
            <a:r>
              <a:rPr dirty="0" sz="2900" spc="330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2900">
                <a:solidFill>
                  <a:srgbClr val="4be58a"/>
                </a:solidFill>
                <a:latin typeface="DGTHAM+ShortStack,Bold"/>
                <a:cs typeface="DGTHAM+ShortStack,Bold"/>
              </a:rPr>
              <a:t>follows: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90049" y="2457148"/>
            <a:ext cx="1921708" cy="13626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>
                <a:solidFill>
                  <a:srgbClr val="f45a3e"/>
                </a:solidFill>
                <a:latin typeface="DGTHAM+ShortStack,Bold"/>
                <a:cs typeface="DGTHAM+ShortStack,Bold"/>
              </a:rPr>
              <a:t>Slope:</a:t>
            </a:r>
          </a:p>
          <a:p>
            <a:pPr marL="134061" marR="0">
              <a:lnSpc>
                <a:spcPts val="34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>
                <a:solidFill>
                  <a:srgbClr val="f45a3e"/>
                </a:solidFill>
                <a:latin typeface="DGTHAM+ShortStack,Bold"/>
                <a:cs typeface="DGTHAM+ShortStack,Bold"/>
              </a:rPr>
              <a:t>4-2</a:t>
            </a:r>
            <a:r>
              <a:rPr dirty="0" sz="2900" spc="5102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900">
                <a:solidFill>
                  <a:srgbClr val="f45a3e"/>
                </a:solidFill>
                <a:latin typeface="DGTHAM+ShortStack,Bold"/>
                <a:cs typeface="DGTHAM+ShortStack,Bold"/>
              </a:rPr>
              <a:t>2</a:t>
            </a:r>
          </a:p>
          <a:p>
            <a:pPr marL="0" marR="0">
              <a:lnSpc>
                <a:spcPts val="34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>
                <a:solidFill>
                  <a:srgbClr val="f45a3e"/>
                </a:solidFill>
                <a:latin typeface="DGTHAM+ShortStack,Bold"/>
                <a:cs typeface="DGTHAM+ShortStack,Bold"/>
              </a:rPr>
              <a:t>-2-3</a:t>
            </a:r>
            <a:r>
              <a:rPr dirty="0" sz="2900" spc="4511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900">
                <a:solidFill>
                  <a:srgbClr val="f45a3e"/>
                </a:solidFill>
                <a:latin typeface="DGTHAM+ShortStack,Bold"/>
                <a:cs typeface="DGTHAM+ShortStack,Bold"/>
              </a:rPr>
              <a:t>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90274" y="2493123"/>
            <a:ext cx="1356748" cy="4786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>
                <a:solidFill>
                  <a:srgbClr val="f45a3e"/>
                </a:solidFill>
                <a:latin typeface="DGTHAM+ShortStack,Bold"/>
                <a:cs typeface="DGTHAM+ShortStack,Bold"/>
              </a:rPr>
              <a:t>Slope: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13550" y="2601313"/>
            <a:ext cx="1118536" cy="357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4be58a"/>
                </a:solidFill>
                <a:latin typeface="DGTHAM+ShortStack,Bold"/>
                <a:cs typeface="DGTHAM+ShortStack,Bold"/>
              </a:rPr>
              <a:t>A(-2,4)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37325" y="2903123"/>
            <a:ext cx="398772" cy="9206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>
                <a:solidFill>
                  <a:srgbClr val="f45a3e"/>
                </a:solidFill>
                <a:latin typeface="DGTHAM+ShortStack,Bold"/>
                <a:cs typeface="DGTHAM+ShortStack,Bold"/>
              </a:rPr>
              <a:t>2</a:t>
            </a:r>
          </a:p>
          <a:p>
            <a:pPr marL="0" marR="0">
              <a:lnSpc>
                <a:spcPts val="34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>
                <a:solidFill>
                  <a:srgbClr val="f45a3e"/>
                </a:solidFill>
                <a:latin typeface="DGTHAM+ShortStack,Bold"/>
                <a:cs typeface="DGTHAM+ShortStack,Bold"/>
              </a:rPr>
              <a:t>5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181175" y="2924087"/>
            <a:ext cx="3278764" cy="4938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spc="-40">
                <a:solidFill>
                  <a:srgbClr val="ffffff"/>
                </a:solidFill>
                <a:latin typeface="DGTHAM+ShortStack,Bold"/>
                <a:cs typeface="DGTHAM+ShortStack,Bold"/>
              </a:rPr>
              <a:t>___</a:t>
            </a:r>
            <a:r>
              <a:rPr dirty="0" sz="3000" spc="4880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_</a:t>
            </a:r>
            <a:r>
              <a:rPr dirty="0" sz="3000" spc="5647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2900">
                <a:solidFill>
                  <a:srgbClr val="f45a3e"/>
                </a:solidFill>
                <a:latin typeface="DGTHAM+ShortStack,Bold"/>
                <a:cs typeface="DGTHAM+ShortStack,Bold"/>
              </a:rPr>
              <a:t>2-4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492800" y="2966961"/>
            <a:ext cx="1117550" cy="4938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____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714231" y="3063013"/>
            <a:ext cx="961355" cy="357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4be58a"/>
                </a:solidFill>
                <a:latin typeface="DGTHAM+ShortStack,Bold"/>
                <a:cs typeface="DGTHAM+ShortStack,Bold"/>
              </a:rPr>
              <a:t>B(3,2)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390300" y="3092398"/>
            <a:ext cx="346800" cy="4786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>
                <a:solidFill>
                  <a:srgbClr val="f45a3e"/>
                </a:solidFill>
                <a:latin typeface="DGTHAM+ShortStack,Bold"/>
                <a:cs typeface="DGTHAM+ShortStack,Bold"/>
              </a:rPr>
              <a:t>-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595093" y="3092398"/>
            <a:ext cx="938094" cy="519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8340" marR="0">
              <a:lnSpc>
                <a:spcPts val="35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 spc="494">
                <a:solidFill>
                  <a:srgbClr val="f45a3e"/>
                </a:solidFill>
                <a:latin typeface="DGTHAM+ShortStack,Bold"/>
                <a:cs typeface="DGTHAM+ShortStack,Bold"/>
              </a:rPr>
              <a:t>-</a:t>
            </a: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–</a:t>
            </a:r>
          </a:p>
          <a:p>
            <a:pPr marL="0" marR="0">
              <a:lnSpc>
                <a:spcPts val="35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=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137343" y="3118486"/>
            <a:ext cx="373781" cy="4938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=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390274" y="3377043"/>
            <a:ext cx="1295065" cy="4786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>
                <a:solidFill>
                  <a:srgbClr val="f45a3e"/>
                </a:solidFill>
                <a:latin typeface="DGTHAM+ShortStack,Bold"/>
                <a:cs typeface="DGTHAM+ShortStack,Bold"/>
              </a:rPr>
              <a:t>3-(-2)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59174" y="629836"/>
            <a:ext cx="2976413" cy="4938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Step-by-step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7400" y="1581998"/>
            <a:ext cx="7544255" cy="12921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>
                <a:solidFill>
                  <a:srgbClr val="4be58a"/>
                </a:solidFill>
                <a:latin typeface="DGTHAM+ShortStack,Bold"/>
                <a:cs typeface="DGTHAM+ShortStack,Bold"/>
              </a:rPr>
              <a:t>Now</a:t>
            </a:r>
            <a:r>
              <a:rPr dirty="0" sz="2900" spc="329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2900">
                <a:solidFill>
                  <a:srgbClr val="4be58a"/>
                </a:solidFill>
                <a:latin typeface="DGTHAM+ShortStack,Bold"/>
                <a:cs typeface="DGTHAM+ShortStack,Bold"/>
              </a:rPr>
              <a:t>we</a:t>
            </a:r>
            <a:r>
              <a:rPr dirty="0" sz="2900" spc="331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2900">
                <a:solidFill>
                  <a:srgbClr val="4be58a"/>
                </a:solidFill>
                <a:latin typeface="DGTHAM+ShortStack,Bold"/>
                <a:cs typeface="DGTHAM+ShortStack,Bold"/>
              </a:rPr>
              <a:t>have</a:t>
            </a:r>
            <a:r>
              <a:rPr dirty="0" sz="2900" spc="332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2900">
                <a:solidFill>
                  <a:srgbClr val="4be58a"/>
                </a:solidFill>
                <a:latin typeface="DGTHAM+ShortStack,Bold"/>
                <a:cs typeface="DGTHAM+ShortStack,Bold"/>
              </a:rPr>
              <a:t>the</a:t>
            </a:r>
            <a:r>
              <a:rPr dirty="0" sz="2900" spc="332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2900">
                <a:solidFill>
                  <a:srgbClr val="4be58a"/>
                </a:solidFill>
                <a:latin typeface="DGTHAM+ShortStack,Bold"/>
                <a:cs typeface="DGTHAM+ShortStack,Bold"/>
              </a:rPr>
              <a:t>follow</a:t>
            </a:r>
            <a:r>
              <a:rPr dirty="0" sz="2900" spc="330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2900">
                <a:solidFill>
                  <a:srgbClr val="4be58a"/>
                </a:solidFill>
                <a:latin typeface="DGTHAM+ShortStack,Bold"/>
                <a:cs typeface="DGTHAM+ShortStack,Bold"/>
              </a:rPr>
              <a:t>conditions:</a:t>
            </a:r>
          </a:p>
          <a:p>
            <a:pPr marL="3347775" marR="0">
              <a:lnSpc>
                <a:spcPts val="3469"/>
              </a:lnSpc>
              <a:spcBef>
                <a:spcPts val="2936"/>
              </a:spcBef>
              <a:spcAft>
                <a:spcPts val="0"/>
              </a:spcAft>
            </a:pPr>
            <a:r>
              <a:rPr dirty="0" sz="2900">
                <a:solidFill>
                  <a:srgbClr val="f45a3e"/>
                </a:solidFill>
                <a:latin typeface="DGTHAM+ShortStack,Bold"/>
                <a:cs typeface="DGTHAM+ShortStack,Bold"/>
              </a:rPr>
              <a:t>Slope:</a:t>
            </a:r>
            <a:r>
              <a:rPr dirty="0" sz="2900" spc="331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900">
                <a:solidFill>
                  <a:srgbClr val="f45a3e"/>
                </a:solidFill>
                <a:latin typeface="DGTHAM+ShortStack,Bold"/>
                <a:cs typeface="DGTHAM+ShortStack,Bold"/>
              </a:rPr>
              <a:t>-2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13550" y="2601313"/>
            <a:ext cx="1118536" cy="357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4be58a"/>
                </a:solidFill>
                <a:latin typeface="DGTHAM+ShortStack,Bold"/>
                <a:cs typeface="DGTHAM+ShortStack,Bold"/>
              </a:rPr>
              <a:t>A(-2,4)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95175" y="2837433"/>
            <a:ext cx="3204476" cy="9206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>
                <a:solidFill>
                  <a:srgbClr val="f45a3e"/>
                </a:solidFill>
                <a:latin typeface="DGTHAM+ShortStack,Bold"/>
                <a:cs typeface="DGTHAM+ShortStack,Bold"/>
              </a:rPr>
              <a:t>Point</a:t>
            </a:r>
            <a:r>
              <a:rPr dirty="0" sz="2900" spc="329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900">
                <a:solidFill>
                  <a:srgbClr val="f45a3e"/>
                </a:solidFill>
                <a:latin typeface="DGTHAM+ShortStack,Bold"/>
                <a:cs typeface="DGTHAM+ShortStack,Bold"/>
              </a:rPr>
              <a:t>A:</a:t>
            </a:r>
            <a:r>
              <a:rPr dirty="0" sz="2900" spc="331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900">
                <a:solidFill>
                  <a:srgbClr val="f45a3e"/>
                </a:solidFill>
                <a:latin typeface="DGTHAM+ShortStack,Bold"/>
                <a:cs typeface="DGTHAM+ShortStack,Bold"/>
              </a:rPr>
              <a:t>A(-2,4)</a:t>
            </a:r>
          </a:p>
          <a:p>
            <a:pPr marL="0" marR="0">
              <a:lnSpc>
                <a:spcPts val="34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>
                <a:solidFill>
                  <a:srgbClr val="f45a3e"/>
                </a:solidFill>
                <a:latin typeface="DGTHAM+ShortStack,Bold"/>
                <a:cs typeface="DGTHAM+ShortStack,Bold"/>
              </a:rPr>
              <a:t>Point</a:t>
            </a:r>
            <a:r>
              <a:rPr dirty="0" sz="2900" spc="329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900">
                <a:solidFill>
                  <a:srgbClr val="f45a3e"/>
                </a:solidFill>
                <a:latin typeface="DGTHAM+ShortStack,Bold"/>
                <a:cs typeface="DGTHAM+ShortStack,Bold"/>
              </a:rPr>
              <a:t>B:</a:t>
            </a:r>
            <a:r>
              <a:rPr dirty="0" sz="2900" spc="331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900">
                <a:solidFill>
                  <a:srgbClr val="f45a3e"/>
                </a:solidFill>
                <a:latin typeface="DGTHAM+ShortStack,Bold"/>
                <a:cs typeface="DGTHAM+ShortStack,Bold"/>
              </a:rPr>
              <a:t>B(3,2)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14231" y="3063013"/>
            <a:ext cx="961355" cy="357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4be58a"/>
                </a:solidFill>
                <a:latin typeface="DGTHAM+ShortStack,Bold"/>
                <a:cs typeface="DGTHAM+ShortStack,Bold"/>
              </a:rPr>
              <a:t>B(3,2)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05825" y="630628"/>
            <a:ext cx="2881721" cy="4938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Introduction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5825" y="1338491"/>
            <a:ext cx="3677817" cy="8812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Let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say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you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are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a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YouTuber.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At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this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moment,</a:t>
            </a:r>
          </a:p>
          <a:p>
            <a:pPr marL="0" marR="0">
              <a:lnSpc>
                <a:spcPts val="1598"/>
              </a:lnSpc>
              <a:spcBef>
                <a:spcPts val="81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you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have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0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subscribers.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Every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20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days,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you</a:t>
            </a:r>
          </a:p>
          <a:p>
            <a:pPr marL="0" marR="0">
              <a:lnSpc>
                <a:spcPts val="1598"/>
              </a:lnSpc>
              <a:spcBef>
                <a:spcPts val="81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gain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20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subscribers.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How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many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subscribers</a:t>
            </a:r>
          </a:p>
          <a:p>
            <a:pPr marL="0" marR="0">
              <a:lnSpc>
                <a:spcPts val="1598"/>
              </a:lnSpc>
              <a:spcBef>
                <a:spcPts val="31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would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you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have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in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coming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60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days?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3949" y="2824391"/>
            <a:ext cx="555472" cy="2411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Days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60299" y="2824391"/>
            <a:ext cx="259079" cy="2411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657324" y="2824391"/>
            <a:ext cx="365759" cy="2411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20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54349" y="2824391"/>
            <a:ext cx="365759" cy="2411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40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251374" y="2824391"/>
            <a:ext cx="365759" cy="2411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60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23949" y="3220601"/>
            <a:ext cx="1085316" cy="2411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Subscribers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26731" y="629836"/>
            <a:ext cx="1440879" cy="4938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Recall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5749" y="1573161"/>
            <a:ext cx="5560536" cy="9510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4be58a"/>
                </a:solidFill>
                <a:latin typeface="DGTHAM+ShortStack,Bold"/>
                <a:cs typeface="DGTHAM+ShortStack,Bold"/>
              </a:rPr>
              <a:t>To</a:t>
            </a:r>
            <a:r>
              <a:rPr dirty="0" sz="3000" spc="343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4be58a"/>
                </a:solidFill>
                <a:latin typeface="DGTHAM+ShortStack,Bold"/>
                <a:cs typeface="DGTHAM+ShortStack,Bold"/>
              </a:rPr>
              <a:t>find</a:t>
            </a:r>
            <a:r>
              <a:rPr dirty="0" sz="3000" spc="343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4be58a"/>
                </a:solidFill>
                <a:latin typeface="DGTHAM+ShortStack,Bold"/>
                <a:cs typeface="DGTHAM+ShortStack,Bold"/>
              </a:rPr>
              <a:t>the</a:t>
            </a:r>
            <a:r>
              <a:rPr dirty="0" sz="3000" spc="343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4be58a"/>
                </a:solidFill>
                <a:latin typeface="DGTHAM+ShortStack,Bold"/>
                <a:cs typeface="DGTHAM+ShortStack,Bold"/>
              </a:rPr>
              <a:t>equation</a:t>
            </a:r>
            <a:r>
              <a:rPr dirty="0" sz="3000" spc="342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4be58a"/>
                </a:solidFill>
                <a:latin typeface="DGTHAM+ShortStack,Bold"/>
                <a:cs typeface="DGTHAM+ShortStack,Bold"/>
              </a:rPr>
              <a:t>of</a:t>
            </a:r>
            <a:r>
              <a:rPr dirty="0" sz="3000" spc="339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4be58a"/>
                </a:solidFill>
                <a:latin typeface="DGTHAM+ShortStack,Bold"/>
                <a:cs typeface="DGTHAM+ShortStack,Bold"/>
              </a:rPr>
              <a:t>a</a:t>
            </a:r>
          </a:p>
          <a:p>
            <a:pPr marL="0" marR="0">
              <a:lnSpc>
                <a:spcPts val="3588"/>
              </a:lnSpc>
              <a:spcBef>
                <a:spcPts val="11"/>
              </a:spcBef>
              <a:spcAft>
                <a:spcPts val="0"/>
              </a:spcAft>
            </a:pPr>
            <a:r>
              <a:rPr dirty="0" sz="3000">
                <a:solidFill>
                  <a:srgbClr val="4be58a"/>
                </a:solidFill>
                <a:latin typeface="DGTHAM+ShortStack,Bold"/>
                <a:cs typeface="DGTHAM+ShortStack,Bold"/>
              </a:rPr>
              <a:t>straight</a:t>
            </a:r>
            <a:r>
              <a:rPr dirty="0" sz="3000" spc="341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4be58a"/>
                </a:solidFill>
                <a:latin typeface="DGTHAM+ShortStack,Bold"/>
                <a:cs typeface="DGTHAM+ShortStack,Bold"/>
              </a:rPr>
              <a:t>line,</a:t>
            </a:r>
            <a:r>
              <a:rPr dirty="0" sz="3000" spc="340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4be58a"/>
                </a:solidFill>
                <a:latin typeface="DGTHAM+ShortStack,Bold"/>
                <a:cs typeface="DGTHAM+ShortStack,Bold"/>
              </a:rPr>
              <a:t>we</a:t>
            </a:r>
            <a:r>
              <a:rPr dirty="0" sz="3000" spc="342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4be58a"/>
                </a:solidFill>
                <a:latin typeface="DGTHAM+ShortStack,Bold"/>
                <a:cs typeface="DGTHAM+ShortStack,Bold"/>
              </a:rPr>
              <a:t>need: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55749" y="2944762"/>
            <a:ext cx="6776820" cy="9510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45a3e"/>
                </a:solidFill>
                <a:latin typeface="DGTHAM+ShortStack,Bold"/>
                <a:cs typeface="DGTHAM+ShortStack,Bold"/>
              </a:rPr>
              <a:t>i)</a:t>
            </a:r>
            <a:r>
              <a:rPr dirty="0" sz="3000" spc="340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f45a3e"/>
                </a:solidFill>
                <a:latin typeface="DGTHAM+ShortStack,Bold"/>
                <a:cs typeface="DGTHAM+ShortStack,Bold"/>
              </a:rPr>
              <a:t>a</a:t>
            </a:r>
            <a:r>
              <a:rPr dirty="0" sz="3000" spc="339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f45a3e"/>
                </a:solidFill>
                <a:latin typeface="DGTHAM+ShortStack,Bold"/>
                <a:cs typeface="DGTHAM+ShortStack,Bold"/>
              </a:rPr>
              <a:t>y-intercept</a:t>
            </a:r>
            <a:r>
              <a:rPr dirty="0" sz="3000" spc="340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f45a3e"/>
                </a:solidFill>
                <a:latin typeface="DGTHAM+ShortStack,Bold"/>
                <a:cs typeface="DGTHAM+ShortStack,Bold"/>
              </a:rPr>
              <a:t>+</a:t>
            </a:r>
            <a:r>
              <a:rPr dirty="0" sz="3000" spc="339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f45a3e"/>
                </a:solidFill>
                <a:latin typeface="DGTHAM+ShortStack,Bold"/>
                <a:cs typeface="DGTHAM+ShortStack,Bold"/>
              </a:rPr>
              <a:t>the</a:t>
            </a:r>
            <a:r>
              <a:rPr dirty="0" sz="3000" spc="343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f45a3e"/>
                </a:solidFill>
                <a:latin typeface="DGTHAM+ShortStack,Bold"/>
                <a:cs typeface="DGTHAM+ShortStack,Bold"/>
              </a:rPr>
              <a:t>slope;</a:t>
            </a:r>
            <a:r>
              <a:rPr dirty="0" sz="3000" spc="386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f0d435"/>
                </a:solidFill>
                <a:latin typeface="DGTHAM+ShortStack,Bold"/>
                <a:cs typeface="DGTHAM+ShortStack,Bold"/>
              </a:rPr>
              <a:t>OR</a:t>
            </a:r>
          </a:p>
          <a:p>
            <a:pPr marL="0" marR="0">
              <a:lnSpc>
                <a:spcPts val="3588"/>
              </a:lnSpc>
              <a:spcBef>
                <a:spcPts val="11"/>
              </a:spcBef>
              <a:spcAft>
                <a:spcPts val="0"/>
              </a:spcAft>
            </a:pPr>
            <a:r>
              <a:rPr dirty="0" sz="3000">
                <a:solidFill>
                  <a:srgbClr val="f45a3e"/>
                </a:solidFill>
                <a:latin typeface="DGTHAM+ShortStack,Bold"/>
                <a:cs typeface="DGTHAM+ShortStack,Bold"/>
              </a:rPr>
              <a:t>ii)</a:t>
            </a:r>
            <a:r>
              <a:rPr dirty="0" sz="3000" spc="340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f45a3e"/>
                </a:solidFill>
                <a:latin typeface="DGTHAM+ShortStack,Bold"/>
                <a:cs typeface="DGTHAM+ShortStack,Bold"/>
              </a:rPr>
              <a:t>a</a:t>
            </a:r>
            <a:r>
              <a:rPr dirty="0" sz="3000" spc="339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f45a3e"/>
                </a:solidFill>
                <a:latin typeface="DGTHAM+ShortStack,Bold"/>
                <a:cs typeface="DGTHAM+ShortStack,Bold"/>
              </a:rPr>
              <a:t>point</a:t>
            </a:r>
            <a:r>
              <a:rPr dirty="0" sz="3000" spc="340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f45a3e"/>
                </a:solidFill>
                <a:latin typeface="DGTHAM+ShortStack,Bold"/>
                <a:cs typeface="DGTHAM+ShortStack,Bold"/>
              </a:rPr>
              <a:t>+</a:t>
            </a:r>
            <a:r>
              <a:rPr dirty="0" sz="3000" spc="339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f45a3e"/>
                </a:solidFill>
                <a:latin typeface="DGTHAM+ShortStack,Bold"/>
                <a:cs typeface="DGTHAM+ShortStack,Bold"/>
              </a:rPr>
              <a:t>the</a:t>
            </a:r>
            <a:r>
              <a:rPr dirty="0" sz="3000" spc="343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f45a3e"/>
                </a:solidFill>
                <a:latin typeface="DGTHAM+ShortStack,Bold"/>
                <a:cs typeface="DGTHAM+ShortStack,Bold"/>
              </a:rPr>
              <a:t>slope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72699" y="3556986"/>
            <a:ext cx="2392607" cy="4938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4be58a"/>
                </a:solidFill>
                <a:latin typeface="DGTHAM+ShortStack,Bold"/>
                <a:cs typeface="DGTHAM+ShortStack,Bold"/>
              </a:rPr>
              <a:t>We</a:t>
            </a:r>
            <a:r>
              <a:rPr dirty="0" sz="3000" spc="342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4be58a"/>
                </a:solidFill>
                <a:latin typeface="DGTHAM+ShortStack,Bold"/>
                <a:cs typeface="DGTHAM+ShortStack,Bold"/>
              </a:rPr>
              <a:t>fit</a:t>
            </a:r>
            <a:r>
              <a:rPr dirty="0" sz="3000" spc="341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4be58a"/>
                </a:solidFill>
                <a:latin typeface="DGTHAM+ShortStack,Bold"/>
                <a:cs typeface="DGTHAM+ShortStack,Bold"/>
              </a:rPr>
              <a:t>this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72699" y="4014186"/>
            <a:ext cx="2036750" cy="4938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4be58a"/>
                </a:solidFill>
                <a:latin typeface="DGTHAM+ShortStack,Bold"/>
                <a:cs typeface="DGTHAM+ShortStack,Bold"/>
              </a:rPr>
              <a:t>criterion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59174" y="629836"/>
            <a:ext cx="2976413" cy="4938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Step-by-step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21350" y="1543498"/>
            <a:ext cx="5062234" cy="4786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>
                <a:solidFill>
                  <a:srgbClr val="4be58a"/>
                </a:solidFill>
                <a:latin typeface="DGTHAM+ShortStack,Bold"/>
                <a:cs typeface="DGTHAM+ShortStack,Bold"/>
              </a:rPr>
              <a:t>Let’s</a:t>
            </a:r>
            <a:r>
              <a:rPr dirty="0" sz="2900" spc="329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2900">
                <a:solidFill>
                  <a:srgbClr val="4be58a"/>
                </a:solidFill>
                <a:latin typeface="DGTHAM+ShortStack,Bold"/>
                <a:cs typeface="DGTHAM+ShortStack,Bold"/>
              </a:rPr>
              <a:t>find</a:t>
            </a:r>
            <a:r>
              <a:rPr dirty="0" sz="2900" spc="332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2900">
                <a:solidFill>
                  <a:srgbClr val="4be58a"/>
                </a:solidFill>
                <a:latin typeface="DGTHAM+ShortStack,Bold"/>
                <a:cs typeface="DGTHAM+ShortStack,Bold"/>
              </a:rPr>
              <a:t>the</a:t>
            </a:r>
            <a:r>
              <a:rPr dirty="0" sz="2900" spc="332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2900">
                <a:solidFill>
                  <a:srgbClr val="4be58a"/>
                </a:solidFill>
                <a:latin typeface="DGTHAM+ShortStack,Bold"/>
                <a:cs typeface="DGTHAM+ShortStack,Bold"/>
              </a:rPr>
              <a:t>equation!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35500" y="2174304"/>
            <a:ext cx="2678256" cy="11342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Slope:</a:t>
            </a:r>
            <a:r>
              <a:rPr dirty="0" sz="2400" spc="274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-2/5</a:t>
            </a:r>
          </a:p>
          <a:p>
            <a:pPr marL="0" marR="0">
              <a:lnSpc>
                <a:spcPts val="2871"/>
              </a:lnSpc>
              <a:spcBef>
                <a:spcPts val="8"/>
              </a:spcBef>
              <a:spcAft>
                <a:spcPts val="0"/>
              </a:spcAft>
            </a:pP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Point</a:t>
            </a:r>
            <a:r>
              <a:rPr dirty="0" sz="2400" spc="272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A:</a:t>
            </a:r>
            <a:r>
              <a:rPr dirty="0" sz="2400" spc="274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A(-2,4)</a:t>
            </a:r>
          </a:p>
          <a:p>
            <a:pPr marL="0" marR="0">
              <a:lnSpc>
                <a:spcPts val="28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Point</a:t>
            </a:r>
            <a:r>
              <a:rPr dirty="0" sz="2400" spc="272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B:</a:t>
            </a:r>
            <a:r>
              <a:rPr dirty="0" sz="2400" spc="274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B(3,2)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13550" y="2448913"/>
            <a:ext cx="1118536" cy="357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4be58a"/>
                </a:solidFill>
                <a:latin typeface="DGTHAM+ShortStack,Bold"/>
                <a:cs typeface="DGTHAM+ShortStack,Bold"/>
              </a:rPr>
              <a:t>A(-2,4)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14231" y="2910613"/>
            <a:ext cx="961355" cy="357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4be58a"/>
                </a:solidFill>
                <a:latin typeface="DGTHAM+ShortStack,Bold"/>
                <a:cs typeface="DGTHAM+ShortStack,Bold"/>
              </a:rPr>
              <a:t>B(3,2)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377037" y="3466554"/>
            <a:ext cx="2890694" cy="11342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4937" marR="0">
              <a:lnSpc>
                <a:spcPts val="28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y</a:t>
            </a:r>
            <a:r>
              <a:rPr dirty="0" sz="2400" spc="271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-</a:t>
            </a:r>
            <a:r>
              <a:rPr dirty="0" sz="2400" spc="271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2</a:t>
            </a:r>
            <a:r>
              <a:rPr dirty="0" sz="2400" spc="273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=</a:t>
            </a:r>
            <a:r>
              <a:rPr dirty="0" sz="2400" spc="273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(-</a:t>
            </a:r>
            <a:r>
              <a:rPr dirty="0" sz="2400">
                <a:solidFill>
                  <a:srgbClr val="f45a3e"/>
                </a:solidFill>
                <a:latin typeface="MESNWT+MS-Gothic,Bold"/>
                <a:cs typeface="MESNWT+MS-Gothic,Bold"/>
              </a:rPr>
              <a:t>⅖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)(x-3)</a:t>
            </a:r>
          </a:p>
          <a:p>
            <a:pPr marL="0" marR="0">
              <a:lnSpc>
                <a:spcPts val="2871"/>
              </a:lnSpc>
              <a:spcBef>
                <a:spcPts val="8"/>
              </a:spcBef>
              <a:spcAft>
                <a:spcPts val="0"/>
              </a:spcAft>
            </a:pP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y</a:t>
            </a:r>
            <a:r>
              <a:rPr dirty="0" sz="2400" spc="271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-2</a:t>
            </a:r>
            <a:r>
              <a:rPr dirty="0" sz="2400" spc="275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=</a:t>
            </a:r>
            <a:r>
              <a:rPr dirty="0" sz="2400" spc="273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-(</a:t>
            </a:r>
            <a:r>
              <a:rPr dirty="0" sz="2400">
                <a:solidFill>
                  <a:srgbClr val="f45a3e"/>
                </a:solidFill>
                <a:latin typeface="MESNWT+MS-Gothic,Bold"/>
                <a:cs typeface="MESNWT+MS-Gothic,Bold"/>
              </a:rPr>
              <a:t>⅖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)x</a:t>
            </a:r>
            <a:r>
              <a:rPr dirty="0" sz="2400" spc="275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+</a:t>
            </a:r>
            <a:r>
              <a:rPr dirty="0" sz="2400" spc="272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6/5</a:t>
            </a:r>
          </a:p>
          <a:p>
            <a:pPr marL="219075" marR="0">
              <a:lnSpc>
                <a:spcPts val="28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y</a:t>
            </a:r>
            <a:r>
              <a:rPr dirty="0" sz="2400" spc="271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=</a:t>
            </a:r>
            <a:r>
              <a:rPr dirty="0" sz="2400" spc="273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-(</a:t>
            </a:r>
            <a:r>
              <a:rPr dirty="0" sz="2400">
                <a:solidFill>
                  <a:srgbClr val="f45a3e"/>
                </a:solidFill>
                <a:latin typeface="MESNWT+MS-Gothic,Bold"/>
                <a:cs typeface="MESNWT+MS-Gothic,Bold"/>
              </a:rPr>
              <a:t>⅖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)x</a:t>
            </a:r>
            <a:r>
              <a:rPr dirty="0" sz="2400" spc="275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+</a:t>
            </a:r>
            <a:r>
              <a:rPr dirty="0" sz="2400" spc="272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3(</a:t>
            </a:r>
            <a:r>
              <a:rPr dirty="0" sz="2400">
                <a:solidFill>
                  <a:srgbClr val="f45a3e"/>
                </a:solidFill>
                <a:latin typeface="MESNWT+MS-Gothic,Bold"/>
                <a:cs typeface="MESNWT+MS-Gothic,Bold"/>
              </a:rPr>
              <a:t>⅕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)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59174" y="629836"/>
            <a:ext cx="2976413" cy="4938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Step-by-step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99999" y="1507661"/>
            <a:ext cx="3963358" cy="4786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>
                <a:solidFill>
                  <a:srgbClr val="4be58a"/>
                </a:solidFill>
                <a:latin typeface="DGTHAM+ShortStack,Bold"/>
                <a:cs typeface="DGTHAM+ShortStack,Bold"/>
              </a:rPr>
              <a:t>Notice</a:t>
            </a:r>
            <a:r>
              <a:rPr dirty="0" sz="2900" spc="331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2900">
                <a:solidFill>
                  <a:srgbClr val="4be58a"/>
                </a:solidFill>
                <a:latin typeface="DGTHAM+ShortStack,Bold"/>
                <a:cs typeface="DGTHAM+ShortStack,Bold"/>
              </a:rPr>
              <a:t>something?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13550" y="2448913"/>
            <a:ext cx="1118536" cy="357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4be58a"/>
                </a:solidFill>
                <a:latin typeface="DGTHAM+ShortStack,Bold"/>
                <a:cs typeface="DGTHAM+ShortStack,Bold"/>
              </a:rPr>
              <a:t>A(-2,4)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72287" y="2704329"/>
            <a:ext cx="2890694" cy="11342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4937" marR="0">
              <a:lnSpc>
                <a:spcPts val="28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y</a:t>
            </a:r>
            <a:r>
              <a:rPr dirty="0" sz="2400" spc="271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-</a:t>
            </a:r>
            <a:r>
              <a:rPr dirty="0" sz="2400" spc="271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2</a:t>
            </a:r>
            <a:r>
              <a:rPr dirty="0" sz="2400" spc="273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=</a:t>
            </a:r>
            <a:r>
              <a:rPr dirty="0" sz="2400" spc="273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(-</a:t>
            </a:r>
            <a:r>
              <a:rPr dirty="0" sz="2400">
                <a:solidFill>
                  <a:srgbClr val="f45a3e"/>
                </a:solidFill>
                <a:latin typeface="MESNWT+MS-Gothic,Bold"/>
                <a:cs typeface="MESNWT+MS-Gothic,Bold"/>
              </a:rPr>
              <a:t>⅖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)(x-3)</a:t>
            </a:r>
          </a:p>
          <a:p>
            <a:pPr marL="0" marR="0">
              <a:lnSpc>
                <a:spcPts val="2871"/>
              </a:lnSpc>
              <a:spcBef>
                <a:spcPts val="8"/>
              </a:spcBef>
              <a:spcAft>
                <a:spcPts val="0"/>
              </a:spcAft>
            </a:pP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y</a:t>
            </a:r>
            <a:r>
              <a:rPr dirty="0" sz="2400" spc="271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-2</a:t>
            </a:r>
            <a:r>
              <a:rPr dirty="0" sz="2400" spc="275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=</a:t>
            </a:r>
            <a:r>
              <a:rPr dirty="0" sz="2400" spc="273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-(</a:t>
            </a:r>
            <a:r>
              <a:rPr dirty="0" sz="2400">
                <a:solidFill>
                  <a:srgbClr val="f45a3e"/>
                </a:solidFill>
                <a:latin typeface="MESNWT+MS-Gothic,Bold"/>
                <a:cs typeface="MESNWT+MS-Gothic,Bold"/>
              </a:rPr>
              <a:t>⅖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)x</a:t>
            </a:r>
            <a:r>
              <a:rPr dirty="0" sz="2400" spc="275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+</a:t>
            </a:r>
            <a:r>
              <a:rPr dirty="0" sz="2400" spc="272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6/5</a:t>
            </a:r>
          </a:p>
          <a:p>
            <a:pPr marL="219075" marR="0">
              <a:lnSpc>
                <a:spcPts val="28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y</a:t>
            </a:r>
            <a:r>
              <a:rPr dirty="0" sz="2400" spc="271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=</a:t>
            </a:r>
            <a:r>
              <a:rPr dirty="0" sz="2400" spc="273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-(</a:t>
            </a:r>
            <a:r>
              <a:rPr dirty="0" sz="2400">
                <a:solidFill>
                  <a:srgbClr val="f45a3e"/>
                </a:solidFill>
                <a:latin typeface="MESNWT+MS-Gothic,Bold"/>
                <a:cs typeface="MESNWT+MS-Gothic,Bold"/>
              </a:rPr>
              <a:t>⅖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)x</a:t>
            </a:r>
            <a:r>
              <a:rPr dirty="0" sz="2400" spc="275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+</a:t>
            </a:r>
            <a:r>
              <a:rPr dirty="0" sz="2400" spc="272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3(</a:t>
            </a:r>
            <a:r>
              <a:rPr dirty="0" sz="2400">
                <a:solidFill>
                  <a:srgbClr val="f45a3e"/>
                </a:solidFill>
                <a:latin typeface="MESNWT+MS-Gothic,Bold"/>
                <a:cs typeface="MESNWT+MS-Gothic,Bold"/>
              </a:rPr>
              <a:t>⅕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14231" y="2910613"/>
            <a:ext cx="961355" cy="357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4be58a"/>
                </a:solidFill>
                <a:latin typeface="DGTHAM+ShortStack,Bold"/>
                <a:cs typeface="DGTHAM+ShortStack,Bold"/>
              </a:rPr>
              <a:t>B(3,2)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846824" y="3898270"/>
            <a:ext cx="4716207" cy="4331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10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4be58a"/>
                </a:solidFill>
                <a:latin typeface="DGTHAM+ShortStack,Bold"/>
                <a:cs typeface="DGTHAM+ShortStack,Bold"/>
              </a:rPr>
              <a:t>Downward</a:t>
            </a:r>
            <a:r>
              <a:rPr dirty="0" sz="2600" spc="298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2600">
                <a:solidFill>
                  <a:srgbClr val="4be58a"/>
                </a:solidFill>
                <a:latin typeface="DGTHAM+ShortStack,Bold"/>
                <a:cs typeface="DGTHAM+ShortStack,Bold"/>
              </a:rPr>
              <a:t>sloping</a:t>
            </a:r>
            <a:r>
              <a:rPr dirty="0" sz="2600" spc="297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2600">
                <a:solidFill>
                  <a:srgbClr val="4be58a"/>
                </a:solidFill>
                <a:latin typeface="DGTHAM+ShortStack,Bold"/>
                <a:cs typeface="DGTHAM+ShortStack,Bold"/>
              </a:rPr>
              <a:t>slope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59174" y="629836"/>
            <a:ext cx="2976413" cy="4938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Step-by-step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99999" y="1507661"/>
            <a:ext cx="3963358" cy="4786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>
                <a:solidFill>
                  <a:srgbClr val="4be58a"/>
                </a:solidFill>
                <a:latin typeface="DGTHAM+ShortStack,Bold"/>
                <a:cs typeface="DGTHAM+ShortStack,Bold"/>
              </a:rPr>
              <a:t>Notice</a:t>
            </a:r>
            <a:r>
              <a:rPr dirty="0" sz="2900" spc="331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2900">
                <a:solidFill>
                  <a:srgbClr val="4be58a"/>
                </a:solidFill>
                <a:latin typeface="DGTHAM+ShortStack,Bold"/>
                <a:cs typeface="DGTHAM+ShortStack,Bold"/>
              </a:rPr>
              <a:t>something?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13550" y="2448913"/>
            <a:ext cx="1118536" cy="357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4be58a"/>
                </a:solidFill>
                <a:latin typeface="DGTHAM+ShortStack,Bold"/>
                <a:cs typeface="DGTHAM+ShortStack,Bold"/>
              </a:rPr>
              <a:t>A(-2,4)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72287" y="2704329"/>
            <a:ext cx="2890694" cy="11342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4937" marR="0">
              <a:lnSpc>
                <a:spcPts val="28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y</a:t>
            </a:r>
            <a:r>
              <a:rPr dirty="0" sz="2400" spc="271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-</a:t>
            </a:r>
            <a:r>
              <a:rPr dirty="0" sz="2400" spc="271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2</a:t>
            </a:r>
            <a:r>
              <a:rPr dirty="0" sz="2400" spc="273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=</a:t>
            </a:r>
            <a:r>
              <a:rPr dirty="0" sz="2400" spc="273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(-</a:t>
            </a:r>
            <a:r>
              <a:rPr dirty="0" sz="2400">
                <a:solidFill>
                  <a:srgbClr val="f45a3e"/>
                </a:solidFill>
                <a:latin typeface="MESNWT+MS-Gothic,Bold"/>
                <a:cs typeface="MESNWT+MS-Gothic,Bold"/>
              </a:rPr>
              <a:t>⅖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)(x-3)</a:t>
            </a:r>
          </a:p>
          <a:p>
            <a:pPr marL="0" marR="0">
              <a:lnSpc>
                <a:spcPts val="2871"/>
              </a:lnSpc>
              <a:spcBef>
                <a:spcPts val="8"/>
              </a:spcBef>
              <a:spcAft>
                <a:spcPts val="0"/>
              </a:spcAft>
            </a:pP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y</a:t>
            </a:r>
            <a:r>
              <a:rPr dirty="0" sz="2400" spc="271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-2</a:t>
            </a:r>
            <a:r>
              <a:rPr dirty="0" sz="2400" spc="275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=</a:t>
            </a:r>
            <a:r>
              <a:rPr dirty="0" sz="2400" spc="273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-(</a:t>
            </a:r>
            <a:r>
              <a:rPr dirty="0" sz="2400">
                <a:solidFill>
                  <a:srgbClr val="f45a3e"/>
                </a:solidFill>
                <a:latin typeface="MESNWT+MS-Gothic,Bold"/>
                <a:cs typeface="MESNWT+MS-Gothic,Bold"/>
              </a:rPr>
              <a:t>⅖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)x</a:t>
            </a:r>
            <a:r>
              <a:rPr dirty="0" sz="2400" spc="275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+</a:t>
            </a:r>
            <a:r>
              <a:rPr dirty="0" sz="2400" spc="272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6/5</a:t>
            </a:r>
          </a:p>
          <a:p>
            <a:pPr marL="219075" marR="0">
              <a:lnSpc>
                <a:spcPts val="28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y</a:t>
            </a:r>
            <a:r>
              <a:rPr dirty="0" sz="2400" spc="271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=</a:t>
            </a:r>
            <a:r>
              <a:rPr dirty="0" sz="2400" spc="273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-(</a:t>
            </a:r>
            <a:r>
              <a:rPr dirty="0" sz="2400">
                <a:solidFill>
                  <a:srgbClr val="f45a3e"/>
                </a:solidFill>
                <a:latin typeface="MESNWT+MS-Gothic,Bold"/>
                <a:cs typeface="MESNWT+MS-Gothic,Bold"/>
              </a:rPr>
              <a:t>⅖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)x</a:t>
            </a:r>
            <a:r>
              <a:rPr dirty="0" sz="2400" spc="275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+</a:t>
            </a:r>
            <a:r>
              <a:rPr dirty="0" sz="2400" spc="272">
                <a:solidFill>
                  <a:srgbClr val="f45a3e"/>
                </a:solidFill>
                <a:latin typeface="DGTHAM+ShortStack,Bold"/>
                <a:cs typeface="DGTHAM+ShortStack,Bold"/>
              </a:rPr>
              <a:t> 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3(</a:t>
            </a:r>
            <a:r>
              <a:rPr dirty="0" sz="2400">
                <a:solidFill>
                  <a:srgbClr val="f45a3e"/>
                </a:solidFill>
                <a:latin typeface="MESNWT+MS-Gothic,Bold"/>
                <a:cs typeface="MESNWT+MS-Gothic,Bold"/>
              </a:rPr>
              <a:t>⅕</a:t>
            </a:r>
            <a:r>
              <a:rPr dirty="0" sz="2400">
                <a:solidFill>
                  <a:srgbClr val="f45a3e"/>
                </a:solidFill>
                <a:latin typeface="DGTHAM+ShortStack,Bold"/>
                <a:cs typeface="DGTHAM+ShortStack,Bold"/>
              </a:rPr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14231" y="2910613"/>
            <a:ext cx="961355" cy="357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4be58a"/>
                </a:solidFill>
                <a:latin typeface="DGTHAM+ShortStack,Bold"/>
                <a:cs typeface="DGTHAM+ShortStack,Bold"/>
              </a:rPr>
              <a:t>B(3,2)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74624" y="3939136"/>
            <a:ext cx="3373135" cy="47869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69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>
                <a:solidFill>
                  <a:srgbClr val="4be58a"/>
                </a:solidFill>
                <a:latin typeface="DGTHAM+ShortStack,Bold"/>
                <a:cs typeface="DGTHAM+ShortStack,Bold"/>
              </a:rPr>
              <a:t>The</a:t>
            </a:r>
            <a:r>
              <a:rPr dirty="0" sz="2900" spc="332">
                <a:solidFill>
                  <a:srgbClr val="4be58a"/>
                </a:solidFill>
                <a:latin typeface="DGTHAM+ShortStack,Bold"/>
                <a:cs typeface="DGTHAM+ShortStack,Bold"/>
              </a:rPr>
              <a:t> </a:t>
            </a:r>
            <a:r>
              <a:rPr dirty="0" sz="2900">
                <a:solidFill>
                  <a:srgbClr val="4be58a"/>
                </a:solidFill>
                <a:latin typeface="DGTHAM+ShortStack,Bold"/>
                <a:cs typeface="DGTHAM+ShortStack,Bold"/>
              </a:rPr>
              <a:t>y-intercept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31281" y="629836"/>
            <a:ext cx="4028239" cy="4938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Follow-up</a:t>
            </a:r>
            <a:r>
              <a:rPr dirty="0" sz="3000" spc="342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lessons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99668" y="2147762"/>
            <a:ext cx="1898265" cy="16831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8443" marR="0">
              <a:lnSpc>
                <a:spcPts val="21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Finding</a:t>
            </a:r>
            <a:r>
              <a:rPr dirty="0" sz="1800" spc="205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x-</a:t>
            </a:r>
          </a:p>
          <a:p>
            <a:pPr marL="163512" marR="0">
              <a:lnSpc>
                <a:spcPts val="21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coordinate</a:t>
            </a:r>
          </a:p>
          <a:p>
            <a:pPr marL="229393" marR="0">
              <a:lnSpc>
                <a:spcPts val="2153"/>
              </a:lnSpc>
              <a:spcBef>
                <a:spcPts val="6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of</a:t>
            </a:r>
            <a:r>
              <a:rPr dirty="0" sz="1800" spc="203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a</a:t>
            </a:r>
            <a:r>
              <a:rPr dirty="0" sz="1800" spc="203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point</a:t>
            </a:r>
          </a:p>
          <a:p>
            <a:pPr marL="21431" marR="0">
              <a:lnSpc>
                <a:spcPts val="21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with</a:t>
            </a:r>
            <a:r>
              <a:rPr dirty="0" sz="1800" spc="204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only</a:t>
            </a:r>
            <a:r>
              <a:rPr dirty="0" sz="1800" spc="204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the</a:t>
            </a:r>
          </a:p>
          <a:p>
            <a:pPr marL="0" marR="0">
              <a:lnSpc>
                <a:spcPts val="2153"/>
              </a:lnSpc>
              <a:spcBef>
                <a:spcPts val="6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y-coordinate,</a:t>
            </a:r>
          </a:p>
          <a:p>
            <a:pPr marL="175418" marR="0">
              <a:lnSpc>
                <a:spcPts val="2153"/>
              </a:lnSpc>
              <a:spcBef>
                <a:spcPts val="6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vice</a:t>
            </a:r>
            <a:r>
              <a:rPr dirty="0" sz="1800" spc="205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versa.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66975" y="2300222"/>
            <a:ext cx="1741549" cy="8602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6993" marR="0">
              <a:lnSpc>
                <a:spcPts val="21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Finding</a:t>
            </a:r>
            <a:r>
              <a:rPr dirty="0" sz="1800" spc="205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the</a:t>
            </a:r>
          </a:p>
          <a:p>
            <a:pPr marL="0" marR="0">
              <a:lnSpc>
                <a:spcPts val="21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intersection</a:t>
            </a:r>
          </a:p>
          <a:p>
            <a:pPr marL="362743" marR="0">
              <a:lnSpc>
                <a:spcPts val="2153"/>
              </a:lnSpc>
              <a:spcBef>
                <a:spcPts val="6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of</a:t>
            </a:r>
            <a:r>
              <a:rPr dirty="0" sz="1800" spc="203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two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10943" y="2534162"/>
            <a:ext cx="1894974" cy="3115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Parallel</a:t>
            </a:r>
            <a:r>
              <a:rPr dirty="0" sz="1800" spc="205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Lines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90691" y="2965582"/>
            <a:ext cx="1740865" cy="6678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How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to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check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if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two</a:t>
            </a:r>
          </a:p>
          <a:p>
            <a:pPr marL="126507" marR="0">
              <a:lnSpc>
                <a:spcPts val="1598"/>
              </a:lnSpc>
              <a:spcBef>
                <a:spcPts val="81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straight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lines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are</a:t>
            </a:r>
          </a:p>
          <a:p>
            <a:pPr marL="451986" marR="0">
              <a:lnSpc>
                <a:spcPts val="1598"/>
              </a:lnSpc>
              <a:spcBef>
                <a:spcPts val="81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parallel?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717006" y="3123182"/>
            <a:ext cx="1240370" cy="5858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straight</a:t>
            </a:r>
          </a:p>
          <a:p>
            <a:pPr marL="208756" marR="0">
              <a:lnSpc>
                <a:spcPts val="215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DGTHAM+ShortStack,Bold"/>
                <a:cs typeface="DGTHAM+ShortStack,Bold"/>
              </a:rPr>
              <a:t>lines.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05825" y="630736"/>
            <a:ext cx="6928034" cy="4483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29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ffffff"/>
                </a:solidFill>
                <a:latin typeface="DGTHAM+ShortStack,Bold"/>
                <a:cs typeface="DGTHAM+ShortStack,Bold"/>
              </a:rPr>
              <a:t>Representing</a:t>
            </a:r>
            <a:r>
              <a:rPr dirty="0" sz="2700" spc="308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2700">
                <a:solidFill>
                  <a:srgbClr val="ffffff"/>
                </a:solidFill>
                <a:latin typeface="DGTHAM+ShortStack,Bold"/>
                <a:cs typeface="DGTHAM+ShortStack,Bold"/>
              </a:rPr>
              <a:t>your</a:t>
            </a:r>
            <a:r>
              <a:rPr dirty="0" sz="2700" spc="307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2700">
                <a:solidFill>
                  <a:srgbClr val="ffffff"/>
                </a:solidFill>
                <a:latin typeface="DGTHAM+ShortStack,Bold"/>
                <a:cs typeface="DGTHAM+ShortStack,Bold"/>
              </a:rPr>
              <a:t>idea</a:t>
            </a:r>
            <a:r>
              <a:rPr dirty="0" sz="2700" spc="307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2700">
                <a:solidFill>
                  <a:srgbClr val="ffffff"/>
                </a:solidFill>
                <a:latin typeface="DGTHAM+ShortStack,Bold"/>
                <a:cs typeface="DGTHAM+ShortStack,Bold"/>
              </a:rPr>
              <a:t>graphically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5825" y="1338491"/>
            <a:ext cx="6374510" cy="454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Can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we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express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number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of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subscriber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in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a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regular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coordinate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plane?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If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yes,</a:t>
            </a:r>
          </a:p>
          <a:p>
            <a:pPr marL="0" marR="0">
              <a:lnSpc>
                <a:spcPts val="1598"/>
              </a:lnSpc>
              <a:spcBef>
                <a:spcPts val="81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try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to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plot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a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line!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05825" y="630628"/>
            <a:ext cx="2881721" cy="4938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Introduction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54100" y="1338491"/>
            <a:ext cx="3588384" cy="10945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Let’s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say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your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friend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Tommy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has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100</a:t>
            </a:r>
          </a:p>
          <a:p>
            <a:pPr marL="0" marR="0">
              <a:lnSpc>
                <a:spcPts val="1598"/>
              </a:lnSpc>
              <a:spcBef>
                <a:spcPts val="81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subscribers.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YouTube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found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that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he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bought</a:t>
            </a:r>
          </a:p>
          <a:p>
            <a:pPr marL="0" marR="0">
              <a:lnSpc>
                <a:spcPts val="1598"/>
              </a:lnSpc>
              <a:spcBef>
                <a:spcPts val="81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subscribers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and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he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loses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20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subscribers</a:t>
            </a:r>
          </a:p>
          <a:p>
            <a:pPr marL="0" marR="0">
              <a:lnSpc>
                <a:spcPts val="1598"/>
              </a:lnSpc>
              <a:spcBef>
                <a:spcPts val="31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every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20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days.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How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many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subscribers</a:t>
            </a:r>
          </a:p>
          <a:p>
            <a:pPr marL="0" marR="0">
              <a:lnSpc>
                <a:spcPts val="1598"/>
              </a:lnSpc>
              <a:spcBef>
                <a:spcPts val="81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would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he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have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after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60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days?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3949" y="2824391"/>
            <a:ext cx="555472" cy="2411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Days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60299" y="2824391"/>
            <a:ext cx="259079" cy="2411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657324" y="2824391"/>
            <a:ext cx="365759" cy="2411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20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54349" y="2824391"/>
            <a:ext cx="365759" cy="2411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40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251374" y="2824391"/>
            <a:ext cx="365759" cy="2411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60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23949" y="3220601"/>
            <a:ext cx="1085316" cy="2411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Subscribers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05825" y="630736"/>
            <a:ext cx="6928034" cy="4483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29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ffffff"/>
                </a:solidFill>
                <a:latin typeface="DGTHAM+ShortStack,Bold"/>
                <a:cs typeface="DGTHAM+ShortStack,Bold"/>
              </a:rPr>
              <a:t>Representing</a:t>
            </a:r>
            <a:r>
              <a:rPr dirty="0" sz="2700" spc="308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2700">
                <a:solidFill>
                  <a:srgbClr val="ffffff"/>
                </a:solidFill>
                <a:latin typeface="DGTHAM+ShortStack,Bold"/>
                <a:cs typeface="DGTHAM+ShortStack,Bold"/>
              </a:rPr>
              <a:t>your</a:t>
            </a:r>
            <a:r>
              <a:rPr dirty="0" sz="2700" spc="307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2700">
                <a:solidFill>
                  <a:srgbClr val="ffffff"/>
                </a:solidFill>
                <a:latin typeface="DGTHAM+ShortStack,Bold"/>
                <a:cs typeface="DGTHAM+ShortStack,Bold"/>
              </a:rPr>
              <a:t>idea</a:t>
            </a:r>
            <a:r>
              <a:rPr dirty="0" sz="2700" spc="307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2700">
                <a:solidFill>
                  <a:srgbClr val="ffffff"/>
                </a:solidFill>
                <a:latin typeface="DGTHAM+ShortStack,Bold"/>
                <a:cs typeface="DGTHAM+ShortStack,Bold"/>
              </a:rPr>
              <a:t>graphically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5825" y="1271916"/>
            <a:ext cx="6374510" cy="454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Can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we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express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number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of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subscriber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in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a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regular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coordinate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plane?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If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yes,</a:t>
            </a:r>
          </a:p>
          <a:p>
            <a:pPr marL="0" marR="0">
              <a:lnSpc>
                <a:spcPts val="1598"/>
              </a:lnSpc>
              <a:spcBef>
                <a:spcPts val="81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try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to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plot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a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line!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05825" y="630628"/>
            <a:ext cx="2881721" cy="4938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Introduction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5825" y="1338491"/>
            <a:ext cx="3009645" cy="2411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Chris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and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Tommy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created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a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channel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05825" y="1551851"/>
            <a:ext cx="3622166" cy="8812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together.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Now,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their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channel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has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10000</a:t>
            </a:r>
          </a:p>
          <a:p>
            <a:pPr marL="0" marR="0">
              <a:lnSpc>
                <a:spcPts val="1598"/>
              </a:lnSpc>
              <a:spcBef>
                <a:spcPts val="81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subscribers.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However,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subscriber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count</a:t>
            </a:r>
          </a:p>
          <a:p>
            <a:pPr marL="0" marR="0">
              <a:lnSpc>
                <a:spcPts val="1598"/>
              </a:lnSpc>
              <a:spcBef>
                <a:spcPts val="81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remains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unchanged.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How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many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subscribers</a:t>
            </a:r>
          </a:p>
          <a:p>
            <a:pPr marL="0" marR="0">
              <a:lnSpc>
                <a:spcPts val="1598"/>
              </a:lnSpc>
              <a:spcBef>
                <a:spcPts val="31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would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he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have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in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coming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60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days?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3949" y="2824391"/>
            <a:ext cx="555472" cy="2411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Days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60299" y="2824391"/>
            <a:ext cx="259079" cy="2411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657324" y="2824391"/>
            <a:ext cx="365759" cy="2411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20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54349" y="2824391"/>
            <a:ext cx="365759" cy="2411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40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251374" y="2824391"/>
            <a:ext cx="365759" cy="2411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60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23949" y="3220601"/>
            <a:ext cx="1085316" cy="2411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Subscribers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>
            <a:hlinkClick r:id="rId2"/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05825" y="630736"/>
            <a:ext cx="6928034" cy="4483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29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ffffff"/>
                </a:solidFill>
                <a:latin typeface="DGTHAM+ShortStack,Bold"/>
                <a:cs typeface="DGTHAM+ShortStack,Bold"/>
              </a:rPr>
              <a:t>Representing</a:t>
            </a:r>
            <a:r>
              <a:rPr dirty="0" sz="2700" spc="308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2700">
                <a:solidFill>
                  <a:srgbClr val="ffffff"/>
                </a:solidFill>
                <a:latin typeface="DGTHAM+ShortStack,Bold"/>
                <a:cs typeface="DGTHAM+ShortStack,Bold"/>
              </a:rPr>
              <a:t>your</a:t>
            </a:r>
            <a:r>
              <a:rPr dirty="0" sz="2700" spc="307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2700">
                <a:solidFill>
                  <a:srgbClr val="ffffff"/>
                </a:solidFill>
                <a:latin typeface="DGTHAM+ShortStack,Bold"/>
                <a:cs typeface="DGTHAM+ShortStack,Bold"/>
              </a:rPr>
              <a:t>idea</a:t>
            </a:r>
            <a:r>
              <a:rPr dirty="0" sz="2700" spc="307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2700">
                <a:solidFill>
                  <a:srgbClr val="ffffff"/>
                </a:solidFill>
                <a:latin typeface="DGTHAM+ShortStack,Bold"/>
                <a:cs typeface="DGTHAM+ShortStack,Bold"/>
              </a:rPr>
              <a:t>graphically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5825" y="1338491"/>
            <a:ext cx="6374510" cy="4545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Can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we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express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the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number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of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subscriber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in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a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regular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coordinate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plane?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If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yes,</a:t>
            </a:r>
          </a:p>
          <a:p>
            <a:pPr marL="0" marR="0">
              <a:lnSpc>
                <a:spcPts val="1598"/>
              </a:lnSpc>
              <a:spcBef>
                <a:spcPts val="81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try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to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plot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a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400">
                <a:solidFill>
                  <a:srgbClr val="ffffff"/>
                </a:solidFill>
                <a:latin typeface="CMGLRJ+Nunito-Regular"/>
                <a:cs typeface="CMGLRJ+Nunito-Regular"/>
              </a:rPr>
              <a:t>line!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12950" y="1417861"/>
            <a:ext cx="3439024" cy="95108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88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The</a:t>
            </a:r>
            <a:r>
              <a:rPr dirty="0" sz="3000" spc="343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y</a:t>
            </a:r>
            <a:r>
              <a:rPr dirty="0" sz="3000" spc="339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and</a:t>
            </a:r>
            <a:r>
              <a:rPr dirty="0" sz="3000" spc="342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the</a:t>
            </a:r>
            <a:r>
              <a:rPr dirty="0" sz="3000" spc="343">
                <a:solidFill>
                  <a:srgbClr val="ffffff"/>
                </a:solidFill>
                <a:latin typeface="DGTHAM+ShortStack,Bold"/>
                <a:cs typeface="DGTHAM+ShortStack,Bold"/>
              </a:rPr>
              <a:t> </a:t>
            </a: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x</a:t>
            </a:r>
          </a:p>
          <a:p>
            <a:pPr marL="630237" marR="0">
              <a:lnSpc>
                <a:spcPts val="3588"/>
              </a:lnSpc>
              <a:spcBef>
                <a:spcPts val="11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DGTHAM+ShortStack,Bold"/>
                <a:cs typeface="DGTHAM+ShortStack,Bold"/>
              </a:rPr>
              <a:t>intercept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29715" y="3641172"/>
            <a:ext cx="5007635" cy="5734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MGLRJ+Nunito-Regular"/>
                <a:cs typeface="CMGLRJ+Nunito-Regular"/>
              </a:rPr>
              <a:t>The</a:t>
            </a:r>
            <a:r>
              <a:rPr dirty="0" sz="18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CMGLRJ+Nunito-Regular"/>
                <a:cs typeface="CMGLRJ+Nunito-Regular"/>
              </a:rPr>
              <a:t>y-axis</a:t>
            </a:r>
            <a:r>
              <a:rPr dirty="0" sz="18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CMGLRJ+Nunito-Regular"/>
                <a:cs typeface="CMGLRJ+Nunito-Regular"/>
              </a:rPr>
              <a:t>is</a:t>
            </a:r>
            <a:r>
              <a:rPr dirty="0" sz="18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CMGLRJ+Nunito-Regular"/>
                <a:cs typeface="CMGLRJ+Nunito-Regular"/>
              </a:rPr>
              <a:t>the</a:t>
            </a:r>
            <a:r>
              <a:rPr dirty="0" sz="18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CMGLRJ+Nunito-Regular"/>
                <a:cs typeface="CMGLRJ+Nunito-Regular"/>
              </a:rPr>
              <a:t>vertical</a:t>
            </a:r>
            <a:r>
              <a:rPr dirty="0" sz="18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CMGLRJ+Nunito-Regular"/>
                <a:cs typeface="CMGLRJ+Nunito-Regular"/>
              </a:rPr>
              <a:t>plane</a:t>
            </a:r>
            <a:r>
              <a:rPr dirty="0" sz="18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CMGLRJ+Nunito-Regular"/>
                <a:cs typeface="CMGLRJ+Nunito-Regular"/>
              </a:rPr>
              <a:t>and</a:t>
            </a:r>
            <a:r>
              <a:rPr dirty="0" sz="18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CMGLRJ+Nunito-Regular"/>
                <a:cs typeface="CMGLRJ+Nunito-Regular"/>
              </a:rPr>
              <a:t>the</a:t>
            </a:r>
            <a:r>
              <a:rPr dirty="0" sz="18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CMGLRJ+Nunito-Regular"/>
                <a:cs typeface="CMGLRJ+Nunito-Regular"/>
              </a:rPr>
              <a:t>x-axis</a:t>
            </a:r>
            <a:r>
              <a:rPr dirty="0" sz="18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CMGLRJ+Nunito-Regular"/>
                <a:cs typeface="CMGLRJ+Nunito-Regular"/>
              </a:rPr>
              <a:t>is</a:t>
            </a:r>
          </a:p>
          <a:p>
            <a:pPr marL="1377365" marR="0">
              <a:lnSpc>
                <a:spcPts val="2055"/>
              </a:lnSpc>
              <a:spcBef>
                <a:spcPts val="54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MGLRJ+Nunito-Regular"/>
                <a:cs typeface="CMGLRJ+Nunito-Regular"/>
              </a:rPr>
              <a:t>the</a:t>
            </a:r>
            <a:r>
              <a:rPr dirty="0" sz="18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CMGLRJ+Nunito-Regular"/>
                <a:cs typeface="CMGLRJ+Nunito-Regular"/>
              </a:rPr>
              <a:t>horizontal</a:t>
            </a:r>
            <a:r>
              <a:rPr dirty="0" sz="1800">
                <a:solidFill>
                  <a:srgbClr val="ffffff"/>
                </a:solidFill>
                <a:latin typeface="CMGLRJ+Nunito-Regular"/>
                <a:cs typeface="CMGLRJ+Nunito-Regular"/>
              </a:rPr>
              <a:t> </a:t>
            </a:r>
            <a:r>
              <a:rPr dirty="0" sz="1800">
                <a:solidFill>
                  <a:srgbClr val="ffffff"/>
                </a:solidFill>
                <a:latin typeface="CMGLRJ+Nunito-Regular"/>
                <a:cs typeface="CMGLRJ+Nunito-Regular"/>
              </a:rPr>
              <a:t>plane.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2023-04-10T11:31:38-05:00</dcterms:modified>
</cp:coreProperties>
</file>