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A6A6A6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A6A6A6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A6A6A6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CD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A6A6A6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A6A6A6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CD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13497" y="237778"/>
            <a:ext cx="955675" cy="1064260"/>
          </a:xfrm>
          <a:custGeom>
            <a:avLst/>
            <a:gdLst/>
            <a:ahLst/>
            <a:cxnLst/>
            <a:rect l="l" t="t" r="r" b="b"/>
            <a:pathLst>
              <a:path w="955675" h="1064260">
                <a:moveTo>
                  <a:pt x="955220" y="0"/>
                </a:moveTo>
                <a:lnTo>
                  <a:pt x="477610" y="0"/>
                </a:lnTo>
                <a:lnTo>
                  <a:pt x="431889" y="2453"/>
                </a:lnTo>
                <a:lnTo>
                  <a:pt x="387338" y="9661"/>
                </a:lnTo>
                <a:lnTo>
                  <a:pt x="344165" y="21394"/>
                </a:lnTo>
                <a:lnTo>
                  <a:pt x="302574" y="37420"/>
                </a:lnTo>
                <a:lnTo>
                  <a:pt x="262774" y="57511"/>
                </a:lnTo>
                <a:lnTo>
                  <a:pt x="224970" y="81435"/>
                </a:lnTo>
                <a:lnTo>
                  <a:pt x="189369" y="108963"/>
                </a:lnTo>
                <a:lnTo>
                  <a:pt x="156178" y="139865"/>
                </a:lnTo>
                <a:lnTo>
                  <a:pt x="125604" y="173911"/>
                </a:lnTo>
                <a:lnTo>
                  <a:pt x="97853" y="210870"/>
                </a:lnTo>
                <a:lnTo>
                  <a:pt x="73132" y="250513"/>
                </a:lnTo>
                <a:lnTo>
                  <a:pt x="51647" y="292609"/>
                </a:lnTo>
                <a:lnTo>
                  <a:pt x="33605" y="336928"/>
                </a:lnTo>
                <a:lnTo>
                  <a:pt x="19212" y="383241"/>
                </a:lnTo>
                <a:lnTo>
                  <a:pt x="8676" y="431317"/>
                </a:lnTo>
                <a:lnTo>
                  <a:pt x="2203" y="480926"/>
                </a:lnTo>
                <a:lnTo>
                  <a:pt x="0" y="531837"/>
                </a:lnTo>
                <a:lnTo>
                  <a:pt x="2203" y="582751"/>
                </a:lnTo>
                <a:lnTo>
                  <a:pt x="8676" y="632362"/>
                </a:lnTo>
                <a:lnTo>
                  <a:pt x="19212" y="680439"/>
                </a:lnTo>
                <a:lnTo>
                  <a:pt x="33605" y="726753"/>
                </a:lnTo>
                <a:lnTo>
                  <a:pt x="51647" y="771074"/>
                </a:lnTo>
                <a:lnTo>
                  <a:pt x="73132" y="813171"/>
                </a:lnTo>
                <a:lnTo>
                  <a:pt x="97853" y="852815"/>
                </a:lnTo>
                <a:lnTo>
                  <a:pt x="125604" y="889775"/>
                </a:lnTo>
                <a:lnTo>
                  <a:pt x="156178" y="923821"/>
                </a:lnTo>
                <a:lnTo>
                  <a:pt x="189369" y="954723"/>
                </a:lnTo>
                <a:lnTo>
                  <a:pt x="224970" y="982252"/>
                </a:lnTo>
                <a:lnTo>
                  <a:pt x="262774" y="1006176"/>
                </a:lnTo>
                <a:lnTo>
                  <a:pt x="302574" y="1026267"/>
                </a:lnTo>
                <a:lnTo>
                  <a:pt x="344165" y="1042294"/>
                </a:lnTo>
                <a:lnTo>
                  <a:pt x="387338" y="1054026"/>
                </a:lnTo>
                <a:lnTo>
                  <a:pt x="431889" y="1061234"/>
                </a:lnTo>
                <a:lnTo>
                  <a:pt x="477610" y="1063688"/>
                </a:lnTo>
                <a:lnTo>
                  <a:pt x="523331" y="1061234"/>
                </a:lnTo>
                <a:lnTo>
                  <a:pt x="567881" y="1054026"/>
                </a:lnTo>
                <a:lnTo>
                  <a:pt x="611055" y="1042294"/>
                </a:lnTo>
                <a:lnTo>
                  <a:pt x="652646" y="1026267"/>
                </a:lnTo>
                <a:lnTo>
                  <a:pt x="692446" y="1006176"/>
                </a:lnTo>
                <a:lnTo>
                  <a:pt x="730250" y="982252"/>
                </a:lnTo>
                <a:lnTo>
                  <a:pt x="765851" y="954723"/>
                </a:lnTo>
                <a:lnTo>
                  <a:pt x="799041" y="923821"/>
                </a:lnTo>
                <a:lnTo>
                  <a:pt x="829616" y="889775"/>
                </a:lnTo>
                <a:lnTo>
                  <a:pt x="857367" y="852815"/>
                </a:lnTo>
                <a:lnTo>
                  <a:pt x="882088" y="813171"/>
                </a:lnTo>
                <a:lnTo>
                  <a:pt x="903573" y="771074"/>
                </a:lnTo>
                <a:lnTo>
                  <a:pt x="921615" y="726753"/>
                </a:lnTo>
                <a:lnTo>
                  <a:pt x="936007" y="680439"/>
                </a:lnTo>
                <a:lnTo>
                  <a:pt x="946543" y="632362"/>
                </a:lnTo>
                <a:lnTo>
                  <a:pt x="953016" y="582751"/>
                </a:lnTo>
                <a:lnTo>
                  <a:pt x="955220" y="531837"/>
                </a:lnTo>
                <a:lnTo>
                  <a:pt x="955220" y="0"/>
                </a:lnTo>
                <a:close/>
              </a:path>
            </a:pathLst>
          </a:custGeom>
          <a:solidFill>
            <a:srgbClr val="276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13497" y="237778"/>
            <a:ext cx="955675" cy="1064260"/>
          </a:xfrm>
          <a:custGeom>
            <a:avLst/>
            <a:gdLst/>
            <a:ahLst/>
            <a:cxnLst/>
            <a:rect l="l" t="t" r="r" b="b"/>
            <a:pathLst>
              <a:path w="955675" h="1064260">
                <a:moveTo>
                  <a:pt x="0" y="531837"/>
                </a:moveTo>
                <a:lnTo>
                  <a:pt x="2203" y="480926"/>
                </a:lnTo>
                <a:lnTo>
                  <a:pt x="8676" y="431317"/>
                </a:lnTo>
                <a:lnTo>
                  <a:pt x="19212" y="383241"/>
                </a:lnTo>
                <a:lnTo>
                  <a:pt x="33605" y="336928"/>
                </a:lnTo>
                <a:lnTo>
                  <a:pt x="51647" y="292609"/>
                </a:lnTo>
                <a:lnTo>
                  <a:pt x="73132" y="250513"/>
                </a:lnTo>
                <a:lnTo>
                  <a:pt x="97853" y="210870"/>
                </a:lnTo>
                <a:lnTo>
                  <a:pt x="125604" y="173911"/>
                </a:lnTo>
                <a:lnTo>
                  <a:pt x="156178" y="139865"/>
                </a:lnTo>
                <a:lnTo>
                  <a:pt x="189369" y="108963"/>
                </a:lnTo>
                <a:lnTo>
                  <a:pt x="224970" y="81435"/>
                </a:lnTo>
                <a:lnTo>
                  <a:pt x="262774" y="57511"/>
                </a:lnTo>
                <a:lnTo>
                  <a:pt x="302574" y="37420"/>
                </a:lnTo>
                <a:lnTo>
                  <a:pt x="344165" y="21394"/>
                </a:lnTo>
                <a:lnTo>
                  <a:pt x="387338" y="9661"/>
                </a:lnTo>
                <a:lnTo>
                  <a:pt x="431889" y="2453"/>
                </a:lnTo>
                <a:lnTo>
                  <a:pt x="477610" y="0"/>
                </a:lnTo>
                <a:lnTo>
                  <a:pt x="530677" y="0"/>
                </a:lnTo>
                <a:lnTo>
                  <a:pt x="583745" y="0"/>
                </a:lnTo>
                <a:lnTo>
                  <a:pt x="955220" y="0"/>
                </a:lnTo>
                <a:lnTo>
                  <a:pt x="955220" y="53183"/>
                </a:lnTo>
                <a:lnTo>
                  <a:pt x="955220" y="106367"/>
                </a:lnTo>
                <a:lnTo>
                  <a:pt x="955220" y="159551"/>
                </a:lnTo>
                <a:lnTo>
                  <a:pt x="955220" y="212735"/>
                </a:lnTo>
                <a:lnTo>
                  <a:pt x="955220" y="265918"/>
                </a:lnTo>
                <a:lnTo>
                  <a:pt x="955220" y="319102"/>
                </a:lnTo>
                <a:lnTo>
                  <a:pt x="955220" y="372286"/>
                </a:lnTo>
                <a:lnTo>
                  <a:pt x="955220" y="425470"/>
                </a:lnTo>
                <a:lnTo>
                  <a:pt x="955220" y="478654"/>
                </a:lnTo>
                <a:lnTo>
                  <a:pt x="955220" y="531837"/>
                </a:lnTo>
                <a:lnTo>
                  <a:pt x="953016" y="582751"/>
                </a:lnTo>
                <a:lnTo>
                  <a:pt x="946543" y="632362"/>
                </a:lnTo>
                <a:lnTo>
                  <a:pt x="936007" y="680439"/>
                </a:lnTo>
                <a:lnTo>
                  <a:pt x="921615" y="726753"/>
                </a:lnTo>
                <a:lnTo>
                  <a:pt x="903573" y="771074"/>
                </a:lnTo>
                <a:lnTo>
                  <a:pt x="882088" y="813171"/>
                </a:lnTo>
                <a:lnTo>
                  <a:pt x="857367" y="852815"/>
                </a:lnTo>
                <a:lnTo>
                  <a:pt x="829616" y="889775"/>
                </a:lnTo>
                <a:lnTo>
                  <a:pt x="799041" y="923821"/>
                </a:lnTo>
                <a:lnTo>
                  <a:pt x="765851" y="954723"/>
                </a:lnTo>
                <a:lnTo>
                  <a:pt x="730250" y="982252"/>
                </a:lnTo>
                <a:lnTo>
                  <a:pt x="692446" y="1006176"/>
                </a:lnTo>
                <a:lnTo>
                  <a:pt x="652646" y="1026267"/>
                </a:lnTo>
                <a:lnTo>
                  <a:pt x="611055" y="1042294"/>
                </a:lnTo>
                <a:lnTo>
                  <a:pt x="567881" y="1054026"/>
                </a:lnTo>
                <a:lnTo>
                  <a:pt x="523331" y="1061234"/>
                </a:lnTo>
                <a:lnTo>
                  <a:pt x="477610" y="1063688"/>
                </a:lnTo>
                <a:lnTo>
                  <a:pt x="431889" y="1061234"/>
                </a:lnTo>
                <a:lnTo>
                  <a:pt x="387338" y="1054026"/>
                </a:lnTo>
                <a:lnTo>
                  <a:pt x="344165" y="1042294"/>
                </a:lnTo>
                <a:lnTo>
                  <a:pt x="302574" y="1026267"/>
                </a:lnTo>
                <a:lnTo>
                  <a:pt x="262774" y="1006176"/>
                </a:lnTo>
                <a:lnTo>
                  <a:pt x="224970" y="982252"/>
                </a:lnTo>
                <a:lnTo>
                  <a:pt x="189369" y="954723"/>
                </a:lnTo>
                <a:lnTo>
                  <a:pt x="156178" y="923821"/>
                </a:lnTo>
                <a:lnTo>
                  <a:pt x="125604" y="889775"/>
                </a:lnTo>
                <a:lnTo>
                  <a:pt x="97853" y="852815"/>
                </a:lnTo>
                <a:lnTo>
                  <a:pt x="73132" y="813171"/>
                </a:lnTo>
                <a:lnTo>
                  <a:pt x="51647" y="771074"/>
                </a:lnTo>
                <a:lnTo>
                  <a:pt x="33605" y="726753"/>
                </a:lnTo>
                <a:lnTo>
                  <a:pt x="19212" y="680439"/>
                </a:lnTo>
                <a:lnTo>
                  <a:pt x="8676" y="632362"/>
                </a:lnTo>
                <a:lnTo>
                  <a:pt x="2203" y="582751"/>
                </a:lnTo>
                <a:lnTo>
                  <a:pt x="0" y="531837"/>
                </a:lnTo>
                <a:close/>
              </a:path>
            </a:pathLst>
          </a:custGeom>
          <a:ln w="12699">
            <a:solidFill>
              <a:srgbClr val="276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499" y="481870"/>
            <a:ext cx="4122420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341" y="1287703"/>
            <a:ext cx="7129780" cy="4244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30147" y="5672784"/>
            <a:ext cx="5471795" cy="40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A6A6A6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8516" y="1517612"/>
            <a:ext cx="3898900" cy="22021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065" marR="5080" algn="ctr">
              <a:lnSpc>
                <a:spcPct val="80000"/>
              </a:lnSpc>
              <a:spcBef>
                <a:spcPts val="1105"/>
              </a:spcBef>
            </a:pPr>
            <a:r>
              <a:rPr sz="4200" spc="45" dirty="0"/>
              <a:t>INTRODUCTION </a:t>
            </a:r>
            <a:r>
              <a:rPr sz="4200" dirty="0"/>
              <a:t>TO</a:t>
            </a:r>
            <a:r>
              <a:rPr sz="4200" spc="195" dirty="0"/>
              <a:t> </a:t>
            </a:r>
            <a:r>
              <a:rPr sz="4200" spc="45" dirty="0"/>
              <a:t>BIOLOGY </a:t>
            </a:r>
            <a:r>
              <a:rPr sz="4200" dirty="0"/>
              <a:t>AND</a:t>
            </a:r>
            <a:r>
              <a:rPr sz="4200" spc="245" dirty="0"/>
              <a:t> </a:t>
            </a:r>
            <a:r>
              <a:rPr sz="4200" spc="-20" dirty="0"/>
              <a:t>CELL </a:t>
            </a:r>
            <a:r>
              <a:rPr sz="4200" spc="40" dirty="0"/>
              <a:t>BIOLOGY</a:t>
            </a:r>
            <a:endParaRPr sz="4200"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" y="0"/>
            <a:ext cx="43433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4514" y="433453"/>
            <a:ext cx="37401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1112" y="593473"/>
            <a:ext cx="4406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biology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2632" y="753493"/>
            <a:ext cx="2774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3071" y="913513"/>
            <a:ext cx="336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Fozia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79956" y="107302"/>
            <a:ext cx="1262380" cy="1208405"/>
            <a:chOff x="7579956" y="107302"/>
            <a:chExt cx="1262380" cy="1208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9956" y="595603"/>
              <a:ext cx="540009" cy="7200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9553" y="107302"/>
              <a:ext cx="472361" cy="62981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83577" y="384119"/>
            <a:ext cx="2693035" cy="8483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678180" marR="5080" indent="-666115">
              <a:lnSpc>
                <a:spcPct val="80000"/>
              </a:lnSpc>
              <a:spcBef>
                <a:spcPts val="820"/>
              </a:spcBef>
            </a:pPr>
            <a:r>
              <a:rPr sz="3000" spc="55" dirty="0"/>
              <a:t>History</a:t>
            </a:r>
            <a:r>
              <a:rPr sz="3000" spc="185" dirty="0"/>
              <a:t> </a:t>
            </a:r>
            <a:r>
              <a:rPr sz="3000" dirty="0"/>
              <a:t>of</a:t>
            </a:r>
            <a:r>
              <a:rPr sz="3000" spc="185" dirty="0"/>
              <a:t> </a:t>
            </a:r>
            <a:r>
              <a:rPr sz="3000" spc="-20" dirty="0"/>
              <a:t>Cell </a:t>
            </a:r>
            <a:r>
              <a:rPr sz="3000" spc="40" dirty="0"/>
              <a:t>Biology</a:t>
            </a:r>
            <a:endParaRPr sz="3000"/>
          </a:p>
        </p:txBody>
      </p:sp>
      <p:sp>
        <p:nvSpPr>
          <p:cNvPr id="10" name="object 10"/>
          <p:cNvSpPr/>
          <p:nvPr/>
        </p:nvSpPr>
        <p:spPr>
          <a:xfrm>
            <a:off x="730120" y="1778254"/>
            <a:ext cx="7247890" cy="3133725"/>
          </a:xfrm>
          <a:custGeom>
            <a:avLst/>
            <a:gdLst/>
            <a:ahLst/>
            <a:cxnLst/>
            <a:rect l="l" t="t" r="r" b="b"/>
            <a:pathLst>
              <a:path w="7247890" h="3133725">
                <a:moveTo>
                  <a:pt x="7247547" y="0"/>
                </a:moveTo>
                <a:lnTo>
                  <a:pt x="0" y="0"/>
                </a:lnTo>
                <a:lnTo>
                  <a:pt x="0" y="3133534"/>
                </a:lnTo>
                <a:lnTo>
                  <a:pt x="7247547" y="3133534"/>
                </a:lnTo>
                <a:lnTo>
                  <a:pt x="724754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7712" y="1777962"/>
            <a:ext cx="7130415" cy="31496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24790" marR="5080" indent="-212725" algn="just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2479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cell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comes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Latin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cella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meaning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"small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room”.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cell </a:t>
            </a:r>
            <a:r>
              <a:rPr sz="1800" dirty="0">
                <a:latin typeface="Times New Roman"/>
                <a:cs typeface="Times New Roman"/>
              </a:rPr>
              <a:t>was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discovered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after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invention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microscope.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85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224790" marR="5080" indent="-212725" algn="just">
              <a:lnSpc>
                <a:spcPts val="1939"/>
              </a:lnSpc>
              <a:buFont typeface="Arial"/>
              <a:buChar char="•"/>
              <a:tabLst>
                <a:tab pos="224790" algn="l"/>
              </a:tabLst>
            </a:pPr>
            <a:r>
              <a:rPr sz="1800" b="1" dirty="0">
                <a:latin typeface="Times New Roman"/>
                <a:cs typeface="Times New Roman"/>
              </a:rPr>
              <a:t>Hans</a:t>
            </a:r>
            <a:r>
              <a:rPr sz="1800" b="1" spc="9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10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Zacharias</a:t>
            </a:r>
            <a:r>
              <a:rPr sz="1800" b="1" spc="10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Janssen:</a:t>
            </a:r>
            <a:r>
              <a:rPr sz="1800" b="1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Dutch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lens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grinders,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father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Times New Roman"/>
                <a:cs typeface="Times New Roman"/>
              </a:rPr>
              <a:t>son </a:t>
            </a:r>
            <a:r>
              <a:rPr sz="1800" dirty="0">
                <a:latin typeface="Times New Roman"/>
                <a:cs typeface="Times New Roman"/>
              </a:rPr>
              <a:t>invented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first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compound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microscope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(2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lenses).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224790" marR="5080" indent="-212725" algn="just">
              <a:lnSpc>
                <a:spcPts val="1939"/>
              </a:lnSpc>
              <a:buFont typeface="Arial"/>
              <a:buChar char="•"/>
              <a:tabLst>
                <a:tab pos="224790" algn="l"/>
              </a:tabLst>
            </a:pPr>
            <a:r>
              <a:rPr sz="1800" b="1" dirty="0">
                <a:latin typeface="Times New Roman"/>
                <a:cs typeface="Times New Roman"/>
              </a:rPr>
              <a:t>Robert</a:t>
            </a:r>
            <a:r>
              <a:rPr sz="1800" b="1" spc="18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Hooke</a:t>
            </a:r>
            <a:r>
              <a:rPr sz="1800" b="1" spc="18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(1665)</a:t>
            </a:r>
            <a:r>
              <a:rPr sz="1800" b="1" spc="19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1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English</a:t>
            </a:r>
            <a:r>
              <a:rPr sz="1800" spc="1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scientist</a:t>
            </a:r>
            <a:r>
              <a:rPr sz="1800" spc="40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published</a:t>
            </a:r>
            <a:r>
              <a:rPr sz="1800" spc="1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his</a:t>
            </a:r>
            <a:r>
              <a:rPr sz="1800" spc="185" dirty="0">
                <a:latin typeface="Times New Roman"/>
                <a:cs typeface="Times New Roman"/>
              </a:rPr>
              <a:t>  </a:t>
            </a:r>
            <a:r>
              <a:rPr sz="1800" spc="-20" dirty="0">
                <a:latin typeface="Times New Roman"/>
                <a:cs typeface="Times New Roman"/>
              </a:rPr>
              <a:t>book </a:t>
            </a:r>
            <a:r>
              <a:rPr sz="1800" i="1" dirty="0">
                <a:latin typeface="Times New Roman"/>
                <a:cs typeface="Times New Roman"/>
              </a:rPr>
              <a:t>Micrographia</a:t>
            </a:r>
            <a:r>
              <a:rPr sz="1800" i="1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thin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slice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cork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(oak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cork)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observed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compound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microscope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tiny,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hollow,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room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like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structures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called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these </a:t>
            </a:r>
            <a:r>
              <a:rPr sz="1800" dirty="0">
                <a:latin typeface="Times New Roman"/>
                <a:cs typeface="Times New Roman"/>
              </a:rPr>
              <a:t>structures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'cells'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because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reminded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him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rooms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monks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lived </a:t>
            </a:r>
            <a:r>
              <a:rPr sz="1800" spc="-25" dirty="0">
                <a:latin typeface="Times New Roman"/>
                <a:cs typeface="Times New Roman"/>
              </a:rPr>
              <a:t>in.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4514" y="433453"/>
            <a:ext cx="37401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1112" y="593473"/>
            <a:ext cx="4406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biology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2632" y="753493"/>
            <a:ext cx="2774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3071" y="913513"/>
            <a:ext cx="336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Fozia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60748" y="107302"/>
            <a:ext cx="7981315" cy="5548630"/>
            <a:chOff x="860748" y="107302"/>
            <a:chExt cx="7981315" cy="55486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9956" y="595603"/>
              <a:ext cx="540009" cy="7200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9554" y="107302"/>
              <a:ext cx="472361" cy="6298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0748" y="1355813"/>
              <a:ext cx="7247890" cy="4300220"/>
            </a:xfrm>
            <a:custGeom>
              <a:avLst/>
              <a:gdLst/>
              <a:ahLst/>
              <a:cxnLst/>
              <a:rect l="l" t="t" r="r" b="b"/>
              <a:pathLst>
                <a:path w="7247890" h="4300220">
                  <a:moveTo>
                    <a:pt x="7247547" y="0"/>
                  </a:moveTo>
                  <a:lnTo>
                    <a:pt x="0" y="0"/>
                  </a:lnTo>
                  <a:lnTo>
                    <a:pt x="0" y="4299699"/>
                  </a:lnTo>
                  <a:lnTo>
                    <a:pt x="7247547" y="4299699"/>
                  </a:lnTo>
                  <a:lnTo>
                    <a:pt x="72475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83577" y="384119"/>
            <a:ext cx="2693035" cy="8483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678180" marR="5080" indent="-666115">
              <a:lnSpc>
                <a:spcPct val="80000"/>
              </a:lnSpc>
              <a:spcBef>
                <a:spcPts val="820"/>
              </a:spcBef>
            </a:pPr>
            <a:r>
              <a:rPr sz="3000" spc="55" dirty="0"/>
              <a:t>History</a:t>
            </a:r>
            <a:r>
              <a:rPr sz="3000" spc="185" dirty="0"/>
              <a:t> </a:t>
            </a:r>
            <a:r>
              <a:rPr sz="3000" dirty="0"/>
              <a:t>of</a:t>
            </a:r>
            <a:r>
              <a:rPr sz="3000" spc="185" dirty="0"/>
              <a:t> </a:t>
            </a:r>
            <a:r>
              <a:rPr sz="3000" spc="-20" dirty="0"/>
              <a:t>Cell </a:t>
            </a:r>
            <a:r>
              <a:rPr sz="3000" spc="40" dirty="0"/>
              <a:t>Biology</a:t>
            </a:r>
            <a:endParaRPr sz="30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24790" indent="-212090" algn="just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24790" algn="l"/>
              </a:tabLst>
            </a:pPr>
            <a:r>
              <a:rPr dirty="0"/>
              <a:t>Cells</a:t>
            </a:r>
            <a:r>
              <a:rPr spc="-30" dirty="0"/>
              <a:t> </a:t>
            </a:r>
            <a:r>
              <a:rPr dirty="0"/>
              <a:t>emerged</a:t>
            </a:r>
            <a:r>
              <a:rPr spc="-20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dirty="0"/>
              <a:t>Earth</a:t>
            </a:r>
            <a:r>
              <a:rPr spc="-20" dirty="0"/>
              <a:t> </a:t>
            </a:r>
            <a:r>
              <a:rPr dirty="0"/>
              <a:t>at</a:t>
            </a:r>
            <a:r>
              <a:rPr spc="-20" dirty="0"/>
              <a:t> </a:t>
            </a:r>
            <a:r>
              <a:rPr dirty="0"/>
              <a:t>least</a:t>
            </a:r>
            <a:r>
              <a:rPr spc="-15" dirty="0"/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3.5</a:t>
            </a:r>
            <a:r>
              <a:rPr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billion</a:t>
            </a:r>
            <a:r>
              <a:rPr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years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20" dirty="0"/>
              <a:t>ago.</a:t>
            </a:r>
          </a:p>
          <a:p>
            <a:pPr marL="224790" marR="5080" indent="-212725" algn="just">
              <a:lnSpc>
                <a:spcPts val="1939"/>
              </a:lnSpc>
              <a:spcBef>
                <a:spcPts val="780"/>
              </a:spcBef>
              <a:buFont typeface="Arial"/>
              <a:buChar char="•"/>
              <a:tabLst>
                <a:tab pos="224790" algn="l"/>
              </a:tabLst>
            </a:pPr>
            <a:r>
              <a:rPr b="1" dirty="0">
                <a:latin typeface="Times New Roman"/>
                <a:cs typeface="Times New Roman"/>
              </a:rPr>
              <a:t>Anton</a:t>
            </a:r>
            <a:r>
              <a:rPr b="1" spc="2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van</a:t>
            </a:r>
            <a:r>
              <a:rPr b="1" spc="2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Leeuwenhoek,</a:t>
            </a:r>
            <a:r>
              <a:rPr b="1" spc="275" dirty="0">
                <a:latin typeface="Times New Roman"/>
                <a:cs typeface="Times New Roman"/>
              </a:rPr>
              <a:t> </a:t>
            </a:r>
            <a:r>
              <a:rPr dirty="0"/>
              <a:t>Dutch</a:t>
            </a:r>
            <a:r>
              <a:rPr spc="270" dirty="0"/>
              <a:t> </a:t>
            </a:r>
            <a:r>
              <a:rPr dirty="0"/>
              <a:t>fabric</a:t>
            </a:r>
            <a:r>
              <a:rPr spc="270" dirty="0"/>
              <a:t> </a:t>
            </a:r>
            <a:r>
              <a:rPr dirty="0"/>
              <a:t>merchant</a:t>
            </a:r>
            <a:r>
              <a:rPr spc="270" dirty="0"/>
              <a:t> </a:t>
            </a:r>
            <a:r>
              <a:rPr dirty="0"/>
              <a:t>and</a:t>
            </a:r>
            <a:r>
              <a:rPr spc="270" dirty="0"/>
              <a:t> </a:t>
            </a:r>
            <a:r>
              <a:rPr dirty="0"/>
              <a:t>amateur</a:t>
            </a:r>
            <a:r>
              <a:rPr spc="270" dirty="0"/>
              <a:t> </a:t>
            </a:r>
            <a:r>
              <a:rPr spc="-10" dirty="0"/>
              <a:t>scientist </a:t>
            </a:r>
            <a:r>
              <a:rPr dirty="0"/>
              <a:t>looked</a:t>
            </a:r>
            <a:r>
              <a:rPr spc="155" dirty="0"/>
              <a:t>  </a:t>
            </a:r>
            <a:r>
              <a:rPr dirty="0"/>
              <a:t>at</a:t>
            </a:r>
            <a:r>
              <a:rPr spc="155" dirty="0"/>
              <a:t>  </a:t>
            </a:r>
            <a:r>
              <a:rPr dirty="0"/>
              <a:t>blood,</a:t>
            </a:r>
            <a:r>
              <a:rPr spc="160" dirty="0"/>
              <a:t>  </a:t>
            </a:r>
            <a:r>
              <a:rPr dirty="0"/>
              <a:t>rainwater,</a:t>
            </a:r>
            <a:r>
              <a:rPr spc="155" dirty="0"/>
              <a:t>  </a:t>
            </a:r>
            <a:r>
              <a:rPr dirty="0"/>
              <a:t>scrapings</a:t>
            </a:r>
            <a:r>
              <a:rPr spc="160" dirty="0"/>
              <a:t>  </a:t>
            </a:r>
            <a:r>
              <a:rPr dirty="0"/>
              <a:t>from</a:t>
            </a:r>
            <a:r>
              <a:rPr spc="155" dirty="0"/>
              <a:t>  </a:t>
            </a:r>
            <a:r>
              <a:rPr dirty="0"/>
              <a:t>teeth</a:t>
            </a:r>
            <a:r>
              <a:rPr spc="160" dirty="0"/>
              <a:t>  </a:t>
            </a:r>
            <a:r>
              <a:rPr dirty="0"/>
              <a:t>through</a:t>
            </a:r>
            <a:r>
              <a:rPr spc="155" dirty="0"/>
              <a:t>  </a:t>
            </a:r>
            <a:r>
              <a:rPr dirty="0"/>
              <a:t>a</a:t>
            </a:r>
            <a:r>
              <a:rPr spc="160" dirty="0"/>
              <a:t>  </a:t>
            </a:r>
            <a:r>
              <a:rPr spc="-10" dirty="0"/>
              <a:t>simple </a:t>
            </a:r>
            <a:r>
              <a:rPr dirty="0"/>
              <a:t>microscope</a:t>
            </a:r>
            <a:r>
              <a:rPr spc="25" dirty="0"/>
              <a:t> </a:t>
            </a:r>
            <a:r>
              <a:rPr dirty="0"/>
              <a:t>(1</a:t>
            </a:r>
            <a:r>
              <a:rPr spc="30" dirty="0"/>
              <a:t> </a:t>
            </a:r>
            <a:r>
              <a:rPr dirty="0"/>
              <a:t>lens)</a:t>
            </a:r>
            <a:r>
              <a:rPr spc="25" dirty="0"/>
              <a:t> </a:t>
            </a:r>
            <a:r>
              <a:rPr dirty="0"/>
              <a:t>observed</a:t>
            </a:r>
            <a:r>
              <a:rPr spc="30" dirty="0"/>
              <a:t> </a:t>
            </a:r>
            <a:r>
              <a:rPr dirty="0"/>
              <a:t>living</a:t>
            </a:r>
            <a:r>
              <a:rPr spc="25" dirty="0"/>
              <a:t> </a:t>
            </a:r>
            <a:r>
              <a:rPr dirty="0"/>
              <a:t>cells;</a:t>
            </a:r>
            <a:r>
              <a:rPr spc="30" dirty="0"/>
              <a:t> </a:t>
            </a:r>
            <a:r>
              <a:rPr dirty="0"/>
              <a:t>called</a:t>
            </a:r>
            <a:r>
              <a:rPr spc="30" dirty="0"/>
              <a:t> </a:t>
            </a:r>
            <a:r>
              <a:rPr dirty="0"/>
              <a:t>'animalcules‘</a:t>
            </a:r>
            <a:r>
              <a:rPr spc="25" dirty="0"/>
              <a:t> </a:t>
            </a:r>
            <a:r>
              <a:rPr dirty="0"/>
              <a:t>some</a:t>
            </a:r>
            <a:r>
              <a:rPr spc="30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spc="-25" dirty="0"/>
              <a:t>the </a:t>
            </a:r>
            <a:r>
              <a:rPr dirty="0"/>
              <a:t>small</a:t>
            </a:r>
            <a:r>
              <a:rPr spc="-30" dirty="0"/>
              <a:t> </a:t>
            </a:r>
            <a:r>
              <a:rPr dirty="0"/>
              <a:t>'animalcules'</a:t>
            </a:r>
            <a:r>
              <a:rPr spc="-30" dirty="0"/>
              <a:t> </a:t>
            </a:r>
            <a:r>
              <a:rPr dirty="0"/>
              <a:t>are</a:t>
            </a:r>
            <a:r>
              <a:rPr spc="-25" dirty="0"/>
              <a:t> </a:t>
            </a:r>
            <a:r>
              <a:rPr dirty="0"/>
              <a:t>now</a:t>
            </a:r>
            <a:r>
              <a:rPr spc="-30" dirty="0"/>
              <a:t> </a:t>
            </a:r>
            <a:r>
              <a:rPr dirty="0"/>
              <a:t>called</a:t>
            </a:r>
            <a:r>
              <a:rPr spc="-25" dirty="0"/>
              <a:t> </a:t>
            </a:r>
            <a:r>
              <a:rPr spc="-10" dirty="0"/>
              <a:t>bacteria</a:t>
            </a:r>
          </a:p>
          <a:p>
            <a:pPr marL="224790" indent="-212090" algn="just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24790" algn="l"/>
              </a:tabLst>
            </a:pPr>
            <a:r>
              <a:rPr b="1" dirty="0">
                <a:latin typeface="Times New Roman"/>
                <a:cs typeface="Times New Roman"/>
              </a:rPr>
              <a:t>Matthias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Schleiden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(1838)</a:t>
            </a:r>
          </a:p>
          <a:p>
            <a:pPr marL="224790" marR="6350" algn="just">
              <a:lnSpc>
                <a:spcPts val="1939"/>
              </a:lnSpc>
              <a:spcBef>
                <a:spcPts val="785"/>
              </a:spcBef>
            </a:pPr>
            <a:r>
              <a:rPr dirty="0"/>
              <a:t>German</a:t>
            </a:r>
            <a:r>
              <a:rPr spc="75" dirty="0"/>
              <a:t>  </a:t>
            </a:r>
            <a:r>
              <a:rPr dirty="0"/>
              <a:t>botanist</a:t>
            </a:r>
            <a:r>
              <a:rPr spc="80" dirty="0"/>
              <a:t>  </a:t>
            </a:r>
            <a:r>
              <a:rPr dirty="0"/>
              <a:t>viewed</a:t>
            </a:r>
            <a:r>
              <a:rPr spc="80" dirty="0"/>
              <a:t>  </a:t>
            </a:r>
            <a:r>
              <a:rPr dirty="0"/>
              <a:t>parts</a:t>
            </a:r>
            <a:r>
              <a:rPr spc="80" dirty="0"/>
              <a:t>  </a:t>
            </a:r>
            <a:r>
              <a:rPr dirty="0"/>
              <a:t>of</a:t>
            </a:r>
            <a:r>
              <a:rPr spc="75" dirty="0"/>
              <a:t>  </a:t>
            </a:r>
            <a:r>
              <a:rPr dirty="0"/>
              <a:t>the</a:t>
            </a:r>
            <a:r>
              <a:rPr spc="80" dirty="0"/>
              <a:t>  </a:t>
            </a:r>
            <a:r>
              <a:rPr dirty="0"/>
              <a:t>plant</a:t>
            </a:r>
            <a:r>
              <a:rPr spc="80" dirty="0"/>
              <a:t>  </a:t>
            </a:r>
            <a:r>
              <a:rPr dirty="0"/>
              <a:t>under</a:t>
            </a:r>
            <a:r>
              <a:rPr spc="80" dirty="0"/>
              <a:t>  </a:t>
            </a:r>
            <a:r>
              <a:rPr dirty="0"/>
              <a:t>a</a:t>
            </a:r>
            <a:r>
              <a:rPr spc="80" dirty="0"/>
              <a:t>  </a:t>
            </a:r>
            <a:r>
              <a:rPr dirty="0"/>
              <a:t>microscope</a:t>
            </a:r>
            <a:r>
              <a:rPr spc="75" dirty="0"/>
              <a:t>  </a:t>
            </a:r>
            <a:r>
              <a:rPr spc="-25" dirty="0"/>
              <a:t>and </a:t>
            </a:r>
            <a:r>
              <a:rPr dirty="0"/>
              <a:t>discovered</a:t>
            </a:r>
            <a:r>
              <a:rPr spc="-4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plant</a:t>
            </a:r>
            <a:r>
              <a:rPr spc="390" dirty="0"/>
              <a:t> </a:t>
            </a:r>
            <a:r>
              <a:rPr spc="-20" dirty="0"/>
              <a:t>cells</a:t>
            </a:r>
          </a:p>
          <a:p>
            <a:pPr marL="224790" indent="-212090" algn="just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24790" algn="l"/>
              </a:tabLst>
            </a:pPr>
            <a:r>
              <a:rPr b="1" dirty="0">
                <a:latin typeface="Times New Roman"/>
                <a:cs typeface="Times New Roman"/>
              </a:rPr>
              <a:t>Theodor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Schwann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(1839)</a:t>
            </a:r>
          </a:p>
          <a:p>
            <a:pPr marL="224790" marR="6350" algn="just">
              <a:lnSpc>
                <a:spcPts val="1939"/>
              </a:lnSpc>
              <a:spcBef>
                <a:spcPts val="780"/>
              </a:spcBef>
            </a:pPr>
            <a:r>
              <a:rPr dirty="0"/>
              <a:t>German</a:t>
            </a:r>
            <a:r>
              <a:rPr spc="385" dirty="0"/>
              <a:t> </a:t>
            </a:r>
            <a:r>
              <a:rPr dirty="0"/>
              <a:t>zoologist</a:t>
            </a:r>
            <a:r>
              <a:rPr spc="385" dirty="0"/>
              <a:t> </a:t>
            </a:r>
            <a:r>
              <a:rPr dirty="0"/>
              <a:t>viewed</a:t>
            </a:r>
            <a:r>
              <a:rPr spc="390" dirty="0"/>
              <a:t> </a:t>
            </a:r>
            <a:r>
              <a:rPr dirty="0"/>
              <a:t>parts</a:t>
            </a:r>
            <a:r>
              <a:rPr spc="385" dirty="0"/>
              <a:t> </a:t>
            </a:r>
            <a:r>
              <a:rPr dirty="0"/>
              <a:t>of</a:t>
            </a:r>
            <a:r>
              <a:rPr spc="390" dirty="0"/>
              <a:t> </a:t>
            </a:r>
            <a:r>
              <a:rPr dirty="0"/>
              <a:t>the</a:t>
            </a:r>
            <a:r>
              <a:rPr spc="385" dirty="0"/>
              <a:t> </a:t>
            </a:r>
            <a:r>
              <a:rPr dirty="0"/>
              <a:t>animal</a:t>
            </a:r>
            <a:r>
              <a:rPr spc="385" dirty="0"/>
              <a:t> </a:t>
            </a:r>
            <a:r>
              <a:rPr dirty="0"/>
              <a:t>under</a:t>
            </a:r>
            <a:r>
              <a:rPr spc="390" dirty="0"/>
              <a:t> </a:t>
            </a:r>
            <a:r>
              <a:rPr dirty="0"/>
              <a:t>a</a:t>
            </a:r>
            <a:r>
              <a:rPr spc="385" dirty="0"/>
              <a:t> </a:t>
            </a:r>
            <a:r>
              <a:rPr dirty="0"/>
              <a:t>microscope</a:t>
            </a:r>
            <a:r>
              <a:rPr spc="390" dirty="0"/>
              <a:t> </a:t>
            </a:r>
            <a:r>
              <a:rPr spc="-25" dirty="0"/>
              <a:t>and </a:t>
            </a:r>
            <a:r>
              <a:rPr dirty="0"/>
              <a:t>discovered</a:t>
            </a:r>
            <a:r>
              <a:rPr spc="-55" dirty="0"/>
              <a:t> </a:t>
            </a:r>
            <a:r>
              <a:rPr dirty="0"/>
              <a:t>animal</a:t>
            </a:r>
            <a:r>
              <a:rPr spc="-50" dirty="0"/>
              <a:t> </a:t>
            </a:r>
            <a:r>
              <a:rPr spc="-20" dirty="0"/>
              <a:t>cells</a:t>
            </a:r>
          </a:p>
          <a:p>
            <a:pPr marL="224790" indent="-212090" algn="just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24790" algn="l"/>
              </a:tabLst>
            </a:pPr>
            <a:r>
              <a:rPr b="1" dirty="0">
                <a:latin typeface="Times New Roman"/>
                <a:cs typeface="Times New Roman"/>
              </a:rPr>
              <a:t>Rudolph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Virchow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(1855)</a:t>
            </a:r>
          </a:p>
          <a:p>
            <a:pPr marL="224790" marR="5715" algn="just">
              <a:lnSpc>
                <a:spcPts val="1939"/>
              </a:lnSpc>
              <a:spcBef>
                <a:spcPts val="785"/>
              </a:spcBef>
            </a:pPr>
            <a:r>
              <a:rPr dirty="0"/>
              <a:t>German</a:t>
            </a:r>
            <a:r>
              <a:rPr spc="145" dirty="0"/>
              <a:t> </a:t>
            </a:r>
            <a:r>
              <a:rPr dirty="0"/>
              <a:t>physician</a:t>
            </a:r>
            <a:r>
              <a:rPr spc="150" dirty="0"/>
              <a:t> </a:t>
            </a:r>
            <a:r>
              <a:rPr dirty="0"/>
              <a:t>stated</a:t>
            </a:r>
            <a:r>
              <a:rPr spc="150" dirty="0"/>
              <a:t> </a:t>
            </a:r>
            <a:r>
              <a:rPr dirty="0"/>
              <a:t>that</a:t>
            </a:r>
            <a:r>
              <a:rPr spc="150" dirty="0"/>
              <a:t> </a:t>
            </a:r>
            <a:r>
              <a:rPr dirty="0"/>
              <a:t>all</a:t>
            </a:r>
            <a:r>
              <a:rPr spc="150" dirty="0"/>
              <a:t> </a:t>
            </a:r>
            <a:r>
              <a:rPr dirty="0"/>
              <a:t>living</a:t>
            </a:r>
            <a:r>
              <a:rPr spc="150" dirty="0"/>
              <a:t> </a:t>
            </a:r>
            <a:r>
              <a:rPr dirty="0"/>
              <a:t>cells</a:t>
            </a:r>
            <a:r>
              <a:rPr spc="150" dirty="0"/>
              <a:t> </a:t>
            </a:r>
            <a:r>
              <a:rPr dirty="0"/>
              <a:t>come</a:t>
            </a:r>
            <a:r>
              <a:rPr spc="150" dirty="0"/>
              <a:t> </a:t>
            </a:r>
            <a:r>
              <a:rPr dirty="0"/>
              <a:t>only</a:t>
            </a:r>
            <a:r>
              <a:rPr spc="150" dirty="0"/>
              <a:t> </a:t>
            </a:r>
            <a:r>
              <a:rPr dirty="0"/>
              <a:t>from</a:t>
            </a:r>
            <a:r>
              <a:rPr spc="145" dirty="0"/>
              <a:t> </a:t>
            </a:r>
            <a:r>
              <a:rPr dirty="0"/>
              <a:t>other</a:t>
            </a:r>
            <a:r>
              <a:rPr spc="150" dirty="0"/>
              <a:t> </a:t>
            </a:r>
            <a:r>
              <a:rPr spc="-10" dirty="0"/>
              <a:t>living cells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1112" y="433453"/>
            <a:ext cx="4406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 biology </a:t>
            </a:r>
            <a:r>
              <a:rPr sz="10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Fozia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69561" y="1714"/>
            <a:ext cx="4574540" cy="6097905"/>
            <a:chOff x="4569561" y="1714"/>
            <a:chExt cx="4574540" cy="6097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9957" y="595603"/>
              <a:ext cx="540009" cy="7200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9554" y="107302"/>
              <a:ext cx="472361" cy="62981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38746" y="2001024"/>
              <a:ext cx="2305685" cy="4098290"/>
            </a:xfrm>
            <a:custGeom>
              <a:avLst/>
              <a:gdLst/>
              <a:ahLst/>
              <a:cxnLst/>
              <a:rect l="l" t="t" r="r" b="b"/>
              <a:pathLst>
                <a:path w="2305684" h="4098290">
                  <a:moveTo>
                    <a:pt x="2305253" y="4098226"/>
                  </a:moveTo>
                  <a:lnTo>
                    <a:pt x="2305253" y="2047392"/>
                  </a:lnTo>
                  <a:lnTo>
                    <a:pt x="769277" y="0"/>
                  </a:lnTo>
                  <a:lnTo>
                    <a:pt x="0" y="1025410"/>
                  </a:lnTo>
                  <a:lnTo>
                    <a:pt x="2305253" y="4098226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47965" y="1714"/>
              <a:ext cx="1496060" cy="1994535"/>
            </a:xfrm>
            <a:custGeom>
              <a:avLst/>
              <a:gdLst/>
              <a:ahLst/>
              <a:cxnLst/>
              <a:rect l="l" t="t" r="r" b="b"/>
              <a:pathLst>
                <a:path w="1496059" h="1994535">
                  <a:moveTo>
                    <a:pt x="1496034" y="1994153"/>
                  </a:moveTo>
                  <a:lnTo>
                    <a:pt x="1496034" y="0"/>
                  </a:lnTo>
                  <a:lnTo>
                    <a:pt x="0" y="0"/>
                  </a:lnTo>
                  <a:lnTo>
                    <a:pt x="1496034" y="1994153"/>
                  </a:lnTo>
                  <a:close/>
                </a:path>
              </a:pathLst>
            </a:custGeom>
            <a:solidFill>
              <a:srgbClr val="CED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9561" y="1727"/>
              <a:ext cx="3001645" cy="1999614"/>
            </a:xfrm>
            <a:custGeom>
              <a:avLst/>
              <a:gdLst/>
              <a:ahLst/>
              <a:cxnLst/>
              <a:rect l="l" t="t" r="r" b="b"/>
              <a:pathLst>
                <a:path w="3001645" h="1999614">
                  <a:moveTo>
                    <a:pt x="1499895" y="1999297"/>
                  </a:moveTo>
                  <a:lnTo>
                    <a:pt x="3001086" y="0"/>
                  </a:lnTo>
                  <a:lnTo>
                    <a:pt x="0" y="0"/>
                  </a:lnTo>
                  <a:lnTo>
                    <a:pt x="1499895" y="1999297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45769" y="3950208"/>
            <a:ext cx="1600200" cy="4445"/>
          </a:xfrm>
          <a:custGeom>
            <a:avLst/>
            <a:gdLst/>
            <a:ahLst/>
            <a:cxnLst/>
            <a:rect l="l" t="t" r="r" b="b"/>
            <a:pathLst>
              <a:path w="1600200" h="4445">
                <a:moveTo>
                  <a:pt x="0" y="0"/>
                </a:moveTo>
                <a:lnTo>
                  <a:pt x="1600200" y="3987"/>
                </a:lnTo>
              </a:path>
            </a:pathLst>
          </a:custGeom>
          <a:ln w="101599">
            <a:solidFill>
              <a:srgbClr val="85A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3069" y="2987903"/>
            <a:ext cx="22021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45" dirty="0">
                <a:latin typeface="Trebuchet MS"/>
                <a:cs typeface="Trebuchet MS"/>
              </a:rPr>
              <a:t>THANKS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1112" y="433453"/>
            <a:ext cx="4406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 biology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52632" y="753493"/>
            <a:ext cx="2774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3071" y="913513"/>
            <a:ext cx="336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Fozia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79956" y="107302"/>
            <a:ext cx="1262380" cy="1208405"/>
            <a:chOff x="7579956" y="107302"/>
            <a:chExt cx="1262380" cy="12084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9956" y="595603"/>
              <a:ext cx="540009" cy="7200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9553" y="107302"/>
              <a:ext cx="472361" cy="62981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94970" y="2098040"/>
            <a:ext cx="8401050" cy="823594"/>
            <a:chOff x="394970" y="2098040"/>
            <a:chExt cx="8401050" cy="823594"/>
          </a:xfrm>
        </p:grpSpPr>
        <p:sp>
          <p:nvSpPr>
            <p:cNvPr id="9" name="object 9"/>
            <p:cNvSpPr/>
            <p:nvPr/>
          </p:nvSpPr>
          <p:spPr>
            <a:xfrm>
              <a:off x="445769" y="2148840"/>
              <a:ext cx="1600200" cy="4445"/>
            </a:xfrm>
            <a:custGeom>
              <a:avLst/>
              <a:gdLst/>
              <a:ahLst/>
              <a:cxnLst/>
              <a:rect l="l" t="t" r="r" b="b"/>
              <a:pathLst>
                <a:path w="1600200" h="4444">
                  <a:moveTo>
                    <a:pt x="0" y="0"/>
                  </a:moveTo>
                  <a:lnTo>
                    <a:pt x="1600200" y="3987"/>
                  </a:lnTo>
                </a:path>
              </a:pathLst>
            </a:custGeom>
            <a:ln w="101599">
              <a:solidFill>
                <a:srgbClr val="85A6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9836" y="2486533"/>
              <a:ext cx="8229600" cy="428625"/>
            </a:xfrm>
            <a:custGeom>
              <a:avLst/>
              <a:gdLst/>
              <a:ahLst/>
              <a:cxnLst/>
              <a:rect l="l" t="t" r="r" b="b"/>
              <a:pathLst>
                <a:path w="8229600" h="428625">
                  <a:moveTo>
                    <a:pt x="8229600" y="0"/>
                  </a:moveTo>
                  <a:lnTo>
                    <a:pt x="0" y="0"/>
                  </a:lnTo>
                  <a:lnTo>
                    <a:pt x="0" y="428396"/>
                  </a:lnTo>
                  <a:lnTo>
                    <a:pt x="8229600" y="42839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9836" y="2486533"/>
              <a:ext cx="8229600" cy="428625"/>
            </a:xfrm>
            <a:custGeom>
              <a:avLst/>
              <a:gdLst/>
              <a:ahLst/>
              <a:cxnLst/>
              <a:rect l="l" t="t" r="r" b="b"/>
              <a:pathLst>
                <a:path w="8229600" h="428625">
                  <a:moveTo>
                    <a:pt x="0" y="0"/>
                  </a:moveTo>
                  <a:lnTo>
                    <a:pt x="8229600" y="0"/>
                  </a:lnTo>
                  <a:lnTo>
                    <a:pt x="8229600" y="428396"/>
                  </a:lnTo>
                  <a:lnTo>
                    <a:pt x="0" y="42839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1316" y="2235606"/>
              <a:ext cx="5760720" cy="502284"/>
            </a:xfrm>
            <a:custGeom>
              <a:avLst/>
              <a:gdLst/>
              <a:ahLst/>
              <a:cxnLst/>
              <a:rect l="l" t="t" r="r" b="b"/>
              <a:pathLst>
                <a:path w="5760720" h="502285">
                  <a:moveTo>
                    <a:pt x="5677077" y="0"/>
                  </a:moveTo>
                  <a:lnTo>
                    <a:pt x="83641" y="0"/>
                  </a:lnTo>
                  <a:lnTo>
                    <a:pt x="51214" y="6616"/>
                  </a:lnTo>
                  <a:lnTo>
                    <a:pt x="24614" y="24614"/>
                  </a:lnTo>
                  <a:lnTo>
                    <a:pt x="6616" y="51215"/>
                  </a:lnTo>
                  <a:lnTo>
                    <a:pt x="0" y="83642"/>
                  </a:lnTo>
                  <a:lnTo>
                    <a:pt x="0" y="418198"/>
                  </a:lnTo>
                  <a:lnTo>
                    <a:pt x="6616" y="450625"/>
                  </a:lnTo>
                  <a:lnTo>
                    <a:pt x="24614" y="477226"/>
                  </a:lnTo>
                  <a:lnTo>
                    <a:pt x="51214" y="495223"/>
                  </a:lnTo>
                  <a:lnTo>
                    <a:pt x="83641" y="501840"/>
                  </a:lnTo>
                  <a:lnTo>
                    <a:pt x="5677077" y="501840"/>
                  </a:lnTo>
                  <a:lnTo>
                    <a:pt x="5709504" y="495223"/>
                  </a:lnTo>
                  <a:lnTo>
                    <a:pt x="5736105" y="477226"/>
                  </a:lnTo>
                  <a:lnTo>
                    <a:pt x="5754103" y="450625"/>
                  </a:lnTo>
                  <a:lnTo>
                    <a:pt x="5760720" y="418198"/>
                  </a:lnTo>
                  <a:lnTo>
                    <a:pt x="5760720" y="83642"/>
                  </a:lnTo>
                  <a:lnTo>
                    <a:pt x="5754103" y="51215"/>
                  </a:lnTo>
                  <a:lnTo>
                    <a:pt x="5736105" y="24614"/>
                  </a:lnTo>
                  <a:lnTo>
                    <a:pt x="5709504" y="6616"/>
                  </a:lnTo>
                  <a:lnTo>
                    <a:pt x="5677077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1316" y="2235606"/>
              <a:ext cx="5760720" cy="502284"/>
            </a:xfrm>
            <a:custGeom>
              <a:avLst/>
              <a:gdLst/>
              <a:ahLst/>
              <a:cxnLst/>
              <a:rect l="l" t="t" r="r" b="b"/>
              <a:pathLst>
                <a:path w="5760720" h="502285">
                  <a:moveTo>
                    <a:pt x="0" y="83642"/>
                  </a:moveTo>
                  <a:lnTo>
                    <a:pt x="6616" y="51215"/>
                  </a:lnTo>
                  <a:lnTo>
                    <a:pt x="24614" y="24614"/>
                  </a:lnTo>
                  <a:lnTo>
                    <a:pt x="51214" y="6616"/>
                  </a:lnTo>
                  <a:lnTo>
                    <a:pt x="83641" y="0"/>
                  </a:lnTo>
                  <a:lnTo>
                    <a:pt x="5677077" y="0"/>
                  </a:lnTo>
                  <a:lnTo>
                    <a:pt x="5709504" y="6616"/>
                  </a:lnTo>
                  <a:lnTo>
                    <a:pt x="5736105" y="24614"/>
                  </a:lnTo>
                  <a:lnTo>
                    <a:pt x="5754103" y="51215"/>
                  </a:lnTo>
                  <a:lnTo>
                    <a:pt x="5760720" y="83642"/>
                  </a:lnTo>
                  <a:lnTo>
                    <a:pt x="5760720" y="418198"/>
                  </a:lnTo>
                  <a:lnTo>
                    <a:pt x="5754103" y="450625"/>
                  </a:lnTo>
                  <a:lnTo>
                    <a:pt x="5736105" y="477226"/>
                  </a:lnTo>
                  <a:lnTo>
                    <a:pt x="5709504" y="495223"/>
                  </a:lnTo>
                  <a:lnTo>
                    <a:pt x="5677077" y="501840"/>
                  </a:lnTo>
                  <a:lnTo>
                    <a:pt x="83641" y="501840"/>
                  </a:lnTo>
                  <a:lnTo>
                    <a:pt x="51214" y="495223"/>
                  </a:lnTo>
                  <a:lnTo>
                    <a:pt x="24614" y="477226"/>
                  </a:lnTo>
                  <a:lnTo>
                    <a:pt x="6616" y="450625"/>
                  </a:lnTo>
                  <a:lnTo>
                    <a:pt x="0" y="418198"/>
                  </a:lnTo>
                  <a:lnTo>
                    <a:pt x="0" y="83642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53486" y="2997200"/>
            <a:ext cx="8242300" cy="695325"/>
            <a:chOff x="553486" y="2997200"/>
            <a:chExt cx="8242300" cy="695325"/>
          </a:xfrm>
        </p:grpSpPr>
        <p:sp>
          <p:nvSpPr>
            <p:cNvPr id="15" name="object 15"/>
            <p:cNvSpPr/>
            <p:nvPr/>
          </p:nvSpPr>
          <p:spPr>
            <a:xfrm>
              <a:off x="559836" y="3257651"/>
              <a:ext cx="8229600" cy="428625"/>
            </a:xfrm>
            <a:custGeom>
              <a:avLst/>
              <a:gdLst/>
              <a:ahLst/>
              <a:cxnLst/>
              <a:rect l="l" t="t" r="r" b="b"/>
              <a:pathLst>
                <a:path w="8229600" h="428625">
                  <a:moveTo>
                    <a:pt x="8229600" y="0"/>
                  </a:moveTo>
                  <a:lnTo>
                    <a:pt x="0" y="0"/>
                  </a:lnTo>
                  <a:lnTo>
                    <a:pt x="0" y="428396"/>
                  </a:lnTo>
                  <a:lnTo>
                    <a:pt x="8229600" y="42839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9836" y="3257651"/>
              <a:ext cx="8229600" cy="428625"/>
            </a:xfrm>
            <a:custGeom>
              <a:avLst/>
              <a:gdLst/>
              <a:ahLst/>
              <a:cxnLst/>
              <a:rect l="l" t="t" r="r" b="b"/>
              <a:pathLst>
                <a:path w="8229600" h="428625">
                  <a:moveTo>
                    <a:pt x="0" y="0"/>
                  </a:moveTo>
                  <a:lnTo>
                    <a:pt x="8229600" y="0"/>
                  </a:lnTo>
                  <a:lnTo>
                    <a:pt x="8229600" y="428396"/>
                  </a:lnTo>
                  <a:lnTo>
                    <a:pt x="0" y="42839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1316" y="3006725"/>
              <a:ext cx="5760720" cy="502284"/>
            </a:xfrm>
            <a:custGeom>
              <a:avLst/>
              <a:gdLst/>
              <a:ahLst/>
              <a:cxnLst/>
              <a:rect l="l" t="t" r="r" b="b"/>
              <a:pathLst>
                <a:path w="5760720" h="502285">
                  <a:moveTo>
                    <a:pt x="5677077" y="0"/>
                  </a:moveTo>
                  <a:lnTo>
                    <a:pt x="83641" y="0"/>
                  </a:lnTo>
                  <a:lnTo>
                    <a:pt x="51214" y="6616"/>
                  </a:lnTo>
                  <a:lnTo>
                    <a:pt x="24614" y="24614"/>
                  </a:lnTo>
                  <a:lnTo>
                    <a:pt x="6616" y="51215"/>
                  </a:lnTo>
                  <a:lnTo>
                    <a:pt x="0" y="83642"/>
                  </a:lnTo>
                  <a:lnTo>
                    <a:pt x="0" y="418198"/>
                  </a:lnTo>
                  <a:lnTo>
                    <a:pt x="6616" y="450625"/>
                  </a:lnTo>
                  <a:lnTo>
                    <a:pt x="24614" y="477226"/>
                  </a:lnTo>
                  <a:lnTo>
                    <a:pt x="51214" y="495223"/>
                  </a:lnTo>
                  <a:lnTo>
                    <a:pt x="83641" y="501840"/>
                  </a:lnTo>
                  <a:lnTo>
                    <a:pt x="5677077" y="501840"/>
                  </a:lnTo>
                  <a:lnTo>
                    <a:pt x="5709504" y="495223"/>
                  </a:lnTo>
                  <a:lnTo>
                    <a:pt x="5736105" y="477226"/>
                  </a:lnTo>
                  <a:lnTo>
                    <a:pt x="5754103" y="450625"/>
                  </a:lnTo>
                  <a:lnTo>
                    <a:pt x="5760720" y="418198"/>
                  </a:lnTo>
                  <a:lnTo>
                    <a:pt x="5760720" y="83642"/>
                  </a:lnTo>
                  <a:lnTo>
                    <a:pt x="5754103" y="51215"/>
                  </a:lnTo>
                  <a:lnTo>
                    <a:pt x="5736105" y="24614"/>
                  </a:lnTo>
                  <a:lnTo>
                    <a:pt x="5709504" y="6616"/>
                  </a:lnTo>
                  <a:lnTo>
                    <a:pt x="5677077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1316" y="3006725"/>
              <a:ext cx="5760720" cy="502284"/>
            </a:xfrm>
            <a:custGeom>
              <a:avLst/>
              <a:gdLst/>
              <a:ahLst/>
              <a:cxnLst/>
              <a:rect l="l" t="t" r="r" b="b"/>
              <a:pathLst>
                <a:path w="5760720" h="502285">
                  <a:moveTo>
                    <a:pt x="0" y="83642"/>
                  </a:moveTo>
                  <a:lnTo>
                    <a:pt x="6616" y="51215"/>
                  </a:lnTo>
                  <a:lnTo>
                    <a:pt x="24614" y="24614"/>
                  </a:lnTo>
                  <a:lnTo>
                    <a:pt x="51214" y="6616"/>
                  </a:lnTo>
                  <a:lnTo>
                    <a:pt x="83641" y="0"/>
                  </a:lnTo>
                  <a:lnTo>
                    <a:pt x="5677077" y="0"/>
                  </a:lnTo>
                  <a:lnTo>
                    <a:pt x="5709504" y="6616"/>
                  </a:lnTo>
                  <a:lnTo>
                    <a:pt x="5736105" y="24614"/>
                  </a:lnTo>
                  <a:lnTo>
                    <a:pt x="5754103" y="51215"/>
                  </a:lnTo>
                  <a:lnTo>
                    <a:pt x="5760720" y="83642"/>
                  </a:lnTo>
                  <a:lnTo>
                    <a:pt x="5760720" y="418198"/>
                  </a:lnTo>
                  <a:lnTo>
                    <a:pt x="5754103" y="450625"/>
                  </a:lnTo>
                  <a:lnTo>
                    <a:pt x="5736105" y="477226"/>
                  </a:lnTo>
                  <a:lnTo>
                    <a:pt x="5709504" y="495223"/>
                  </a:lnTo>
                  <a:lnTo>
                    <a:pt x="5677077" y="501840"/>
                  </a:lnTo>
                  <a:lnTo>
                    <a:pt x="83641" y="501840"/>
                  </a:lnTo>
                  <a:lnTo>
                    <a:pt x="51214" y="495223"/>
                  </a:lnTo>
                  <a:lnTo>
                    <a:pt x="24614" y="477226"/>
                  </a:lnTo>
                  <a:lnTo>
                    <a:pt x="6616" y="450625"/>
                  </a:lnTo>
                  <a:lnTo>
                    <a:pt x="0" y="418198"/>
                  </a:lnTo>
                  <a:lnTo>
                    <a:pt x="0" y="83642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53486" y="3768318"/>
            <a:ext cx="8242300" cy="1739900"/>
            <a:chOff x="553486" y="3768318"/>
            <a:chExt cx="8242300" cy="1739900"/>
          </a:xfrm>
        </p:grpSpPr>
        <p:sp>
          <p:nvSpPr>
            <p:cNvPr id="20" name="object 20"/>
            <p:cNvSpPr/>
            <p:nvPr/>
          </p:nvSpPr>
          <p:spPr>
            <a:xfrm>
              <a:off x="559836" y="4028770"/>
              <a:ext cx="8229600" cy="1473200"/>
            </a:xfrm>
            <a:custGeom>
              <a:avLst/>
              <a:gdLst/>
              <a:ahLst/>
              <a:cxnLst/>
              <a:rect l="l" t="t" r="r" b="b"/>
              <a:pathLst>
                <a:path w="8229600" h="1473200">
                  <a:moveTo>
                    <a:pt x="8229600" y="0"/>
                  </a:moveTo>
                  <a:lnTo>
                    <a:pt x="0" y="0"/>
                  </a:lnTo>
                  <a:lnTo>
                    <a:pt x="0" y="1472628"/>
                  </a:lnTo>
                  <a:lnTo>
                    <a:pt x="8229600" y="1472628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9836" y="4028770"/>
              <a:ext cx="8229600" cy="1473200"/>
            </a:xfrm>
            <a:custGeom>
              <a:avLst/>
              <a:gdLst/>
              <a:ahLst/>
              <a:cxnLst/>
              <a:rect l="l" t="t" r="r" b="b"/>
              <a:pathLst>
                <a:path w="8229600" h="1473200">
                  <a:moveTo>
                    <a:pt x="0" y="0"/>
                  </a:moveTo>
                  <a:lnTo>
                    <a:pt x="8229600" y="0"/>
                  </a:lnTo>
                  <a:lnTo>
                    <a:pt x="8229600" y="1472628"/>
                  </a:lnTo>
                  <a:lnTo>
                    <a:pt x="0" y="147262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1316" y="3777843"/>
              <a:ext cx="5760720" cy="502284"/>
            </a:xfrm>
            <a:custGeom>
              <a:avLst/>
              <a:gdLst/>
              <a:ahLst/>
              <a:cxnLst/>
              <a:rect l="l" t="t" r="r" b="b"/>
              <a:pathLst>
                <a:path w="5760720" h="502285">
                  <a:moveTo>
                    <a:pt x="5677077" y="0"/>
                  </a:moveTo>
                  <a:lnTo>
                    <a:pt x="83641" y="0"/>
                  </a:lnTo>
                  <a:lnTo>
                    <a:pt x="51214" y="6616"/>
                  </a:lnTo>
                  <a:lnTo>
                    <a:pt x="24614" y="24614"/>
                  </a:lnTo>
                  <a:lnTo>
                    <a:pt x="6616" y="51215"/>
                  </a:lnTo>
                  <a:lnTo>
                    <a:pt x="0" y="83642"/>
                  </a:lnTo>
                  <a:lnTo>
                    <a:pt x="0" y="418198"/>
                  </a:lnTo>
                  <a:lnTo>
                    <a:pt x="6616" y="450625"/>
                  </a:lnTo>
                  <a:lnTo>
                    <a:pt x="24614" y="477226"/>
                  </a:lnTo>
                  <a:lnTo>
                    <a:pt x="51214" y="495223"/>
                  </a:lnTo>
                  <a:lnTo>
                    <a:pt x="83641" y="501840"/>
                  </a:lnTo>
                  <a:lnTo>
                    <a:pt x="5677077" y="501840"/>
                  </a:lnTo>
                  <a:lnTo>
                    <a:pt x="5709504" y="495223"/>
                  </a:lnTo>
                  <a:lnTo>
                    <a:pt x="5736105" y="477226"/>
                  </a:lnTo>
                  <a:lnTo>
                    <a:pt x="5754103" y="450625"/>
                  </a:lnTo>
                  <a:lnTo>
                    <a:pt x="5760720" y="418198"/>
                  </a:lnTo>
                  <a:lnTo>
                    <a:pt x="5760720" y="83642"/>
                  </a:lnTo>
                  <a:lnTo>
                    <a:pt x="5754103" y="51215"/>
                  </a:lnTo>
                  <a:lnTo>
                    <a:pt x="5736105" y="24614"/>
                  </a:lnTo>
                  <a:lnTo>
                    <a:pt x="5709504" y="6616"/>
                  </a:lnTo>
                  <a:lnTo>
                    <a:pt x="5677077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1316" y="3777843"/>
              <a:ext cx="5760720" cy="502284"/>
            </a:xfrm>
            <a:custGeom>
              <a:avLst/>
              <a:gdLst/>
              <a:ahLst/>
              <a:cxnLst/>
              <a:rect l="l" t="t" r="r" b="b"/>
              <a:pathLst>
                <a:path w="5760720" h="502285">
                  <a:moveTo>
                    <a:pt x="0" y="83642"/>
                  </a:moveTo>
                  <a:lnTo>
                    <a:pt x="6616" y="51215"/>
                  </a:lnTo>
                  <a:lnTo>
                    <a:pt x="24614" y="24614"/>
                  </a:lnTo>
                  <a:lnTo>
                    <a:pt x="51214" y="6616"/>
                  </a:lnTo>
                  <a:lnTo>
                    <a:pt x="83641" y="0"/>
                  </a:lnTo>
                  <a:lnTo>
                    <a:pt x="5677077" y="0"/>
                  </a:lnTo>
                  <a:lnTo>
                    <a:pt x="5709504" y="6616"/>
                  </a:lnTo>
                  <a:lnTo>
                    <a:pt x="5736105" y="24614"/>
                  </a:lnTo>
                  <a:lnTo>
                    <a:pt x="5754103" y="51215"/>
                  </a:lnTo>
                  <a:lnTo>
                    <a:pt x="5760720" y="83642"/>
                  </a:lnTo>
                  <a:lnTo>
                    <a:pt x="5760720" y="418198"/>
                  </a:lnTo>
                  <a:lnTo>
                    <a:pt x="5754103" y="450625"/>
                  </a:lnTo>
                  <a:lnTo>
                    <a:pt x="5736105" y="477226"/>
                  </a:lnTo>
                  <a:lnTo>
                    <a:pt x="5709504" y="495223"/>
                  </a:lnTo>
                  <a:lnTo>
                    <a:pt x="5677077" y="501840"/>
                  </a:lnTo>
                  <a:lnTo>
                    <a:pt x="83641" y="501840"/>
                  </a:lnTo>
                  <a:lnTo>
                    <a:pt x="51214" y="495223"/>
                  </a:lnTo>
                  <a:lnTo>
                    <a:pt x="24614" y="477226"/>
                  </a:lnTo>
                  <a:lnTo>
                    <a:pt x="6616" y="450625"/>
                  </a:lnTo>
                  <a:lnTo>
                    <a:pt x="0" y="418198"/>
                  </a:lnTo>
                  <a:lnTo>
                    <a:pt x="0" y="83642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10702" y="2342464"/>
            <a:ext cx="6602095" cy="293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Scientific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study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rebuchet MS"/>
                <a:cs typeface="Trebuchet MS"/>
              </a:rPr>
              <a:t>life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500">
              <a:latin typeface="Trebuchet MS"/>
              <a:cs typeface="Trebuchet MS"/>
            </a:endParaRPr>
          </a:p>
          <a:p>
            <a:pPr marL="76835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Present</a:t>
            </a:r>
            <a:r>
              <a:rPr sz="15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era</a:t>
            </a:r>
            <a:r>
              <a:rPr sz="15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most</a:t>
            </a:r>
            <a:r>
              <a:rPr sz="15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exciting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5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biology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500">
              <a:latin typeface="Trebuchet MS"/>
              <a:cs typeface="Trebuchet MS"/>
            </a:endParaRPr>
          </a:p>
          <a:p>
            <a:pPr marL="76835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Scientists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trying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solve</a:t>
            </a:r>
            <a:r>
              <a:rPr sz="15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biological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puzzles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like:</a:t>
            </a:r>
            <a:endParaRPr sz="1500">
              <a:latin typeface="Trebuchet MS"/>
              <a:cs typeface="Trebuchet MS"/>
            </a:endParaRPr>
          </a:p>
          <a:p>
            <a:pPr marL="127635" indent="-114935">
              <a:lnSpc>
                <a:spcPct val="100000"/>
              </a:lnSpc>
              <a:spcBef>
                <a:spcPts val="1470"/>
              </a:spcBef>
              <a:buFont typeface="Trebuchet MS"/>
              <a:buChar char="•"/>
              <a:tabLst>
                <a:tab pos="127635" algn="l"/>
              </a:tabLst>
            </a:pPr>
            <a:r>
              <a:rPr sz="1500" b="1" dirty="0">
                <a:latin typeface="Trebuchet MS"/>
                <a:cs typeface="Trebuchet MS"/>
              </a:rPr>
              <a:t>How</a:t>
            </a:r>
            <a:r>
              <a:rPr sz="1500" b="1" spc="-3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a</a:t>
            </a:r>
            <a:r>
              <a:rPr sz="1500" b="1" spc="-3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single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microscopic</a:t>
            </a:r>
            <a:r>
              <a:rPr sz="1500" b="1" spc="-3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cell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develops</a:t>
            </a:r>
            <a:r>
              <a:rPr sz="1500" b="1" spc="-3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into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complex</a:t>
            </a:r>
            <a:r>
              <a:rPr sz="1500" b="1" spc="-3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animals</a:t>
            </a:r>
            <a:r>
              <a:rPr sz="1500" b="1" spc="-3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and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spc="-10" dirty="0">
                <a:latin typeface="Trebuchet MS"/>
                <a:cs typeface="Trebuchet MS"/>
              </a:rPr>
              <a:t>plants?</a:t>
            </a:r>
            <a:endParaRPr sz="1500">
              <a:latin typeface="Trebuchet MS"/>
              <a:cs typeface="Trebuchet MS"/>
            </a:endParaRPr>
          </a:p>
          <a:p>
            <a:pPr marL="127635" indent="-114935">
              <a:lnSpc>
                <a:spcPct val="100000"/>
              </a:lnSpc>
              <a:spcBef>
                <a:spcPts val="90"/>
              </a:spcBef>
              <a:buFont typeface="Trebuchet MS"/>
              <a:buChar char="•"/>
              <a:tabLst>
                <a:tab pos="127635" algn="l"/>
              </a:tabLst>
            </a:pPr>
            <a:r>
              <a:rPr sz="1500" b="1" dirty="0">
                <a:latin typeface="Trebuchet MS"/>
                <a:cs typeface="Trebuchet MS"/>
              </a:rPr>
              <a:t>How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plants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convert</a:t>
            </a:r>
            <a:r>
              <a:rPr sz="1500" b="1" spc="-2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solar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energy</a:t>
            </a:r>
            <a:r>
              <a:rPr sz="1500" b="1" spc="-2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to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chemical</a:t>
            </a:r>
            <a:r>
              <a:rPr sz="1500" b="1" spc="-2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energy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of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spc="-10" dirty="0">
                <a:latin typeface="Trebuchet MS"/>
                <a:cs typeface="Trebuchet MS"/>
              </a:rPr>
              <a:t>food?</a:t>
            </a:r>
            <a:endParaRPr sz="1500">
              <a:latin typeface="Trebuchet MS"/>
              <a:cs typeface="Trebuchet MS"/>
            </a:endParaRPr>
          </a:p>
          <a:p>
            <a:pPr marL="127635" indent="-114935">
              <a:lnSpc>
                <a:spcPct val="100000"/>
              </a:lnSpc>
              <a:spcBef>
                <a:spcPts val="90"/>
              </a:spcBef>
              <a:buFont typeface="Trebuchet MS"/>
              <a:buChar char="•"/>
              <a:tabLst>
                <a:tab pos="127635" algn="l"/>
              </a:tabLst>
            </a:pPr>
            <a:r>
              <a:rPr sz="1500" b="1" dirty="0">
                <a:latin typeface="Trebuchet MS"/>
                <a:cs typeface="Trebuchet MS"/>
              </a:rPr>
              <a:t>How</a:t>
            </a:r>
            <a:r>
              <a:rPr sz="1500" b="1" spc="-3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human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mind</a:t>
            </a:r>
            <a:r>
              <a:rPr sz="1500" b="1" spc="-35" dirty="0">
                <a:latin typeface="Trebuchet MS"/>
                <a:cs typeface="Trebuchet MS"/>
              </a:rPr>
              <a:t> </a:t>
            </a:r>
            <a:r>
              <a:rPr sz="1500" b="1" spc="-10" dirty="0">
                <a:latin typeface="Trebuchet MS"/>
                <a:cs typeface="Trebuchet MS"/>
              </a:rPr>
              <a:t>works?</a:t>
            </a:r>
            <a:endParaRPr sz="1500">
              <a:latin typeface="Trebuchet MS"/>
              <a:cs typeface="Trebuchet MS"/>
            </a:endParaRPr>
          </a:p>
          <a:p>
            <a:pPr marL="127635" indent="-114935">
              <a:lnSpc>
                <a:spcPct val="100000"/>
              </a:lnSpc>
              <a:spcBef>
                <a:spcPts val="90"/>
              </a:spcBef>
              <a:buFont typeface="Trebuchet MS"/>
              <a:buChar char="•"/>
              <a:tabLst>
                <a:tab pos="127635" algn="l"/>
              </a:tabLst>
            </a:pPr>
            <a:r>
              <a:rPr sz="1500" b="1" dirty="0">
                <a:latin typeface="Trebuchet MS"/>
                <a:cs typeface="Trebuchet MS"/>
              </a:rPr>
              <a:t>How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various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forms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of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diverse</a:t>
            </a:r>
            <a:r>
              <a:rPr sz="1500" b="1" spc="-2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life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on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earth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evolve</a:t>
            </a:r>
            <a:r>
              <a:rPr sz="1500" b="1" spc="-2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from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first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spc="-10" dirty="0">
                <a:latin typeface="Trebuchet MS"/>
                <a:cs typeface="Trebuchet MS"/>
              </a:rPr>
              <a:t>microbe?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7136" y="862144"/>
            <a:ext cx="14890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45" dirty="0">
                <a:latin typeface="Trebuchet MS"/>
                <a:cs typeface="Trebuchet MS"/>
              </a:rPr>
              <a:t>Biology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4514" y="433453"/>
            <a:ext cx="37401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1112" y="593473"/>
            <a:ext cx="4406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biology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2632" y="753493"/>
            <a:ext cx="2774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3071" y="913513"/>
            <a:ext cx="336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Fozia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79956" y="107302"/>
            <a:ext cx="1262380" cy="1208405"/>
            <a:chOff x="7579956" y="107302"/>
            <a:chExt cx="1262380" cy="1208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9956" y="595603"/>
              <a:ext cx="540009" cy="7200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9553" y="107302"/>
              <a:ext cx="472361" cy="6298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78656" y="1434655"/>
            <a:ext cx="1811020" cy="1087120"/>
          </a:xfrm>
          <a:prstGeom prst="rect">
            <a:avLst/>
          </a:prstGeom>
          <a:solidFill>
            <a:srgbClr val="3493B9"/>
          </a:solidFill>
          <a:ln w="19049">
            <a:solidFill>
              <a:srgbClr val="FFFFF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endParaRPr sz="1200">
              <a:latin typeface="Times New Roman"/>
              <a:cs typeface="Times New Roman"/>
            </a:endParaRPr>
          </a:p>
          <a:p>
            <a:pPr marL="101600" marR="95250" algn="ctr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Evolution</a:t>
            </a:r>
            <a:r>
              <a:rPr sz="1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makes</a:t>
            </a:r>
            <a:r>
              <a:rPr sz="1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sense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knowledge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living organisms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70594" y="1434655"/>
            <a:ext cx="1811020" cy="1087120"/>
          </a:xfrm>
          <a:prstGeom prst="rect">
            <a:avLst/>
          </a:prstGeom>
          <a:solidFill>
            <a:srgbClr val="3493B9"/>
          </a:solidFill>
          <a:ln w="19049">
            <a:solidFill>
              <a:srgbClr val="FFFFF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endParaRPr sz="1200">
              <a:latin typeface="Times New Roman"/>
              <a:cs typeface="Times New Roman"/>
            </a:endParaRPr>
          </a:p>
          <a:p>
            <a:pPr marL="215900" marR="209550" algn="ctr">
              <a:lnSpc>
                <a:spcPts val="1300"/>
              </a:lnSpc>
            </a:pP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Organisms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living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on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Earth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modified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descendants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the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common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2538" y="1434655"/>
            <a:ext cx="1811020" cy="1087120"/>
          </a:xfrm>
          <a:prstGeom prst="rect">
            <a:avLst/>
          </a:prstGeom>
          <a:solidFill>
            <a:srgbClr val="3493B9"/>
          </a:solidFill>
          <a:ln w="1904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200">
              <a:latin typeface="Times New Roman"/>
              <a:cs typeface="Times New Roman"/>
            </a:endParaRPr>
          </a:p>
          <a:p>
            <a:pPr marL="56515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ancestors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4482" y="1434655"/>
            <a:ext cx="1811020" cy="1087120"/>
          </a:xfrm>
          <a:prstGeom prst="rect">
            <a:avLst/>
          </a:prstGeom>
          <a:solidFill>
            <a:srgbClr val="3493B9"/>
          </a:solidFill>
          <a:ln w="19049">
            <a:solidFill>
              <a:srgbClr val="FFFFFF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0"/>
              </a:spcBef>
            </a:pPr>
            <a:endParaRPr sz="1200">
              <a:latin typeface="Times New Roman"/>
              <a:cs typeface="Times New Roman"/>
            </a:endParaRPr>
          </a:p>
          <a:p>
            <a:pPr marL="127635" marR="121285" indent="635" algn="ctr">
              <a:lnSpc>
                <a:spcPts val="13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Biology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quest,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ongoing</a:t>
            </a:r>
            <a:r>
              <a:rPr sz="1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inquiry</a:t>
            </a:r>
            <a:r>
              <a:rPr sz="1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about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nature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life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656" y="2702255"/>
            <a:ext cx="1811020" cy="1087120"/>
          </a:xfrm>
          <a:prstGeom prst="rect">
            <a:avLst/>
          </a:prstGeom>
          <a:solidFill>
            <a:srgbClr val="3493B9"/>
          </a:solidFill>
          <a:ln w="19049">
            <a:solidFill>
              <a:srgbClr val="FFFFFF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0"/>
              </a:spcBef>
            </a:pPr>
            <a:endParaRPr sz="1200">
              <a:latin typeface="Times New Roman"/>
              <a:cs typeface="Times New Roman"/>
            </a:endParaRPr>
          </a:p>
          <a:p>
            <a:pPr marL="187325" marR="180340" algn="ctr">
              <a:lnSpc>
                <a:spcPts val="13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Modern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biology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important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inspiring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70594" y="2702255"/>
            <a:ext cx="1811020" cy="1087120"/>
          </a:xfrm>
          <a:prstGeom prst="rect">
            <a:avLst/>
          </a:prstGeom>
          <a:solidFill>
            <a:srgbClr val="3493B9"/>
          </a:solidFill>
          <a:ln w="19049">
            <a:solidFill>
              <a:srgbClr val="FFFFF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9060" marR="93345" indent="1270" algn="ctr">
              <a:lnSpc>
                <a:spcPts val="1300"/>
              </a:lnSpc>
              <a:spcBef>
                <a:spcPts val="370"/>
              </a:spcBef>
            </a:pP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Research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breakthroughs</a:t>
            </a:r>
            <a:r>
              <a:rPr sz="12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genetics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cell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biology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are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transforming</a:t>
            </a:r>
            <a:r>
              <a:rPr sz="12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medicine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agriculture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62538" y="2702255"/>
            <a:ext cx="1811020" cy="1087120"/>
          </a:xfrm>
          <a:prstGeom prst="rect">
            <a:avLst/>
          </a:prstGeom>
          <a:solidFill>
            <a:srgbClr val="3493B9"/>
          </a:solidFill>
          <a:ln w="19049">
            <a:solidFill>
              <a:srgbClr val="FFFFF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109855" marR="103505" algn="ctr">
              <a:lnSpc>
                <a:spcPts val="1300"/>
              </a:lnSpc>
              <a:spcBef>
                <a:spcPts val="1015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Molecular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biology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providing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tools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anthropology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criminal science(Forensics)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4482" y="2702255"/>
            <a:ext cx="1811020" cy="1087120"/>
          </a:xfrm>
          <a:prstGeom prst="rect">
            <a:avLst/>
          </a:prstGeom>
          <a:solidFill>
            <a:srgbClr val="3493B9"/>
          </a:solidFill>
          <a:ln w="19049">
            <a:solidFill>
              <a:srgbClr val="FFFFF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178435" marR="171450" indent="-635" algn="ctr">
              <a:lnSpc>
                <a:spcPts val="1300"/>
              </a:lnSpc>
              <a:spcBef>
                <a:spcPts val="1015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Neuroscience</a:t>
            </a:r>
            <a:r>
              <a:rPr sz="1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evolutionary</a:t>
            </a:r>
            <a:r>
              <a:rPr sz="12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biology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 reshaping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psychology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and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sociology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4622" y="3969854"/>
            <a:ext cx="1811020" cy="1087120"/>
          </a:xfrm>
          <a:prstGeom prst="rect">
            <a:avLst/>
          </a:prstGeom>
          <a:solidFill>
            <a:srgbClr val="3493B9"/>
          </a:solidFill>
          <a:ln w="19049">
            <a:solidFill>
              <a:srgbClr val="FFFFF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55880" marR="50165" indent="1270" algn="ctr">
              <a:lnSpc>
                <a:spcPts val="1300"/>
              </a:lnSpc>
              <a:spcBef>
                <a:spcPts val="37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models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ecology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helping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societies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evaluate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environmental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issues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i-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e.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causes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biological</a:t>
            </a: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consequence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global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warming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66566" y="3969854"/>
            <a:ext cx="1811020" cy="1087120"/>
          </a:xfrm>
          <a:prstGeom prst="rect">
            <a:avLst/>
          </a:prstGeom>
          <a:solidFill>
            <a:srgbClr val="3493B9"/>
          </a:solidFill>
          <a:ln w="19049">
            <a:solidFill>
              <a:srgbClr val="FFFFF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endParaRPr sz="1200">
              <a:latin typeface="Times New Roman"/>
              <a:cs typeface="Times New Roman"/>
            </a:endParaRPr>
          </a:p>
          <a:p>
            <a:pPr marL="107950" marR="101600" indent="635" algn="ctr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That’s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how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biology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weaves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fabric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culture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more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than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before.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58510" y="3969854"/>
            <a:ext cx="1811020" cy="1087120"/>
          </a:xfrm>
          <a:prstGeom prst="rect">
            <a:avLst/>
          </a:prstGeom>
          <a:solidFill>
            <a:srgbClr val="3493B9"/>
          </a:solidFill>
          <a:ln w="1904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200">
              <a:latin typeface="Times New Roman"/>
              <a:cs typeface="Times New Roman"/>
            </a:endParaRPr>
          </a:p>
          <a:p>
            <a:pPr marL="492759" marR="80010" indent="-4064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better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time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to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explore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life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96517" y="685797"/>
            <a:ext cx="14890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Biology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1112" y="433453"/>
            <a:ext cx="44069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 biology </a:t>
            </a:r>
            <a:r>
              <a:rPr sz="10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3071" y="913513"/>
            <a:ext cx="336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Fozia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79956" y="107302"/>
            <a:ext cx="1262380" cy="1208405"/>
            <a:chOff x="7579956" y="107302"/>
            <a:chExt cx="1262380" cy="12084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9956" y="595603"/>
              <a:ext cx="540009" cy="7200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9553" y="107302"/>
              <a:ext cx="472361" cy="6298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90514" y="986307"/>
            <a:ext cx="29006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50" dirty="0">
                <a:latin typeface="Trebuchet MS"/>
                <a:cs typeface="Trebuchet MS"/>
              </a:rPr>
              <a:t>Biotechnology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4540" y="2009533"/>
            <a:ext cx="6739255" cy="3263900"/>
          </a:xfrm>
          <a:custGeom>
            <a:avLst/>
            <a:gdLst/>
            <a:ahLst/>
            <a:cxnLst/>
            <a:rect l="l" t="t" r="r" b="b"/>
            <a:pathLst>
              <a:path w="6739255" h="3263900">
                <a:moveTo>
                  <a:pt x="6739178" y="0"/>
                </a:moveTo>
                <a:lnTo>
                  <a:pt x="0" y="0"/>
                </a:lnTo>
                <a:lnTo>
                  <a:pt x="0" y="3263506"/>
                </a:lnTo>
                <a:lnTo>
                  <a:pt x="6739178" y="3263506"/>
                </a:lnTo>
                <a:lnTo>
                  <a:pt x="6739178" y="0"/>
                </a:lnTo>
                <a:close/>
              </a:path>
            </a:pathLst>
          </a:custGeom>
          <a:solidFill>
            <a:srgbClr val="DDE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96733" y="2009241"/>
            <a:ext cx="6671945" cy="31496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50190" marR="30480" indent="-212725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50190" algn="l"/>
                <a:tab pos="1764030" algn="l"/>
                <a:tab pos="2045970" algn="l"/>
                <a:tab pos="2454275" algn="l"/>
                <a:tab pos="2887980" algn="l"/>
                <a:tab pos="3207385" algn="l"/>
                <a:tab pos="3717925" algn="l"/>
                <a:tab pos="4824095" algn="l"/>
                <a:tab pos="5130800" algn="l"/>
                <a:tab pos="5958205" algn="l"/>
                <a:tab pos="635444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Biotechnology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is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the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use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new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techniques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in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biology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for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betterment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humanity</a:t>
            </a:r>
            <a:endParaRPr sz="1800">
              <a:latin typeface="Times New Roman"/>
              <a:cs typeface="Times New Roman"/>
            </a:endParaRPr>
          </a:p>
          <a:p>
            <a:pPr marL="250190" marR="31750" indent="-212725">
              <a:lnSpc>
                <a:spcPts val="1939"/>
              </a:lnSpc>
              <a:spcBef>
                <a:spcPts val="760"/>
              </a:spcBef>
              <a:buFont typeface="Arial"/>
              <a:buChar char="•"/>
              <a:tabLst>
                <a:tab pos="250190" algn="l"/>
              </a:tabLst>
            </a:pP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biotechnology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study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biology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well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adapted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beginning.</a:t>
            </a:r>
            <a:endParaRPr sz="1800">
              <a:latin typeface="Times New Roman"/>
              <a:cs typeface="Times New Roman"/>
            </a:endParaRPr>
          </a:p>
          <a:p>
            <a:pPr marL="250190" marR="32384" indent="-212725">
              <a:lnSpc>
                <a:spcPts val="1939"/>
              </a:lnSpc>
              <a:spcBef>
                <a:spcPts val="755"/>
              </a:spcBef>
              <a:buFont typeface="Arial"/>
              <a:buChar char="•"/>
              <a:tabLst>
                <a:tab pos="250190" algn="l"/>
              </a:tabLst>
            </a:pPr>
            <a:r>
              <a:rPr sz="1800" dirty="0">
                <a:latin typeface="Times New Roman"/>
                <a:cs typeface="Times New Roman"/>
              </a:rPr>
              <a:t>Now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molecular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biological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techniques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brought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revolution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science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biology</a:t>
            </a:r>
            <a:endParaRPr sz="1800">
              <a:latin typeface="Times New Roman"/>
              <a:cs typeface="Times New Roman"/>
            </a:endParaRPr>
          </a:p>
          <a:p>
            <a:pPr marL="250190" indent="-212090" algn="just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50190" algn="l"/>
              </a:tabLst>
            </a:pPr>
            <a:r>
              <a:rPr sz="1800" dirty="0">
                <a:latin typeface="Times New Roman"/>
                <a:cs typeface="Times New Roman"/>
              </a:rPr>
              <a:t>21</a:t>
            </a:r>
            <a:r>
              <a:rPr sz="1725" baseline="31400" dirty="0">
                <a:latin typeface="Times New Roman"/>
                <a:cs typeface="Times New Roman"/>
              </a:rPr>
              <a:t>st</a:t>
            </a:r>
            <a:r>
              <a:rPr sz="1725" spc="202" baseline="31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century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known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century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biotechnology.</a:t>
            </a:r>
            <a:endParaRPr sz="1800">
              <a:latin typeface="Times New Roman"/>
              <a:cs typeface="Times New Roman"/>
            </a:endParaRPr>
          </a:p>
          <a:p>
            <a:pPr marL="250190" marR="30480" indent="-212725" algn="just">
              <a:lnSpc>
                <a:spcPts val="1939"/>
              </a:lnSpc>
              <a:spcBef>
                <a:spcPts val="785"/>
              </a:spcBef>
              <a:buFont typeface="Arial"/>
              <a:buChar char="•"/>
              <a:tabLst>
                <a:tab pos="250190" algn="l"/>
              </a:tabLst>
            </a:pP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help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throughput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most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advanced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techniques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scientists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exploring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many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unknown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phenomenon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life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as;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memory, </a:t>
            </a:r>
            <a:r>
              <a:rPr sz="1800" dirty="0">
                <a:latin typeface="Times New Roman"/>
                <a:cs typeface="Times New Roman"/>
              </a:rPr>
              <a:t>regeneration</a:t>
            </a:r>
            <a:r>
              <a:rPr sz="1800" spc="10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brain</a:t>
            </a:r>
            <a:r>
              <a:rPr sz="1800" spc="1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cell,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stem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cell</a:t>
            </a:r>
            <a:r>
              <a:rPr sz="1800" spc="1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technology,</a:t>
            </a:r>
            <a:r>
              <a:rPr sz="1800" spc="114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gene</a:t>
            </a:r>
            <a:r>
              <a:rPr sz="1800" spc="12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therapy, </a:t>
            </a:r>
            <a:r>
              <a:rPr sz="1800" dirty="0">
                <a:latin typeface="Times New Roman"/>
                <a:cs typeface="Times New Roman"/>
              </a:rPr>
              <a:t>evolution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more.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4514" y="433453"/>
            <a:ext cx="37401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1112" y="593473"/>
            <a:ext cx="4406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biology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2632" y="753493"/>
            <a:ext cx="2774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3071" y="913513"/>
            <a:ext cx="336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Fozia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79956" y="107302"/>
            <a:ext cx="1262380" cy="1208405"/>
            <a:chOff x="7579956" y="107302"/>
            <a:chExt cx="1262380" cy="1208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9956" y="595603"/>
              <a:ext cx="540009" cy="7200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9553" y="107302"/>
              <a:ext cx="472361" cy="62981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36094" y="559913"/>
            <a:ext cx="2022475" cy="9309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marR="5080" indent="20320">
              <a:lnSpc>
                <a:spcPct val="80000"/>
              </a:lnSpc>
              <a:spcBef>
                <a:spcPts val="890"/>
              </a:spcBef>
            </a:pPr>
            <a:r>
              <a:rPr spc="50" dirty="0">
                <a:solidFill>
                  <a:srgbClr val="1C1B22"/>
                </a:solidFill>
              </a:rPr>
              <a:t>Biological </a:t>
            </a:r>
            <a:r>
              <a:rPr spc="45" dirty="0">
                <a:solidFill>
                  <a:srgbClr val="1C1B22"/>
                </a:solidFill>
              </a:rPr>
              <a:t>Hierarchy</a:t>
            </a:r>
          </a:p>
        </p:txBody>
      </p:sp>
      <p:sp>
        <p:nvSpPr>
          <p:cNvPr id="10" name="object 10"/>
          <p:cNvSpPr/>
          <p:nvPr/>
        </p:nvSpPr>
        <p:spPr>
          <a:xfrm>
            <a:off x="1231640" y="1700733"/>
            <a:ext cx="6497320" cy="3835400"/>
          </a:xfrm>
          <a:custGeom>
            <a:avLst/>
            <a:gdLst/>
            <a:ahLst/>
            <a:cxnLst/>
            <a:rect l="l" t="t" r="r" b="b"/>
            <a:pathLst>
              <a:path w="6497320" h="3835400">
                <a:moveTo>
                  <a:pt x="3662481" y="3822700"/>
                </a:moveTo>
                <a:lnTo>
                  <a:pt x="2834358" y="3822700"/>
                </a:lnTo>
                <a:lnTo>
                  <a:pt x="2892665" y="3835400"/>
                </a:lnTo>
                <a:lnTo>
                  <a:pt x="3604174" y="3835400"/>
                </a:lnTo>
                <a:lnTo>
                  <a:pt x="3662481" y="3822700"/>
                </a:lnTo>
                <a:close/>
              </a:path>
              <a:path w="6497320" h="3835400">
                <a:moveTo>
                  <a:pt x="3778163" y="3810000"/>
                </a:moveTo>
                <a:lnTo>
                  <a:pt x="2718677" y="3810000"/>
                </a:lnTo>
                <a:lnTo>
                  <a:pt x="2776358" y="3822700"/>
                </a:lnTo>
                <a:lnTo>
                  <a:pt x="3720481" y="3822700"/>
                </a:lnTo>
                <a:lnTo>
                  <a:pt x="3778163" y="3810000"/>
                </a:lnTo>
                <a:close/>
              </a:path>
              <a:path w="6497320" h="3835400">
                <a:moveTo>
                  <a:pt x="3892536" y="3797300"/>
                </a:moveTo>
                <a:lnTo>
                  <a:pt x="2604304" y="3797300"/>
                </a:lnTo>
                <a:lnTo>
                  <a:pt x="2661322" y="3810000"/>
                </a:lnTo>
                <a:lnTo>
                  <a:pt x="3835518" y="3810000"/>
                </a:lnTo>
                <a:lnTo>
                  <a:pt x="3892536" y="3797300"/>
                </a:lnTo>
                <a:close/>
              </a:path>
              <a:path w="6497320" h="3835400">
                <a:moveTo>
                  <a:pt x="4005522" y="3784600"/>
                </a:moveTo>
                <a:lnTo>
                  <a:pt x="2491319" y="3784600"/>
                </a:lnTo>
                <a:lnTo>
                  <a:pt x="2547634" y="3797300"/>
                </a:lnTo>
                <a:lnTo>
                  <a:pt x="3949207" y="3797300"/>
                </a:lnTo>
                <a:lnTo>
                  <a:pt x="4005522" y="3784600"/>
                </a:lnTo>
                <a:close/>
              </a:path>
              <a:path w="6497320" h="3835400">
                <a:moveTo>
                  <a:pt x="4227017" y="3746500"/>
                </a:moveTo>
                <a:lnTo>
                  <a:pt x="2269825" y="3746500"/>
                </a:lnTo>
                <a:lnTo>
                  <a:pt x="2435372" y="3784600"/>
                </a:lnTo>
                <a:lnTo>
                  <a:pt x="4061470" y="3784600"/>
                </a:lnTo>
                <a:lnTo>
                  <a:pt x="4227017" y="3746500"/>
                </a:lnTo>
                <a:close/>
              </a:path>
              <a:path w="6497320" h="3835400">
                <a:moveTo>
                  <a:pt x="6496850" y="0"/>
                </a:moveTo>
                <a:lnTo>
                  <a:pt x="2951269" y="0"/>
                </a:lnTo>
                <a:lnTo>
                  <a:pt x="2892665" y="12700"/>
                </a:lnTo>
                <a:lnTo>
                  <a:pt x="2776358" y="12700"/>
                </a:lnTo>
                <a:lnTo>
                  <a:pt x="2718677" y="25400"/>
                </a:lnTo>
                <a:lnTo>
                  <a:pt x="2661322" y="25400"/>
                </a:lnTo>
                <a:lnTo>
                  <a:pt x="2604304" y="38100"/>
                </a:lnTo>
                <a:lnTo>
                  <a:pt x="2547634" y="38100"/>
                </a:lnTo>
                <a:lnTo>
                  <a:pt x="2435372" y="63500"/>
                </a:lnTo>
                <a:lnTo>
                  <a:pt x="2379800" y="63500"/>
                </a:lnTo>
                <a:lnTo>
                  <a:pt x="2161472" y="114300"/>
                </a:lnTo>
                <a:lnTo>
                  <a:pt x="2107928" y="114300"/>
                </a:lnTo>
                <a:lnTo>
                  <a:pt x="1949947" y="152400"/>
                </a:lnTo>
                <a:lnTo>
                  <a:pt x="1898202" y="177800"/>
                </a:lnTo>
                <a:lnTo>
                  <a:pt x="1696061" y="228600"/>
                </a:lnTo>
                <a:lnTo>
                  <a:pt x="1646785" y="254000"/>
                </a:lnTo>
                <a:lnTo>
                  <a:pt x="1549811" y="279400"/>
                </a:lnTo>
                <a:lnTo>
                  <a:pt x="1502134" y="304800"/>
                </a:lnTo>
                <a:lnTo>
                  <a:pt x="1455009" y="317500"/>
                </a:lnTo>
                <a:lnTo>
                  <a:pt x="1408446" y="342900"/>
                </a:lnTo>
                <a:lnTo>
                  <a:pt x="1362455" y="355600"/>
                </a:lnTo>
                <a:lnTo>
                  <a:pt x="1317047" y="381000"/>
                </a:lnTo>
                <a:lnTo>
                  <a:pt x="1272229" y="393700"/>
                </a:lnTo>
                <a:lnTo>
                  <a:pt x="1184409" y="444500"/>
                </a:lnTo>
                <a:lnTo>
                  <a:pt x="1141426" y="457200"/>
                </a:lnTo>
                <a:lnTo>
                  <a:pt x="1099074" y="482600"/>
                </a:lnTo>
                <a:lnTo>
                  <a:pt x="1016300" y="533400"/>
                </a:lnTo>
                <a:lnTo>
                  <a:pt x="975899" y="546100"/>
                </a:lnTo>
                <a:lnTo>
                  <a:pt x="936168" y="571500"/>
                </a:lnTo>
                <a:lnTo>
                  <a:pt x="897117" y="596900"/>
                </a:lnTo>
                <a:lnTo>
                  <a:pt x="858755" y="622300"/>
                </a:lnTo>
                <a:lnTo>
                  <a:pt x="821093" y="647700"/>
                </a:lnTo>
                <a:lnTo>
                  <a:pt x="784139" y="673100"/>
                </a:lnTo>
                <a:lnTo>
                  <a:pt x="747905" y="698500"/>
                </a:lnTo>
                <a:lnTo>
                  <a:pt x="712400" y="723900"/>
                </a:lnTo>
                <a:lnTo>
                  <a:pt x="677633" y="749300"/>
                </a:lnTo>
                <a:lnTo>
                  <a:pt x="643615" y="774700"/>
                </a:lnTo>
                <a:lnTo>
                  <a:pt x="610355" y="800100"/>
                </a:lnTo>
                <a:lnTo>
                  <a:pt x="577863" y="825500"/>
                </a:lnTo>
                <a:lnTo>
                  <a:pt x="546148" y="863600"/>
                </a:lnTo>
                <a:lnTo>
                  <a:pt x="515221" y="889000"/>
                </a:lnTo>
                <a:lnTo>
                  <a:pt x="485092" y="914400"/>
                </a:lnTo>
                <a:lnTo>
                  <a:pt x="455769" y="939800"/>
                </a:lnTo>
                <a:lnTo>
                  <a:pt x="427264" y="965200"/>
                </a:lnTo>
                <a:lnTo>
                  <a:pt x="399585" y="1003300"/>
                </a:lnTo>
                <a:lnTo>
                  <a:pt x="372743" y="1028700"/>
                </a:lnTo>
                <a:lnTo>
                  <a:pt x="346747" y="1054100"/>
                </a:lnTo>
                <a:lnTo>
                  <a:pt x="321608" y="1092200"/>
                </a:lnTo>
                <a:lnTo>
                  <a:pt x="297334" y="1117600"/>
                </a:lnTo>
                <a:lnTo>
                  <a:pt x="273936" y="1155700"/>
                </a:lnTo>
                <a:lnTo>
                  <a:pt x="251423" y="1181100"/>
                </a:lnTo>
                <a:lnTo>
                  <a:pt x="229806" y="1206500"/>
                </a:lnTo>
                <a:lnTo>
                  <a:pt x="209093" y="1244600"/>
                </a:lnTo>
                <a:lnTo>
                  <a:pt x="189296" y="1270000"/>
                </a:lnTo>
                <a:lnTo>
                  <a:pt x="170423" y="1308100"/>
                </a:lnTo>
                <a:lnTo>
                  <a:pt x="152485" y="1333500"/>
                </a:lnTo>
                <a:lnTo>
                  <a:pt x="135491" y="1371600"/>
                </a:lnTo>
                <a:lnTo>
                  <a:pt x="119451" y="1409700"/>
                </a:lnTo>
                <a:lnTo>
                  <a:pt x="104375" y="1435100"/>
                </a:lnTo>
                <a:lnTo>
                  <a:pt x="90273" y="1473200"/>
                </a:lnTo>
                <a:lnTo>
                  <a:pt x="77154" y="1498600"/>
                </a:lnTo>
                <a:lnTo>
                  <a:pt x="65028" y="1536700"/>
                </a:lnTo>
                <a:lnTo>
                  <a:pt x="53905" y="1574800"/>
                </a:lnTo>
                <a:lnTo>
                  <a:pt x="43795" y="1600200"/>
                </a:lnTo>
                <a:lnTo>
                  <a:pt x="34708" y="1638300"/>
                </a:lnTo>
                <a:lnTo>
                  <a:pt x="26653" y="1676400"/>
                </a:lnTo>
                <a:lnTo>
                  <a:pt x="19641" y="1714500"/>
                </a:lnTo>
                <a:lnTo>
                  <a:pt x="13680" y="1739900"/>
                </a:lnTo>
                <a:lnTo>
                  <a:pt x="8781" y="1778000"/>
                </a:lnTo>
                <a:lnTo>
                  <a:pt x="4954" y="1816100"/>
                </a:lnTo>
                <a:lnTo>
                  <a:pt x="2208" y="1854200"/>
                </a:lnTo>
                <a:lnTo>
                  <a:pt x="0" y="1917700"/>
                </a:lnTo>
                <a:lnTo>
                  <a:pt x="553" y="1955800"/>
                </a:lnTo>
                <a:lnTo>
                  <a:pt x="2208" y="1993900"/>
                </a:lnTo>
                <a:lnTo>
                  <a:pt x="4954" y="2019300"/>
                </a:lnTo>
                <a:lnTo>
                  <a:pt x="8781" y="2057400"/>
                </a:lnTo>
                <a:lnTo>
                  <a:pt x="13680" y="2095500"/>
                </a:lnTo>
                <a:lnTo>
                  <a:pt x="19641" y="2133600"/>
                </a:lnTo>
                <a:lnTo>
                  <a:pt x="26653" y="2159000"/>
                </a:lnTo>
                <a:lnTo>
                  <a:pt x="34708" y="2197100"/>
                </a:lnTo>
                <a:lnTo>
                  <a:pt x="43795" y="2235200"/>
                </a:lnTo>
                <a:lnTo>
                  <a:pt x="53905" y="2260600"/>
                </a:lnTo>
                <a:lnTo>
                  <a:pt x="65028" y="2298700"/>
                </a:lnTo>
                <a:lnTo>
                  <a:pt x="77154" y="2336800"/>
                </a:lnTo>
                <a:lnTo>
                  <a:pt x="90273" y="2362200"/>
                </a:lnTo>
                <a:lnTo>
                  <a:pt x="104375" y="2400300"/>
                </a:lnTo>
                <a:lnTo>
                  <a:pt x="119451" y="2438400"/>
                </a:lnTo>
                <a:lnTo>
                  <a:pt x="135491" y="2463800"/>
                </a:lnTo>
                <a:lnTo>
                  <a:pt x="152485" y="2501900"/>
                </a:lnTo>
                <a:lnTo>
                  <a:pt x="170423" y="2527300"/>
                </a:lnTo>
                <a:lnTo>
                  <a:pt x="189296" y="2565400"/>
                </a:lnTo>
                <a:lnTo>
                  <a:pt x="209093" y="2590800"/>
                </a:lnTo>
                <a:lnTo>
                  <a:pt x="229806" y="2628900"/>
                </a:lnTo>
                <a:lnTo>
                  <a:pt x="251423" y="2654300"/>
                </a:lnTo>
                <a:lnTo>
                  <a:pt x="273936" y="2692400"/>
                </a:lnTo>
                <a:lnTo>
                  <a:pt x="297334" y="2717800"/>
                </a:lnTo>
                <a:lnTo>
                  <a:pt x="321608" y="2743200"/>
                </a:lnTo>
                <a:lnTo>
                  <a:pt x="346747" y="2781300"/>
                </a:lnTo>
                <a:lnTo>
                  <a:pt x="372743" y="2806700"/>
                </a:lnTo>
                <a:lnTo>
                  <a:pt x="399585" y="2832100"/>
                </a:lnTo>
                <a:lnTo>
                  <a:pt x="427264" y="2870200"/>
                </a:lnTo>
                <a:lnTo>
                  <a:pt x="455769" y="2895600"/>
                </a:lnTo>
                <a:lnTo>
                  <a:pt x="485092" y="2921000"/>
                </a:lnTo>
                <a:lnTo>
                  <a:pt x="515221" y="2946400"/>
                </a:lnTo>
                <a:lnTo>
                  <a:pt x="546148" y="2984500"/>
                </a:lnTo>
                <a:lnTo>
                  <a:pt x="577863" y="3009900"/>
                </a:lnTo>
                <a:lnTo>
                  <a:pt x="610355" y="3035300"/>
                </a:lnTo>
                <a:lnTo>
                  <a:pt x="643615" y="3060700"/>
                </a:lnTo>
                <a:lnTo>
                  <a:pt x="677633" y="3086100"/>
                </a:lnTo>
                <a:lnTo>
                  <a:pt x="712400" y="3111500"/>
                </a:lnTo>
                <a:lnTo>
                  <a:pt x="747905" y="3136900"/>
                </a:lnTo>
                <a:lnTo>
                  <a:pt x="784139" y="3162300"/>
                </a:lnTo>
                <a:lnTo>
                  <a:pt x="821093" y="3187700"/>
                </a:lnTo>
                <a:lnTo>
                  <a:pt x="858755" y="3213100"/>
                </a:lnTo>
                <a:lnTo>
                  <a:pt x="897117" y="3238500"/>
                </a:lnTo>
                <a:lnTo>
                  <a:pt x="936168" y="3263900"/>
                </a:lnTo>
                <a:lnTo>
                  <a:pt x="975899" y="3289300"/>
                </a:lnTo>
                <a:lnTo>
                  <a:pt x="1016300" y="3314700"/>
                </a:lnTo>
                <a:lnTo>
                  <a:pt x="1057362" y="3327400"/>
                </a:lnTo>
                <a:lnTo>
                  <a:pt x="1099074" y="3352800"/>
                </a:lnTo>
                <a:lnTo>
                  <a:pt x="1184409" y="3403600"/>
                </a:lnTo>
                <a:lnTo>
                  <a:pt x="1228014" y="3416300"/>
                </a:lnTo>
                <a:lnTo>
                  <a:pt x="1317047" y="3467100"/>
                </a:lnTo>
                <a:lnTo>
                  <a:pt x="1362455" y="3479800"/>
                </a:lnTo>
                <a:lnTo>
                  <a:pt x="1408446" y="3505200"/>
                </a:lnTo>
                <a:lnTo>
                  <a:pt x="1502134" y="3530600"/>
                </a:lnTo>
                <a:lnTo>
                  <a:pt x="1549811" y="3556000"/>
                </a:lnTo>
                <a:lnTo>
                  <a:pt x="1598032" y="3568700"/>
                </a:lnTo>
                <a:lnTo>
                  <a:pt x="1646785" y="3594100"/>
                </a:lnTo>
                <a:lnTo>
                  <a:pt x="1796144" y="3632200"/>
                </a:lnTo>
                <a:lnTo>
                  <a:pt x="1846931" y="3657600"/>
                </a:lnTo>
                <a:lnTo>
                  <a:pt x="2215441" y="3746500"/>
                </a:lnTo>
                <a:lnTo>
                  <a:pt x="4281402" y="3746500"/>
                </a:lnTo>
                <a:lnTo>
                  <a:pt x="4649914" y="3657600"/>
                </a:lnTo>
                <a:lnTo>
                  <a:pt x="4700701" y="3632200"/>
                </a:lnTo>
                <a:lnTo>
                  <a:pt x="4850060" y="3594100"/>
                </a:lnTo>
                <a:lnTo>
                  <a:pt x="4898814" y="3568700"/>
                </a:lnTo>
                <a:lnTo>
                  <a:pt x="4947034" y="3556000"/>
                </a:lnTo>
                <a:lnTo>
                  <a:pt x="4994712" y="3530600"/>
                </a:lnTo>
                <a:lnTo>
                  <a:pt x="5088400" y="3505200"/>
                </a:lnTo>
                <a:lnTo>
                  <a:pt x="5134391" y="3479800"/>
                </a:lnTo>
                <a:lnTo>
                  <a:pt x="5179800" y="3467100"/>
                </a:lnTo>
                <a:lnTo>
                  <a:pt x="5268833" y="3416300"/>
                </a:lnTo>
                <a:lnTo>
                  <a:pt x="5312437" y="3403600"/>
                </a:lnTo>
                <a:lnTo>
                  <a:pt x="5397774" y="3352800"/>
                </a:lnTo>
                <a:lnTo>
                  <a:pt x="5439486" y="3327400"/>
                </a:lnTo>
                <a:lnTo>
                  <a:pt x="5480547" y="3314700"/>
                </a:lnTo>
                <a:lnTo>
                  <a:pt x="5520948" y="3289300"/>
                </a:lnTo>
                <a:lnTo>
                  <a:pt x="5560680" y="3263900"/>
                </a:lnTo>
                <a:lnTo>
                  <a:pt x="5599731" y="3238500"/>
                </a:lnTo>
                <a:lnTo>
                  <a:pt x="5638093" y="3213100"/>
                </a:lnTo>
                <a:lnTo>
                  <a:pt x="5675755" y="3187700"/>
                </a:lnTo>
                <a:lnTo>
                  <a:pt x="5712708" y="3162300"/>
                </a:lnTo>
                <a:lnTo>
                  <a:pt x="5748943" y="3136900"/>
                </a:lnTo>
                <a:lnTo>
                  <a:pt x="5784448" y="3111500"/>
                </a:lnTo>
                <a:lnTo>
                  <a:pt x="5819215" y="3086100"/>
                </a:lnTo>
                <a:lnTo>
                  <a:pt x="5853233" y="3060700"/>
                </a:lnTo>
                <a:lnTo>
                  <a:pt x="5886493" y="3035300"/>
                </a:lnTo>
                <a:lnTo>
                  <a:pt x="5918986" y="3009900"/>
                </a:lnTo>
                <a:lnTo>
                  <a:pt x="5950700" y="2984500"/>
                </a:lnTo>
                <a:lnTo>
                  <a:pt x="5981627" y="2946400"/>
                </a:lnTo>
                <a:lnTo>
                  <a:pt x="6011757" y="2921000"/>
                </a:lnTo>
                <a:lnTo>
                  <a:pt x="6041079" y="2895600"/>
                </a:lnTo>
                <a:lnTo>
                  <a:pt x="6069585" y="2870200"/>
                </a:lnTo>
                <a:lnTo>
                  <a:pt x="6097263" y="2832100"/>
                </a:lnTo>
                <a:lnTo>
                  <a:pt x="6124106" y="2806700"/>
                </a:lnTo>
                <a:lnTo>
                  <a:pt x="6150102" y="2781300"/>
                </a:lnTo>
                <a:lnTo>
                  <a:pt x="6175241" y="2743200"/>
                </a:lnTo>
                <a:lnTo>
                  <a:pt x="6199515" y="2717800"/>
                </a:lnTo>
                <a:lnTo>
                  <a:pt x="6222913" y="2692400"/>
                </a:lnTo>
                <a:lnTo>
                  <a:pt x="6245426" y="2654300"/>
                </a:lnTo>
                <a:lnTo>
                  <a:pt x="6267043" y="2628900"/>
                </a:lnTo>
                <a:lnTo>
                  <a:pt x="6287756" y="2590800"/>
                </a:lnTo>
                <a:lnTo>
                  <a:pt x="6307553" y="2565400"/>
                </a:lnTo>
                <a:lnTo>
                  <a:pt x="6326426" y="2527300"/>
                </a:lnTo>
                <a:lnTo>
                  <a:pt x="6344364" y="2501900"/>
                </a:lnTo>
                <a:lnTo>
                  <a:pt x="6361358" y="2463800"/>
                </a:lnTo>
                <a:lnTo>
                  <a:pt x="6377398" y="2438400"/>
                </a:lnTo>
                <a:lnTo>
                  <a:pt x="6392474" y="2400300"/>
                </a:lnTo>
                <a:lnTo>
                  <a:pt x="6406576" y="2362200"/>
                </a:lnTo>
                <a:lnTo>
                  <a:pt x="6419695" y="2336800"/>
                </a:lnTo>
                <a:lnTo>
                  <a:pt x="6431821" y="2298700"/>
                </a:lnTo>
                <a:lnTo>
                  <a:pt x="6442944" y="2260600"/>
                </a:lnTo>
                <a:lnTo>
                  <a:pt x="6453054" y="2235200"/>
                </a:lnTo>
                <a:lnTo>
                  <a:pt x="6462141" y="2197100"/>
                </a:lnTo>
                <a:lnTo>
                  <a:pt x="6470196" y="2159000"/>
                </a:lnTo>
                <a:lnTo>
                  <a:pt x="6477208" y="2133600"/>
                </a:lnTo>
                <a:lnTo>
                  <a:pt x="6483169" y="2095500"/>
                </a:lnTo>
                <a:lnTo>
                  <a:pt x="6488068" y="2057400"/>
                </a:lnTo>
                <a:lnTo>
                  <a:pt x="6491895" y="2019300"/>
                </a:lnTo>
                <a:lnTo>
                  <a:pt x="6494641" y="1993900"/>
                </a:lnTo>
                <a:lnTo>
                  <a:pt x="6496296" y="1955800"/>
                </a:lnTo>
                <a:lnTo>
                  <a:pt x="6496850" y="1917700"/>
                </a:lnTo>
                <a:lnTo>
                  <a:pt x="6496850" y="0"/>
                </a:lnTo>
                <a:close/>
              </a:path>
            </a:pathLst>
          </a:custGeom>
          <a:solidFill>
            <a:srgbClr val="E2F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20671" y="2185733"/>
            <a:ext cx="4475480" cy="198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340995" indent="-171450">
              <a:lnSpc>
                <a:spcPct val="124700"/>
              </a:lnSpc>
              <a:spcBef>
                <a:spcPts val="100"/>
              </a:spcBef>
              <a:buChar char="•"/>
              <a:tabLst>
                <a:tab pos="183515" algn="l"/>
                <a:tab pos="224790" algn="l"/>
              </a:tabLst>
            </a:pPr>
            <a:r>
              <a:rPr sz="1800" dirty="0">
                <a:latin typeface="Arial"/>
                <a:cs typeface="Arial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New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properties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emerge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level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biological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hierarchy</a:t>
            </a:r>
            <a:endParaRPr sz="1800">
              <a:latin typeface="Times New Roman"/>
              <a:cs typeface="Times New Roman"/>
            </a:endParaRPr>
          </a:p>
          <a:p>
            <a:pPr marL="183515" marR="12700" indent="-171450">
              <a:lnSpc>
                <a:spcPct val="124700"/>
              </a:lnSpc>
              <a:buChar char="•"/>
              <a:tabLst>
                <a:tab pos="183515" algn="l"/>
                <a:tab pos="224790" algn="l"/>
              </a:tabLst>
            </a:pPr>
            <a:r>
              <a:rPr sz="1800" dirty="0">
                <a:latin typeface="Arial"/>
                <a:cs typeface="Arial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Life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studied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levels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from </a:t>
            </a:r>
            <a:r>
              <a:rPr sz="1800" dirty="0">
                <a:latin typeface="Times New Roman"/>
                <a:cs typeface="Times New Roman"/>
              </a:rPr>
              <a:t>atoms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molecules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entire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living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planet</a:t>
            </a:r>
            <a:endParaRPr sz="1800">
              <a:latin typeface="Times New Roman"/>
              <a:cs typeface="Times New Roman"/>
            </a:endParaRPr>
          </a:p>
          <a:p>
            <a:pPr marL="224790" marR="5080" indent="-212725">
              <a:lnSpc>
                <a:spcPts val="1939"/>
              </a:lnSpc>
              <a:spcBef>
                <a:spcPts val="780"/>
              </a:spcBef>
              <a:buFont typeface="Arial"/>
              <a:buChar char="•"/>
              <a:tabLst>
                <a:tab pos="22479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study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life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divided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different </a:t>
            </a:r>
            <a:r>
              <a:rPr sz="1800" dirty="0">
                <a:latin typeface="Times New Roman"/>
                <a:cs typeface="Times New Roman"/>
              </a:rPr>
              <a:t>levels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biological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organization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7147" y="231428"/>
            <a:ext cx="968375" cy="1076960"/>
            <a:chOff x="7707147" y="231428"/>
            <a:chExt cx="968375" cy="1076960"/>
          </a:xfrm>
        </p:grpSpPr>
        <p:sp>
          <p:nvSpPr>
            <p:cNvPr id="3" name="object 3"/>
            <p:cNvSpPr/>
            <p:nvPr/>
          </p:nvSpPr>
          <p:spPr>
            <a:xfrm>
              <a:off x="7713497" y="237778"/>
              <a:ext cx="955675" cy="1064260"/>
            </a:xfrm>
            <a:custGeom>
              <a:avLst/>
              <a:gdLst/>
              <a:ahLst/>
              <a:cxnLst/>
              <a:rect l="l" t="t" r="r" b="b"/>
              <a:pathLst>
                <a:path w="955675" h="1064260">
                  <a:moveTo>
                    <a:pt x="955220" y="0"/>
                  </a:moveTo>
                  <a:lnTo>
                    <a:pt x="477610" y="0"/>
                  </a:lnTo>
                  <a:lnTo>
                    <a:pt x="431889" y="2453"/>
                  </a:lnTo>
                  <a:lnTo>
                    <a:pt x="387338" y="9661"/>
                  </a:lnTo>
                  <a:lnTo>
                    <a:pt x="344165" y="21394"/>
                  </a:lnTo>
                  <a:lnTo>
                    <a:pt x="302574" y="37420"/>
                  </a:lnTo>
                  <a:lnTo>
                    <a:pt x="262774" y="57511"/>
                  </a:lnTo>
                  <a:lnTo>
                    <a:pt x="224970" y="81435"/>
                  </a:lnTo>
                  <a:lnTo>
                    <a:pt x="189369" y="108963"/>
                  </a:lnTo>
                  <a:lnTo>
                    <a:pt x="156178" y="139865"/>
                  </a:lnTo>
                  <a:lnTo>
                    <a:pt x="125604" y="173911"/>
                  </a:lnTo>
                  <a:lnTo>
                    <a:pt x="97853" y="210870"/>
                  </a:lnTo>
                  <a:lnTo>
                    <a:pt x="73132" y="250513"/>
                  </a:lnTo>
                  <a:lnTo>
                    <a:pt x="51647" y="292609"/>
                  </a:lnTo>
                  <a:lnTo>
                    <a:pt x="33605" y="336928"/>
                  </a:lnTo>
                  <a:lnTo>
                    <a:pt x="19212" y="383241"/>
                  </a:lnTo>
                  <a:lnTo>
                    <a:pt x="8676" y="431317"/>
                  </a:lnTo>
                  <a:lnTo>
                    <a:pt x="2203" y="480926"/>
                  </a:lnTo>
                  <a:lnTo>
                    <a:pt x="0" y="531837"/>
                  </a:lnTo>
                  <a:lnTo>
                    <a:pt x="2203" y="582751"/>
                  </a:lnTo>
                  <a:lnTo>
                    <a:pt x="8676" y="632362"/>
                  </a:lnTo>
                  <a:lnTo>
                    <a:pt x="19212" y="680439"/>
                  </a:lnTo>
                  <a:lnTo>
                    <a:pt x="33605" y="726753"/>
                  </a:lnTo>
                  <a:lnTo>
                    <a:pt x="51647" y="771074"/>
                  </a:lnTo>
                  <a:lnTo>
                    <a:pt x="73132" y="813171"/>
                  </a:lnTo>
                  <a:lnTo>
                    <a:pt x="97853" y="852815"/>
                  </a:lnTo>
                  <a:lnTo>
                    <a:pt x="125604" y="889775"/>
                  </a:lnTo>
                  <a:lnTo>
                    <a:pt x="156178" y="923821"/>
                  </a:lnTo>
                  <a:lnTo>
                    <a:pt x="189369" y="954723"/>
                  </a:lnTo>
                  <a:lnTo>
                    <a:pt x="224970" y="982252"/>
                  </a:lnTo>
                  <a:lnTo>
                    <a:pt x="262774" y="1006176"/>
                  </a:lnTo>
                  <a:lnTo>
                    <a:pt x="302574" y="1026267"/>
                  </a:lnTo>
                  <a:lnTo>
                    <a:pt x="344165" y="1042294"/>
                  </a:lnTo>
                  <a:lnTo>
                    <a:pt x="387338" y="1054026"/>
                  </a:lnTo>
                  <a:lnTo>
                    <a:pt x="431889" y="1061234"/>
                  </a:lnTo>
                  <a:lnTo>
                    <a:pt x="477610" y="1063688"/>
                  </a:lnTo>
                  <a:lnTo>
                    <a:pt x="523331" y="1061234"/>
                  </a:lnTo>
                  <a:lnTo>
                    <a:pt x="567881" y="1054026"/>
                  </a:lnTo>
                  <a:lnTo>
                    <a:pt x="611055" y="1042294"/>
                  </a:lnTo>
                  <a:lnTo>
                    <a:pt x="652646" y="1026267"/>
                  </a:lnTo>
                  <a:lnTo>
                    <a:pt x="692446" y="1006176"/>
                  </a:lnTo>
                  <a:lnTo>
                    <a:pt x="730250" y="982252"/>
                  </a:lnTo>
                  <a:lnTo>
                    <a:pt x="765851" y="954723"/>
                  </a:lnTo>
                  <a:lnTo>
                    <a:pt x="799041" y="923821"/>
                  </a:lnTo>
                  <a:lnTo>
                    <a:pt x="829616" y="889775"/>
                  </a:lnTo>
                  <a:lnTo>
                    <a:pt x="857367" y="852815"/>
                  </a:lnTo>
                  <a:lnTo>
                    <a:pt x="882088" y="813171"/>
                  </a:lnTo>
                  <a:lnTo>
                    <a:pt x="903573" y="771074"/>
                  </a:lnTo>
                  <a:lnTo>
                    <a:pt x="921615" y="726753"/>
                  </a:lnTo>
                  <a:lnTo>
                    <a:pt x="936007" y="680439"/>
                  </a:lnTo>
                  <a:lnTo>
                    <a:pt x="946543" y="632362"/>
                  </a:lnTo>
                  <a:lnTo>
                    <a:pt x="953016" y="582751"/>
                  </a:lnTo>
                  <a:lnTo>
                    <a:pt x="955220" y="531837"/>
                  </a:lnTo>
                  <a:lnTo>
                    <a:pt x="955220" y="0"/>
                  </a:lnTo>
                  <a:close/>
                </a:path>
              </a:pathLst>
            </a:custGeom>
            <a:solidFill>
              <a:srgbClr val="27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13497" y="237778"/>
              <a:ext cx="955675" cy="1064260"/>
            </a:xfrm>
            <a:custGeom>
              <a:avLst/>
              <a:gdLst/>
              <a:ahLst/>
              <a:cxnLst/>
              <a:rect l="l" t="t" r="r" b="b"/>
              <a:pathLst>
                <a:path w="955675" h="1064260">
                  <a:moveTo>
                    <a:pt x="0" y="531837"/>
                  </a:moveTo>
                  <a:lnTo>
                    <a:pt x="2203" y="480926"/>
                  </a:lnTo>
                  <a:lnTo>
                    <a:pt x="8676" y="431317"/>
                  </a:lnTo>
                  <a:lnTo>
                    <a:pt x="19212" y="383241"/>
                  </a:lnTo>
                  <a:lnTo>
                    <a:pt x="33605" y="336928"/>
                  </a:lnTo>
                  <a:lnTo>
                    <a:pt x="51647" y="292609"/>
                  </a:lnTo>
                  <a:lnTo>
                    <a:pt x="73132" y="250513"/>
                  </a:lnTo>
                  <a:lnTo>
                    <a:pt x="97853" y="210870"/>
                  </a:lnTo>
                  <a:lnTo>
                    <a:pt x="125604" y="173911"/>
                  </a:lnTo>
                  <a:lnTo>
                    <a:pt x="156178" y="139865"/>
                  </a:lnTo>
                  <a:lnTo>
                    <a:pt x="189369" y="108963"/>
                  </a:lnTo>
                  <a:lnTo>
                    <a:pt x="224970" y="81435"/>
                  </a:lnTo>
                  <a:lnTo>
                    <a:pt x="262774" y="57511"/>
                  </a:lnTo>
                  <a:lnTo>
                    <a:pt x="302574" y="37420"/>
                  </a:lnTo>
                  <a:lnTo>
                    <a:pt x="344165" y="21394"/>
                  </a:lnTo>
                  <a:lnTo>
                    <a:pt x="387338" y="9661"/>
                  </a:lnTo>
                  <a:lnTo>
                    <a:pt x="431889" y="2453"/>
                  </a:lnTo>
                  <a:lnTo>
                    <a:pt x="477610" y="0"/>
                  </a:lnTo>
                  <a:lnTo>
                    <a:pt x="530677" y="0"/>
                  </a:lnTo>
                  <a:lnTo>
                    <a:pt x="583745" y="0"/>
                  </a:lnTo>
                  <a:lnTo>
                    <a:pt x="955220" y="0"/>
                  </a:lnTo>
                  <a:lnTo>
                    <a:pt x="955220" y="53183"/>
                  </a:lnTo>
                  <a:lnTo>
                    <a:pt x="955220" y="106367"/>
                  </a:lnTo>
                  <a:lnTo>
                    <a:pt x="955220" y="159551"/>
                  </a:lnTo>
                  <a:lnTo>
                    <a:pt x="955220" y="212735"/>
                  </a:lnTo>
                  <a:lnTo>
                    <a:pt x="955220" y="265918"/>
                  </a:lnTo>
                  <a:lnTo>
                    <a:pt x="955220" y="319102"/>
                  </a:lnTo>
                  <a:lnTo>
                    <a:pt x="955220" y="372286"/>
                  </a:lnTo>
                  <a:lnTo>
                    <a:pt x="955220" y="425470"/>
                  </a:lnTo>
                  <a:lnTo>
                    <a:pt x="955220" y="478654"/>
                  </a:lnTo>
                  <a:lnTo>
                    <a:pt x="955220" y="531837"/>
                  </a:lnTo>
                  <a:lnTo>
                    <a:pt x="953016" y="582751"/>
                  </a:lnTo>
                  <a:lnTo>
                    <a:pt x="946543" y="632362"/>
                  </a:lnTo>
                  <a:lnTo>
                    <a:pt x="936007" y="680439"/>
                  </a:lnTo>
                  <a:lnTo>
                    <a:pt x="921615" y="726753"/>
                  </a:lnTo>
                  <a:lnTo>
                    <a:pt x="903573" y="771074"/>
                  </a:lnTo>
                  <a:lnTo>
                    <a:pt x="882088" y="813171"/>
                  </a:lnTo>
                  <a:lnTo>
                    <a:pt x="857367" y="852815"/>
                  </a:lnTo>
                  <a:lnTo>
                    <a:pt x="829616" y="889775"/>
                  </a:lnTo>
                  <a:lnTo>
                    <a:pt x="799041" y="923821"/>
                  </a:lnTo>
                  <a:lnTo>
                    <a:pt x="765851" y="954723"/>
                  </a:lnTo>
                  <a:lnTo>
                    <a:pt x="730250" y="982252"/>
                  </a:lnTo>
                  <a:lnTo>
                    <a:pt x="692446" y="1006176"/>
                  </a:lnTo>
                  <a:lnTo>
                    <a:pt x="652646" y="1026267"/>
                  </a:lnTo>
                  <a:lnTo>
                    <a:pt x="611055" y="1042294"/>
                  </a:lnTo>
                  <a:lnTo>
                    <a:pt x="567881" y="1054026"/>
                  </a:lnTo>
                  <a:lnTo>
                    <a:pt x="523331" y="1061234"/>
                  </a:lnTo>
                  <a:lnTo>
                    <a:pt x="477610" y="1063688"/>
                  </a:lnTo>
                  <a:lnTo>
                    <a:pt x="431889" y="1061234"/>
                  </a:lnTo>
                  <a:lnTo>
                    <a:pt x="387338" y="1054026"/>
                  </a:lnTo>
                  <a:lnTo>
                    <a:pt x="344165" y="1042294"/>
                  </a:lnTo>
                  <a:lnTo>
                    <a:pt x="302574" y="1026267"/>
                  </a:lnTo>
                  <a:lnTo>
                    <a:pt x="262774" y="1006176"/>
                  </a:lnTo>
                  <a:lnTo>
                    <a:pt x="224970" y="982252"/>
                  </a:lnTo>
                  <a:lnTo>
                    <a:pt x="189369" y="954723"/>
                  </a:lnTo>
                  <a:lnTo>
                    <a:pt x="156178" y="923821"/>
                  </a:lnTo>
                  <a:lnTo>
                    <a:pt x="125604" y="889775"/>
                  </a:lnTo>
                  <a:lnTo>
                    <a:pt x="97853" y="852815"/>
                  </a:lnTo>
                  <a:lnTo>
                    <a:pt x="73132" y="813171"/>
                  </a:lnTo>
                  <a:lnTo>
                    <a:pt x="51647" y="771074"/>
                  </a:lnTo>
                  <a:lnTo>
                    <a:pt x="33605" y="726753"/>
                  </a:lnTo>
                  <a:lnTo>
                    <a:pt x="19212" y="680439"/>
                  </a:lnTo>
                  <a:lnTo>
                    <a:pt x="8676" y="632362"/>
                  </a:lnTo>
                  <a:lnTo>
                    <a:pt x="2203" y="582751"/>
                  </a:lnTo>
                  <a:lnTo>
                    <a:pt x="0" y="531837"/>
                  </a:lnTo>
                  <a:close/>
                </a:path>
              </a:pathLst>
            </a:custGeom>
            <a:ln w="12699">
              <a:solidFill>
                <a:srgbClr val="276E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004514" y="433453"/>
            <a:ext cx="37401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1112" y="593473"/>
            <a:ext cx="4406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biology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2632" y="753493"/>
            <a:ext cx="2774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3071" y="913513"/>
            <a:ext cx="336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Fozia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79956" y="107302"/>
            <a:ext cx="1262380" cy="1208405"/>
            <a:chOff x="7579956" y="107302"/>
            <a:chExt cx="1262380" cy="12084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9956" y="595603"/>
              <a:ext cx="540009" cy="7200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9553" y="107302"/>
              <a:ext cx="472361" cy="62981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>
                <a:solidFill>
                  <a:srgbClr val="1C1B22"/>
                </a:solidFill>
              </a:rPr>
              <a:t>Biological</a:t>
            </a:r>
            <a:r>
              <a:rPr spc="150" dirty="0">
                <a:solidFill>
                  <a:srgbClr val="1C1B22"/>
                </a:solidFill>
              </a:rPr>
              <a:t> </a:t>
            </a:r>
            <a:r>
              <a:rPr spc="45" dirty="0">
                <a:solidFill>
                  <a:srgbClr val="1C1B22"/>
                </a:solidFill>
              </a:rPr>
              <a:t>Hierarchy</a:t>
            </a: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8936" y="1367218"/>
            <a:ext cx="4268470" cy="426847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388083" y="5356162"/>
            <a:ext cx="5924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00AFEF"/>
                </a:solidFill>
                <a:latin typeface="Trebuchet MS"/>
                <a:cs typeface="Trebuchet MS"/>
              </a:rPr>
              <a:t>Designed</a:t>
            </a:r>
            <a:r>
              <a:rPr sz="800" spc="1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00AFEF"/>
                </a:solidFill>
                <a:latin typeface="Trebuchet MS"/>
                <a:cs typeface="Trebuchet MS"/>
              </a:rPr>
              <a:t>by </a:t>
            </a:r>
            <a:r>
              <a:rPr sz="800" spc="-10" dirty="0">
                <a:solidFill>
                  <a:srgbClr val="00AFEF"/>
                </a:solidFill>
                <a:latin typeface="Trebuchet MS"/>
                <a:cs typeface="Trebuchet MS"/>
              </a:rPr>
              <a:t>Freepik.com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4514" y="433453"/>
            <a:ext cx="37401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1112" y="593473"/>
            <a:ext cx="4406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biology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2632" y="753493"/>
            <a:ext cx="2774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3071" y="913513"/>
            <a:ext cx="336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Fozia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79956" y="107302"/>
            <a:ext cx="1262380" cy="1208405"/>
            <a:chOff x="7579956" y="107302"/>
            <a:chExt cx="1262380" cy="1208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9956" y="595603"/>
              <a:ext cx="540009" cy="7200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9553" y="107302"/>
              <a:ext cx="472361" cy="62981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Cell</a:t>
            </a:r>
          </a:p>
        </p:txBody>
      </p:sp>
      <p:sp>
        <p:nvSpPr>
          <p:cNvPr id="10" name="object 10"/>
          <p:cNvSpPr/>
          <p:nvPr/>
        </p:nvSpPr>
        <p:spPr>
          <a:xfrm>
            <a:off x="860943" y="1362265"/>
            <a:ext cx="7239000" cy="4160520"/>
          </a:xfrm>
          <a:custGeom>
            <a:avLst/>
            <a:gdLst/>
            <a:ahLst/>
            <a:cxnLst/>
            <a:rect l="l" t="t" r="r" b="b"/>
            <a:pathLst>
              <a:path w="7239000" h="4160520">
                <a:moveTo>
                  <a:pt x="7239000" y="0"/>
                </a:moveTo>
                <a:lnTo>
                  <a:pt x="0" y="0"/>
                </a:lnTo>
                <a:lnTo>
                  <a:pt x="0" y="4160291"/>
                </a:lnTo>
                <a:lnTo>
                  <a:pt x="7239000" y="4160291"/>
                </a:lnTo>
                <a:lnTo>
                  <a:pt x="7239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8535" y="1294155"/>
            <a:ext cx="7119620" cy="403606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24790" indent="-21209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24790" algn="l"/>
              </a:tabLst>
            </a:pPr>
            <a:r>
              <a:rPr sz="1800" dirty="0">
                <a:latin typeface="Times New Roman"/>
                <a:cs typeface="Times New Roman"/>
              </a:rPr>
              <a:t>Cell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fundamental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biology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atom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chemistry</a:t>
            </a:r>
            <a:endParaRPr sz="1800">
              <a:latin typeface="Times New Roman"/>
              <a:cs typeface="Times New Roman"/>
            </a:endParaRPr>
          </a:p>
          <a:p>
            <a:pPr marL="224790" indent="-21209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24790" algn="l"/>
              </a:tabLst>
            </a:pPr>
            <a:r>
              <a:rPr sz="1800" dirty="0">
                <a:latin typeface="Times New Roman"/>
                <a:cs typeface="Times New Roman"/>
              </a:rPr>
              <a:t>All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organisms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made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cells.</a:t>
            </a:r>
            <a:endParaRPr sz="1800">
              <a:latin typeface="Times New Roman"/>
              <a:cs typeface="Times New Roman"/>
            </a:endParaRPr>
          </a:p>
          <a:p>
            <a:pPr marL="224790" marR="5080" indent="-212725">
              <a:lnSpc>
                <a:spcPts val="1939"/>
              </a:lnSpc>
              <a:spcBef>
                <a:spcPts val="785"/>
              </a:spcBef>
              <a:buFont typeface="Arial"/>
              <a:buChar char="•"/>
              <a:tabLst>
                <a:tab pos="224790" algn="l"/>
                <a:tab pos="560070" algn="l"/>
                <a:tab pos="983615" algn="l"/>
                <a:tab pos="1990089" algn="l"/>
                <a:tab pos="2325370" algn="l"/>
                <a:tab pos="3383279" algn="l"/>
                <a:tab pos="4726940" algn="l"/>
                <a:tab pos="5150485" algn="l"/>
                <a:tab pos="5624830" algn="l"/>
                <a:tab pos="5921375" algn="l"/>
                <a:tab pos="6344920" algn="l"/>
              </a:tabLst>
            </a:pPr>
            <a:r>
              <a:rPr sz="1800" spc="-25" dirty="0">
                <a:latin typeface="Times New Roman"/>
                <a:cs typeface="Times New Roman"/>
              </a:rPr>
              <a:t>In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the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hierarchy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of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biological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organization,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the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cell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is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the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simplest </a:t>
            </a:r>
            <a:r>
              <a:rPr sz="1800" dirty="0">
                <a:latin typeface="Times New Roman"/>
                <a:cs typeface="Times New Roman"/>
              </a:rPr>
              <a:t>collection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matter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20" dirty="0">
                <a:latin typeface="Times New Roman"/>
                <a:cs typeface="Times New Roman"/>
              </a:rPr>
              <a:t> live.</a:t>
            </a:r>
            <a:endParaRPr sz="1800">
              <a:latin typeface="Times New Roman"/>
              <a:cs typeface="Times New Roman"/>
            </a:endParaRPr>
          </a:p>
          <a:p>
            <a:pPr marL="224790" indent="-21209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24790" algn="l"/>
              </a:tabLst>
            </a:pPr>
            <a:r>
              <a:rPr sz="1800" dirty="0">
                <a:latin typeface="Times New Roman"/>
                <a:cs typeface="Times New Roman"/>
              </a:rPr>
              <a:t>Single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celled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organisms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diverse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form</a:t>
            </a:r>
            <a:endParaRPr sz="1800">
              <a:latin typeface="Times New Roman"/>
              <a:cs typeface="Times New Roman"/>
            </a:endParaRPr>
          </a:p>
          <a:p>
            <a:pPr marL="224790" marR="2882900" indent="-212725">
              <a:lnSpc>
                <a:spcPct val="124700"/>
              </a:lnSpc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Complex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organisms: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Plants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animals</a:t>
            </a:r>
            <a:r>
              <a:rPr sz="1800" spc="-25" dirty="0">
                <a:latin typeface="Times New Roman"/>
                <a:cs typeface="Times New Roman"/>
              </a:rPr>
              <a:t> are 	</a:t>
            </a:r>
            <a:r>
              <a:rPr sz="1800" spc="-10" dirty="0">
                <a:latin typeface="Times New Roman"/>
                <a:cs typeface="Times New Roman"/>
              </a:rPr>
              <a:t>multicellular;</a:t>
            </a:r>
            <a:endParaRPr sz="1800">
              <a:latin typeface="Times New Roman"/>
              <a:cs typeface="Times New Roman"/>
            </a:endParaRPr>
          </a:p>
          <a:p>
            <a:pPr marL="664210" lvl="1" indent="-194945">
              <a:lnSpc>
                <a:spcPct val="100000"/>
              </a:lnSpc>
              <a:spcBef>
                <a:spcPts val="535"/>
              </a:spcBef>
              <a:buChar char="●"/>
              <a:tabLst>
                <a:tab pos="664210" algn="l"/>
              </a:tabLst>
            </a:pP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kinds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specialized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cells</a:t>
            </a:r>
            <a:endParaRPr sz="1800">
              <a:latin typeface="Times New Roman"/>
              <a:cs typeface="Times New Roman"/>
            </a:endParaRPr>
          </a:p>
          <a:p>
            <a:pPr marL="664210" lvl="1" indent="-194945">
              <a:lnSpc>
                <a:spcPct val="100000"/>
              </a:lnSpc>
              <a:spcBef>
                <a:spcPts val="530"/>
              </a:spcBef>
              <a:buChar char="●"/>
              <a:tabLst>
                <a:tab pos="664210" algn="l"/>
              </a:tabLst>
            </a:pP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cells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survived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-25" dirty="0">
                <a:latin typeface="Times New Roman"/>
                <a:cs typeface="Times New Roman"/>
              </a:rPr>
              <a:t> own</a:t>
            </a:r>
            <a:endParaRPr sz="1800">
              <a:latin typeface="Times New Roman"/>
              <a:cs typeface="Times New Roman"/>
            </a:endParaRPr>
          </a:p>
          <a:p>
            <a:pPr marL="640715" marR="2043430" lvl="1" indent="-171450">
              <a:lnSpc>
                <a:spcPct val="124700"/>
              </a:lnSpc>
              <a:buChar char="●"/>
              <a:tabLst>
                <a:tab pos="640715" algn="l"/>
                <a:tab pos="664210" algn="l"/>
              </a:tabLst>
            </a:pPr>
            <a:r>
              <a:rPr sz="1800" dirty="0">
                <a:latin typeface="Times New Roman"/>
                <a:cs typeface="Times New Roman"/>
              </a:rPr>
              <a:t>	Tissues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organs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survive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-25" dirty="0">
                <a:latin typeface="Times New Roman"/>
                <a:cs typeface="Times New Roman"/>
              </a:rPr>
              <a:t> own </a:t>
            </a:r>
            <a:r>
              <a:rPr sz="1800" spc="-10" dirty="0">
                <a:latin typeface="Times New Roman"/>
                <a:cs typeface="Times New Roman"/>
              </a:rPr>
              <a:t>either.</a:t>
            </a:r>
            <a:endParaRPr sz="1800">
              <a:latin typeface="Times New Roman"/>
              <a:cs typeface="Times New Roman"/>
            </a:endParaRPr>
          </a:p>
          <a:p>
            <a:pPr marL="1392555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solidFill>
                  <a:srgbClr val="2C0DE9"/>
                </a:solidFill>
                <a:latin typeface="Times New Roman"/>
                <a:cs typeface="Times New Roman"/>
              </a:rPr>
              <a:t>Cell</a:t>
            </a:r>
            <a:r>
              <a:rPr sz="1800" b="1" spc="-25" dirty="0">
                <a:solidFill>
                  <a:srgbClr val="2C0DE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C0DE9"/>
                </a:solidFill>
                <a:latin typeface="Times New Roman"/>
                <a:cs typeface="Times New Roman"/>
              </a:rPr>
              <a:t>is</a:t>
            </a:r>
            <a:r>
              <a:rPr sz="1800" b="1" spc="-20" dirty="0">
                <a:solidFill>
                  <a:srgbClr val="2C0DE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C0DE9"/>
                </a:solidFill>
                <a:latin typeface="Times New Roman"/>
                <a:cs typeface="Times New Roman"/>
              </a:rPr>
              <a:t>a</a:t>
            </a:r>
            <a:r>
              <a:rPr sz="1800" b="1" spc="-20" dirty="0">
                <a:solidFill>
                  <a:srgbClr val="2C0DE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C0DE9"/>
                </a:solidFill>
                <a:latin typeface="Times New Roman"/>
                <a:cs typeface="Times New Roman"/>
              </a:rPr>
              <a:t>basic</a:t>
            </a:r>
            <a:r>
              <a:rPr sz="1800" b="1" spc="-20" dirty="0">
                <a:solidFill>
                  <a:srgbClr val="2C0DE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C0DE9"/>
                </a:solidFill>
                <a:latin typeface="Times New Roman"/>
                <a:cs typeface="Times New Roman"/>
              </a:rPr>
              <a:t>unit</a:t>
            </a:r>
            <a:r>
              <a:rPr sz="1800" b="1" spc="-20" dirty="0">
                <a:solidFill>
                  <a:srgbClr val="2C0DE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C0DE9"/>
                </a:solidFill>
                <a:latin typeface="Times New Roman"/>
                <a:cs typeface="Times New Roman"/>
              </a:rPr>
              <a:t>of</a:t>
            </a:r>
            <a:r>
              <a:rPr sz="1800" b="1" spc="-25" dirty="0">
                <a:solidFill>
                  <a:srgbClr val="2C0DE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C0DE9"/>
                </a:solidFill>
                <a:latin typeface="Times New Roman"/>
                <a:cs typeface="Times New Roman"/>
              </a:rPr>
              <a:t>structure</a:t>
            </a:r>
            <a:r>
              <a:rPr sz="1800" b="1" spc="-20" dirty="0">
                <a:solidFill>
                  <a:srgbClr val="2C0DE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C0DE9"/>
                </a:solidFill>
                <a:latin typeface="Times New Roman"/>
                <a:cs typeface="Times New Roman"/>
              </a:rPr>
              <a:t>and</a:t>
            </a:r>
            <a:r>
              <a:rPr sz="1800" b="1" spc="-20" dirty="0">
                <a:solidFill>
                  <a:srgbClr val="2C0DE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C0DE9"/>
                </a:solidFill>
                <a:latin typeface="Times New Roman"/>
                <a:cs typeface="Times New Roman"/>
              </a:rPr>
              <a:t>function.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4514" y="433453"/>
            <a:ext cx="37401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1112" y="593473"/>
            <a:ext cx="4406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biology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2632" y="753493"/>
            <a:ext cx="2774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3071" y="913513"/>
            <a:ext cx="336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Fozia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79956" y="107302"/>
            <a:ext cx="1262380" cy="1208405"/>
            <a:chOff x="7579956" y="107302"/>
            <a:chExt cx="1262380" cy="1208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9956" y="595603"/>
              <a:ext cx="540009" cy="7200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9553" y="107302"/>
              <a:ext cx="472361" cy="62981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3207" y="309276"/>
            <a:ext cx="14179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Animal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52937" y="711612"/>
            <a:ext cx="7988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20" dirty="0">
                <a:latin typeface="Trebuchet MS"/>
                <a:cs typeface="Trebuchet MS"/>
              </a:rPr>
              <a:t>Cell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5270" y="1174489"/>
            <a:ext cx="6356540" cy="433725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34731" y="5188403"/>
            <a:ext cx="5924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00AFEF"/>
                </a:solidFill>
                <a:latin typeface="Trebuchet MS"/>
                <a:cs typeface="Trebuchet MS"/>
              </a:rPr>
              <a:t>Designed</a:t>
            </a:r>
            <a:r>
              <a:rPr sz="800" spc="1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00AFEF"/>
                </a:solidFill>
                <a:latin typeface="Trebuchet MS"/>
                <a:cs typeface="Trebuchet MS"/>
              </a:rPr>
              <a:t>by </a:t>
            </a:r>
            <a:r>
              <a:rPr sz="800" spc="-10" dirty="0">
                <a:solidFill>
                  <a:srgbClr val="00AFEF"/>
                </a:solidFill>
                <a:latin typeface="Trebuchet MS"/>
                <a:cs typeface="Trebuchet MS"/>
              </a:rPr>
              <a:t>Freepik.com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4514" y="433453"/>
            <a:ext cx="37401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1112" y="593473"/>
            <a:ext cx="4406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biology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2632" y="753493"/>
            <a:ext cx="2774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3071" y="913513"/>
            <a:ext cx="336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Fozia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79956" y="107302"/>
            <a:ext cx="1262380" cy="1208405"/>
            <a:chOff x="7579956" y="107302"/>
            <a:chExt cx="1262380" cy="1208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9956" y="595603"/>
              <a:ext cx="540009" cy="7200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9553" y="107302"/>
              <a:ext cx="472361" cy="62981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00"/>
              </a:spcBef>
            </a:pPr>
            <a:r>
              <a:rPr dirty="0"/>
              <a:t>Plant</a:t>
            </a:r>
            <a:r>
              <a:rPr spc="370" dirty="0"/>
              <a:t> </a:t>
            </a:r>
            <a:r>
              <a:rPr spc="-20" dirty="0"/>
              <a:t>Cell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488" y="1446250"/>
            <a:ext cx="7728750" cy="33776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06488" y="1446250"/>
            <a:ext cx="7729220" cy="337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800">
              <a:latin typeface="Times New Roman"/>
              <a:cs typeface="Times New Roman"/>
            </a:endParaRPr>
          </a:p>
          <a:p>
            <a:pPr marL="90805" marR="7062470">
              <a:lnSpc>
                <a:spcPct val="100000"/>
              </a:lnSpc>
            </a:pPr>
            <a:r>
              <a:rPr sz="800" spc="-10" dirty="0">
                <a:solidFill>
                  <a:srgbClr val="00AFEF"/>
                </a:solidFill>
                <a:latin typeface="Trebuchet MS"/>
                <a:cs typeface="Trebuchet MS"/>
              </a:rPr>
              <a:t>Designed</a:t>
            </a:r>
            <a:r>
              <a:rPr sz="800" spc="1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00AFEF"/>
                </a:solidFill>
                <a:latin typeface="Trebuchet MS"/>
                <a:cs typeface="Trebuchet MS"/>
              </a:rPr>
              <a:t>by </a:t>
            </a:r>
            <a:r>
              <a:rPr sz="800" spc="-10" dirty="0">
                <a:solidFill>
                  <a:srgbClr val="00AFEF"/>
                </a:solidFill>
                <a:latin typeface="Trebuchet MS"/>
                <a:cs typeface="Trebuchet MS"/>
              </a:rPr>
              <a:t>Freepik.com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</a:pPr>
            <a:r>
              <a:rPr spc="65" dirty="0"/>
              <a:t>LEARN</a:t>
            </a:r>
            <a:r>
              <a:rPr spc="204" dirty="0"/>
              <a:t> </a:t>
            </a:r>
            <a:r>
              <a:rPr spc="80" dirty="0"/>
              <a:t>BIOLOGY</a:t>
            </a:r>
            <a:r>
              <a:rPr spc="210" dirty="0"/>
              <a:t> </a:t>
            </a:r>
            <a:r>
              <a:rPr spc="65" dirty="0"/>
              <a:t>WITH</a:t>
            </a:r>
            <a:r>
              <a:rPr spc="220" dirty="0"/>
              <a:t> </a:t>
            </a:r>
            <a:r>
              <a:rPr spc="50" dirty="0"/>
              <a:t>FOZIA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760</Words>
  <Application>Microsoft Office PowerPoint</Application>
  <PresentationFormat>On-screen Show (4:3)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Trebuchet MS</vt:lpstr>
      <vt:lpstr>Office Theme</vt:lpstr>
      <vt:lpstr>INTRODUCTION TO BIOLOGY AND CELL BIOLOGY</vt:lpstr>
      <vt:lpstr>PowerPoint Presentation</vt:lpstr>
      <vt:lpstr>Biology</vt:lpstr>
      <vt:lpstr>PowerPoint Presentation</vt:lpstr>
      <vt:lpstr>Biological Hierarchy</vt:lpstr>
      <vt:lpstr>Biological Hierarchy</vt:lpstr>
      <vt:lpstr>Cell</vt:lpstr>
      <vt:lpstr>Animal</vt:lpstr>
      <vt:lpstr>Plant Cell</vt:lpstr>
      <vt:lpstr>History of Cell Biology</vt:lpstr>
      <vt:lpstr>History of Cell Biology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FOZIA IBRAHIM</cp:lastModifiedBy>
  <cp:revision>3</cp:revision>
  <dcterms:created xsi:type="dcterms:W3CDTF">2026-02-10T23:28:41Z</dcterms:created>
  <dcterms:modified xsi:type="dcterms:W3CDTF">2026-02-11T00:04:48Z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2026-02-10T00:00:00Z</vt:filetime>
  </property>
  <property fmtid="{D5CDD505-2E9C-101B-9397-08002B2CF9AE}" pid="3" name="LastSaved">
    <vt:filetime>2026-02-10T00:00:00Z</vt:filetime>
  </property>
  <property fmtid="{D5CDD505-2E9C-101B-9397-08002B2CF9AE}" pid="4" name="Producer">
    <vt:lpwstr>3-Heights(TM) PDF Security Shell 4.8.25.2 (http://www.pdf-tools.com)</vt:lpwstr>
  </property>
</Properties>
</file>