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embeddedFontLst>
    <p:embeddedFont>
      <p:font typeface="League Spartan"/>
      <p:regular r:id="rId15"/>
      <p:bold r:id="rId16"/>
    </p:embeddedFont>
    <p:embeddedFont>
      <p:font typeface="Signika"/>
      <p:regular r:id="rId17"/>
      <p:bold r:id="rId18"/>
    </p:embeddedFont>
    <p:embeddedFont>
      <p:font typeface="Signika SemiBold"/>
      <p:regular r:id="rId19"/>
      <p:bold r:id="rId20"/>
    </p:embeddedFont>
    <p:embeddedFont>
      <p:font typeface="Signika Light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ignikaSemiBold-bold.fntdata"/><Relationship Id="rId11" Type="http://schemas.openxmlformats.org/officeDocument/2006/relationships/slide" Target="slides/slide7.xml"/><Relationship Id="rId22" Type="http://schemas.openxmlformats.org/officeDocument/2006/relationships/font" Target="fonts/SignikaLight-bold.fntdata"/><Relationship Id="rId10" Type="http://schemas.openxmlformats.org/officeDocument/2006/relationships/slide" Target="slides/slide6.xml"/><Relationship Id="rId21" Type="http://schemas.openxmlformats.org/officeDocument/2006/relationships/font" Target="fonts/SignikaLight-regular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LeagueSpartan-regular.fntdata"/><Relationship Id="rId14" Type="http://schemas.openxmlformats.org/officeDocument/2006/relationships/slide" Target="slides/slide10.xml"/><Relationship Id="rId17" Type="http://schemas.openxmlformats.org/officeDocument/2006/relationships/font" Target="fonts/Signika-regular.fntdata"/><Relationship Id="rId16" Type="http://schemas.openxmlformats.org/officeDocument/2006/relationships/font" Target="fonts/LeagueSpartan-bold.fntdata"/><Relationship Id="rId5" Type="http://schemas.openxmlformats.org/officeDocument/2006/relationships/slide" Target="slides/slide1.xml"/><Relationship Id="rId19" Type="http://schemas.openxmlformats.org/officeDocument/2006/relationships/font" Target="fonts/SignikaSemiBold-regular.fntdata"/><Relationship Id="rId6" Type="http://schemas.openxmlformats.org/officeDocument/2006/relationships/slide" Target="slides/slide2.xml"/><Relationship Id="rId18" Type="http://schemas.openxmlformats.org/officeDocument/2006/relationships/font" Target="fonts/Signika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15553f1e97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15553f1e97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l" sz="1400">
                <a:solidFill>
                  <a:schemeClr val="dk1"/>
                </a:solidFill>
                <a:highlight>
                  <a:srgbClr val="FFCD00"/>
                </a:highlight>
                <a:latin typeface="Signika"/>
                <a:ea typeface="Signika"/>
                <a:cs typeface="Signika"/>
                <a:sym typeface="Signika"/>
              </a:rPr>
              <a:t>To get an editable version of this presentation:</a:t>
            </a:r>
            <a:endParaRPr b="1" sz="1400">
              <a:solidFill>
                <a:schemeClr val="dk1"/>
              </a:solidFill>
              <a:highlight>
                <a:srgbClr val="FFCD00"/>
              </a:highlight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400">
                <a:solidFill>
                  <a:schemeClr val="dk1"/>
                </a:solidFill>
                <a:highlight>
                  <a:srgbClr val="FFCD00"/>
                </a:highlight>
                <a:latin typeface="Signika Light"/>
                <a:ea typeface="Signika Light"/>
                <a:cs typeface="Signika Light"/>
                <a:sym typeface="Signika Light"/>
              </a:rPr>
              <a:t>1. Click File &gt; Make a copy &gt; Entire presentation</a:t>
            </a:r>
            <a:endParaRPr sz="1400">
              <a:solidFill>
                <a:schemeClr val="dk1"/>
              </a:solidFill>
              <a:highlight>
                <a:srgbClr val="FFCD00"/>
              </a:highlight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400">
                <a:solidFill>
                  <a:schemeClr val="dk1"/>
                </a:solidFill>
                <a:highlight>
                  <a:srgbClr val="FFCD00"/>
                </a:highlight>
                <a:latin typeface="Signika Light"/>
                <a:ea typeface="Signika Light"/>
                <a:cs typeface="Signika Light"/>
                <a:sym typeface="Signika Light"/>
              </a:rPr>
              <a:t>OR</a:t>
            </a:r>
            <a:endParaRPr sz="1400">
              <a:solidFill>
                <a:schemeClr val="dk1"/>
              </a:solidFill>
              <a:highlight>
                <a:srgbClr val="FFCD00"/>
              </a:highlight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400">
                <a:solidFill>
                  <a:schemeClr val="dk1"/>
                </a:solidFill>
                <a:highlight>
                  <a:srgbClr val="FFCD00"/>
                </a:highlight>
                <a:latin typeface="Signika Light"/>
                <a:ea typeface="Signika Light"/>
                <a:cs typeface="Signika Light"/>
                <a:sym typeface="Signika Light"/>
              </a:rPr>
              <a:t>2. Click File &gt; Download &gt; Microsoft Powerpoint</a:t>
            </a:r>
            <a:endParaRPr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f461834e4a_0_2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f461834e4a_0_2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1bb08314571_0_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1bb0831457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bb0831457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1bb0831457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b08314571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b0831457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bb08314571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bb08314571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400">
                <a:solidFill>
                  <a:schemeClr val="dk1"/>
                </a:solidFill>
                <a:highlight>
                  <a:srgbClr val="FFCD00"/>
                </a:highlight>
                <a:latin typeface="Signika Light"/>
                <a:ea typeface="Signika Light"/>
                <a:cs typeface="Signika Light"/>
                <a:sym typeface="Signika Light"/>
              </a:rPr>
              <a:t>Note that </a:t>
            </a:r>
            <a:r>
              <a:rPr i="1" lang="pl" sz="1400">
                <a:solidFill>
                  <a:schemeClr val="dk1"/>
                </a:solidFill>
                <a:highlight>
                  <a:srgbClr val="FFCD00"/>
                </a:highlight>
                <a:latin typeface="Signika Light"/>
                <a:ea typeface="Signika Light"/>
                <a:cs typeface="Signika Light"/>
                <a:sym typeface="Signika Light"/>
              </a:rPr>
              <a:t>hustle</a:t>
            </a:r>
            <a:r>
              <a:rPr lang="pl" sz="1400">
                <a:solidFill>
                  <a:schemeClr val="dk1"/>
                </a:solidFill>
                <a:highlight>
                  <a:srgbClr val="FFCD00"/>
                </a:highlight>
                <a:latin typeface="Signika Light"/>
                <a:ea typeface="Signika Light"/>
                <a:cs typeface="Signika Light"/>
                <a:sym typeface="Signika Light"/>
              </a:rPr>
              <a:t> is AmE and very informal.</a:t>
            </a:r>
            <a:endParaRPr sz="1400">
              <a:highlight>
                <a:srgbClr val="FFCD00"/>
              </a:highlight>
              <a:latin typeface="Signika Light"/>
              <a:ea typeface="Signika Light"/>
              <a:cs typeface="Signika Light"/>
              <a:sym typeface="Signika Ligh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bb08314571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bb08314571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bb08314571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bb08314571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bb08314571_0_9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bb08314571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c34e16f66a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c34e16f66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sson 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330000" y="2098800"/>
            <a:ext cx="5144400" cy="184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b="1"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8474400" y="4663225"/>
            <a:ext cx="546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 sz="1000"/>
          </a:p>
        </p:txBody>
      </p:sp>
      <p:sp>
        <p:nvSpPr>
          <p:cNvPr id="12" name="Google Shape;12;p2"/>
          <p:cNvSpPr txBox="1"/>
          <p:nvPr/>
        </p:nvSpPr>
        <p:spPr>
          <a:xfrm flipH="1">
            <a:off x="222075" y="4743300"/>
            <a:ext cx="189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rgbClr val="FF5C5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rgbClr val="FF5C5C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>
            <p:ph idx="2" type="pic"/>
          </p:nvPr>
        </p:nvSpPr>
        <p:spPr>
          <a:xfrm>
            <a:off x="446400" y="1764000"/>
            <a:ext cx="2520000" cy="2520000"/>
          </a:xfrm>
          <a:prstGeom prst="ellipse">
            <a:avLst/>
          </a:prstGeom>
          <a:noFill/>
          <a:ln cap="flat" cmpd="sng" w="9525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ransition" type="secHead">
  <p:cSld name="SECTION_HEADER">
    <p:bg>
      <p:bgPr>
        <a:solidFill>
          <a:srgbClr val="FF5C5C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/>
        </p:nvSpPr>
        <p:spPr>
          <a:xfrm flipH="1">
            <a:off x="138200" y="4743300"/>
            <a:ext cx="2010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3"/>
          <p:cNvSpPr txBox="1"/>
          <p:nvPr>
            <p:ph type="title"/>
          </p:nvPr>
        </p:nvSpPr>
        <p:spPr>
          <a:xfrm>
            <a:off x="136800" y="2937600"/>
            <a:ext cx="7210800" cy="73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136800" y="3639600"/>
            <a:ext cx="5393700" cy="64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o transition">
  <p:cSld name="SECTION_HEADER_1">
    <p:bg>
      <p:bgPr>
        <a:solidFill>
          <a:srgbClr val="FF5C5C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/>
        </p:nvSpPr>
        <p:spPr>
          <a:xfrm flipH="1">
            <a:off x="138200" y="4743300"/>
            <a:ext cx="2010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24" name="Google Shape;24;p4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4"/>
          <p:cNvSpPr txBox="1"/>
          <p:nvPr>
            <p:ph type="title"/>
          </p:nvPr>
        </p:nvSpPr>
        <p:spPr>
          <a:xfrm>
            <a:off x="136800" y="2937600"/>
            <a:ext cx="7210800" cy="73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Signika Light"/>
                <a:ea typeface="Signika Light"/>
                <a:cs typeface="Signika Light"/>
                <a:sym typeface="Signika Light"/>
              </a:defRPr>
            </a:lvl9pPr>
          </a:lstStyle>
          <a:p/>
        </p:txBody>
      </p:sp>
      <p:pic>
        <p:nvPicPr>
          <p:cNvPr id="27" name="Google Shape;27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05825" y="136325"/>
            <a:ext cx="884150" cy="88415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4"/>
          <p:cNvSpPr txBox="1"/>
          <p:nvPr>
            <p:ph idx="1" type="subTitle"/>
          </p:nvPr>
        </p:nvSpPr>
        <p:spPr>
          <a:xfrm>
            <a:off x="136800" y="3819600"/>
            <a:ext cx="5162400" cy="55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2" type="subTitle"/>
          </p:nvPr>
        </p:nvSpPr>
        <p:spPr>
          <a:xfrm>
            <a:off x="136800" y="2109600"/>
            <a:ext cx="6445800" cy="55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-page Video">
  <p:cSld name="CUSTOM">
    <p:bg>
      <p:bgPr>
        <a:solidFill>
          <a:srgbClr val="000032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/>
        </p:nvSpPr>
        <p:spPr>
          <a:xfrm flipH="1">
            <a:off x="138150" y="4743300"/>
            <a:ext cx="2433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2" name="Google Shape;32;p5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5"/>
          <p:cNvSpPr txBox="1"/>
          <p:nvPr>
            <p:ph type="title"/>
          </p:nvPr>
        </p:nvSpPr>
        <p:spPr>
          <a:xfrm>
            <a:off x="223200" y="205200"/>
            <a:ext cx="78513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Signika Light"/>
                <a:ea typeface="Signika Light"/>
                <a:cs typeface="Signika Light"/>
                <a:sym typeface="Signika Light"/>
              </a:defRPr>
            </a:lvl9pPr>
          </a:lstStyle>
          <a:p/>
        </p:txBody>
      </p:sp>
      <p:sp>
        <p:nvSpPr>
          <p:cNvPr id="35" name="Google Shape;35;p5"/>
          <p:cNvSpPr/>
          <p:nvPr>
            <p:ph idx="2" type="pic"/>
          </p:nvPr>
        </p:nvSpPr>
        <p:spPr>
          <a:xfrm>
            <a:off x="1843200" y="748800"/>
            <a:ext cx="5457600" cy="40932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 sz="900">
                <a:solidFill>
                  <a:srgbClr val="FF5C5C"/>
                </a:solidFill>
              </a:defRPr>
            </a:lvl1pPr>
            <a:lvl2pPr lvl="1">
              <a:buNone/>
              <a:defRPr sz="900">
                <a:solidFill>
                  <a:srgbClr val="FF5C5C"/>
                </a:solidFill>
              </a:defRPr>
            </a:lvl2pPr>
            <a:lvl3pPr lvl="2">
              <a:buNone/>
              <a:defRPr sz="900">
                <a:solidFill>
                  <a:srgbClr val="FF5C5C"/>
                </a:solidFill>
              </a:defRPr>
            </a:lvl3pPr>
            <a:lvl4pPr lvl="3">
              <a:buNone/>
              <a:defRPr sz="900">
                <a:solidFill>
                  <a:srgbClr val="FF5C5C"/>
                </a:solidFill>
              </a:defRPr>
            </a:lvl4pPr>
            <a:lvl5pPr lvl="4">
              <a:buNone/>
              <a:defRPr sz="900">
                <a:solidFill>
                  <a:srgbClr val="FF5C5C"/>
                </a:solidFill>
              </a:defRPr>
            </a:lvl5pPr>
            <a:lvl6pPr lvl="5">
              <a:buNone/>
              <a:defRPr sz="900">
                <a:solidFill>
                  <a:srgbClr val="FF5C5C"/>
                </a:solidFill>
              </a:defRPr>
            </a:lvl6pPr>
            <a:lvl7pPr lvl="6">
              <a:buNone/>
              <a:defRPr sz="900">
                <a:solidFill>
                  <a:srgbClr val="FF5C5C"/>
                </a:solidFill>
              </a:defRPr>
            </a:lvl7pPr>
            <a:lvl8pPr lvl="7">
              <a:buNone/>
              <a:defRPr sz="900">
                <a:solidFill>
                  <a:srgbClr val="FF5C5C"/>
                </a:solidFill>
              </a:defRPr>
            </a:lvl8pPr>
            <a:lvl9pPr lvl="8">
              <a:buNone/>
              <a:defRPr sz="900">
                <a:solidFill>
                  <a:srgbClr val="FF5C5C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 sz="1000"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38" name="Google Shape;38;p6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6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6"/>
          <p:cNvSpPr txBox="1"/>
          <p:nvPr/>
        </p:nvSpPr>
        <p:spPr>
          <a:xfrm flipH="1">
            <a:off x="221975" y="4743300"/>
            <a:ext cx="1026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rgbClr val="FF5C5C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rgbClr val="FF5C5C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ignika"/>
              <a:buNone/>
              <a:defRPr sz="2800">
                <a:solidFill>
                  <a:schemeClr val="dk1"/>
                </a:solidFill>
                <a:latin typeface="Signika"/>
                <a:ea typeface="Signika"/>
                <a:cs typeface="Signika"/>
                <a:sym typeface="Signik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25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30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ignika Light"/>
              <a:buChar char="●"/>
              <a:defRPr sz="1600"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ignika Light"/>
              <a:buChar char="○"/>
              <a:defRPr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ignika Light"/>
              <a:buChar char="■"/>
              <a:defRPr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ignika Light"/>
              <a:buChar char="●"/>
              <a:defRPr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ignika Light"/>
              <a:buChar char="○"/>
              <a:defRPr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ignika Light"/>
              <a:buChar char="■"/>
              <a:defRPr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ignika Light"/>
              <a:buChar char="●"/>
              <a:defRPr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ignika Light"/>
              <a:buChar char="○"/>
              <a:defRPr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ignika Light"/>
              <a:buChar char="■"/>
              <a:defRPr>
                <a:solidFill>
                  <a:schemeClr val="dk1"/>
                </a:solidFill>
                <a:latin typeface="Signika Light"/>
                <a:ea typeface="Signika Light"/>
                <a:cs typeface="Signika Light"/>
                <a:sym typeface="Signika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6050" y="4749900"/>
            <a:ext cx="531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1pPr>
            <a:lvl2pPr lvl="1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2pPr>
            <a:lvl3pPr lvl="2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3pPr>
            <a:lvl4pPr lvl="3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4pPr>
            <a:lvl5pPr lvl="4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5pPr>
            <a:lvl6pPr lvl="5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6pPr>
            <a:lvl7pPr lvl="6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7pPr>
            <a:lvl8pPr lvl="7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8pPr>
            <a:lvl9pPr lvl="8" algn="r">
              <a:buNone/>
              <a:defRPr sz="900">
                <a:solidFill>
                  <a:schemeClr val="accent1"/>
                </a:solidFill>
                <a:latin typeface="Signika"/>
                <a:ea typeface="Signika"/>
                <a:cs typeface="Signika"/>
                <a:sym typeface="Signik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hyperlink" Target="https://eslbrains.com/crc004" TargetMode="External"/><Relationship Id="rId5" Type="http://schemas.openxmlformats.org/officeDocument/2006/relationships/hyperlink" Target="https://eslbrains.com/crc004" TargetMode="External"/><Relationship Id="rId6" Type="http://schemas.openxmlformats.org/officeDocument/2006/relationships/hyperlink" Target="https://eslbrains.com/crc004" TargetMode="External"/><Relationship Id="rId7" Type="http://schemas.openxmlformats.org/officeDocument/2006/relationships/hyperlink" Target="https://eslbrains.com/crc004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/>
        </p:nvSpPr>
        <p:spPr>
          <a:xfrm>
            <a:off x="3296700" y="2099500"/>
            <a:ext cx="45900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3600">
                <a:solidFill>
                  <a:srgbClr val="FF5C5C"/>
                </a:solidFill>
                <a:latin typeface="Signika"/>
                <a:ea typeface="Signika"/>
                <a:cs typeface="Signika"/>
                <a:sym typeface="Signika"/>
              </a:rPr>
              <a:t>Why do we glamourise overwork more than ever?</a:t>
            </a:r>
            <a:endParaRPr b="1" sz="3600">
              <a:solidFill>
                <a:srgbClr val="FF5C5C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pic>
        <p:nvPicPr>
          <p:cNvPr id="46" name="Google Shape;46;p7"/>
          <p:cNvPicPr preferRelativeResize="0"/>
          <p:nvPr/>
        </p:nvPicPr>
        <p:blipFill rotWithShape="1">
          <a:blip r:embed="rId3">
            <a:alphaModFix/>
          </a:blip>
          <a:srcRect b="0" l="21738" r="21738" t="0"/>
          <a:stretch/>
        </p:blipFill>
        <p:spPr>
          <a:xfrm>
            <a:off x="444698" y="1763950"/>
            <a:ext cx="2518200" cy="2518200"/>
          </a:xfrm>
          <a:prstGeom prst="ellipse">
            <a:avLst/>
          </a:prstGeom>
          <a:noFill/>
          <a:ln cap="flat" cmpd="sng" w="9525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6"/>
          <p:cNvSpPr txBox="1"/>
          <p:nvPr/>
        </p:nvSpPr>
        <p:spPr>
          <a:xfrm flipH="1">
            <a:off x="138150" y="4743300"/>
            <a:ext cx="2433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41" name="Google Shape;141;p16"/>
          <p:cNvSpPr txBox="1"/>
          <p:nvPr/>
        </p:nvSpPr>
        <p:spPr>
          <a:xfrm>
            <a:off x="138050" y="3489825"/>
            <a:ext cx="8334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3600">
                <a:solidFill>
                  <a:schemeClr val="lt1"/>
                </a:solidFill>
                <a:latin typeface="Signika"/>
                <a:ea typeface="Signika"/>
                <a:cs typeface="Signika"/>
                <a:sym typeface="Signika"/>
              </a:rPr>
              <a:t>THANKS!</a:t>
            </a:r>
            <a:endParaRPr b="1" sz="3600">
              <a:solidFill>
                <a:schemeClr val="lt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42" name="Google Shape;142;p16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6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  <p:pic>
        <p:nvPicPr>
          <p:cNvPr id="52" name="Google Shape;52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0267" y="2128260"/>
            <a:ext cx="886968" cy="886968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8">
            <a:hlinkClick r:id="rId4"/>
          </p:cNvPr>
          <p:cNvSpPr/>
          <p:nvPr/>
        </p:nvSpPr>
        <p:spPr>
          <a:xfrm>
            <a:off x="3314734" y="2215500"/>
            <a:ext cx="3549000" cy="712500"/>
          </a:xfrm>
          <a:prstGeom prst="roundRect">
            <a:avLst>
              <a:gd fmla="val 16667" name="adj"/>
            </a:avLst>
          </a:prstGeom>
          <a:solidFill>
            <a:srgbClr val="FF5C5C"/>
          </a:solidFill>
          <a:ln cap="flat" cmpd="sng" w="9525">
            <a:solidFill>
              <a:srgbClr val="FF5C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800" u="sng">
                <a:solidFill>
                  <a:schemeClr val="lt1"/>
                </a:solidFill>
                <a:latin typeface="Signika SemiBold"/>
                <a:ea typeface="Signika SemiBold"/>
                <a:cs typeface="Signika SemiBold"/>
                <a:sym typeface="Signika SemiBold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Critical Reading Club </a:t>
            </a:r>
            <a:br>
              <a:rPr lang="pl" sz="1800" u="sng">
                <a:solidFill>
                  <a:schemeClr val="lt1"/>
                </a:solidFill>
                <a:latin typeface="Signika SemiBold"/>
                <a:ea typeface="Signika SemiBold"/>
                <a:cs typeface="Signika SemiBold"/>
                <a:sym typeface="Signika SemiBold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</a:br>
            <a:r>
              <a:rPr lang="pl" sz="1800" u="sng">
                <a:solidFill>
                  <a:schemeClr val="lt1"/>
                </a:solidFill>
                <a:latin typeface="Signika SemiBold"/>
                <a:ea typeface="Signika SemiBold"/>
                <a:cs typeface="Signika SemiBold"/>
                <a:sym typeface="Signika SemiBold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article link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/>
        </p:nvSpPr>
        <p:spPr>
          <a:xfrm flipH="1">
            <a:off x="138000" y="4743300"/>
            <a:ext cx="1695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9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9"/>
          <p:cNvSpPr txBox="1"/>
          <p:nvPr/>
        </p:nvSpPr>
        <p:spPr>
          <a:xfrm>
            <a:off x="138050" y="2939250"/>
            <a:ext cx="8334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3600">
                <a:solidFill>
                  <a:schemeClr val="lt1"/>
                </a:solidFill>
                <a:latin typeface="Signika"/>
                <a:ea typeface="Signika"/>
                <a:cs typeface="Signika"/>
                <a:sym typeface="Signika"/>
              </a:rPr>
              <a:t>Let’s learn some vocabulary!</a:t>
            </a:r>
            <a:endParaRPr b="1" sz="3600">
              <a:solidFill>
                <a:schemeClr val="lt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pic>
        <p:nvPicPr>
          <p:cNvPr id="62" name="Google Shape;62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25763" y="135838"/>
            <a:ext cx="781200" cy="78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  <p:sp>
        <p:nvSpPr>
          <p:cNvPr id="68" name="Google Shape;68;p10"/>
          <p:cNvSpPr txBox="1"/>
          <p:nvPr/>
        </p:nvSpPr>
        <p:spPr>
          <a:xfrm>
            <a:off x="222175" y="277200"/>
            <a:ext cx="8250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Replace the underlined words and phrases with the words in the </a:t>
            </a: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box</a:t>
            </a: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es</a:t>
            </a: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. You will need to change the form of some.</a:t>
            </a:r>
            <a:endParaRPr b="1" sz="18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69" name="Google Shape;69;p10"/>
          <p:cNvSpPr/>
          <p:nvPr/>
        </p:nvSpPr>
        <p:spPr>
          <a:xfrm>
            <a:off x="35762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chemeClr val="accent2"/>
                </a:solidFill>
                <a:latin typeface="Signika"/>
                <a:ea typeface="Signika"/>
                <a:cs typeface="Signika"/>
                <a:sym typeface="Signika"/>
              </a:rPr>
              <a:t>brag</a:t>
            </a:r>
            <a:endParaRPr>
              <a:solidFill>
                <a:schemeClr val="accent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70" name="Google Shape;70;p10"/>
          <p:cNvSpPr/>
          <p:nvPr/>
        </p:nvSpPr>
        <p:spPr>
          <a:xfrm>
            <a:off x="4843875" y="1129850"/>
            <a:ext cx="12492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accent2"/>
                </a:solidFill>
                <a:latin typeface="Signika"/>
                <a:ea typeface="Signika"/>
                <a:cs typeface="Signika"/>
                <a:sym typeface="Signika"/>
              </a:rPr>
              <a:t>take a toll on</a:t>
            </a:r>
            <a:endParaRPr>
              <a:solidFill>
                <a:schemeClr val="accent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71" name="Google Shape;71;p10"/>
          <p:cNvSpPr/>
          <p:nvPr/>
        </p:nvSpPr>
        <p:spPr>
          <a:xfrm>
            <a:off x="7056475" y="1129850"/>
            <a:ext cx="1837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chemeClr val="accent2"/>
                </a:solidFill>
                <a:latin typeface="Signika"/>
                <a:ea typeface="Signika"/>
                <a:cs typeface="Signika"/>
                <a:sym typeface="Signika"/>
              </a:rPr>
              <a:t>work yourself ragged</a:t>
            </a:r>
            <a:endParaRPr>
              <a:solidFill>
                <a:schemeClr val="accent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72" name="Google Shape;72;p10"/>
          <p:cNvSpPr/>
          <p:nvPr/>
        </p:nvSpPr>
        <p:spPr>
          <a:xfrm>
            <a:off x="125487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chemeClr val="accent2"/>
                </a:solidFill>
                <a:latin typeface="Signika"/>
                <a:ea typeface="Signika"/>
                <a:cs typeface="Signika"/>
                <a:sym typeface="Signika"/>
              </a:rPr>
              <a:t>devote</a:t>
            </a:r>
            <a:endParaRPr>
              <a:solidFill>
                <a:schemeClr val="accent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73" name="Google Shape;73;p10"/>
          <p:cNvSpPr/>
          <p:nvPr/>
        </p:nvSpPr>
        <p:spPr>
          <a:xfrm>
            <a:off x="215212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chemeClr val="accent2"/>
                </a:solidFill>
                <a:latin typeface="Signika"/>
                <a:ea typeface="Signika"/>
                <a:cs typeface="Signika"/>
                <a:sym typeface="Signika"/>
              </a:rPr>
              <a:t>hustle</a:t>
            </a:r>
            <a:endParaRPr>
              <a:solidFill>
                <a:schemeClr val="accent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74" name="Google Shape;74;p10"/>
          <p:cNvSpPr/>
          <p:nvPr/>
        </p:nvSpPr>
        <p:spPr>
          <a:xfrm>
            <a:off x="394662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chemeClr val="accent2"/>
                </a:solidFill>
                <a:latin typeface="Signika"/>
                <a:ea typeface="Signika"/>
                <a:cs typeface="Signika"/>
                <a:sym typeface="Signika"/>
              </a:rPr>
              <a:t>put in	</a:t>
            </a:r>
            <a:endParaRPr>
              <a:solidFill>
                <a:schemeClr val="accent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75" name="Google Shape;75;p10"/>
          <p:cNvSpPr/>
          <p:nvPr/>
        </p:nvSpPr>
        <p:spPr>
          <a:xfrm>
            <a:off x="304937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chemeClr val="accent2"/>
                </a:solidFill>
                <a:latin typeface="Signika"/>
                <a:ea typeface="Signika"/>
                <a:cs typeface="Signika"/>
                <a:sym typeface="Signika"/>
              </a:rPr>
              <a:t>perk</a:t>
            </a:r>
            <a:endParaRPr>
              <a:solidFill>
                <a:schemeClr val="accent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76" name="Google Shape;76;p10"/>
          <p:cNvSpPr/>
          <p:nvPr/>
        </p:nvSpPr>
        <p:spPr>
          <a:xfrm>
            <a:off x="615922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chemeClr val="accent2"/>
                </a:solidFill>
                <a:latin typeface="Signika"/>
                <a:ea typeface="Signika"/>
                <a:cs typeface="Signika"/>
                <a:sym typeface="Signika"/>
              </a:rPr>
              <a:t>track</a:t>
            </a:r>
            <a:endParaRPr>
              <a:solidFill>
                <a:schemeClr val="accent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77" name="Google Shape;77;p10"/>
          <p:cNvSpPr txBox="1"/>
          <p:nvPr/>
        </p:nvSpPr>
        <p:spPr>
          <a:xfrm>
            <a:off x="1050475" y="1732725"/>
            <a:ext cx="7128600" cy="30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Nowadays we often hear that we should </a:t>
            </a:r>
            <a:r>
              <a:rPr lang="pl" u="sng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work</a:t>
            </a: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 harder. </a:t>
            </a:r>
            <a:endParaRPr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You look exhausted. You need to stop </a:t>
            </a:r>
            <a:r>
              <a:rPr lang="pl" u="sng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overworking</a:t>
            </a: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. </a:t>
            </a:r>
            <a:endParaRPr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She’s been </a:t>
            </a:r>
            <a:r>
              <a:rPr lang="pl" u="sng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working</a:t>
            </a: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 long hours at the office recently. </a:t>
            </a:r>
            <a:endParaRPr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He’s always </a:t>
            </a:r>
            <a:r>
              <a:rPr lang="pl" u="sng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boasting</a:t>
            </a: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 about how much money he earns. </a:t>
            </a:r>
            <a:endParaRPr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A company car is not the only </a:t>
            </a:r>
            <a:r>
              <a:rPr lang="pl" u="sng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benefit</a:t>
            </a: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 that comes with the job. </a:t>
            </a:r>
            <a:endParaRPr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Some people </a:t>
            </a:r>
            <a:r>
              <a:rPr lang="pl" u="sng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commit</a:t>
            </a: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 themselves fully to their work. </a:t>
            </a:r>
            <a:endParaRPr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When you suffer from chronic stress, you’re on a fast </a:t>
            </a:r>
            <a:r>
              <a:rPr lang="pl" u="sng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path</a:t>
            </a: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 to burnout. </a:t>
            </a:r>
            <a:endParaRPr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Overwork can </a:t>
            </a:r>
            <a:r>
              <a:rPr lang="pl" u="sng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harm</a:t>
            </a:r>
            <a:r>
              <a:rPr lang="pl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 your mental and physical health. </a:t>
            </a:r>
            <a:endParaRPr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  <p:sp>
        <p:nvSpPr>
          <p:cNvPr id="83" name="Google Shape;83;p11"/>
          <p:cNvSpPr txBox="1"/>
          <p:nvPr/>
        </p:nvSpPr>
        <p:spPr>
          <a:xfrm>
            <a:off x="1050475" y="1732725"/>
            <a:ext cx="6129000" cy="30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3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Nowadays we often hear that we should </a:t>
            </a:r>
            <a:r>
              <a:rPr lang="pl" u="sng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work</a:t>
            </a: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 harder. </a:t>
            </a:r>
            <a:endParaRPr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3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You look exhausted. You need to stop </a:t>
            </a:r>
            <a:r>
              <a:rPr lang="pl" u="sng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overworking</a:t>
            </a: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. </a:t>
            </a:r>
            <a:endParaRPr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3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She’s been </a:t>
            </a:r>
            <a:r>
              <a:rPr lang="pl" u="sng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working</a:t>
            </a: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 long hours at the office recently. </a:t>
            </a:r>
            <a:endParaRPr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3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He’s always </a:t>
            </a:r>
            <a:r>
              <a:rPr lang="pl" u="sng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boasting</a:t>
            </a: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 about how much money he earns. </a:t>
            </a:r>
            <a:endParaRPr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3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A company car is not the only </a:t>
            </a:r>
            <a:r>
              <a:rPr lang="pl" u="sng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benefit</a:t>
            </a: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 that comes with the job. </a:t>
            </a:r>
            <a:endParaRPr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3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Some people </a:t>
            </a:r>
            <a:r>
              <a:rPr lang="pl" u="sng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commit</a:t>
            </a: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 themselves fully to their work. </a:t>
            </a:r>
            <a:endParaRPr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3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When you suffer from chronic stress, you’re on a fast </a:t>
            </a:r>
            <a:r>
              <a:rPr lang="pl" u="sng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path</a:t>
            </a: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 to burnout. </a:t>
            </a:r>
            <a:endParaRPr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32"/>
              </a:buClr>
              <a:buSzPts val="1400"/>
              <a:buFont typeface="Signika Light"/>
              <a:buAutoNum type="alphaUcPeriod"/>
            </a:pP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Overwork can </a:t>
            </a:r>
            <a:r>
              <a:rPr lang="pl" u="sng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harm</a:t>
            </a:r>
            <a:r>
              <a:rPr lang="pl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 your mental and physical health. </a:t>
            </a:r>
            <a:endParaRPr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</p:txBody>
      </p:sp>
      <p:sp>
        <p:nvSpPr>
          <p:cNvPr id="84" name="Google Shape;84;p11"/>
          <p:cNvSpPr txBox="1"/>
          <p:nvPr/>
        </p:nvSpPr>
        <p:spPr>
          <a:xfrm>
            <a:off x="222175" y="277200"/>
            <a:ext cx="8250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Let’s check the answers.</a:t>
            </a:r>
            <a:endParaRPr b="1" sz="18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85" name="Google Shape;85;p11"/>
          <p:cNvSpPr/>
          <p:nvPr/>
        </p:nvSpPr>
        <p:spPr>
          <a:xfrm>
            <a:off x="35762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brag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86" name="Google Shape;86;p11"/>
          <p:cNvSpPr/>
          <p:nvPr/>
        </p:nvSpPr>
        <p:spPr>
          <a:xfrm>
            <a:off x="4843875" y="1129850"/>
            <a:ext cx="12492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take a toll on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87" name="Google Shape;87;p11"/>
          <p:cNvSpPr/>
          <p:nvPr/>
        </p:nvSpPr>
        <p:spPr>
          <a:xfrm>
            <a:off x="7056850" y="1129850"/>
            <a:ext cx="18396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work yourself ragged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88" name="Google Shape;88;p11"/>
          <p:cNvSpPr/>
          <p:nvPr/>
        </p:nvSpPr>
        <p:spPr>
          <a:xfrm>
            <a:off x="125487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devote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89" name="Google Shape;89;p11"/>
          <p:cNvSpPr/>
          <p:nvPr/>
        </p:nvSpPr>
        <p:spPr>
          <a:xfrm>
            <a:off x="215212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hustle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0" name="Google Shape;90;p11"/>
          <p:cNvSpPr/>
          <p:nvPr/>
        </p:nvSpPr>
        <p:spPr>
          <a:xfrm>
            <a:off x="394662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put in	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1" name="Google Shape;91;p11"/>
          <p:cNvSpPr/>
          <p:nvPr/>
        </p:nvSpPr>
        <p:spPr>
          <a:xfrm>
            <a:off x="3049375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perk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2" name="Google Shape;92;p11"/>
          <p:cNvSpPr/>
          <p:nvPr/>
        </p:nvSpPr>
        <p:spPr>
          <a:xfrm>
            <a:off x="6159600" y="1129850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track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3" name="Google Shape;93;p11"/>
          <p:cNvSpPr/>
          <p:nvPr/>
        </p:nvSpPr>
        <p:spPr>
          <a:xfrm>
            <a:off x="7248575" y="1791663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hustle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4" name="Google Shape;94;p11"/>
          <p:cNvSpPr/>
          <p:nvPr/>
        </p:nvSpPr>
        <p:spPr>
          <a:xfrm>
            <a:off x="6707975" y="2160575"/>
            <a:ext cx="22071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working yourself ragged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7167425" y="2529475"/>
            <a:ext cx="9951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putting in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6" name="Google Shape;96;p11"/>
          <p:cNvSpPr/>
          <p:nvPr/>
        </p:nvSpPr>
        <p:spPr>
          <a:xfrm>
            <a:off x="7167425" y="2883700"/>
            <a:ext cx="9951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bragging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7" name="Google Shape;97;p11"/>
          <p:cNvSpPr/>
          <p:nvPr/>
        </p:nvSpPr>
        <p:spPr>
          <a:xfrm>
            <a:off x="7248575" y="3237925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perk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8" name="Google Shape;98;p11"/>
          <p:cNvSpPr/>
          <p:nvPr/>
        </p:nvSpPr>
        <p:spPr>
          <a:xfrm>
            <a:off x="7248575" y="3608138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devote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99" name="Google Shape;99;p11"/>
          <p:cNvSpPr/>
          <p:nvPr/>
        </p:nvSpPr>
        <p:spPr>
          <a:xfrm>
            <a:off x="7248575" y="3978338"/>
            <a:ext cx="8328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track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00" name="Google Shape;100;p11"/>
          <p:cNvSpPr/>
          <p:nvPr/>
        </p:nvSpPr>
        <p:spPr>
          <a:xfrm>
            <a:off x="7067225" y="4364525"/>
            <a:ext cx="1249200" cy="302400"/>
          </a:xfrm>
          <a:prstGeom prst="roundRect">
            <a:avLst>
              <a:gd fmla="val 6627" name="adj"/>
            </a:avLst>
          </a:prstGeom>
          <a:solidFill>
            <a:schemeClr val="lt1"/>
          </a:solidFill>
          <a:ln cap="flat" cmpd="sng" w="19050">
            <a:solidFill>
              <a:srgbClr val="AAAAA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take a toll on</a:t>
            </a:r>
            <a:endParaRPr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  <p:sp>
        <p:nvSpPr>
          <p:cNvPr id="106" name="Google Shape;106;p12"/>
          <p:cNvSpPr txBox="1"/>
          <p:nvPr/>
        </p:nvSpPr>
        <p:spPr>
          <a:xfrm>
            <a:off x="222175" y="277200"/>
            <a:ext cx="8250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Summarise the article using the words and phrases in the </a:t>
            </a: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box</a:t>
            </a: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.</a:t>
            </a:r>
            <a:endParaRPr b="1" sz="18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07" name="Google Shape;107;p12"/>
          <p:cNvSpPr/>
          <p:nvPr/>
        </p:nvSpPr>
        <p:spPr>
          <a:xfrm>
            <a:off x="3272400" y="1209375"/>
            <a:ext cx="2599200" cy="3179700"/>
          </a:xfrm>
          <a:prstGeom prst="roundRect">
            <a:avLst>
              <a:gd fmla="val 6627" name="adj"/>
            </a:avLst>
          </a:prstGeom>
          <a:noFill/>
          <a:ln cap="flat" cmpd="sng" w="19050">
            <a:solidFill>
              <a:srgbClr val="F59A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1600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brag</a:t>
            </a:r>
            <a:endParaRPr sz="1600"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600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devote</a:t>
            </a:r>
            <a:endParaRPr sz="1600"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600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hustle</a:t>
            </a:r>
            <a:endParaRPr sz="1600"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600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perk</a:t>
            </a:r>
            <a:endParaRPr sz="1600"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600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put in</a:t>
            </a:r>
            <a:endParaRPr sz="1600"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600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take a toll on</a:t>
            </a:r>
            <a:endParaRPr sz="1600"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600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track</a:t>
            </a:r>
            <a:endParaRPr sz="1600"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pl" sz="1600">
                <a:solidFill>
                  <a:srgbClr val="000032"/>
                </a:solidFill>
                <a:latin typeface="Signika Light"/>
                <a:ea typeface="Signika Light"/>
                <a:cs typeface="Signika Light"/>
                <a:sym typeface="Signika Light"/>
              </a:rPr>
              <a:t>work yourself ragged</a:t>
            </a:r>
            <a:endParaRPr sz="1600">
              <a:solidFill>
                <a:srgbClr val="000032"/>
              </a:solidFill>
              <a:latin typeface="Signika Light"/>
              <a:ea typeface="Signika Light"/>
              <a:cs typeface="Signika Light"/>
              <a:sym typeface="Signika Ligh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3"/>
          <p:cNvSpPr txBox="1"/>
          <p:nvPr/>
        </p:nvSpPr>
        <p:spPr>
          <a:xfrm flipH="1">
            <a:off x="138000" y="4743300"/>
            <a:ext cx="1695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ESL Brains</a:t>
            </a:r>
            <a:endParaRPr b="1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9078300" y="0"/>
            <a:ext cx="657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3"/>
          <p:cNvSpPr txBox="1"/>
          <p:nvPr/>
        </p:nvSpPr>
        <p:spPr>
          <a:xfrm>
            <a:off x="138050" y="2939250"/>
            <a:ext cx="8334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3600">
                <a:solidFill>
                  <a:schemeClr val="lt1"/>
                </a:solidFill>
                <a:latin typeface="Signika"/>
                <a:ea typeface="Signika"/>
                <a:cs typeface="Signika"/>
                <a:sym typeface="Signika"/>
              </a:rPr>
              <a:t>Let’s talk!</a:t>
            </a:r>
            <a:endParaRPr b="1" sz="3600">
              <a:solidFill>
                <a:schemeClr val="lt1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pic>
        <p:nvPicPr>
          <p:cNvPr id="116" name="Google Shape;11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2750" y="135850"/>
            <a:ext cx="781200" cy="78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21600" y="72000"/>
            <a:ext cx="899550" cy="89955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4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  <p:sp>
        <p:nvSpPr>
          <p:cNvPr id="123" name="Google Shape;123;p14"/>
          <p:cNvSpPr txBox="1"/>
          <p:nvPr/>
        </p:nvSpPr>
        <p:spPr>
          <a:xfrm>
            <a:off x="222175" y="277200"/>
            <a:ext cx="7581300" cy="4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Discuss the questions.</a:t>
            </a:r>
            <a:endParaRPr b="1" sz="18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24" name="Google Shape;124;p14"/>
          <p:cNvSpPr txBox="1"/>
          <p:nvPr/>
        </p:nvSpPr>
        <p:spPr>
          <a:xfrm>
            <a:off x="1216800" y="918000"/>
            <a:ext cx="6359100" cy="27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Signika Light"/>
              <a:buChar char="●"/>
            </a:pPr>
            <a:r>
              <a:rPr lang="pl" sz="1600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Do you agree that hustling hard, putting in long hours and exhaustion are markers of success? Why (not)?</a:t>
            </a:r>
            <a:endParaRPr sz="1600"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Signika Light"/>
              <a:buChar char="●"/>
            </a:pPr>
            <a:r>
              <a:rPr lang="pl" sz="1600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Do you think that burnout and the overwork culture are more common now than 20–30 years ago?</a:t>
            </a:r>
            <a:endParaRPr sz="1600"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Signika Light"/>
              <a:buChar char="●"/>
            </a:pPr>
            <a:r>
              <a:rPr lang="pl" sz="1600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How often do you hear people bragging about how much they work?</a:t>
            </a:r>
            <a:endParaRPr sz="1600"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1600"/>
              <a:buFont typeface="Signika Light"/>
              <a:buChar char="●"/>
            </a:pPr>
            <a:r>
              <a:rPr lang="pl" sz="1600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Do you think things will change and people will start to prioritise wellbeing over working themselves ragged?</a:t>
            </a:r>
            <a:endParaRPr sz="1600"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</p:txBody>
      </p:sp>
      <p:sp>
        <p:nvSpPr>
          <p:cNvPr id="125" name="Google Shape;125;p14"/>
          <p:cNvSpPr/>
          <p:nvPr/>
        </p:nvSpPr>
        <p:spPr>
          <a:xfrm>
            <a:off x="0" y="0"/>
            <a:ext cx="835200" cy="3027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rgbClr val="FFFFFF"/>
                </a:solidFill>
                <a:latin typeface="Signika"/>
                <a:ea typeface="Signika"/>
                <a:cs typeface="Signika"/>
                <a:sym typeface="Signika"/>
              </a:rPr>
              <a:t>part 1/2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21600" y="72000"/>
            <a:ext cx="899550" cy="89955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5"/>
          <p:cNvSpPr txBox="1"/>
          <p:nvPr>
            <p:ph idx="12" type="sldNum"/>
          </p:nvPr>
        </p:nvSpPr>
        <p:spPr>
          <a:xfrm>
            <a:off x="8500725" y="4746600"/>
            <a:ext cx="5394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  <p:sp>
        <p:nvSpPr>
          <p:cNvPr id="132" name="Google Shape;132;p15"/>
          <p:cNvSpPr txBox="1"/>
          <p:nvPr/>
        </p:nvSpPr>
        <p:spPr>
          <a:xfrm>
            <a:off x="222175" y="277200"/>
            <a:ext cx="7581300" cy="4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800">
                <a:solidFill>
                  <a:srgbClr val="000032"/>
                </a:solidFill>
                <a:latin typeface="Signika"/>
                <a:ea typeface="Signika"/>
                <a:cs typeface="Signika"/>
                <a:sym typeface="Signika"/>
              </a:rPr>
              <a:t>Discuss the questions.</a:t>
            </a:r>
            <a:endParaRPr b="1" sz="1800">
              <a:solidFill>
                <a:srgbClr val="000032"/>
              </a:solidFill>
              <a:latin typeface="Signika"/>
              <a:ea typeface="Signika"/>
              <a:cs typeface="Signika"/>
              <a:sym typeface="Signika"/>
            </a:endParaRPr>
          </a:p>
        </p:txBody>
      </p:sp>
      <p:sp>
        <p:nvSpPr>
          <p:cNvPr id="133" name="Google Shape;133;p15"/>
          <p:cNvSpPr txBox="1"/>
          <p:nvPr/>
        </p:nvSpPr>
        <p:spPr>
          <a:xfrm>
            <a:off x="1216800" y="918000"/>
            <a:ext cx="6509100" cy="21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Signika Light"/>
              <a:buChar char="●"/>
            </a:pPr>
            <a:r>
              <a:rPr lang="pl" sz="1600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How can overwork lead to burnout?</a:t>
            </a:r>
            <a:endParaRPr sz="1600"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Signika Light"/>
              <a:buChar char="●"/>
            </a:pPr>
            <a:r>
              <a:rPr lang="pl" sz="1600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Has your devotion to work ever taken a toll on your mental or physical health?</a:t>
            </a:r>
            <a:endParaRPr sz="1600"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1600"/>
              <a:buFont typeface="Signika Light"/>
              <a:buChar char="●"/>
            </a:pPr>
            <a:r>
              <a:rPr lang="pl" sz="1600">
                <a:solidFill>
                  <a:schemeClr val="accent2"/>
                </a:solidFill>
                <a:latin typeface="Signika Light"/>
                <a:ea typeface="Signika Light"/>
                <a:cs typeface="Signika Light"/>
                <a:sym typeface="Signika Light"/>
              </a:rPr>
              <a:t>Some companies have started to notice the problem and offer mental health programmes to their employees. Are they on the right track to dealing with the issue?</a:t>
            </a:r>
            <a:endParaRPr sz="1600">
              <a:solidFill>
                <a:schemeClr val="accent2"/>
              </a:solidFill>
              <a:latin typeface="Signika Light"/>
              <a:ea typeface="Signika Light"/>
              <a:cs typeface="Signika Light"/>
              <a:sym typeface="Signika Light"/>
            </a:endParaRPr>
          </a:p>
        </p:txBody>
      </p:sp>
      <p:sp>
        <p:nvSpPr>
          <p:cNvPr id="134" name="Google Shape;134;p15"/>
          <p:cNvSpPr/>
          <p:nvPr/>
        </p:nvSpPr>
        <p:spPr>
          <a:xfrm>
            <a:off x="0" y="0"/>
            <a:ext cx="835200" cy="302700"/>
          </a:xfrm>
          <a:prstGeom prst="rect">
            <a:avLst/>
          </a:prstGeom>
          <a:solidFill>
            <a:srgbClr val="FF5C5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l">
                <a:solidFill>
                  <a:srgbClr val="FFFFFF"/>
                </a:solidFill>
                <a:latin typeface="Signika"/>
                <a:ea typeface="Signika"/>
                <a:cs typeface="Signika"/>
                <a:sym typeface="Signika"/>
              </a:rPr>
              <a:t>part 2/2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SL Brains E-Lesson Plan 2.0.3">
  <a:themeElements>
    <a:clrScheme name="Simple Light">
      <a:dk1>
        <a:srgbClr val="000032"/>
      </a:dk1>
      <a:lt1>
        <a:srgbClr val="FFFFFF"/>
      </a:lt1>
      <a:dk2>
        <a:srgbClr val="595959"/>
      </a:dk2>
      <a:lt2>
        <a:srgbClr val="EEEEEE"/>
      </a:lt2>
      <a:accent1>
        <a:srgbClr val="FF5C5C"/>
      </a:accent1>
      <a:accent2>
        <a:srgbClr val="000032"/>
      </a:accent2>
      <a:accent3>
        <a:srgbClr val="F59A23"/>
      </a:accent3>
      <a:accent4>
        <a:srgbClr val="60AE92"/>
      </a:accent4>
      <a:accent5>
        <a:srgbClr val="AAAAAA"/>
      </a:accent5>
      <a:accent6>
        <a:srgbClr val="FCD56A"/>
      </a:accent6>
      <a:hlink>
        <a:srgbClr val="60AE9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