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5"/>
  </p:notesMasterIdLst>
  <p:sldIdLst>
    <p:sldId id="256" r:id="rId2"/>
    <p:sldId id="257" r:id="rId3"/>
    <p:sldId id="259" r:id="rId4"/>
    <p:sldId id="261" r:id="rId5"/>
    <p:sldId id="262" r:id="rId6"/>
    <p:sldId id="263" r:id="rId7"/>
    <p:sldId id="264" r:id="rId8"/>
    <p:sldId id="265" r:id="rId9"/>
    <p:sldId id="279" r:id="rId10"/>
    <p:sldId id="280" r:id="rId11"/>
    <p:sldId id="266" r:id="rId12"/>
    <p:sldId id="289" r:id="rId13"/>
    <p:sldId id="287" r:id="rId14"/>
    <p:sldId id="288" r:id="rId15"/>
    <p:sldId id="274" r:id="rId16"/>
    <p:sldId id="275" r:id="rId17"/>
    <p:sldId id="276" r:id="rId18"/>
    <p:sldId id="291" r:id="rId19"/>
    <p:sldId id="292" r:id="rId20"/>
    <p:sldId id="293" r:id="rId21"/>
    <p:sldId id="294" r:id="rId22"/>
    <p:sldId id="295"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90" autoAdjust="0"/>
    <p:restoredTop sz="94660"/>
  </p:normalViewPr>
  <p:slideViewPr>
    <p:cSldViewPr snapToGrid="0">
      <p:cViewPr varScale="1">
        <p:scale>
          <a:sx n="69" d="100"/>
          <a:sy n="69" d="100"/>
        </p:scale>
        <p:origin x="780" y="72"/>
      </p:cViewPr>
      <p:guideLst/>
    </p:cSldViewPr>
  </p:slideViewPr>
  <p:notesTextViewPr>
    <p:cViewPr>
      <p:scale>
        <a:sx n="1" d="1"/>
        <a:sy n="1" d="1"/>
      </p:scale>
      <p:origin x="0" y="0"/>
    </p:cViewPr>
  </p:notesTextViewPr>
  <p:notesViewPr>
    <p:cSldViewPr snapToGrid="0">
      <p:cViewPr varScale="1">
        <p:scale>
          <a:sx n="51" d="100"/>
          <a:sy n="51" d="100"/>
        </p:scale>
        <p:origin x="2692"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000BC4-CCFA-4E79-8CB3-211A45BEE5AB}" type="datetimeFigureOut">
              <a:rPr lang="en-US" smtClean="0"/>
              <a:t>5/10/2024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9530F1-A8AA-4BDD-B7EE-973D6F422D18}" type="slidenum">
              <a:rPr lang="en-US" smtClean="0"/>
              <a:t>‹#›</a:t>
            </a:fld>
            <a:endParaRPr lang="en-US"/>
          </a:p>
        </p:txBody>
      </p:sp>
    </p:spTree>
    <p:extLst>
      <p:ext uri="{BB962C8B-B14F-4D97-AF65-F5344CB8AC3E}">
        <p14:creationId xmlns:p14="http://schemas.microsoft.com/office/powerpoint/2010/main" val="5811132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make decision every day. Some of these are important while others are not. In decision-making, we usually follow certain processes: weigh alternatives, collect evidence, and make a decision. After a decision is made, an appropriate interpretation is made (or an action is undertaken). We follow these basic process in testing hypothesis in Statistic.</a:t>
            </a:r>
          </a:p>
          <a:p>
            <a:endParaRPr lang="en-US" dirty="0"/>
          </a:p>
        </p:txBody>
      </p:sp>
      <p:sp>
        <p:nvSpPr>
          <p:cNvPr id="4" name="Slide Number Placeholder 3"/>
          <p:cNvSpPr>
            <a:spLocks noGrp="1"/>
          </p:cNvSpPr>
          <p:nvPr>
            <p:ph type="sldNum" sz="quarter" idx="5"/>
          </p:nvPr>
        </p:nvSpPr>
        <p:spPr/>
        <p:txBody>
          <a:bodyPr/>
          <a:lstStyle/>
          <a:p>
            <a:fld id="{C09530F1-A8AA-4BDD-B7EE-973D6F422D18}" type="slidenum">
              <a:rPr lang="en-US" smtClean="0"/>
              <a:t>4</a:t>
            </a:fld>
            <a:endParaRPr lang="en-US"/>
          </a:p>
        </p:txBody>
      </p:sp>
    </p:spTree>
    <p:extLst>
      <p:ext uri="{BB962C8B-B14F-4D97-AF65-F5344CB8AC3E}">
        <p14:creationId xmlns:p14="http://schemas.microsoft.com/office/powerpoint/2010/main" val="25518940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5/10/2024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5/10/2024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5/10/2024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5/10/2024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5/10/2024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5/10/2024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5/10/2024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5/10/2024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5/10/2024</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5/10/2024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5/10/2024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5/10/2024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5/10/2024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5/10/2024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5/10/2024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5/10/2024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5/10/2024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5/10/2024</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0.png"/><Relationship Id="rId2" Type="http://schemas.openxmlformats.org/officeDocument/2006/relationships/image" Target="../media/image8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392DD-8CC1-4128-8C57-3CEEF783D4AF}"/>
              </a:ext>
            </a:extLst>
          </p:cNvPr>
          <p:cNvSpPr>
            <a:spLocks noGrp="1"/>
          </p:cNvSpPr>
          <p:nvPr>
            <p:ph type="ctrTitle"/>
          </p:nvPr>
        </p:nvSpPr>
        <p:spPr/>
        <p:txBody>
          <a:bodyPr/>
          <a:lstStyle/>
          <a:p>
            <a:r>
              <a:rPr lang="en-PH" sz="6000" dirty="0"/>
              <a:t>HYPOTHESIS TESTING</a:t>
            </a:r>
            <a:endParaRPr lang="en-US" sz="6000" dirty="0"/>
          </a:p>
        </p:txBody>
      </p:sp>
      <p:sp>
        <p:nvSpPr>
          <p:cNvPr id="3" name="Subtitle 2">
            <a:extLst>
              <a:ext uri="{FF2B5EF4-FFF2-40B4-BE49-F238E27FC236}">
                <a16:creationId xmlns:a16="http://schemas.microsoft.com/office/drawing/2014/main" id="{27C42B36-74E8-49AE-B4E4-D5ADBEC6AEA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09980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7C06D-B42B-4882-A836-DFC4BA61B73D}"/>
              </a:ext>
            </a:extLst>
          </p:cNvPr>
          <p:cNvSpPr>
            <a:spLocks noGrp="1"/>
          </p:cNvSpPr>
          <p:nvPr>
            <p:ph type="title"/>
          </p:nvPr>
        </p:nvSpPr>
        <p:spPr/>
        <p:txBody>
          <a:bodyPr>
            <a:normAutofit/>
          </a:bodyPr>
          <a:lstStyle/>
          <a:p>
            <a:r>
              <a:rPr lang="en-PH" sz="4400" dirty="0"/>
              <a:t>EXAMPLE</a:t>
            </a:r>
            <a:endParaRPr lang="en-US" sz="4400" dirty="0"/>
          </a:p>
        </p:txBody>
      </p:sp>
      <p:sp>
        <p:nvSpPr>
          <p:cNvPr id="3" name="Content Placeholder 2">
            <a:extLst>
              <a:ext uri="{FF2B5EF4-FFF2-40B4-BE49-F238E27FC236}">
                <a16:creationId xmlns:a16="http://schemas.microsoft.com/office/drawing/2014/main" id="{ACFA366D-E931-4607-846E-1F68DA899589}"/>
              </a:ext>
            </a:extLst>
          </p:cNvPr>
          <p:cNvSpPr>
            <a:spLocks noGrp="1"/>
          </p:cNvSpPr>
          <p:nvPr>
            <p:ph idx="1"/>
          </p:nvPr>
        </p:nvSpPr>
        <p:spPr>
          <a:xfrm>
            <a:off x="317369" y="1998483"/>
            <a:ext cx="11557261" cy="4506012"/>
          </a:xfrm>
        </p:spPr>
        <p:txBody>
          <a:bodyPr>
            <a:normAutofit/>
          </a:bodyPr>
          <a:lstStyle/>
          <a:p>
            <a:pPr marL="0" lvl="0" indent="0">
              <a:buNone/>
            </a:pPr>
            <a:r>
              <a:rPr lang="en-US" sz="4300" dirty="0"/>
              <a:t>3. The average cost of a DVD player is greater than Php1500.</a:t>
            </a:r>
          </a:p>
          <a:p>
            <a:endParaRPr lang="en-US" dirty="0"/>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AF44D835-63CA-4B60-AB70-2BC3E04E6956}"/>
                  </a:ext>
                </a:extLst>
              </p:cNvPr>
              <p:cNvSpPr txBox="1"/>
              <p:nvPr/>
            </p:nvSpPr>
            <p:spPr>
              <a:xfrm>
                <a:off x="970961" y="3645363"/>
                <a:ext cx="10016525" cy="123110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4000" i="1" smtClean="0">
                              <a:latin typeface="Cambria Math" panose="02040503050406030204" pitchFamily="18" charset="0"/>
                            </a:rPr>
                          </m:ctrlPr>
                        </m:sSubPr>
                        <m:e>
                          <m:r>
                            <m:rPr>
                              <m:sty m:val="p"/>
                            </m:rPr>
                            <a:rPr lang="en-PH" sz="4000" b="0" i="0" smtClean="0">
                              <a:latin typeface="Cambria Math" panose="02040503050406030204" pitchFamily="18" charset="0"/>
                            </a:rPr>
                            <m:t>H</m:t>
                          </m:r>
                        </m:e>
                        <m:sub>
                          <m:r>
                            <a:rPr lang="en-PH" sz="4000" b="0" i="0" smtClean="0">
                              <a:latin typeface="Cambria Math" panose="02040503050406030204" pitchFamily="18" charset="0"/>
                            </a:rPr>
                            <m:t>0</m:t>
                          </m:r>
                        </m:sub>
                      </m:sSub>
                      <m:r>
                        <a:rPr lang="en-PH" sz="4000" b="0" i="0" smtClean="0">
                          <a:latin typeface="Cambria Math" panose="02040503050406030204" pitchFamily="18" charset="0"/>
                        </a:rPr>
                        <m:t>:</m:t>
                      </m:r>
                      <m:r>
                        <m:rPr>
                          <m:sty m:val="p"/>
                        </m:rPr>
                        <a:rPr lang="en-PH" sz="4000" b="0" i="0" smtClean="0">
                          <a:latin typeface="Cambria Math" panose="02040503050406030204" pitchFamily="18" charset="0"/>
                        </a:rPr>
                        <m:t>The</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average</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cost</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of</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a</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DVD</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player</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is</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equal</m:t>
                      </m:r>
                      <m:r>
                        <a:rPr lang="en-PH" sz="4000" b="0" i="0" smtClean="0">
                          <a:latin typeface="Cambria Math" panose="02040503050406030204" pitchFamily="18" charset="0"/>
                        </a:rPr>
                        <m:t> </m:t>
                      </m:r>
                    </m:oMath>
                  </m:oMathPara>
                </a14:m>
                <a:endParaRPr lang="en-PH" sz="4000" b="0" i="0"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m:rPr>
                          <m:sty m:val="p"/>
                        </m:rPr>
                        <a:rPr lang="en-PH" sz="4000" b="0" i="0" smtClean="0">
                          <a:latin typeface="Cambria Math" panose="02040503050406030204" pitchFamily="18" charset="0"/>
                        </a:rPr>
                        <m:t>to</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Php</m:t>
                      </m:r>
                      <m:r>
                        <a:rPr lang="en-PH" sz="4000" b="0" i="0" smtClean="0">
                          <a:latin typeface="Cambria Math" panose="02040503050406030204" pitchFamily="18" charset="0"/>
                        </a:rPr>
                        <m:t>1500</m:t>
                      </m:r>
                    </m:oMath>
                  </m:oMathPara>
                </a14:m>
                <a:endParaRPr lang="en-PH" sz="4000" dirty="0">
                  <a:latin typeface="Calibri" panose="020F0502020204030204" pitchFamily="34" charset="0"/>
                  <a:cs typeface="Calibri" panose="020F0502020204030204" pitchFamily="34" charset="0"/>
                </a:endParaRPr>
              </a:p>
            </p:txBody>
          </p:sp>
        </mc:Choice>
        <mc:Fallback xmlns="">
          <p:sp>
            <p:nvSpPr>
              <p:cNvPr id="4" name="TextBox 3">
                <a:extLst>
                  <a:ext uri="{FF2B5EF4-FFF2-40B4-BE49-F238E27FC236}">
                    <a16:creationId xmlns:a16="http://schemas.microsoft.com/office/drawing/2014/main" id="{AF44D835-63CA-4B60-AB70-2BC3E04E6956}"/>
                  </a:ext>
                </a:extLst>
              </p:cNvPr>
              <p:cNvSpPr txBox="1">
                <a:spLocks noRot="1" noChangeAspect="1" noMove="1" noResize="1" noEditPoints="1" noAdjustHandles="1" noChangeArrowheads="1" noChangeShapeType="1" noTextEdit="1"/>
              </p:cNvSpPr>
              <p:nvPr/>
            </p:nvSpPr>
            <p:spPr>
              <a:xfrm>
                <a:off x="970961" y="3645363"/>
                <a:ext cx="10016525" cy="1231106"/>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0B11747D-CC08-4880-8D85-108BD765FFBA}"/>
                  </a:ext>
                </a:extLst>
              </p:cNvPr>
              <p:cNvSpPr txBox="1"/>
              <p:nvPr/>
            </p:nvSpPr>
            <p:spPr>
              <a:xfrm>
                <a:off x="1047946" y="5079642"/>
                <a:ext cx="10400604" cy="123110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4000" i="1" smtClean="0">
                              <a:latin typeface="Cambria Math" panose="02040503050406030204" pitchFamily="18" charset="0"/>
                            </a:rPr>
                          </m:ctrlPr>
                        </m:sSubPr>
                        <m:e>
                          <m:r>
                            <m:rPr>
                              <m:sty m:val="p"/>
                            </m:rPr>
                            <a:rPr lang="en-PH" sz="4000" b="0" i="0" smtClean="0">
                              <a:latin typeface="Cambria Math" panose="02040503050406030204" pitchFamily="18" charset="0"/>
                            </a:rPr>
                            <m:t>H</m:t>
                          </m:r>
                        </m:e>
                        <m:sub>
                          <m:r>
                            <a:rPr lang="en-PH" sz="4000" b="0" i="0" smtClean="0">
                              <a:latin typeface="Cambria Math" panose="02040503050406030204" pitchFamily="18" charset="0"/>
                            </a:rPr>
                            <m:t>1</m:t>
                          </m:r>
                        </m:sub>
                      </m:sSub>
                      <m:r>
                        <a:rPr lang="en-PH" sz="4000" b="0" i="0" smtClean="0">
                          <a:latin typeface="Cambria Math" panose="02040503050406030204" pitchFamily="18" charset="0"/>
                        </a:rPr>
                        <m:t>:</m:t>
                      </m:r>
                      <m:r>
                        <m:rPr>
                          <m:sty m:val="p"/>
                        </m:rPr>
                        <a:rPr lang="en-PH" sz="4000" b="0" i="0" smtClean="0">
                          <a:latin typeface="Cambria Math" panose="02040503050406030204" pitchFamily="18" charset="0"/>
                        </a:rPr>
                        <m:t>The</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average</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cost</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of</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a</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DVD</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player</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is</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greater</m:t>
                      </m:r>
                      <m:r>
                        <a:rPr lang="en-PH" sz="4000" b="0" i="0" smtClean="0">
                          <a:latin typeface="Cambria Math" panose="02040503050406030204" pitchFamily="18" charset="0"/>
                        </a:rPr>
                        <m:t> </m:t>
                      </m:r>
                    </m:oMath>
                  </m:oMathPara>
                </a14:m>
                <a:endParaRPr lang="en-PH" sz="4000" b="0" i="0"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m:rPr>
                          <m:sty m:val="p"/>
                        </m:rPr>
                        <a:rPr lang="en-PH" sz="4000" b="0" i="0" smtClean="0">
                          <a:latin typeface="Cambria Math" panose="02040503050406030204" pitchFamily="18" charset="0"/>
                        </a:rPr>
                        <m:t>than</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Php</m:t>
                      </m:r>
                      <m:r>
                        <a:rPr lang="en-PH" sz="4000" b="0" i="0" smtClean="0">
                          <a:latin typeface="Cambria Math" panose="02040503050406030204" pitchFamily="18" charset="0"/>
                        </a:rPr>
                        <m:t>1500</m:t>
                      </m:r>
                    </m:oMath>
                  </m:oMathPara>
                </a14:m>
                <a:endParaRPr lang="en-PH" sz="4000" dirty="0">
                  <a:latin typeface="Calibri" panose="020F0502020204030204" pitchFamily="34" charset="0"/>
                  <a:cs typeface="Calibri" panose="020F0502020204030204" pitchFamily="34" charset="0"/>
                </a:endParaRPr>
              </a:p>
            </p:txBody>
          </p:sp>
        </mc:Choice>
        <mc:Fallback xmlns="">
          <p:sp>
            <p:nvSpPr>
              <p:cNvPr id="5" name="TextBox 4">
                <a:extLst>
                  <a:ext uri="{FF2B5EF4-FFF2-40B4-BE49-F238E27FC236}">
                    <a16:creationId xmlns:a16="http://schemas.microsoft.com/office/drawing/2014/main" id="{0B11747D-CC08-4880-8D85-108BD765FFBA}"/>
                  </a:ext>
                </a:extLst>
              </p:cNvPr>
              <p:cNvSpPr txBox="1">
                <a:spLocks noRot="1" noChangeAspect="1" noMove="1" noResize="1" noEditPoints="1" noAdjustHandles="1" noChangeArrowheads="1" noChangeShapeType="1" noTextEdit="1"/>
              </p:cNvSpPr>
              <p:nvPr/>
            </p:nvSpPr>
            <p:spPr>
              <a:xfrm>
                <a:off x="1047946" y="5079642"/>
                <a:ext cx="10400604" cy="1231106"/>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841470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2D5F4-C7F0-4688-A064-03295CCFECF1}"/>
              </a:ext>
            </a:extLst>
          </p:cNvPr>
          <p:cNvSpPr>
            <a:spLocks noGrp="1"/>
          </p:cNvSpPr>
          <p:nvPr>
            <p:ph type="title"/>
          </p:nvPr>
        </p:nvSpPr>
        <p:spPr/>
        <p:txBody>
          <a:bodyPr>
            <a:normAutofit/>
          </a:bodyPr>
          <a:lstStyle/>
          <a:p>
            <a:r>
              <a:rPr lang="en-PH" sz="4400" dirty="0"/>
              <a:t>TYPE OF TEST</a:t>
            </a:r>
            <a:endParaRPr lang="en-US" sz="4400" dirty="0"/>
          </a:p>
        </p:txBody>
      </p:sp>
      <p:sp>
        <p:nvSpPr>
          <p:cNvPr id="3" name="Content Placeholder 2">
            <a:extLst>
              <a:ext uri="{FF2B5EF4-FFF2-40B4-BE49-F238E27FC236}">
                <a16:creationId xmlns:a16="http://schemas.microsoft.com/office/drawing/2014/main" id="{8945D191-ADD8-4E12-8898-1E8A7552E553}"/>
              </a:ext>
            </a:extLst>
          </p:cNvPr>
          <p:cNvSpPr>
            <a:spLocks noGrp="1"/>
          </p:cNvSpPr>
          <p:nvPr>
            <p:ph idx="1"/>
          </p:nvPr>
        </p:nvSpPr>
        <p:spPr>
          <a:xfrm>
            <a:off x="216817" y="2036190"/>
            <a:ext cx="11594970" cy="4590853"/>
          </a:xfrm>
        </p:spPr>
        <p:txBody>
          <a:bodyPr>
            <a:normAutofit fontScale="92500" lnSpcReduction="20000"/>
          </a:bodyPr>
          <a:lstStyle/>
          <a:p>
            <a:pPr lvl="0"/>
            <a:r>
              <a:rPr lang="en-US" sz="4300" b="1" dirty="0"/>
              <a:t>DIRECTIONAL TEST</a:t>
            </a:r>
            <a:r>
              <a:rPr lang="en-US" sz="4300" dirty="0"/>
              <a:t> – a test of any statistical hypothesis where the alternative hypothesis is expressed using less than or greater than since the critical or rejection region lies entirely in one tail of the sampling distribution.</a:t>
            </a:r>
          </a:p>
          <a:p>
            <a:pPr lvl="0"/>
            <a:r>
              <a:rPr lang="en-US" sz="4300" b="1" dirty="0"/>
              <a:t>NON-DIRECTIONA TEST</a:t>
            </a:r>
            <a:r>
              <a:rPr lang="en-US" sz="4300" dirty="0"/>
              <a:t> –a test of any statistical hypothesis where the alternative hypothesis is written with a not equal sign since the critical or rejection region is split into two equal parts, one in each tail of the sampling distribution.</a:t>
            </a:r>
          </a:p>
          <a:p>
            <a:endParaRPr lang="en-US" dirty="0"/>
          </a:p>
        </p:txBody>
      </p:sp>
    </p:spTree>
    <p:extLst>
      <p:ext uri="{BB962C8B-B14F-4D97-AF65-F5344CB8AC3E}">
        <p14:creationId xmlns:p14="http://schemas.microsoft.com/office/powerpoint/2010/main" val="1128458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7C06D-B42B-4882-A836-DFC4BA61B73D}"/>
              </a:ext>
            </a:extLst>
          </p:cNvPr>
          <p:cNvSpPr>
            <a:spLocks noGrp="1"/>
          </p:cNvSpPr>
          <p:nvPr>
            <p:ph type="title"/>
          </p:nvPr>
        </p:nvSpPr>
        <p:spPr/>
        <p:txBody>
          <a:bodyPr>
            <a:normAutofit/>
          </a:bodyPr>
          <a:lstStyle/>
          <a:p>
            <a:r>
              <a:rPr lang="en-PH" sz="4400" dirty="0"/>
              <a:t>EXAMPLE</a:t>
            </a:r>
            <a:endParaRPr lang="en-US" sz="4400" dirty="0"/>
          </a:p>
        </p:txBody>
      </p:sp>
      <p:sp>
        <p:nvSpPr>
          <p:cNvPr id="3" name="Content Placeholder 2">
            <a:extLst>
              <a:ext uri="{FF2B5EF4-FFF2-40B4-BE49-F238E27FC236}">
                <a16:creationId xmlns:a16="http://schemas.microsoft.com/office/drawing/2014/main" id="{ACFA366D-E931-4607-846E-1F68DA899589}"/>
              </a:ext>
            </a:extLst>
          </p:cNvPr>
          <p:cNvSpPr>
            <a:spLocks noGrp="1"/>
          </p:cNvSpPr>
          <p:nvPr>
            <p:ph idx="1"/>
          </p:nvPr>
        </p:nvSpPr>
        <p:spPr>
          <a:xfrm>
            <a:off x="169683" y="1834166"/>
            <a:ext cx="11557261" cy="4506012"/>
          </a:xfrm>
        </p:spPr>
        <p:txBody>
          <a:bodyPr>
            <a:normAutofit/>
          </a:bodyPr>
          <a:lstStyle/>
          <a:p>
            <a:pPr marL="0" lvl="0" indent="0">
              <a:buNone/>
            </a:pPr>
            <a:r>
              <a:rPr lang="en-US" sz="4300" dirty="0"/>
              <a:t>1. The average monthly income of Filipino families who belongs to low income bracket is Php8,000.</a:t>
            </a:r>
          </a:p>
          <a:p>
            <a:endParaRPr lang="en-US" dirty="0"/>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BE86CC19-238A-4830-852C-548DBC8AADB7}"/>
                  </a:ext>
                </a:extLst>
              </p:cNvPr>
              <p:cNvSpPr txBox="1"/>
              <p:nvPr/>
            </p:nvSpPr>
            <p:spPr>
              <a:xfrm>
                <a:off x="791852" y="3972905"/>
                <a:ext cx="11050268" cy="1107996"/>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3600" i="1" smtClean="0">
                              <a:latin typeface="Cambria Math" panose="02040503050406030204" pitchFamily="18" charset="0"/>
                            </a:rPr>
                          </m:ctrlPr>
                        </m:sSubPr>
                        <m:e>
                          <m:r>
                            <m:rPr>
                              <m:sty m:val="p"/>
                            </m:rPr>
                            <a:rPr lang="en-PH" sz="3600" b="0" i="0" smtClean="0">
                              <a:latin typeface="Cambria Math" panose="02040503050406030204" pitchFamily="18" charset="0"/>
                            </a:rPr>
                            <m:t>H</m:t>
                          </m:r>
                        </m:e>
                        <m:sub>
                          <m:r>
                            <a:rPr lang="en-PH" sz="3600" b="0" i="0" smtClean="0">
                              <a:latin typeface="Cambria Math" panose="02040503050406030204" pitchFamily="18" charset="0"/>
                            </a:rPr>
                            <m:t>0</m:t>
                          </m:r>
                        </m:sub>
                      </m:sSub>
                      <m:r>
                        <a:rPr lang="en-PH" sz="3600" b="0" i="0" smtClean="0">
                          <a:latin typeface="Cambria Math" panose="02040503050406030204" pitchFamily="18" charset="0"/>
                        </a:rPr>
                        <m:t>:</m:t>
                      </m:r>
                      <m:r>
                        <m:rPr>
                          <m:sty m:val="p"/>
                        </m:rPr>
                        <a:rPr lang="en-PH" sz="3600" b="0" i="0" smtClean="0">
                          <a:latin typeface="Cambria Math" panose="02040503050406030204" pitchFamily="18" charset="0"/>
                        </a:rPr>
                        <m:t>There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is</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no</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difference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in</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the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average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monthly</m:t>
                      </m:r>
                      <m:r>
                        <a:rPr lang="en-PH" sz="3600" b="0" i="0" smtClean="0">
                          <a:latin typeface="Cambria Math" panose="02040503050406030204" pitchFamily="18" charset="0"/>
                        </a:rPr>
                        <m:t> </m:t>
                      </m:r>
                    </m:oMath>
                  </m:oMathPara>
                </a14:m>
                <a:endParaRPr lang="en-PH" sz="3600" b="0" i="0" dirty="0">
                  <a:latin typeface="Cambria Math" panose="02040503050406030204" pitchFamily="18" charset="0"/>
                </a:endParaRPr>
              </a:p>
              <a:p>
                <a14:m>
                  <m:oMath xmlns:m="http://schemas.openxmlformats.org/officeDocument/2006/math">
                    <m:r>
                      <m:rPr>
                        <m:sty m:val="p"/>
                      </m:rPr>
                      <a:rPr lang="en-PH" sz="3600" b="0" i="0" smtClean="0">
                        <a:latin typeface="Cambria Math" panose="02040503050406030204" pitchFamily="18" charset="0"/>
                      </a:rPr>
                      <m:t>income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of</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Filipino</m:t>
                    </m:r>
                  </m:oMath>
                </a14:m>
                <a:r>
                  <a:rPr lang="en-PH" sz="3600" dirty="0">
                    <a:latin typeface="Calibri" panose="020F0502020204030204" pitchFamily="34" charset="0"/>
                    <a:cs typeface="Calibri" panose="020F0502020204030204" pitchFamily="34" charset="0"/>
                  </a:rPr>
                  <a:t> </a:t>
                </a:r>
                <a:r>
                  <a:rPr lang="en-PH" sz="3200" dirty="0">
                    <a:latin typeface="Calibri" panose="020F0502020204030204" pitchFamily="34" charset="0"/>
                    <a:cs typeface="Calibri" panose="020F0502020204030204" pitchFamily="34" charset="0"/>
                  </a:rPr>
                  <a:t>w</a:t>
                </a:r>
                <a:r>
                  <a:rPr lang="en-PH" sz="3600" dirty="0">
                    <a:latin typeface="Calibri" panose="020F0502020204030204" pitchFamily="34" charset="0"/>
                    <a:cs typeface="Calibri" panose="020F0502020204030204" pitchFamily="34" charset="0"/>
                  </a:rPr>
                  <a:t>ho belong to low income bracket.</a:t>
                </a:r>
                <a:endParaRPr lang="en-US" sz="3600" dirty="0">
                  <a:latin typeface="Calibri" panose="020F0502020204030204" pitchFamily="34" charset="0"/>
                  <a:cs typeface="Calibri" panose="020F0502020204030204" pitchFamily="34" charset="0"/>
                </a:endParaRPr>
              </a:p>
            </p:txBody>
          </p:sp>
        </mc:Choice>
        <mc:Fallback xmlns="">
          <p:sp>
            <p:nvSpPr>
              <p:cNvPr id="4" name="TextBox 3">
                <a:extLst>
                  <a:ext uri="{FF2B5EF4-FFF2-40B4-BE49-F238E27FC236}">
                    <a16:creationId xmlns:a16="http://schemas.microsoft.com/office/drawing/2014/main" id="{BE86CC19-238A-4830-852C-548DBC8AADB7}"/>
                  </a:ext>
                </a:extLst>
              </p:cNvPr>
              <p:cNvSpPr txBox="1">
                <a:spLocks noRot="1" noChangeAspect="1" noMove="1" noResize="1" noEditPoints="1" noAdjustHandles="1" noChangeArrowheads="1" noChangeShapeType="1" noTextEdit="1"/>
              </p:cNvSpPr>
              <p:nvPr/>
            </p:nvSpPr>
            <p:spPr>
              <a:xfrm>
                <a:off x="791852" y="3972905"/>
                <a:ext cx="11050268" cy="1107996"/>
              </a:xfrm>
              <a:prstGeom prst="rect">
                <a:avLst/>
              </a:prstGeom>
              <a:blipFill>
                <a:blip r:embed="rId2"/>
                <a:stretch>
                  <a:fillRect b="-2430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1A272804-EFBB-4D88-9EB4-3BC651D9714E}"/>
                  </a:ext>
                </a:extLst>
              </p:cNvPr>
              <p:cNvSpPr txBox="1"/>
              <p:nvPr/>
            </p:nvSpPr>
            <p:spPr>
              <a:xfrm>
                <a:off x="791852" y="5232182"/>
                <a:ext cx="11050268" cy="1107996"/>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3600" i="1" smtClean="0">
                              <a:latin typeface="Cambria Math" panose="02040503050406030204" pitchFamily="18" charset="0"/>
                            </a:rPr>
                          </m:ctrlPr>
                        </m:sSubPr>
                        <m:e>
                          <m:r>
                            <m:rPr>
                              <m:sty m:val="p"/>
                            </m:rPr>
                            <a:rPr lang="en-PH" sz="3600" b="0" i="0" smtClean="0">
                              <a:latin typeface="Cambria Math" panose="02040503050406030204" pitchFamily="18" charset="0"/>
                            </a:rPr>
                            <m:t>H</m:t>
                          </m:r>
                        </m:e>
                        <m:sub>
                          <m:r>
                            <a:rPr lang="en-PH" sz="3600" b="0" i="0" smtClean="0">
                              <a:latin typeface="Cambria Math" panose="02040503050406030204" pitchFamily="18" charset="0"/>
                            </a:rPr>
                            <m:t>1</m:t>
                          </m:r>
                        </m:sub>
                      </m:sSub>
                      <m:r>
                        <a:rPr lang="en-PH" sz="3600" b="0" i="0" smtClean="0">
                          <a:latin typeface="Cambria Math" panose="02040503050406030204" pitchFamily="18" charset="0"/>
                        </a:rPr>
                        <m:t>:</m:t>
                      </m:r>
                      <m:r>
                        <m:rPr>
                          <m:sty m:val="p"/>
                        </m:rPr>
                        <a:rPr lang="en-PH" sz="3600" b="0" i="0" smtClean="0">
                          <a:latin typeface="Cambria Math" panose="02040503050406030204" pitchFamily="18" charset="0"/>
                        </a:rPr>
                        <m:t>There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is</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a</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difference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in</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the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average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monthly</m:t>
                      </m:r>
                      <m:r>
                        <a:rPr lang="en-PH" sz="3600" b="0" i="0" smtClean="0">
                          <a:latin typeface="Cambria Math" panose="02040503050406030204" pitchFamily="18" charset="0"/>
                        </a:rPr>
                        <m:t> </m:t>
                      </m:r>
                    </m:oMath>
                  </m:oMathPara>
                </a14:m>
                <a:endParaRPr lang="en-PH" sz="3600" b="0" i="0" dirty="0">
                  <a:latin typeface="Cambria Math" panose="02040503050406030204" pitchFamily="18" charset="0"/>
                </a:endParaRPr>
              </a:p>
              <a:p>
                <a14:m>
                  <m:oMath xmlns:m="http://schemas.openxmlformats.org/officeDocument/2006/math">
                    <m:r>
                      <m:rPr>
                        <m:sty m:val="p"/>
                      </m:rPr>
                      <a:rPr lang="en-PH" sz="3600" b="0" i="0" smtClean="0">
                        <a:latin typeface="Cambria Math" panose="02040503050406030204" pitchFamily="18" charset="0"/>
                      </a:rPr>
                      <m:t>income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of</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Filipino</m:t>
                    </m:r>
                  </m:oMath>
                </a14:m>
                <a:r>
                  <a:rPr lang="en-PH" sz="3600" dirty="0">
                    <a:latin typeface="Calibri" panose="020F0502020204030204" pitchFamily="34" charset="0"/>
                    <a:cs typeface="Calibri" panose="020F0502020204030204" pitchFamily="34" charset="0"/>
                  </a:rPr>
                  <a:t> </a:t>
                </a:r>
                <a:r>
                  <a:rPr lang="en-PH" sz="3200" dirty="0">
                    <a:latin typeface="Calibri" panose="020F0502020204030204" pitchFamily="34" charset="0"/>
                    <a:cs typeface="Calibri" panose="020F0502020204030204" pitchFamily="34" charset="0"/>
                  </a:rPr>
                  <a:t>w</a:t>
                </a:r>
                <a:r>
                  <a:rPr lang="en-PH" sz="3600" dirty="0">
                    <a:latin typeface="Calibri" panose="020F0502020204030204" pitchFamily="34" charset="0"/>
                    <a:cs typeface="Calibri" panose="020F0502020204030204" pitchFamily="34" charset="0"/>
                  </a:rPr>
                  <a:t>ho belong to low income bracket.</a:t>
                </a:r>
                <a:endParaRPr lang="en-US" sz="3600" dirty="0">
                  <a:latin typeface="Calibri" panose="020F0502020204030204" pitchFamily="34" charset="0"/>
                  <a:cs typeface="Calibri" panose="020F0502020204030204" pitchFamily="34" charset="0"/>
                </a:endParaRPr>
              </a:p>
            </p:txBody>
          </p:sp>
        </mc:Choice>
        <mc:Fallback xmlns="">
          <p:sp>
            <p:nvSpPr>
              <p:cNvPr id="7" name="TextBox 6">
                <a:extLst>
                  <a:ext uri="{FF2B5EF4-FFF2-40B4-BE49-F238E27FC236}">
                    <a16:creationId xmlns:a16="http://schemas.microsoft.com/office/drawing/2014/main" id="{1A272804-EFBB-4D88-9EB4-3BC651D9714E}"/>
                  </a:ext>
                </a:extLst>
              </p:cNvPr>
              <p:cNvSpPr txBox="1">
                <a:spLocks noRot="1" noChangeAspect="1" noMove="1" noResize="1" noEditPoints="1" noAdjustHandles="1" noChangeArrowheads="1" noChangeShapeType="1" noTextEdit="1"/>
              </p:cNvSpPr>
              <p:nvPr/>
            </p:nvSpPr>
            <p:spPr>
              <a:xfrm>
                <a:off x="791852" y="5232182"/>
                <a:ext cx="11050268" cy="1107996"/>
              </a:xfrm>
              <a:prstGeom prst="rect">
                <a:avLst/>
              </a:prstGeom>
              <a:blipFill>
                <a:blip r:embed="rId3"/>
                <a:stretch>
                  <a:fillRect b="-24176"/>
                </a:stretch>
              </a:blipFill>
            </p:spPr>
            <p:txBody>
              <a:bodyPr/>
              <a:lstStyle/>
              <a:p>
                <a:r>
                  <a:rPr lang="en-US">
                    <a:noFill/>
                  </a:rPr>
                  <a:t> </a:t>
                </a:r>
              </a:p>
            </p:txBody>
          </p:sp>
        </mc:Fallback>
      </mc:AlternateContent>
    </p:spTree>
    <p:extLst>
      <p:ext uri="{BB962C8B-B14F-4D97-AF65-F5344CB8AC3E}">
        <p14:creationId xmlns:p14="http://schemas.microsoft.com/office/powerpoint/2010/main" val="3097099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7C06D-B42B-4882-A836-DFC4BA61B73D}"/>
              </a:ext>
            </a:extLst>
          </p:cNvPr>
          <p:cNvSpPr>
            <a:spLocks noGrp="1"/>
          </p:cNvSpPr>
          <p:nvPr>
            <p:ph type="title"/>
          </p:nvPr>
        </p:nvSpPr>
        <p:spPr/>
        <p:txBody>
          <a:bodyPr>
            <a:normAutofit/>
          </a:bodyPr>
          <a:lstStyle/>
          <a:p>
            <a:r>
              <a:rPr lang="en-PH" sz="4400" dirty="0"/>
              <a:t>EXAMPLE</a:t>
            </a:r>
            <a:endParaRPr lang="en-US" sz="4400" dirty="0"/>
          </a:p>
        </p:txBody>
      </p:sp>
      <p:sp>
        <p:nvSpPr>
          <p:cNvPr id="3" name="Content Placeholder 2">
            <a:extLst>
              <a:ext uri="{FF2B5EF4-FFF2-40B4-BE49-F238E27FC236}">
                <a16:creationId xmlns:a16="http://schemas.microsoft.com/office/drawing/2014/main" id="{ACFA366D-E931-4607-846E-1F68DA899589}"/>
              </a:ext>
            </a:extLst>
          </p:cNvPr>
          <p:cNvSpPr>
            <a:spLocks noGrp="1"/>
          </p:cNvSpPr>
          <p:nvPr>
            <p:ph idx="1"/>
          </p:nvPr>
        </p:nvSpPr>
        <p:spPr>
          <a:xfrm>
            <a:off x="195125" y="1834166"/>
            <a:ext cx="11557261" cy="4506012"/>
          </a:xfrm>
        </p:spPr>
        <p:txBody>
          <a:bodyPr>
            <a:normAutofit/>
          </a:bodyPr>
          <a:lstStyle/>
          <a:p>
            <a:pPr marL="0" lvl="0" indent="0">
              <a:buNone/>
            </a:pPr>
            <a:r>
              <a:rPr lang="en-US" sz="4300" dirty="0"/>
              <a:t>2. The average number of hours that it takes a ten-year-old child to learn a certain task in a specific subject is less than 0.52 hours.</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17241925-2758-4E13-B629-C780ABB40BCA}"/>
                  </a:ext>
                </a:extLst>
              </p:cNvPr>
              <p:cNvSpPr txBox="1"/>
              <p:nvPr/>
            </p:nvSpPr>
            <p:spPr>
              <a:xfrm>
                <a:off x="404153" y="4002402"/>
                <a:ext cx="11152027" cy="110799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3600" i="1" smtClean="0">
                              <a:latin typeface="Cambria Math" panose="02040503050406030204" pitchFamily="18" charset="0"/>
                            </a:rPr>
                          </m:ctrlPr>
                        </m:sSubPr>
                        <m:e>
                          <m:r>
                            <m:rPr>
                              <m:sty m:val="p"/>
                            </m:rPr>
                            <a:rPr lang="en-PH" sz="3600" b="0" i="0" smtClean="0">
                              <a:latin typeface="Cambria Math" panose="02040503050406030204" pitchFamily="18" charset="0"/>
                            </a:rPr>
                            <m:t>H</m:t>
                          </m:r>
                        </m:e>
                        <m:sub>
                          <m:r>
                            <a:rPr lang="en-PH" sz="3600" b="0" i="0" smtClean="0">
                              <a:latin typeface="Cambria Math" panose="02040503050406030204" pitchFamily="18" charset="0"/>
                            </a:rPr>
                            <m:t>0</m:t>
                          </m:r>
                        </m:sub>
                      </m:sSub>
                      <m:r>
                        <a:rPr lang="en-PH" sz="3600" b="0" i="0" smtClean="0">
                          <a:latin typeface="Cambria Math" panose="02040503050406030204" pitchFamily="18" charset="0"/>
                        </a:rPr>
                        <m:t>:</m:t>
                      </m:r>
                      <m:r>
                        <m:rPr>
                          <m:sty m:val="p"/>
                        </m:rPr>
                        <a:rPr lang="en-PH" sz="3600" b="0" i="0" smtClean="0">
                          <a:latin typeface="Cambria Math" panose="02040503050406030204" pitchFamily="18" charset="0"/>
                        </a:rPr>
                        <m:t>The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aveage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number</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of</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hours</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for</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a</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ten</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year</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old</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child</m:t>
                      </m:r>
                    </m:oMath>
                  </m:oMathPara>
                </a14:m>
                <a:endParaRPr lang="en-PH" sz="3600" dirty="0">
                  <a:latin typeface="Calibri" panose="020F0502020204030204" pitchFamily="34" charset="0"/>
                  <a:cs typeface="Calibri" panose="020F0502020204030204" pitchFamily="34" charset="0"/>
                </a:endParaRPr>
              </a:p>
              <a:p>
                <a:r>
                  <a:rPr lang="en-PH" sz="3600" dirty="0">
                    <a:latin typeface="Calibri" panose="020F0502020204030204" pitchFamily="34" charset="0"/>
                    <a:cs typeface="Calibri" panose="020F0502020204030204" pitchFamily="34" charset="0"/>
                  </a:rPr>
                  <a:t>to learn a task in a specific subject is 0.52 hours.</a:t>
                </a:r>
                <a:endParaRPr lang="en-US" sz="4000" dirty="0">
                  <a:latin typeface="Calibri" panose="020F0502020204030204" pitchFamily="34" charset="0"/>
                  <a:cs typeface="Calibri" panose="020F0502020204030204" pitchFamily="34" charset="0"/>
                </a:endParaRPr>
              </a:p>
            </p:txBody>
          </p:sp>
        </mc:Choice>
        <mc:Fallback xmlns="">
          <p:sp>
            <p:nvSpPr>
              <p:cNvPr id="4" name="TextBox 3">
                <a:extLst>
                  <a:ext uri="{FF2B5EF4-FFF2-40B4-BE49-F238E27FC236}">
                    <a16:creationId xmlns:a16="http://schemas.microsoft.com/office/drawing/2014/main" id="{17241925-2758-4E13-B629-C780ABB40BCA}"/>
                  </a:ext>
                </a:extLst>
              </p:cNvPr>
              <p:cNvSpPr txBox="1">
                <a:spLocks noRot="1" noChangeAspect="1" noMove="1" noResize="1" noEditPoints="1" noAdjustHandles="1" noChangeArrowheads="1" noChangeShapeType="1" noTextEdit="1"/>
              </p:cNvSpPr>
              <p:nvPr/>
            </p:nvSpPr>
            <p:spPr>
              <a:xfrm>
                <a:off x="404153" y="4002402"/>
                <a:ext cx="11152027" cy="1107996"/>
              </a:xfrm>
              <a:prstGeom prst="rect">
                <a:avLst/>
              </a:prstGeom>
              <a:blipFill>
                <a:blip r:embed="rId2"/>
                <a:stretch>
                  <a:fillRect l="-2459" b="-2430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52B40132-0096-4816-A0E8-3BA2ACBFD969}"/>
                  </a:ext>
                </a:extLst>
              </p:cNvPr>
              <p:cNvSpPr txBox="1"/>
              <p:nvPr/>
            </p:nvSpPr>
            <p:spPr>
              <a:xfrm>
                <a:off x="397741" y="5293074"/>
                <a:ext cx="11152027" cy="110799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3600" i="1" smtClean="0">
                              <a:latin typeface="Cambria Math" panose="02040503050406030204" pitchFamily="18" charset="0"/>
                            </a:rPr>
                          </m:ctrlPr>
                        </m:sSubPr>
                        <m:e>
                          <m:r>
                            <m:rPr>
                              <m:sty m:val="p"/>
                            </m:rPr>
                            <a:rPr lang="en-PH" sz="3600" b="0" i="0" smtClean="0">
                              <a:latin typeface="Cambria Math" panose="02040503050406030204" pitchFamily="18" charset="0"/>
                            </a:rPr>
                            <m:t>H</m:t>
                          </m:r>
                        </m:e>
                        <m:sub>
                          <m:r>
                            <a:rPr lang="en-PH" sz="3600" b="0" i="0" smtClean="0">
                              <a:latin typeface="Cambria Math" panose="02040503050406030204" pitchFamily="18" charset="0"/>
                            </a:rPr>
                            <m:t>1</m:t>
                          </m:r>
                        </m:sub>
                      </m:sSub>
                      <m:r>
                        <a:rPr lang="en-PH" sz="3600" b="0" i="0" smtClean="0">
                          <a:latin typeface="Cambria Math" panose="02040503050406030204" pitchFamily="18" charset="0"/>
                        </a:rPr>
                        <m:t>:</m:t>
                      </m:r>
                      <m:r>
                        <m:rPr>
                          <m:sty m:val="p"/>
                        </m:rPr>
                        <a:rPr lang="en-PH" sz="3600" b="0" i="0" smtClean="0">
                          <a:latin typeface="Cambria Math" panose="02040503050406030204" pitchFamily="18" charset="0"/>
                        </a:rPr>
                        <m:t>The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aveage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number</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of</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hours</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for</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a</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ten</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year</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old</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child</m:t>
                      </m:r>
                    </m:oMath>
                  </m:oMathPara>
                </a14:m>
                <a:endParaRPr lang="en-PH" sz="3600" dirty="0">
                  <a:latin typeface="Calibri" panose="020F0502020204030204" pitchFamily="34" charset="0"/>
                  <a:cs typeface="Calibri" panose="020F0502020204030204" pitchFamily="34" charset="0"/>
                </a:endParaRPr>
              </a:p>
              <a:p>
                <a:r>
                  <a:rPr lang="en-PH" sz="3600" dirty="0">
                    <a:latin typeface="Calibri" panose="020F0502020204030204" pitchFamily="34" charset="0"/>
                    <a:cs typeface="Calibri" panose="020F0502020204030204" pitchFamily="34" charset="0"/>
                  </a:rPr>
                  <a:t>to learn a task in a specific subject is less than 0.52 hours.</a:t>
                </a:r>
                <a:endParaRPr lang="en-US" sz="4000" dirty="0">
                  <a:latin typeface="Calibri" panose="020F0502020204030204" pitchFamily="34" charset="0"/>
                  <a:cs typeface="Calibri" panose="020F0502020204030204" pitchFamily="34" charset="0"/>
                </a:endParaRPr>
              </a:p>
            </p:txBody>
          </p:sp>
        </mc:Choice>
        <mc:Fallback xmlns="">
          <p:sp>
            <p:nvSpPr>
              <p:cNvPr id="6" name="TextBox 5">
                <a:extLst>
                  <a:ext uri="{FF2B5EF4-FFF2-40B4-BE49-F238E27FC236}">
                    <a16:creationId xmlns:a16="http://schemas.microsoft.com/office/drawing/2014/main" id="{52B40132-0096-4816-A0E8-3BA2ACBFD969}"/>
                  </a:ext>
                </a:extLst>
              </p:cNvPr>
              <p:cNvSpPr txBox="1">
                <a:spLocks noRot="1" noChangeAspect="1" noMove="1" noResize="1" noEditPoints="1" noAdjustHandles="1" noChangeArrowheads="1" noChangeShapeType="1" noTextEdit="1"/>
              </p:cNvSpPr>
              <p:nvPr/>
            </p:nvSpPr>
            <p:spPr>
              <a:xfrm>
                <a:off x="397741" y="5293074"/>
                <a:ext cx="11152027" cy="1107996"/>
              </a:xfrm>
              <a:prstGeom prst="rect">
                <a:avLst/>
              </a:prstGeom>
              <a:blipFill>
                <a:blip r:embed="rId3"/>
                <a:stretch>
                  <a:fillRect l="-2459" b="-24176"/>
                </a:stretch>
              </a:blipFill>
            </p:spPr>
            <p:txBody>
              <a:bodyPr/>
              <a:lstStyle/>
              <a:p>
                <a:r>
                  <a:rPr lang="en-US">
                    <a:noFill/>
                  </a:rPr>
                  <a:t> </a:t>
                </a:r>
              </a:p>
            </p:txBody>
          </p:sp>
        </mc:Fallback>
      </mc:AlternateContent>
    </p:spTree>
    <p:extLst>
      <p:ext uri="{BB962C8B-B14F-4D97-AF65-F5344CB8AC3E}">
        <p14:creationId xmlns:p14="http://schemas.microsoft.com/office/powerpoint/2010/main" val="3420224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7C06D-B42B-4882-A836-DFC4BA61B73D}"/>
              </a:ext>
            </a:extLst>
          </p:cNvPr>
          <p:cNvSpPr>
            <a:spLocks noGrp="1"/>
          </p:cNvSpPr>
          <p:nvPr>
            <p:ph type="title"/>
          </p:nvPr>
        </p:nvSpPr>
        <p:spPr/>
        <p:txBody>
          <a:bodyPr>
            <a:normAutofit/>
          </a:bodyPr>
          <a:lstStyle/>
          <a:p>
            <a:r>
              <a:rPr lang="en-PH" sz="4400" dirty="0"/>
              <a:t>EXAMPLE</a:t>
            </a:r>
            <a:endParaRPr lang="en-US" sz="4400" dirty="0"/>
          </a:p>
        </p:txBody>
      </p:sp>
      <p:sp>
        <p:nvSpPr>
          <p:cNvPr id="3" name="Content Placeholder 2">
            <a:extLst>
              <a:ext uri="{FF2B5EF4-FFF2-40B4-BE49-F238E27FC236}">
                <a16:creationId xmlns:a16="http://schemas.microsoft.com/office/drawing/2014/main" id="{ACFA366D-E931-4607-846E-1F68DA899589}"/>
              </a:ext>
            </a:extLst>
          </p:cNvPr>
          <p:cNvSpPr>
            <a:spLocks noGrp="1"/>
          </p:cNvSpPr>
          <p:nvPr>
            <p:ph idx="1"/>
          </p:nvPr>
        </p:nvSpPr>
        <p:spPr>
          <a:xfrm>
            <a:off x="263951" y="2007910"/>
            <a:ext cx="11557261" cy="4506012"/>
          </a:xfrm>
        </p:spPr>
        <p:txBody>
          <a:bodyPr>
            <a:normAutofit/>
          </a:bodyPr>
          <a:lstStyle/>
          <a:p>
            <a:pPr marL="0" lvl="0" indent="0">
              <a:buNone/>
            </a:pPr>
            <a:r>
              <a:rPr lang="en-US" sz="4300" dirty="0"/>
              <a:t>3. The average cost of a DVD player is greater than Php1500.</a:t>
            </a:r>
          </a:p>
          <a:p>
            <a:endParaRPr lang="en-US" dirty="0"/>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AF44D835-63CA-4B60-AB70-2BC3E04E6956}"/>
                  </a:ext>
                </a:extLst>
              </p:cNvPr>
              <p:cNvSpPr txBox="1"/>
              <p:nvPr/>
            </p:nvSpPr>
            <p:spPr>
              <a:xfrm>
                <a:off x="970961" y="3645363"/>
                <a:ext cx="10016525" cy="123110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4000" i="1" smtClean="0">
                              <a:latin typeface="Cambria Math" panose="02040503050406030204" pitchFamily="18" charset="0"/>
                            </a:rPr>
                          </m:ctrlPr>
                        </m:sSubPr>
                        <m:e>
                          <m:r>
                            <m:rPr>
                              <m:sty m:val="p"/>
                            </m:rPr>
                            <a:rPr lang="en-PH" sz="4000" b="0" i="0" smtClean="0">
                              <a:latin typeface="Cambria Math" panose="02040503050406030204" pitchFamily="18" charset="0"/>
                            </a:rPr>
                            <m:t>H</m:t>
                          </m:r>
                        </m:e>
                        <m:sub>
                          <m:r>
                            <a:rPr lang="en-PH" sz="4000" b="0" i="0" smtClean="0">
                              <a:latin typeface="Cambria Math" panose="02040503050406030204" pitchFamily="18" charset="0"/>
                            </a:rPr>
                            <m:t>0</m:t>
                          </m:r>
                        </m:sub>
                      </m:sSub>
                      <m:r>
                        <a:rPr lang="en-PH" sz="4000" b="0" i="0" smtClean="0">
                          <a:latin typeface="Cambria Math" panose="02040503050406030204" pitchFamily="18" charset="0"/>
                        </a:rPr>
                        <m:t>:</m:t>
                      </m:r>
                      <m:r>
                        <m:rPr>
                          <m:sty m:val="p"/>
                        </m:rPr>
                        <a:rPr lang="en-PH" sz="4000" b="0" i="0" smtClean="0">
                          <a:latin typeface="Cambria Math" panose="02040503050406030204" pitchFamily="18" charset="0"/>
                        </a:rPr>
                        <m:t>The</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average</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cost</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of</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a</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DVD</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player</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is</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equal</m:t>
                      </m:r>
                      <m:r>
                        <a:rPr lang="en-PH" sz="4000" b="0" i="0" smtClean="0">
                          <a:latin typeface="Cambria Math" panose="02040503050406030204" pitchFamily="18" charset="0"/>
                        </a:rPr>
                        <m:t> </m:t>
                      </m:r>
                    </m:oMath>
                  </m:oMathPara>
                </a14:m>
                <a:endParaRPr lang="en-PH" sz="4000" b="0" i="0"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m:rPr>
                          <m:sty m:val="p"/>
                        </m:rPr>
                        <a:rPr lang="en-PH" sz="4000" b="0" i="0" smtClean="0">
                          <a:latin typeface="Cambria Math" panose="02040503050406030204" pitchFamily="18" charset="0"/>
                        </a:rPr>
                        <m:t>to</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Php</m:t>
                      </m:r>
                      <m:r>
                        <a:rPr lang="en-PH" sz="4000" b="0" i="0" smtClean="0">
                          <a:latin typeface="Cambria Math" panose="02040503050406030204" pitchFamily="18" charset="0"/>
                        </a:rPr>
                        <m:t>1500</m:t>
                      </m:r>
                    </m:oMath>
                  </m:oMathPara>
                </a14:m>
                <a:endParaRPr lang="en-PH" sz="4000" dirty="0">
                  <a:latin typeface="Calibri" panose="020F0502020204030204" pitchFamily="34" charset="0"/>
                  <a:cs typeface="Calibri" panose="020F0502020204030204" pitchFamily="34" charset="0"/>
                </a:endParaRPr>
              </a:p>
            </p:txBody>
          </p:sp>
        </mc:Choice>
        <mc:Fallback xmlns="">
          <p:sp>
            <p:nvSpPr>
              <p:cNvPr id="4" name="TextBox 3">
                <a:extLst>
                  <a:ext uri="{FF2B5EF4-FFF2-40B4-BE49-F238E27FC236}">
                    <a16:creationId xmlns:a16="http://schemas.microsoft.com/office/drawing/2014/main" id="{AF44D835-63CA-4B60-AB70-2BC3E04E6956}"/>
                  </a:ext>
                </a:extLst>
              </p:cNvPr>
              <p:cNvSpPr txBox="1">
                <a:spLocks noRot="1" noChangeAspect="1" noMove="1" noResize="1" noEditPoints="1" noAdjustHandles="1" noChangeArrowheads="1" noChangeShapeType="1" noTextEdit="1"/>
              </p:cNvSpPr>
              <p:nvPr/>
            </p:nvSpPr>
            <p:spPr>
              <a:xfrm>
                <a:off x="970961" y="3645363"/>
                <a:ext cx="10016525" cy="1231106"/>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0B11747D-CC08-4880-8D85-108BD765FFBA}"/>
                  </a:ext>
                </a:extLst>
              </p:cNvPr>
              <p:cNvSpPr txBox="1"/>
              <p:nvPr/>
            </p:nvSpPr>
            <p:spPr>
              <a:xfrm>
                <a:off x="1047946" y="5079642"/>
                <a:ext cx="10400604" cy="123110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4000" i="1" smtClean="0">
                              <a:latin typeface="Cambria Math" panose="02040503050406030204" pitchFamily="18" charset="0"/>
                            </a:rPr>
                          </m:ctrlPr>
                        </m:sSubPr>
                        <m:e>
                          <m:r>
                            <m:rPr>
                              <m:sty m:val="p"/>
                            </m:rPr>
                            <a:rPr lang="en-PH" sz="4000" b="0" i="0" smtClean="0">
                              <a:latin typeface="Cambria Math" panose="02040503050406030204" pitchFamily="18" charset="0"/>
                            </a:rPr>
                            <m:t>H</m:t>
                          </m:r>
                        </m:e>
                        <m:sub>
                          <m:r>
                            <a:rPr lang="en-PH" sz="4000" b="0" i="0" smtClean="0">
                              <a:latin typeface="Cambria Math" panose="02040503050406030204" pitchFamily="18" charset="0"/>
                            </a:rPr>
                            <m:t>1</m:t>
                          </m:r>
                        </m:sub>
                      </m:sSub>
                      <m:r>
                        <a:rPr lang="en-PH" sz="4000" b="0" i="0" smtClean="0">
                          <a:latin typeface="Cambria Math" panose="02040503050406030204" pitchFamily="18" charset="0"/>
                        </a:rPr>
                        <m:t>:</m:t>
                      </m:r>
                      <m:r>
                        <m:rPr>
                          <m:sty m:val="p"/>
                        </m:rPr>
                        <a:rPr lang="en-PH" sz="4000" b="0" i="0" smtClean="0">
                          <a:latin typeface="Cambria Math" panose="02040503050406030204" pitchFamily="18" charset="0"/>
                        </a:rPr>
                        <m:t>The</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average</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cost</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of</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a</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DVD</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player</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is</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greater</m:t>
                      </m:r>
                      <m:r>
                        <a:rPr lang="en-PH" sz="4000" b="0" i="0" smtClean="0">
                          <a:latin typeface="Cambria Math" panose="02040503050406030204" pitchFamily="18" charset="0"/>
                        </a:rPr>
                        <m:t> </m:t>
                      </m:r>
                    </m:oMath>
                  </m:oMathPara>
                </a14:m>
                <a:endParaRPr lang="en-PH" sz="4000" b="0" i="0"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m:rPr>
                          <m:sty m:val="p"/>
                        </m:rPr>
                        <a:rPr lang="en-PH" sz="4000" b="0" i="0" smtClean="0">
                          <a:latin typeface="Cambria Math" panose="02040503050406030204" pitchFamily="18" charset="0"/>
                        </a:rPr>
                        <m:t>than</m:t>
                      </m:r>
                      <m:r>
                        <a:rPr lang="en-PH" sz="4000" b="0" i="0" smtClean="0">
                          <a:latin typeface="Cambria Math" panose="02040503050406030204" pitchFamily="18" charset="0"/>
                        </a:rPr>
                        <m:t> </m:t>
                      </m:r>
                      <m:r>
                        <m:rPr>
                          <m:sty m:val="p"/>
                        </m:rPr>
                        <a:rPr lang="en-PH" sz="4000" b="0" i="0" smtClean="0">
                          <a:latin typeface="Cambria Math" panose="02040503050406030204" pitchFamily="18" charset="0"/>
                        </a:rPr>
                        <m:t>Php</m:t>
                      </m:r>
                      <m:r>
                        <a:rPr lang="en-PH" sz="4000" b="0" i="0" smtClean="0">
                          <a:latin typeface="Cambria Math" panose="02040503050406030204" pitchFamily="18" charset="0"/>
                        </a:rPr>
                        <m:t>1500</m:t>
                      </m:r>
                    </m:oMath>
                  </m:oMathPara>
                </a14:m>
                <a:endParaRPr lang="en-PH" sz="4000" dirty="0">
                  <a:latin typeface="Calibri" panose="020F0502020204030204" pitchFamily="34" charset="0"/>
                  <a:cs typeface="Calibri" panose="020F0502020204030204" pitchFamily="34" charset="0"/>
                </a:endParaRPr>
              </a:p>
            </p:txBody>
          </p:sp>
        </mc:Choice>
        <mc:Fallback xmlns="">
          <p:sp>
            <p:nvSpPr>
              <p:cNvPr id="5" name="TextBox 4">
                <a:extLst>
                  <a:ext uri="{FF2B5EF4-FFF2-40B4-BE49-F238E27FC236}">
                    <a16:creationId xmlns:a16="http://schemas.microsoft.com/office/drawing/2014/main" id="{0B11747D-CC08-4880-8D85-108BD765FFBA}"/>
                  </a:ext>
                </a:extLst>
              </p:cNvPr>
              <p:cNvSpPr txBox="1">
                <a:spLocks noRot="1" noChangeAspect="1" noMove="1" noResize="1" noEditPoints="1" noAdjustHandles="1" noChangeArrowheads="1" noChangeShapeType="1" noTextEdit="1"/>
              </p:cNvSpPr>
              <p:nvPr/>
            </p:nvSpPr>
            <p:spPr>
              <a:xfrm>
                <a:off x="1047946" y="5079642"/>
                <a:ext cx="10400604" cy="1231106"/>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4085218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C0DAA-5E83-44CD-BCB8-50FFA95552FB}"/>
              </a:ext>
            </a:extLst>
          </p:cNvPr>
          <p:cNvSpPr>
            <a:spLocks noGrp="1"/>
          </p:cNvSpPr>
          <p:nvPr>
            <p:ph type="title"/>
          </p:nvPr>
        </p:nvSpPr>
        <p:spPr/>
        <p:txBody>
          <a:bodyPr/>
          <a:lstStyle/>
          <a:p>
            <a:r>
              <a:rPr lang="en-PH" dirty="0"/>
              <a:t>PRACTICAL APPLICATION</a:t>
            </a:r>
            <a:endParaRPr lang="en-US" dirty="0"/>
          </a:p>
        </p:txBody>
      </p:sp>
      <p:sp>
        <p:nvSpPr>
          <p:cNvPr id="3" name="Content Placeholder 2">
            <a:extLst>
              <a:ext uri="{FF2B5EF4-FFF2-40B4-BE49-F238E27FC236}">
                <a16:creationId xmlns:a16="http://schemas.microsoft.com/office/drawing/2014/main" id="{DC491702-6E21-49E9-93C8-BF60D149E338}"/>
              </a:ext>
            </a:extLst>
          </p:cNvPr>
          <p:cNvSpPr>
            <a:spLocks noGrp="1"/>
          </p:cNvSpPr>
          <p:nvPr>
            <p:ph idx="1"/>
          </p:nvPr>
        </p:nvSpPr>
        <p:spPr>
          <a:xfrm>
            <a:off x="680321" y="2336873"/>
            <a:ext cx="10792100" cy="3599316"/>
          </a:xfrm>
        </p:spPr>
        <p:txBody>
          <a:bodyPr/>
          <a:lstStyle/>
          <a:p>
            <a:pPr marL="0" indent="0">
              <a:buNone/>
            </a:pPr>
            <a:r>
              <a:rPr lang="en-US" sz="4000" dirty="0"/>
              <a:t>Give</a:t>
            </a:r>
            <a:r>
              <a:rPr lang="en-US" sz="4000"/>
              <a:t>/Write </a:t>
            </a:r>
            <a:r>
              <a:rPr lang="en-US" sz="4000" dirty="0"/>
              <a:t>at least one </a:t>
            </a:r>
            <a:r>
              <a:rPr lang="en-US" sz="4000"/>
              <a:t>research question </a:t>
            </a:r>
            <a:r>
              <a:rPr lang="en-US" sz="4000" dirty="0"/>
              <a:t>and identify the null and alternative hypothesis.</a:t>
            </a:r>
          </a:p>
          <a:p>
            <a:endParaRPr lang="en-US" dirty="0"/>
          </a:p>
        </p:txBody>
      </p:sp>
    </p:spTree>
    <p:extLst>
      <p:ext uri="{BB962C8B-B14F-4D97-AF65-F5344CB8AC3E}">
        <p14:creationId xmlns:p14="http://schemas.microsoft.com/office/powerpoint/2010/main" val="14967112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37319-755A-4776-B718-243922C14EF9}"/>
              </a:ext>
            </a:extLst>
          </p:cNvPr>
          <p:cNvSpPr>
            <a:spLocks noGrp="1"/>
          </p:cNvSpPr>
          <p:nvPr>
            <p:ph type="title"/>
          </p:nvPr>
        </p:nvSpPr>
        <p:spPr/>
        <p:txBody>
          <a:bodyPr>
            <a:normAutofit/>
          </a:bodyPr>
          <a:lstStyle/>
          <a:p>
            <a:r>
              <a:rPr lang="en-PH" sz="4400" dirty="0"/>
              <a:t>GENERALIZATION</a:t>
            </a:r>
            <a:endParaRPr lang="en-US" sz="4400" dirty="0"/>
          </a:p>
        </p:txBody>
      </p:sp>
      <p:sp>
        <p:nvSpPr>
          <p:cNvPr id="3" name="Content Placeholder 2">
            <a:extLst>
              <a:ext uri="{FF2B5EF4-FFF2-40B4-BE49-F238E27FC236}">
                <a16:creationId xmlns:a16="http://schemas.microsoft.com/office/drawing/2014/main" id="{3C55E77A-923A-4C6B-BF41-60FCF22F08F1}"/>
              </a:ext>
            </a:extLst>
          </p:cNvPr>
          <p:cNvSpPr>
            <a:spLocks noGrp="1"/>
          </p:cNvSpPr>
          <p:nvPr>
            <p:ph idx="1"/>
          </p:nvPr>
        </p:nvSpPr>
        <p:spPr>
          <a:xfrm>
            <a:off x="680321" y="2336873"/>
            <a:ext cx="10537576" cy="3599316"/>
          </a:xfrm>
        </p:spPr>
        <p:txBody>
          <a:bodyPr>
            <a:normAutofit/>
          </a:bodyPr>
          <a:lstStyle/>
          <a:p>
            <a:pPr lvl="0"/>
            <a:r>
              <a:rPr lang="en-US" sz="4000" dirty="0"/>
              <a:t>Differentiate null and alternative hypothesis.</a:t>
            </a:r>
          </a:p>
          <a:p>
            <a:pPr lvl="0"/>
            <a:r>
              <a:rPr lang="en-US" sz="4000" dirty="0"/>
              <a:t>Explain the difference between a one-tailed test and a two-tailed test.</a:t>
            </a:r>
          </a:p>
        </p:txBody>
      </p:sp>
    </p:spTree>
    <p:extLst>
      <p:ext uri="{BB962C8B-B14F-4D97-AF65-F5344CB8AC3E}">
        <p14:creationId xmlns:p14="http://schemas.microsoft.com/office/powerpoint/2010/main" val="1314544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597C9-4DE1-45AB-BCE3-83EE8072F79B}"/>
              </a:ext>
            </a:extLst>
          </p:cNvPr>
          <p:cNvSpPr>
            <a:spLocks noGrp="1"/>
          </p:cNvSpPr>
          <p:nvPr>
            <p:ph type="title"/>
          </p:nvPr>
        </p:nvSpPr>
        <p:spPr>
          <a:xfrm>
            <a:off x="110313" y="249811"/>
            <a:ext cx="9613861" cy="1357459"/>
          </a:xfrm>
        </p:spPr>
        <p:txBody>
          <a:bodyPr/>
          <a:lstStyle/>
          <a:p>
            <a:r>
              <a:rPr lang="en-PH" dirty="0"/>
              <a:t>EVALUATION</a:t>
            </a:r>
            <a:endParaRPr lang="en-US" dirty="0"/>
          </a:p>
        </p:txBody>
      </p:sp>
      <p:sp>
        <p:nvSpPr>
          <p:cNvPr id="3" name="Content Placeholder 2">
            <a:extLst>
              <a:ext uri="{FF2B5EF4-FFF2-40B4-BE49-F238E27FC236}">
                <a16:creationId xmlns:a16="http://schemas.microsoft.com/office/drawing/2014/main" id="{EE1133F2-C20F-4A98-9F01-D76F989DC7F9}"/>
              </a:ext>
            </a:extLst>
          </p:cNvPr>
          <p:cNvSpPr>
            <a:spLocks noGrp="1"/>
          </p:cNvSpPr>
          <p:nvPr>
            <p:ph idx="1"/>
          </p:nvPr>
        </p:nvSpPr>
        <p:spPr>
          <a:xfrm>
            <a:off x="282805" y="1310640"/>
            <a:ext cx="11670384" cy="5435600"/>
          </a:xfrm>
        </p:spPr>
        <p:txBody>
          <a:bodyPr>
            <a:normAutofit lnSpcReduction="10000"/>
          </a:bodyPr>
          <a:lstStyle/>
          <a:p>
            <a:pPr marL="0" indent="0">
              <a:buNone/>
            </a:pPr>
            <a:r>
              <a:rPr lang="en-US" sz="3200" b="1" dirty="0"/>
              <a:t>A. Illustrate the null and alternative hypothesis for each of the following. Identify if it is a one-tailed or two-tailed test. Symbol only.</a:t>
            </a:r>
            <a:endParaRPr lang="en-US" sz="3200" dirty="0"/>
          </a:p>
          <a:p>
            <a:pPr marL="0" lvl="0" indent="0">
              <a:buNone/>
            </a:pPr>
            <a:r>
              <a:rPr lang="en-PH" sz="3200" dirty="0"/>
              <a:t>1. The average age of community college students is 24.6 years.</a:t>
            </a:r>
            <a:endParaRPr lang="en-US" sz="3200" dirty="0"/>
          </a:p>
          <a:p>
            <a:pPr marL="0" lvl="0" indent="0">
              <a:buNone/>
            </a:pPr>
            <a:r>
              <a:rPr lang="en-PH" sz="3200" dirty="0"/>
              <a:t>2. The average income of accountants is Php51,497.</a:t>
            </a:r>
            <a:endParaRPr lang="en-US" sz="3200" dirty="0"/>
          </a:p>
          <a:p>
            <a:pPr marL="0" lvl="0" indent="0">
              <a:buNone/>
            </a:pPr>
            <a:r>
              <a:rPr lang="en-PH" sz="3200" dirty="0"/>
              <a:t>3. The average age of attorneys is greater than 25.4 years.</a:t>
            </a:r>
            <a:endParaRPr lang="en-US" sz="3200" dirty="0"/>
          </a:p>
          <a:p>
            <a:pPr marL="0" lvl="0" indent="0">
              <a:buNone/>
            </a:pPr>
            <a:r>
              <a:rPr lang="en-PH" sz="3200" dirty="0"/>
              <a:t>4. The average score of 50 high school basketball games is less than 88.</a:t>
            </a:r>
            <a:endParaRPr lang="en-US" sz="3200" dirty="0"/>
          </a:p>
          <a:p>
            <a:pPr marL="0" lvl="0" indent="0">
              <a:buNone/>
            </a:pPr>
            <a:r>
              <a:rPr lang="en-PH" sz="3200" dirty="0"/>
              <a:t>5. The average pulse rate of male marathon runners is less than 70 beats per minute.</a:t>
            </a:r>
            <a:endParaRPr lang="en-US" sz="3200" dirty="0"/>
          </a:p>
          <a:p>
            <a:endParaRPr lang="en-US" dirty="0"/>
          </a:p>
        </p:txBody>
      </p:sp>
    </p:spTree>
    <p:extLst>
      <p:ext uri="{BB962C8B-B14F-4D97-AF65-F5344CB8AC3E}">
        <p14:creationId xmlns:p14="http://schemas.microsoft.com/office/powerpoint/2010/main" val="36872300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633EA-9D52-4B44-BCF7-EF35CBECDA60}"/>
              </a:ext>
            </a:extLst>
          </p:cNvPr>
          <p:cNvSpPr>
            <a:spLocks noGrp="1"/>
          </p:cNvSpPr>
          <p:nvPr>
            <p:ph type="title"/>
          </p:nvPr>
        </p:nvSpPr>
        <p:spPr/>
        <p:txBody>
          <a:bodyPr/>
          <a:lstStyle/>
          <a:p>
            <a:r>
              <a:rPr lang="en-PH" dirty="0"/>
              <a:t>Answers</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FD94B12-8B52-48AC-A2D7-B43DE62F157B}"/>
                  </a:ext>
                </a:extLst>
              </p:cNvPr>
              <p:cNvSpPr>
                <a:spLocks noGrp="1"/>
              </p:cNvSpPr>
              <p:nvPr>
                <p:ph idx="1"/>
              </p:nvPr>
            </p:nvSpPr>
            <p:spPr>
              <a:xfrm>
                <a:off x="680321" y="1834166"/>
                <a:ext cx="11237359" cy="4678394"/>
              </a:xfrm>
            </p:spPr>
            <p:txBody>
              <a:bodyPr>
                <a:normAutofit/>
              </a:bodyPr>
              <a:lstStyle/>
              <a:p>
                <a:pPr marL="1143000" indent="-1143000">
                  <a:buAutoNum type="arabicPeriod"/>
                </a:pPr>
                <a14:m>
                  <m:oMath xmlns:m="http://schemas.openxmlformats.org/officeDocument/2006/math">
                    <m:sSub>
                      <m:sSubPr>
                        <m:ctrlPr>
                          <a:rPr lang="en-PH" sz="6600" i="1" smtClean="0">
                            <a:latin typeface="Cambria Math" panose="02040503050406030204" pitchFamily="18" charset="0"/>
                          </a:rPr>
                        </m:ctrlPr>
                      </m:sSubPr>
                      <m:e>
                        <m:r>
                          <a:rPr lang="en-PH" sz="6600" b="0" i="1" smtClean="0">
                            <a:latin typeface="Cambria Math" panose="02040503050406030204" pitchFamily="18" charset="0"/>
                          </a:rPr>
                          <m:t>𝐻</m:t>
                        </m:r>
                      </m:e>
                      <m:sub>
                        <m:r>
                          <a:rPr lang="en-PH" sz="6600" b="0" i="1" smtClean="0">
                            <a:latin typeface="Cambria Math" panose="02040503050406030204" pitchFamily="18" charset="0"/>
                          </a:rPr>
                          <m:t>0</m:t>
                        </m:r>
                      </m:sub>
                    </m:sSub>
                    <m:r>
                      <a:rPr lang="en-PH" sz="6600" b="0" i="1" smtClean="0">
                        <a:latin typeface="Cambria Math" panose="02040503050406030204" pitchFamily="18" charset="0"/>
                      </a:rPr>
                      <m:t>: </m:t>
                    </m:r>
                    <m:r>
                      <a:rPr lang="en-PH" sz="6600" b="0" i="1" smtClean="0">
                        <a:latin typeface="Cambria Math" panose="02040503050406030204" pitchFamily="18" charset="0"/>
                        <a:ea typeface="Cambria Math" panose="02040503050406030204" pitchFamily="18" charset="0"/>
                      </a:rPr>
                      <m:t>𝜇</m:t>
                    </m:r>
                    <m:r>
                      <a:rPr lang="en-PH" sz="6600" b="0" i="1" smtClean="0">
                        <a:latin typeface="Cambria Math" panose="02040503050406030204" pitchFamily="18" charset="0"/>
                        <a:ea typeface="Cambria Math" panose="02040503050406030204" pitchFamily="18" charset="0"/>
                      </a:rPr>
                      <m:t>=24.6</m:t>
                    </m:r>
                  </m:oMath>
                </a14:m>
                <a:endParaRPr lang="en-US" sz="6600" dirty="0"/>
              </a:p>
              <a:p>
                <a:pPr marL="0" indent="0">
                  <a:buNone/>
                </a:pPr>
                <a:r>
                  <a:rPr lang="en-PH" sz="6600" dirty="0"/>
                  <a:t>	 </a:t>
                </a:r>
                <a14:m>
                  <m:oMath xmlns:m="http://schemas.openxmlformats.org/officeDocument/2006/math">
                    <m:sSub>
                      <m:sSubPr>
                        <m:ctrlPr>
                          <a:rPr lang="en-PH" sz="6600" i="1" smtClean="0">
                            <a:latin typeface="Cambria Math" panose="02040503050406030204" pitchFamily="18" charset="0"/>
                          </a:rPr>
                        </m:ctrlPr>
                      </m:sSubPr>
                      <m:e>
                        <m:r>
                          <a:rPr lang="en-PH" sz="6600" b="0" i="1" smtClean="0">
                            <a:latin typeface="Cambria Math" panose="02040503050406030204" pitchFamily="18" charset="0"/>
                          </a:rPr>
                          <m:t>𝐻</m:t>
                        </m:r>
                      </m:e>
                      <m:sub>
                        <m:r>
                          <a:rPr lang="en-PH" sz="6600" b="0" i="1" smtClean="0">
                            <a:latin typeface="Cambria Math" panose="02040503050406030204" pitchFamily="18" charset="0"/>
                          </a:rPr>
                          <m:t>1</m:t>
                        </m:r>
                      </m:sub>
                    </m:sSub>
                    <m:r>
                      <a:rPr lang="en-PH" sz="6600" b="0" i="1" smtClean="0">
                        <a:latin typeface="Cambria Math" panose="02040503050406030204" pitchFamily="18" charset="0"/>
                      </a:rPr>
                      <m:t>: </m:t>
                    </m:r>
                    <m:r>
                      <a:rPr lang="en-PH" sz="6600" b="0" i="1" smtClean="0">
                        <a:latin typeface="Cambria Math" panose="02040503050406030204" pitchFamily="18" charset="0"/>
                        <a:ea typeface="Cambria Math" panose="02040503050406030204" pitchFamily="18" charset="0"/>
                      </a:rPr>
                      <m:t>𝜇</m:t>
                    </m:r>
                    <m:r>
                      <a:rPr lang="en-PH" sz="6600" b="0" i="1" smtClean="0">
                        <a:latin typeface="Cambria Math" panose="02040503050406030204" pitchFamily="18" charset="0"/>
                        <a:ea typeface="Cambria Math" panose="02040503050406030204" pitchFamily="18" charset="0"/>
                      </a:rPr>
                      <m:t>≠24.6</m:t>
                    </m:r>
                  </m:oMath>
                </a14:m>
                <a:endParaRPr lang="en-US" sz="6600" dirty="0"/>
              </a:p>
              <a:p>
                <a:pPr marL="0" indent="0">
                  <a:buNone/>
                </a:pPr>
                <a:r>
                  <a:rPr lang="en-PH" sz="6600" dirty="0"/>
                  <a:t>	</a:t>
                </a:r>
                <a:r>
                  <a:rPr lang="en-US" sz="6600" dirty="0"/>
                  <a:t>Two-tailed</a:t>
                </a:r>
              </a:p>
              <a:p>
                <a:pPr marL="0" indent="0">
                  <a:buNone/>
                </a:pPr>
                <a:endParaRPr lang="en-US" sz="6000" dirty="0"/>
              </a:p>
            </p:txBody>
          </p:sp>
        </mc:Choice>
        <mc:Fallback xmlns="">
          <p:sp>
            <p:nvSpPr>
              <p:cNvPr id="3" name="Content Placeholder 2">
                <a:extLst>
                  <a:ext uri="{FF2B5EF4-FFF2-40B4-BE49-F238E27FC236}">
                    <a16:creationId xmlns:a16="http://schemas.microsoft.com/office/drawing/2014/main" id="{DFD94B12-8B52-48AC-A2D7-B43DE62F157B}"/>
                  </a:ext>
                </a:extLst>
              </p:cNvPr>
              <p:cNvSpPr>
                <a:spLocks noGrp="1" noRot="1" noChangeAspect="1" noMove="1" noResize="1" noEditPoints="1" noAdjustHandles="1" noChangeArrowheads="1" noChangeShapeType="1" noTextEdit="1"/>
              </p:cNvSpPr>
              <p:nvPr>
                <p:ph idx="1"/>
              </p:nvPr>
            </p:nvSpPr>
            <p:spPr>
              <a:xfrm>
                <a:off x="680321" y="1834166"/>
                <a:ext cx="11237359" cy="4678394"/>
              </a:xfr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0998600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633EA-9D52-4B44-BCF7-EF35CBECDA60}"/>
              </a:ext>
            </a:extLst>
          </p:cNvPr>
          <p:cNvSpPr>
            <a:spLocks noGrp="1"/>
          </p:cNvSpPr>
          <p:nvPr>
            <p:ph type="title"/>
          </p:nvPr>
        </p:nvSpPr>
        <p:spPr/>
        <p:txBody>
          <a:bodyPr/>
          <a:lstStyle/>
          <a:p>
            <a:r>
              <a:rPr lang="en-PH" dirty="0"/>
              <a:t>Answers</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FD94B12-8B52-48AC-A2D7-B43DE62F157B}"/>
                  </a:ext>
                </a:extLst>
              </p:cNvPr>
              <p:cNvSpPr>
                <a:spLocks noGrp="1"/>
              </p:cNvSpPr>
              <p:nvPr>
                <p:ph idx="1"/>
              </p:nvPr>
            </p:nvSpPr>
            <p:spPr>
              <a:xfrm>
                <a:off x="680321" y="1834166"/>
                <a:ext cx="11237359" cy="4678394"/>
              </a:xfrm>
            </p:spPr>
            <p:txBody>
              <a:bodyPr>
                <a:normAutofit/>
              </a:bodyPr>
              <a:lstStyle/>
              <a:p>
                <a:pPr marL="0" indent="0">
                  <a:buNone/>
                </a:pPr>
                <a:r>
                  <a:rPr lang="en-PH" sz="6600" dirty="0"/>
                  <a:t>2. </a:t>
                </a:r>
                <a14:m>
                  <m:oMath xmlns:m="http://schemas.openxmlformats.org/officeDocument/2006/math">
                    <m:sSub>
                      <m:sSubPr>
                        <m:ctrlPr>
                          <a:rPr lang="en-PH" sz="6600" i="1" smtClean="0">
                            <a:latin typeface="Cambria Math" panose="02040503050406030204" pitchFamily="18" charset="0"/>
                          </a:rPr>
                        </m:ctrlPr>
                      </m:sSubPr>
                      <m:e>
                        <m:r>
                          <a:rPr lang="en-PH" sz="6600" b="0" i="1" smtClean="0">
                            <a:latin typeface="Cambria Math" panose="02040503050406030204" pitchFamily="18" charset="0"/>
                          </a:rPr>
                          <m:t>𝐻</m:t>
                        </m:r>
                      </m:e>
                      <m:sub>
                        <m:r>
                          <a:rPr lang="en-PH" sz="6600" b="0" i="1" smtClean="0">
                            <a:latin typeface="Cambria Math" panose="02040503050406030204" pitchFamily="18" charset="0"/>
                          </a:rPr>
                          <m:t>0</m:t>
                        </m:r>
                      </m:sub>
                    </m:sSub>
                    <m:r>
                      <a:rPr lang="en-PH" sz="6600" b="0" i="1" smtClean="0">
                        <a:latin typeface="Cambria Math" panose="02040503050406030204" pitchFamily="18" charset="0"/>
                      </a:rPr>
                      <m:t>: </m:t>
                    </m:r>
                    <m:r>
                      <a:rPr lang="en-PH" sz="6600" b="0" i="1" smtClean="0">
                        <a:latin typeface="Cambria Math" panose="02040503050406030204" pitchFamily="18" charset="0"/>
                        <a:ea typeface="Cambria Math" panose="02040503050406030204" pitchFamily="18" charset="0"/>
                      </a:rPr>
                      <m:t>𝜇</m:t>
                    </m:r>
                    <m:r>
                      <a:rPr lang="en-PH" sz="6600" b="0" i="1" smtClean="0">
                        <a:latin typeface="Cambria Math" panose="02040503050406030204" pitchFamily="18" charset="0"/>
                        <a:ea typeface="Cambria Math" panose="02040503050406030204" pitchFamily="18" charset="0"/>
                      </a:rPr>
                      <m:t>=51,497</m:t>
                    </m:r>
                  </m:oMath>
                </a14:m>
                <a:endParaRPr lang="en-US" sz="6600" dirty="0"/>
              </a:p>
              <a:p>
                <a:pPr marL="0" indent="0">
                  <a:buNone/>
                </a:pPr>
                <a:r>
                  <a:rPr lang="en-PH" sz="6600" dirty="0"/>
                  <a:t>	 </a:t>
                </a:r>
                <a14:m>
                  <m:oMath xmlns:m="http://schemas.openxmlformats.org/officeDocument/2006/math">
                    <m:sSub>
                      <m:sSubPr>
                        <m:ctrlPr>
                          <a:rPr lang="en-PH" sz="6600" i="1" smtClean="0">
                            <a:latin typeface="Cambria Math" panose="02040503050406030204" pitchFamily="18" charset="0"/>
                          </a:rPr>
                        </m:ctrlPr>
                      </m:sSubPr>
                      <m:e>
                        <m:r>
                          <a:rPr lang="en-PH" sz="6600" b="0" i="1" smtClean="0">
                            <a:latin typeface="Cambria Math" panose="02040503050406030204" pitchFamily="18" charset="0"/>
                          </a:rPr>
                          <m:t>𝐻</m:t>
                        </m:r>
                      </m:e>
                      <m:sub>
                        <m:r>
                          <a:rPr lang="en-PH" sz="6600" b="0" i="1" smtClean="0">
                            <a:latin typeface="Cambria Math" panose="02040503050406030204" pitchFamily="18" charset="0"/>
                          </a:rPr>
                          <m:t>1</m:t>
                        </m:r>
                      </m:sub>
                    </m:sSub>
                    <m:r>
                      <a:rPr lang="en-PH" sz="6600" b="0" i="1" smtClean="0">
                        <a:latin typeface="Cambria Math" panose="02040503050406030204" pitchFamily="18" charset="0"/>
                      </a:rPr>
                      <m:t>: </m:t>
                    </m:r>
                    <m:r>
                      <a:rPr lang="en-PH" sz="6600" b="0" i="1" smtClean="0">
                        <a:latin typeface="Cambria Math" panose="02040503050406030204" pitchFamily="18" charset="0"/>
                        <a:ea typeface="Cambria Math" panose="02040503050406030204" pitchFamily="18" charset="0"/>
                      </a:rPr>
                      <m:t>𝜇</m:t>
                    </m:r>
                    <m:r>
                      <a:rPr lang="en-PH" sz="6600" b="0" i="1" smtClean="0">
                        <a:latin typeface="Cambria Math" panose="02040503050406030204" pitchFamily="18" charset="0"/>
                        <a:ea typeface="Cambria Math" panose="02040503050406030204" pitchFamily="18" charset="0"/>
                      </a:rPr>
                      <m:t>≠51,497</m:t>
                    </m:r>
                  </m:oMath>
                </a14:m>
                <a:endParaRPr lang="en-US" sz="6600" dirty="0"/>
              </a:p>
              <a:p>
                <a:pPr marL="0" indent="0">
                  <a:buNone/>
                </a:pPr>
                <a:r>
                  <a:rPr lang="en-PH" sz="6600" dirty="0"/>
                  <a:t>	</a:t>
                </a:r>
                <a:r>
                  <a:rPr lang="en-US" sz="6600" dirty="0"/>
                  <a:t>Two-tailed</a:t>
                </a:r>
              </a:p>
              <a:p>
                <a:pPr marL="0" indent="0">
                  <a:buNone/>
                </a:pPr>
                <a:endParaRPr lang="en-US" sz="6000" dirty="0"/>
              </a:p>
            </p:txBody>
          </p:sp>
        </mc:Choice>
        <mc:Fallback xmlns="">
          <p:sp>
            <p:nvSpPr>
              <p:cNvPr id="3" name="Content Placeholder 2">
                <a:extLst>
                  <a:ext uri="{FF2B5EF4-FFF2-40B4-BE49-F238E27FC236}">
                    <a16:creationId xmlns:a16="http://schemas.microsoft.com/office/drawing/2014/main" id="{DFD94B12-8B52-48AC-A2D7-B43DE62F157B}"/>
                  </a:ext>
                </a:extLst>
              </p:cNvPr>
              <p:cNvSpPr>
                <a:spLocks noGrp="1" noRot="1" noChangeAspect="1" noMove="1" noResize="1" noEditPoints="1" noAdjustHandles="1" noChangeArrowheads="1" noChangeShapeType="1" noTextEdit="1"/>
              </p:cNvSpPr>
              <p:nvPr>
                <p:ph idx="1"/>
              </p:nvPr>
            </p:nvSpPr>
            <p:spPr>
              <a:xfrm>
                <a:off x="680321" y="1834166"/>
                <a:ext cx="11237359" cy="4678394"/>
              </a:xfrm>
              <a:blipFill>
                <a:blip r:embed="rId2"/>
                <a:stretch>
                  <a:fillRect l="-3744" t="-6780"/>
                </a:stretch>
              </a:blipFill>
            </p:spPr>
            <p:txBody>
              <a:bodyPr/>
              <a:lstStyle/>
              <a:p>
                <a:r>
                  <a:rPr lang="en-US">
                    <a:noFill/>
                  </a:rPr>
                  <a:t> </a:t>
                </a:r>
              </a:p>
            </p:txBody>
          </p:sp>
        </mc:Fallback>
      </mc:AlternateContent>
    </p:spTree>
    <p:extLst>
      <p:ext uri="{BB962C8B-B14F-4D97-AF65-F5344CB8AC3E}">
        <p14:creationId xmlns:p14="http://schemas.microsoft.com/office/powerpoint/2010/main" val="3269974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70DD4-1451-42D6-985F-50694EE46D77}"/>
              </a:ext>
            </a:extLst>
          </p:cNvPr>
          <p:cNvSpPr>
            <a:spLocks noGrp="1"/>
          </p:cNvSpPr>
          <p:nvPr>
            <p:ph type="title"/>
          </p:nvPr>
        </p:nvSpPr>
        <p:spPr/>
        <p:txBody>
          <a:bodyPr>
            <a:normAutofit/>
          </a:bodyPr>
          <a:lstStyle/>
          <a:p>
            <a:r>
              <a:rPr lang="en-PH" sz="4800" dirty="0"/>
              <a:t>REVIEW</a:t>
            </a:r>
            <a:endParaRPr lang="en-US" sz="4800" dirty="0"/>
          </a:p>
        </p:txBody>
      </p:sp>
      <mc:AlternateContent xmlns:mc="http://schemas.openxmlformats.org/markup-compatibility/2006" xmlns:a14="http://schemas.microsoft.com/office/drawing/2010/main">
        <mc:Choice Requires="a14">
          <p:graphicFrame>
            <p:nvGraphicFramePr>
              <p:cNvPr id="4" name="Content Placeholder 3">
                <a:extLst>
                  <a:ext uri="{FF2B5EF4-FFF2-40B4-BE49-F238E27FC236}">
                    <a16:creationId xmlns:a16="http://schemas.microsoft.com/office/drawing/2014/main" id="{D53A8BF0-6ACF-49F2-B986-0AE6D2F9988F}"/>
                  </a:ext>
                </a:extLst>
              </p:cNvPr>
              <p:cNvGraphicFramePr>
                <a:graphicFrameLocks noGrp="1"/>
              </p:cNvGraphicFramePr>
              <p:nvPr>
                <p:ph idx="1"/>
                <p:extLst>
                  <p:ext uri="{D42A27DB-BD31-4B8C-83A1-F6EECF244321}">
                    <p14:modId xmlns:p14="http://schemas.microsoft.com/office/powerpoint/2010/main" val="1370191576"/>
                  </p:ext>
                </p:extLst>
              </p:nvPr>
            </p:nvGraphicFramePr>
            <p:xfrm>
              <a:off x="454057" y="1753384"/>
              <a:ext cx="11283885" cy="4677897"/>
            </p:xfrm>
            <a:graphic>
              <a:graphicData uri="http://schemas.openxmlformats.org/drawingml/2006/table">
                <a:tbl>
                  <a:tblPr firstRow="1" firstCol="1" bandRow="1">
                    <a:tableStyleId>{5C22544A-7EE6-4342-B048-85BDC9FD1C3A}</a:tableStyleId>
                  </a:tblPr>
                  <a:tblGrid>
                    <a:gridCol w="7499388">
                      <a:extLst>
                        <a:ext uri="{9D8B030D-6E8A-4147-A177-3AD203B41FA5}">
                          <a16:colId xmlns:a16="http://schemas.microsoft.com/office/drawing/2014/main" val="2455096069"/>
                        </a:ext>
                      </a:extLst>
                    </a:gridCol>
                    <a:gridCol w="3784497">
                      <a:extLst>
                        <a:ext uri="{9D8B030D-6E8A-4147-A177-3AD203B41FA5}">
                          <a16:colId xmlns:a16="http://schemas.microsoft.com/office/drawing/2014/main" val="2719448727"/>
                        </a:ext>
                      </a:extLst>
                    </a:gridCol>
                  </a:tblGrid>
                  <a:tr h="668271">
                    <a:tc>
                      <a:txBody>
                        <a:bodyPr/>
                        <a:lstStyle/>
                        <a:p>
                          <a:pPr algn="ctr">
                            <a:spcAft>
                              <a:spcPts val="0"/>
                            </a:spcAft>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25016153"/>
                      </a:ext>
                    </a:extLst>
                  </a:tr>
                  <a:tr h="668271">
                    <a:tc>
                      <a:txBody>
                        <a:bodyPr/>
                        <a:lstStyle/>
                        <a:p>
                          <a:pPr marL="342900" lvl="0" indent="-342900">
                            <a:spcAft>
                              <a:spcPts val="0"/>
                            </a:spcAft>
                            <a:buFont typeface="+mj-lt"/>
                            <a:buAutoNum type="arabicPeriod"/>
                          </a:pPr>
                          <a:r>
                            <a:rPr lang="en-US" sz="3600" dirty="0">
                              <a:effectLst/>
                            </a:rPr>
                            <a:t> Population mean</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spcAft>
                              <a:spcPts val="0"/>
                            </a:spcAft>
                            <a:buFont typeface="+mj-lt"/>
                            <a:buNone/>
                          </a:pPr>
                          <a14:m>
                            <m:oMath xmlns:m="http://schemas.openxmlformats.org/officeDocument/2006/math">
                              <m:r>
                                <a:rPr lang="en-US" sz="3600" smtClean="0">
                                  <a:effectLst/>
                                  <a:latin typeface="Cambria Math" panose="02040503050406030204" pitchFamily="18" charset="0"/>
                                </a:rPr>
                                <m:t>𝜇</m:t>
                              </m:r>
                            </m:oMath>
                          </a14:m>
                          <a:r>
                            <a:rPr lang="en-US" sz="3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4224089130"/>
                      </a:ext>
                    </a:extLst>
                  </a:tr>
                  <a:tr h="668271">
                    <a:tc>
                      <a:txBody>
                        <a:bodyPr/>
                        <a:lstStyle/>
                        <a:p>
                          <a:pPr marL="0" lvl="0" indent="0">
                            <a:spcAft>
                              <a:spcPts val="0"/>
                            </a:spcAft>
                            <a:buFont typeface="+mj-lt"/>
                            <a:buNone/>
                          </a:pPr>
                          <a:r>
                            <a:rPr lang="en-US" sz="3600" dirty="0">
                              <a:effectLst/>
                            </a:rPr>
                            <a:t>2. Sample standard deviation</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spcAft>
                              <a:spcPts val="0"/>
                            </a:spcAft>
                            <a:buFont typeface="+mj-lt"/>
                            <a:buNone/>
                          </a:pPr>
                          <a:r>
                            <a:rPr lang="en-US" sz="3600" dirty="0">
                              <a:effectLst/>
                            </a:rPr>
                            <a:t> 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25163182"/>
                      </a:ext>
                    </a:extLst>
                  </a:tr>
                  <a:tr h="668271">
                    <a:tc>
                      <a:txBody>
                        <a:bodyPr/>
                        <a:lstStyle/>
                        <a:p>
                          <a:pPr marL="0" lvl="0" indent="0">
                            <a:spcAft>
                              <a:spcPts val="0"/>
                            </a:spcAft>
                            <a:buFont typeface="+mj-lt"/>
                            <a:buNone/>
                          </a:pPr>
                          <a:r>
                            <a:rPr lang="en-US" sz="3600" dirty="0">
                              <a:effectLst/>
                            </a:rPr>
                            <a:t>3. Population standard deviation</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spcAft>
                              <a:spcPts val="0"/>
                            </a:spcAft>
                            <a:buFont typeface="+mj-lt"/>
                            <a:buNone/>
                          </a:pPr>
                          <a:r>
                            <a:rPr lang="en-US" sz="3600" dirty="0">
                              <a:effectLst/>
                            </a:rPr>
                            <a:t> </a:t>
                          </a:r>
                          <a14:m>
                            <m:oMath xmlns:m="http://schemas.openxmlformats.org/officeDocument/2006/math">
                              <m:r>
                                <a:rPr lang="en-US" sz="3600" smtClean="0">
                                  <a:effectLst/>
                                  <a:latin typeface="Cambria Math" panose="02040503050406030204" pitchFamily="18" charset="0"/>
                                </a:rPr>
                                <m:t>𝜎</m:t>
                              </m:r>
                            </m:oMath>
                          </a14:m>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69523381"/>
                      </a:ext>
                    </a:extLst>
                  </a:tr>
                  <a:tr h="668271">
                    <a:tc>
                      <a:txBody>
                        <a:bodyPr/>
                        <a:lstStyle/>
                        <a:p>
                          <a:pPr marL="0" lvl="0" indent="0">
                            <a:spcAft>
                              <a:spcPts val="0"/>
                            </a:spcAft>
                            <a:buFont typeface="+mj-lt"/>
                            <a:buNone/>
                          </a:pPr>
                          <a:r>
                            <a:rPr lang="en-US" sz="3600" dirty="0">
                              <a:effectLst/>
                            </a:rPr>
                            <a:t>4. Sample Size</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spcAft>
                              <a:spcPts val="0"/>
                            </a:spcAft>
                            <a:buFont typeface="+mj-lt"/>
                            <a:buNone/>
                          </a:pPr>
                          <a:r>
                            <a:rPr lang="en-US" sz="3600" dirty="0">
                              <a:effectLst/>
                            </a:rPr>
                            <a:t> n</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72357666"/>
                      </a:ext>
                    </a:extLst>
                  </a:tr>
                  <a:tr h="668271">
                    <a:tc>
                      <a:txBody>
                        <a:bodyPr/>
                        <a:lstStyle/>
                        <a:p>
                          <a:pPr marL="0" lvl="0" indent="0">
                            <a:spcAft>
                              <a:spcPts val="0"/>
                            </a:spcAft>
                            <a:buFont typeface="+mj-lt"/>
                            <a:buNone/>
                          </a:pPr>
                          <a:r>
                            <a:rPr lang="en-US" sz="3600" dirty="0">
                              <a:effectLst/>
                            </a:rPr>
                            <a:t>5. Population Size</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spcAft>
                              <a:spcPts val="0"/>
                            </a:spcAft>
                            <a:buFont typeface="+mj-lt"/>
                            <a:buNone/>
                          </a:pPr>
                          <a:r>
                            <a:rPr lang="en-US" sz="3600" dirty="0">
                              <a:effectLst/>
                            </a:rPr>
                            <a:t> N</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3458326"/>
                      </a:ext>
                    </a:extLst>
                  </a:tr>
                  <a:tr h="668271">
                    <a:tc>
                      <a:txBody>
                        <a:bodyPr/>
                        <a:lstStyle/>
                        <a:p>
                          <a:pPr marL="0" lvl="0" indent="0">
                            <a:spcAft>
                              <a:spcPts val="0"/>
                            </a:spcAft>
                            <a:buFont typeface="+mj-lt"/>
                            <a:buNone/>
                          </a:pPr>
                          <a:r>
                            <a:rPr lang="en-US" sz="3600" dirty="0">
                              <a:effectLst/>
                            </a:rPr>
                            <a:t>6. Sample Mean</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spcAft>
                              <a:spcPts val="0"/>
                            </a:spcAft>
                            <a:buFont typeface="+mj-lt"/>
                            <a:buNone/>
                          </a:pPr>
                          <a:r>
                            <a:rPr lang="en-US" sz="3600" dirty="0">
                              <a:effectLst/>
                            </a:rPr>
                            <a:t> </a:t>
                          </a:r>
                          <a14:m>
                            <m:oMath xmlns:m="http://schemas.openxmlformats.org/officeDocument/2006/math">
                              <m:acc>
                                <m:accPr>
                                  <m:chr m:val="̅"/>
                                  <m:ctrlPr>
                                    <a:rPr lang="en-US" sz="3600" i="1" smtClean="0">
                                      <a:effectLst/>
                                      <a:latin typeface="Cambria Math" panose="02040503050406030204" pitchFamily="18" charset="0"/>
                                    </a:rPr>
                                  </m:ctrlPr>
                                </m:accPr>
                                <m:e>
                                  <m:r>
                                    <a:rPr lang="en-US" sz="3600">
                                      <a:effectLst/>
                                      <a:latin typeface="Cambria Math" panose="02040503050406030204" pitchFamily="18" charset="0"/>
                                    </a:rPr>
                                    <m:t>𝑋</m:t>
                                  </m:r>
                                </m:e>
                              </m:acc>
                            </m:oMath>
                          </a14:m>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26961833"/>
                      </a:ext>
                    </a:extLst>
                  </a:tr>
                </a:tbl>
              </a:graphicData>
            </a:graphic>
          </p:graphicFrame>
        </mc:Choice>
        <mc:Fallback xmlns="">
          <p:graphicFrame>
            <p:nvGraphicFramePr>
              <p:cNvPr id="4" name="Content Placeholder 3">
                <a:extLst>
                  <a:ext uri="{FF2B5EF4-FFF2-40B4-BE49-F238E27FC236}">
                    <a16:creationId xmlns:a16="http://schemas.microsoft.com/office/drawing/2014/main" id="{D53A8BF0-6ACF-49F2-B986-0AE6D2F9988F}"/>
                  </a:ext>
                </a:extLst>
              </p:cNvPr>
              <p:cNvGraphicFramePr>
                <a:graphicFrameLocks noGrp="1"/>
              </p:cNvGraphicFramePr>
              <p:nvPr>
                <p:ph idx="1"/>
                <p:extLst>
                  <p:ext uri="{D42A27DB-BD31-4B8C-83A1-F6EECF244321}">
                    <p14:modId xmlns:p14="http://schemas.microsoft.com/office/powerpoint/2010/main" val="1370191576"/>
                  </p:ext>
                </p:extLst>
              </p:nvPr>
            </p:nvGraphicFramePr>
            <p:xfrm>
              <a:off x="454057" y="1753384"/>
              <a:ext cx="11283885" cy="4677897"/>
            </p:xfrm>
            <a:graphic>
              <a:graphicData uri="http://schemas.openxmlformats.org/drawingml/2006/table">
                <a:tbl>
                  <a:tblPr firstRow="1" firstCol="1" bandRow="1">
                    <a:tableStyleId>{5C22544A-7EE6-4342-B048-85BDC9FD1C3A}</a:tableStyleId>
                  </a:tblPr>
                  <a:tblGrid>
                    <a:gridCol w="7499388">
                      <a:extLst>
                        <a:ext uri="{9D8B030D-6E8A-4147-A177-3AD203B41FA5}">
                          <a16:colId xmlns:a16="http://schemas.microsoft.com/office/drawing/2014/main" val="2455096069"/>
                        </a:ext>
                      </a:extLst>
                    </a:gridCol>
                    <a:gridCol w="3784497">
                      <a:extLst>
                        <a:ext uri="{9D8B030D-6E8A-4147-A177-3AD203B41FA5}">
                          <a16:colId xmlns:a16="http://schemas.microsoft.com/office/drawing/2014/main" val="2719448727"/>
                        </a:ext>
                      </a:extLst>
                    </a:gridCol>
                  </a:tblGrid>
                  <a:tr h="668271">
                    <a:tc>
                      <a:txBody>
                        <a:bodyPr/>
                        <a:lstStyle/>
                        <a:p>
                          <a:pPr algn="ctr">
                            <a:spcAft>
                              <a:spcPts val="0"/>
                            </a:spcAft>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25016153"/>
                      </a:ext>
                    </a:extLst>
                  </a:tr>
                  <a:tr h="668271">
                    <a:tc>
                      <a:txBody>
                        <a:bodyPr/>
                        <a:lstStyle/>
                        <a:p>
                          <a:pPr marL="342900" lvl="0" indent="-342900">
                            <a:spcAft>
                              <a:spcPts val="0"/>
                            </a:spcAft>
                            <a:buFont typeface="+mj-lt"/>
                            <a:buAutoNum type="arabicPeriod"/>
                          </a:pPr>
                          <a:r>
                            <a:rPr lang="en-US" sz="3600" dirty="0">
                              <a:effectLst/>
                            </a:rPr>
                            <a:t> Population mean</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a:p>
                      </a:txBody>
                      <a:tcPr marL="68580" marR="68580" marT="0" marB="0">
                        <a:blipFill>
                          <a:blip r:embed="rId2"/>
                          <a:stretch>
                            <a:fillRect l="-198390" t="-100909" r="-644" b="-520909"/>
                          </a:stretch>
                        </a:blipFill>
                      </a:tcPr>
                    </a:tc>
                    <a:extLst>
                      <a:ext uri="{0D108BD9-81ED-4DB2-BD59-A6C34878D82A}">
                        <a16:rowId xmlns:a16="http://schemas.microsoft.com/office/drawing/2014/main" val="4224089130"/>
                      </a:ext>
                    </a:extLst>
                  </a:tr>
                  <a:tr h="668271">
                    <a:tc>
                      <a:txBody>
                        <a:bodyPr/>
                        <a:lstStyle/>
                        <a:p>
                          <a:pPr marL="0" lvl="0" indent="0">
                            <a:spcAft>
                              <a:spcPts val="0"/>
                            </a:spcAft>
                            <a:buFont typeface="+mj-lt"/>
                            <a:buNone/>
                          </a:pPr>
                          <a:r>
                            <a:rPr lang="en-US" sz="3600" dirty="0">
                              <a:effectLst/>
                            </a:rPr>
                            <a:t>2. Sample standard deviation</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spcAft>
                              <a:spcPts val="0"/>
                            </a:spcAft>
                            <a:buFont typeface="+mj-lt"/>
                            <a:buNone/>
                          </a:pPr>
                          <a:r>
                            <a:rPr lang="en-US" sz="3600" dirty="0">
                              <a:effectLst/>
                            </a:rPr>
                            <a:t> 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25163182"/>
                      </a:ext>
                    </a:extLst>
                  </a:tr>
                  <a:tr h="668271">
                    <a:tc>
                      <a:txBody>
                        <a:bodyPr/>
                        <a:lstStyle/>
                        <a:p>
                          <a:pPr marL="0" lvl="0" indent="0">
                            <a:spcAft>
                              <a:spcPts val="0"/>
                            </a:spcAft>
                            <a:buFont typeface="+mj-lt"/>
                            <a:buNone/>
                          </a:pPr>
                          <a:r>
                            <a:rPr lang="en-US" sz="3600" dirty="0">
                              <a:effectLst/>
                            </a:rPr>
                            <a:t>3. Population standard deviation</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a:p>
                      </a:txBody>
                      <a:tcPr marL="68580" marR="68580" marT="0" marB="0">
                        <a:blipFill>
                          <a:blip r:embed="rId2"/>
                          <a:stretch>
                            <a:fillRect l="-198390" t="-303670" r="-644" b="-324771"/>
                          </a:stretch>
                        </a:blipFill>
                      </a:tcPr>
                    </a:tc>
                    <a:extLst>
                      <a:ext uri="{0D108BD9-81ED-4DB2-BD59-A6C34878D82A}">
                        <a16:rowId xmlns:a16="http://schemas.microsoft.com/office/drawing/2014/main" val="3369523381"/>
                      </a:ext>
                    </a:extLst>
                  </a:tr>
                  <a:tr h="668271">
                    <a:tc>
                      <a:txBody>
                        <a:bodyPr/>
                        <a:lstStyle/>
                        <a:p>
                          <a:pPr marL="0" lvl="0" indent="0">
                            <a:spcAft>
                              <a:spcPts val="0"/>
                            </a:spcAft>
                            <a:buFont typeface="+mj-lt"/>
                            <a:buNone/>
                          </a:pPr>
                          <a:r>
                            <a:rPr lang="en-US" sz="3600" dirty="0">
                              <a:effectLst/>
                            </a:rPr>
                            <a:t>4. Sample Size</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spcAft>
                              <a:spcPts val="0"/>
                            </a:spcAft>
                            <a:buFont typeface="+mj-lt"/>
                            <a:buNone/>
                          </a:pPr>
                          <a:r>
                            <a:rPr lang="en-US" sz="3600" dirty="0">
                              <a:effectLst/>
                            </a:rPr>
                            <a:t> n</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72357666"/>
                      </a:ext>
                    </a:extLst>
                  </a:tr>
                  <a:tr h="668271">
                    <a:tc>
                      <a:txBody>
                        <a:bodyPr/>
                        <a:lstStyle/>
                        <a:p>
                          <a:pPr marL="0" lvl="0" indent="0">
                            <a:spcAft>
                              <a:spcPts val="0"/>
                            </a:spcAft>
                            <a:buFont typeface="+mj-lt"/>
                            <a:buNone/>
                          </a:pPr>
                          <a:r>
                            <a:rPr lang="en-US" sz="3600" dirty="0">
                              <a:effectLst/>
                            </a:rPr>
                            <a:t>5. Population Size</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lvl="0" indent="0">
                            <a:spcAft>
                              <a:spcPts val="0"/>
                            </a:spcAft>
                            <a:buFont typeface="+mj-lt"/>
                            <a:buNone/>
                          </a:pPr>
                          <a:r>
                            <a:rPr lang="en-US" sz="3600" dirty="0">
                              <a:effectLst/>
                            </a:rPr>
                            <a:t> N</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3458326"/>
                      </a:ext>
                    </a:extLst>
                  </a:tr>
                  <a:tr h="668271">
                    <a:tc>
                      <a:txBody>
                        <a:bodyPr/>
                        <a:lstStyle/>
                        <a:p>
                          <a:pPr marL="0" lvl="0" indent="0">
                            <a:spcAft>
                              <a:spcPts val="0"/>
                            </a:spcAft>
                            <a:buFont typeface="+mj-lt"/>
                            <a:buNone/>
                          </a:pPr>
                          <a:r>
                            <a:rPr lang="en-US" sz="3600" dirty="0">
                              <a:effectLst/>
                            </a:rPr>
                            <a:t>6. Sample Mean</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a:p>
                      </a:txBody>
                      <a:tcPr marL="68580" marR="68580" marT="0" marB="0">
                        <a:blipFill>
                          <a:blip r:embed="rId2"/>
                          <a:stretch>
                            <a:fillRect l="-198390" t="-600000" r="-644" b="-21818"/>
                          </a:stretch>
                        </a:blipFill>
                      </a:tcPr>
                    </a:tc>
                    <a:extLst>
                      <a:ext uri="{0D108BD9-81ED-4DB2-BD59-A6C34878D82A}">
                        <a16:rowId xmlns:a16="http://schemas.microsoft.com/office/drawing/2014/main" val="3926961833"/>
                      </a:ext>
                    </a:extLst>
                  </a:tr>
                </a:tbl>
              </a:graphicData>
            </a:graphic>
          </p:graphicFrame>
        </mc:Fallback>
      </mc:AlternateContent>
    </p:spTree>
    <p:extLst>
      <p:ext uri="{BB962C8B-B14F-4D97-AF65-F5344CB8AC3E}">
        <p14:creationId xmlns:p14="http://schemas.microsoft.com/office/powerpoint/2010/main" val="31190117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633EA-9D52-4B44-BCF7-EF35CBECDA60}"/>
              </a:ext>
            </a:extLst>
          </p:cNvPr>
          <p:cNvSpPr>
            <a:spLocks noGrp="1"/>
          </p:cNvSpPr>
          <p:nvPr>
            <p:ph type="title"/>
          </p:nvPr>
        </p:nvSpPr>
        <p:spPr/>
        <p:txBody>
          <a:bodyPr/>
          <a:lstStyle/>
          <a:p>
            <a:r>
              <a:rPr lang="en-PH" dirty="0"/>
              <a:t>Answers</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FD94B12-8B52-48AC-A2D7-B43DE62F157B}"/>
                  </a:ext>
                </a:extLst>
              </p:cNvPr>
              <p:cNvSpPr>
                <a:spLocks noGrp="1"/>
              </p:cNvSpPr>
              <p:nvPr>
                <p:ph idx="1"/>
              </p:nvPr>
            </p:nvSpPr>
            <p:spPr>
              <a:xfrm>
                <a:off x="680321" y="1834166"/>
                <a:ext cx="11237359" cy="4678394"/>
              </a:xfrm>
            </p:spPr>
            <p:txBody>
              <a:bodyPr>
                <a:normAutofit/>
              </a:bodyPr>
              <a:lstStyle/>
              <a:p>
                <a:pPr marL="0" indent="0">
                  <a:buNone/>
                </a:pPr>
                <a:r>
                  <a:rPr lang="en-PH" sz="6600" dirty="0"/>
                  <a:t>3. </a:t>
                </a:r>
                <a14:m>
                  <m:oMath xmlns:m="http://schemas.openxmlformats.org/officeDocument/2006/math">
                    <m:sSub>
                      <m:sSubPr>
                        <m:ctrlPr>
                          <a:rPr lang="en-PH" sz="6600" i="1" smtClean="0">
                            <a:latin typeface="Cambria Math" panose="02040503050406030204" pitchFamily="18" charset="0"/>
                          </a:rPr>
                        </m:ctrlPr>
                      </m:sSubPr>
                      <m:e>
                        <m:r>
                          <a:rPr lang="en-PH" sz="6600" b="0" i="1" smtClean="0">
                            <a:latin typeface="Cambria Math" panose="02040503050406030204" pitchFamily="18" charset="0"/>
                          </a:rPr>
                          <m:t>𝐻</m:t>
                        </m:r>
                      </m:e>
                      <m:sub>
                        <m:r>
                          <a:rPr lang="en-PH" sz="6600" b="0" i="1" smtClean="0">
                            <a:latin typeface="Cambria Math" panose="02040503050406030204" pitchFamily="18" charset="0"/>
                          </a:rPr>
                          <m:t>0</m:t>
                        </m:r>
                      </m:sub>
                    </m:sSub>
                    <m:r>
                      <a:rPr lang="en-PH" sz="6600" b="0" i="1" smtClean="0">
                        <a:latin typeface="Cambria Math" panose="02040503050406030204" pitchFamily="18" charset="0"/>
                      </a:rPr>
                      <m:t>: </m:t>
                    </m:r>
                    <m:r>
                      <a:rPr lang="en-PH" sz="6600" b="0" i="1" smtClean="0">
                        <a:latin typeface="Cambria Math" panose="02040503050406030204" pitchFamily="18" charset="0"/>
                        <a:ea typeface="Cambria Math" panose="02040503050406030204" pitchFamily="18" charset="0"/>
                      </a:rPr>
                      <m:t>𝜇</m:t>
                    </m:r>
                    <m:r>
                      <a:rPr lang="en-PH" sz="6600" b="0" i="1" smtClean="0">
                        <a:latin typeface="Cambria Math" panose="02040503050406030204" pitchFamily="18" charset="0"/>
                        <a:ea typeface="Cambria Math" panose="02040503050406030204" pitchFamily="18" charset="0"/>
                      </a:rPr>
                      <m:t>=25.4</m:t>
                    </m:r>
                  </m:oMath>
                </a14:m>
                <a:endParaRPr lang="en-US" sz="6600" dirty="0"/>
              </a:p>
              <a:p>
                <a:pPr marL="0" indent="0">
                  <a:buNone/>
                </a:pPr>
                <a:r>
                  <a:rPr lang="en-PH" sz="6600" dirty="0"/>
                  <a:t>	 </a:t>
                </a:r>
                <a14:m>
                  <m:oMath xmlns:m="http://schemas.openxmlformats.org/officeDocument/2006/math">
                    <m:sSub>
                      <m:sSubPr>
                        <m:ctrlPr>
                          <a:rPr lang="en-PH" sz="6600" i="1" smtClean="0">
                            <a:latin typeface="Cambria Math" panose="02040503050406030204" pitchFamily="18" charset="0"/>
                          </a:rPr>
                        </m:ctrlPr>
                      </m:sSubPr>
                      <m:e>
                        <m:r>
                          <a:rPr lang="en-PH" sz="6600" b="0" i="1" smtClean="0">
                            <a:latin typeface="Cambria Math" panose="02040503050406030204" pitchFamily="18" charset="0"/>
                          </a:rPr>
                          <m:t>𝐻</m:t>
                        </m:r>
                      </m:e>
                      <m:sub>
                        <m:r>
                          <a:rPr lang="en-PH" sz="6600" b="0" i="1" smtClean="0">
                            <a:latin typeface="Cambria Math" panose="02040503050406030204" pitchFamily="18" charset="0"/>
                          </a:rPr>
                          <m:t>1</m:t>
                        </m:r>
                      </m:sub>
                    </m:sSub>
                    <m:r>
                      <a:rPr lang="en-PH" sz="6600" b="0" i="1" smtClean="0">
                        <a:latin typeface="Cambria Math" panose="02040503050406030204" pitchFamily="18" charset="0"/>
                      </a:rPr>
                      <m:t>: </m:t>
                    </m:r>
                    <m:r>
                      <a:rPr lang="en-PH" sz="6600" b="0" i="1" smtClean="0">
                        <a:latin typeface="Cambria Math" panose="02040503050406030204" pitchFamily="18" charset="0"/>
                        <a:ea typeface="Cambria Math" panose="02040503050406030204" pitchFamily="18" charset="0"/>
                      </a:rPr>
                      <m:t>𝜇</m:t>
                    </m:r>
                    <m:r>
                      <a:rPr lang="en-PH" sz="6600" b="0" i="1" smtClean="0">
                        <a:latin typeface="Cambria Math" panose="02040503050406030204" pitchFamily="18" charset="0"/>
                        <a:ea typeface="Cambria Math" panose="02040503050406030204" pitchFamily="18" charset="0"/>
                      </a:rPr>
                      <m:t>&gt;25.4</m:t>
                    </m:r>
                  </m:oMath>
                </a14:m>
                <a:endParaRPr lang="en-US" sz="6600" dirty="0"/>
              </a:p>
              <a:p>
                <a:pPr marL="0" indent="0">
                  <a:buNone/>
                </a:pPr>
                <a:r>
                  <a:rPr lang="en-PH" sz="6600" dirty="0"/>
                  <a:t>	</a:t>
                </a:r>
                <a:r>
                  <a:rPr lang="en-US" sz="6600" dirty="0"/>
                  <a:t>One-tailed</a:t>
                </a:r>
              </a:p>
              <a:p>
                <a:pPr marL="0" indent="0">
                  <a:buNone/>
                </a:pPr>
                <a:endParaRPr lang="en-US" sz="6000" dirty="0"/>
              </a:p>
            </p:txBody>
          </p:sp>
        </mc:Choice>
        <mc:Fallback xmlns="">
          <p:sp>
            <p:nvSpPr>
              <p:cNvPr id="3" name="Content Placeholder 2">
                <a:extLst>
                  <a:ext uri="{FF2B5EF4-FFF2-40B4-BE49-F238E27FC236}">
                    <a16:creationId xmlns:a16="http://schemas.microsoft.com/office/drawing/2014/main" id="{DFD94B12-8B52-48AC-A2D7-B43DE62F157B}"/>
                  </a:ext>
                </a:extLst>
              </p:cNvPr>
              <p:cNvSpPr>
                <a:spLocks noGrp="1" noRot="1" noChangeAspect="1" noMove="1" noResize="1" noEditPoints="1" noAdjustHandles="1" noChangeArrowheads="1" noChangeShapeType="1" noTextEdit="1"/>
              </p:cNvSpPr>
              <p:nvPr>
                <p:ph idx="1"/>
              </p:nvPr>
            </p:nvSpPr>
            <p:spPr>
              <a:xfrm>
                <a:off x="680321" y="1834166"/>
                <a:ext cx="11237359" cy="4678394"/>
              </a:xfrm>
              <a:blipFill>
                <a:blip r:embed="rId2"/>
                <a:stretch>
                  <a:fillRect l="-3744" t="-6780"/>
                </a:stretch>
              </a:blipFill>
            </p:spPr>
            <p:txBody>
              <a:bodyPr/>
              <a:lstStyle/>
              <a:p>
                <a:r>
                  <a:rPr lang="en-US">
                    <a:noFill/>
                  </a:rPr>
                  <a:t> </a:t>
                </a:r>
              </a:p>
            </p:txBody>
          </p:sp>
        </mc:Fallback>
      </mc:AlternateContent>
    </p:spTree>
    <p:extLst>
      <p:ext uri="{BB962C8B-B14F-4D97-AF65-F5344CB8AC3E}">
        <p14:creationId xmlns:p14="http://schemas.microsoft.com/office/powerpoint/2010/main" val="14625017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633EA-9D52-4B44-BCF7-EF35CBECDA60}"/>
              </a:ext>
            </a:extLst>
          </p:cNvPr>
          <p:cNvSpPr>
            <a:spLocks noGrp="1"/>
          </p:cNvSpPr>
          <p:nvPr>
            <p:ph type="title"/>
          </p:nvPr>
        </p:nvSpPr>
        <p:spPr/>
        <p:txBody>
          <a:bodyPr/>
          <a:lstStyle/>
          <a:p>
            <a:r>
              <a:rPr lang="en-PH" dirty="0"/>
              <a:t>Answers</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FD94B12-8B52-48AC-A2D7-B43DE62F157B}"/>
                  </a:ext>
                </a:extLst>
              </p:cNvPr>
              <p:cNvSpPr>
                <a:spLocks noGrp="1"/>
              </p:cNvSpPr>
              <p:nvPr>
                <p:ph idx="1"/>
              </p:nvPr>
            </p:nvSpPr>
            <p:spPr>
              <a:xfrm>
                <a:off x="680321" y="1834166"/>
                <a:ext cx="11237359" cy="4678394"/>
              </a:xfrm>
            </p:spPr>
            <p:txBody>
              <a:bodyPr>
                <a:normAutofit/>
              </a:bodyPr>
              <a:lstStyle/>
              <a:p>
                <a:pPr marL="0" indent="0">
                  <a:buNone/>
                </a:pPr>
                <a:r>
                  <a:rPr lang="en-PH" sz="6600" dirty="0"/>
                  <a:t>4. </a:t>
                </a:r>
                <a14:m>
                  <m:oMath xmlns:m="http://schemas.openxmlformats.org/officeDocument/2006/math">
                    <m:sSub>
                      <m:sSubPr>
                        <m:ctrlPr>
                          <a:rPr lang="en-PH" sz="6600" i="1" smtClean="0">
                            <a:latin typeface="Cambria Math" panose="02040503050406030204" pitchFamily="18" charset="0"/>
                          </a:rPr>
                        </m:ctrlPr>
                      </m:sSubPr>
                      <m:e>
                        <m:r>
                          <a:rPr lang="en-PH" sz="6600" b="0" i="1" smtClean="0">
                            <a:latin typeface="Cambria Math" panose="02040503050406030204" pitchFamily="18" charset="0"/>
                          </a:rPr>
                          <m:t>𝐻</m:t>
                        </m:r>
                      </m:e>
                      <m:sub>
                        <m:r>
                          <a:rPr lang="en-PH" sz="6600" b="0" i="1" smtClean="0">
                            <a:latin typeface="Cambria Math" panose="02040503050406030204" pitchFamily="18" charset="0"/>
                          </a:rPr>
                          <m:t>0</m:t>
                        </m:r>
                      </m:sub>
                    </m:sSub>
                    <m:r>
                      <a:rPr lang="en-PH" sz="6600" b="0" i="1" smtClean="0">
                        <a:latin typeface="Cambria Math" panose="02040503050406030204" pitchFamily="18" charset="0"/>
                      </a:rPr>
                      <m:t>: </m:t>
                    </m:r>
                    <m:r>
                      <a:rPr lang="en-PH" sz="6600" b="0" i="1" smtClean="0">
                        <a:latin typeface="Cambria Math" panose="02040503050406030204" pitchFamily="18" charset="0"/>
                        <a:ea typeface="Cambria Math" panose="02040503050406030204" pitchFamily="18" charset="0"/>
                      </a:rPr>
                      <m:t>𝜇</m:t>
                    </m:r>
                    <m:r>
                      <a:rPr lang="en-PH" sz="6600" b="0" i="1" smtClean="0">
                        <a:latin typeface="Cambria Math" panose="02040503050406030204" pitchFamily="18" charset="0"/>
                        <a:ea typeface="Cambria Math" panose="02040503050406030204" pitchFamily="18" charset="0"/>
                      </a:rPr>
                      <m:t>=88</m:t>
                    </m:r>
                  </m:oMath>
                </a14:m>
                <a:endParaRPr lang="en-US" sz="6600" dirty="0"/>
              </a:p>
              <a:p>
                <a:pPr marL="0" indent="0">
                  <a:buNone/>
                </a:pPr>
                <a:r>
                  <a:rPr lang="en-PH" sz="6600" dirty="0"/>
                  <a:t>	 </a:t>
                </a:r>
                <a14:m>
                  <m:oMath xmlns:m="http://schemas.openxmlformats.org/officeDocument/2006/math">
                    <m:sSub>
                      <m:sSubPr>
                        <m:ctrlPr>
                          <a:rPr lang="en-PH" sz="6600" i="1" smtClean="0">
                            <a:latin typeface="Cambria Math" panose="02040503050406030204" pitchFamily="18" charset="0"/>
                          </a:rPr>
                        </m:ctrlPr>
                      </m:sSubPr>
                      <m:e>
                        <m:r>
                          <a:rPr lang="en-PH" sz="6600" b="0" i="1" smtClean="0">
                            <a:latin typeface="Cambria Math" panose="02040503050406030204" pitchFamily="18" charset="0"/>
                          </a:rPr>
                          <m:t>𝐻</m:t>
                        </m:r>
                      </m:e>
                      <m:sub>
                        <m:r>
                          <a:rPr lang="en-PH" sz="6600" b="0" i="1" smtClean="0">
                            <a:latin typeface="Cambria Math" panose="02040503050406030204" pitchFamily="18" charset="0"/>
                          </a:rPr>
                          <m:t>1</m:t>
                        </m:r>
                      </m:sub>
                    </m:sSub>
                    <m:r>
                      <a:rPr lang="en-PH" sz="6600" b="0" i="1" smtClean="0">
                        <a:latin typeface="Cambria Math" panose="02040503050406030204" pitchFamily="18" charset="0"/>
                      </a:rPr>
                      <m:t>: </m:t>
                    </m:r>
                    <m:r>
                      <a:rPr lang="en-PH" sz="6600" b="0" i="1" smtClean="0">
                        <a:latin typeface="Cambria Math" panose="02040503050406030204" pitchFamily="18" charset="0"/>
                        <a:ea typeface="Cambria Math" panose="02040503050406030204" pitchFamily="18" charset="0"/>
                      </a:rPr>
                      <m:t>𝜇</m:t>
                    </m:r>
                    <m:r>
                      <a:rPr lang="en-PH" sz="6600" b="0" i="1" smtClean="0">
                        <a:latin typeface="Cambria Math" panose="02040503050406030204" pitchFamily="18" charset="0"/>
                        <a:ea typeface="Cambria Math" panose="02040503050406030204" pitchFamily="18" charset="0"/>
                      </a:rPr>
                      <m:t>&lt;88</m:t>
                    </m:r>
                  </m:oMath>
                </a14:m>
                <a:endParaRPr lang="en-US" sz="6600" dirty="0"/>
              </a:p>
              <a:p>
                <a:pPr marL="0" indent="0">
                  <a:buNone/>
                </a:pPr>
                <a:r>
                  <a:rPr lang="en-PH" sz="6600" dirty="0"/>
                  <a:t>	</a:t>
                </a:r>
                <a:r>
                  <a:rPr lang="en-US" sz="6600" dirty="0"/>
                  <a:t>One-tailed</a:t>
                </a:r>
              </a:p>
              <a:p>
                <a:pPr marL="0" indent="0">
                  <a:buNone/>
                </a:pPr>
                <a:endParaRPr lang="en-US" sz="6000" dirty="0"/>
              </a:p>
            </p:txBody>
          </p:sp>
        </mc:Choice>
        <mc:Fallback xmlns="">
          <p:sp>
            <p:nvSpPr>
              <p:cNvPr id="3" name="Content Placeholder 2">
                <a:extLst>
                  <a:ext uri="{FF2B5EF4-FFF2-40B4-BE49-F238E27FC236}">
                    <a16:creationId xmlns:a16="http://schemas.microsoft.com/office/drawing/2014/main" id="{DFD94B12-8B52-48AC-A2D7-B43DE62F157B}"/>
                  </a:ext>
                </a:extLst>
              </p:cNvPr>
              <p:cNvSpPr>
                <a:spLocks noGrp="1" noRot="1" noChangeAspect="1" noMove="1" noResize="1" noEditPoints="1" noAdjustHandles="1" noChangeArrowheads="1" noChangeShapeType="1" noTextEdit="1"/>
              </p:cNvSpPr>
              <p:nvPr>
                <p:ph idx="1"/>
              </p:nvPr>
            </p:nvSpPr>
            <p:spPr>
              <a:xfrm>
                <a:off x="680321" y="1834166"/>
                <a:ext cx="11237359" cy="4678394"/>
              </a:xfrm>
              <a:blipFill>
                <a:blip r:embed="rId2"/>
                <a:stretch>
                  <a:fillRect l="-3744" t="-6780"/>
                </a:stretch>
              </a:blipFill>
            </p:spPr>
            <p:txBody>
              <a:bodyPr/>
              <a:lstStyle/>
              <a:p>
                <a:r>
                  <a:rPr lang="en-US">
                    <a:noFill/>
                  </a:rPr>
                  <a:t> </a:t>
                </a:r>
              </a:p>
            </p:txBody>
          </p:sp>
        </mc:Fallback>
      </mc:AlternateContent>
    </p:spTree>
    <p:extLst>
      <p:ext uri="{BB962C8B-B14F-4D97-AF65-F5344CB8AC3E}">
        <p14:creationId xmlns:p14="http://schemas.microsoft.com/office/powerpoint/2010/main" val="39824312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633EA-9D52-4B44-BCF7-EF35CBECDA60}"/>
              </a:ext>
            </a:extLst>
          </p:cNvPr>
          <p:cNvSpPr>
            <a:spLocks noGrp="1"/>
          </p:cNvSpPr>
          <p:nvPr>
            <p:ph type="title"/>
          </p:nvPr>
        </p:nvSpPr>
        <p:spPr/>
        <p:txBody>
          <a:bodyPr/>
          <a:lstStyle/>
          <a:p>
            <a:r>
              <a:rPr lang="en-PH" dirty="0"/>
              <a:t>Answers</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FD94B12-8B52-48AC-A2D7-B43DE62F157B}"/>
                  </a:ext>
                </a:extLst>
              </p:cNvPr>
              <p:cNvSpPr>
                <a:spLocks noGrp="1"/>
              </p:cNvSpPr>
              <p:nvPr>
                <p:ph idx="1"/>
              </p:nvPr>
            </p:nvSpPr>
            <p:spPr>
              <a:xfrm>
                <a:off x="680321" y="1834166"/>
                <a:ext cx="11237359" cy="4678394"/>
              </a:xfrm>
            </p:spPr>
            <p:txBody>
              <a:bodyPr>
                <a:normAutofit/>
              </a:bodyPr>
              <a:lstStyle/>
              <a:p>
                <a:pPr marL="0" indent="0">
                  <a:buNone/>
                </a:pPr>
                <a:r>
                  <a:rPr lang="en-PH" sz="6600" dirty="0"/>
                  <a:t>5. </a:t>
                </a:r>
                <a14:m>
                  <m:oMath xmlns:m="http://schemas.openxmlformats.org/officeDocument/2006/math">
                    <m:sSub>
                      <m:sSubPr>
                        <m:ctrlPr>
                          <a:rPr lang="en-PH" sz="6600" i="1" smtClean="0">
                            <a:latin typeface="Cambria Math" panose="02040503050406030204" pitchFamily="18" charset="0"/>
                          </a:rPr>
                        </m:ctrlPr>
                      </m:sSubPr>
                      <m:e>
                        <m:r>
                          <a:rPr lang="en-PH" sz="6600" b="0" i="1" smtClean="0">
                            <a:latin typeface="Cambria Math" panose="02040503050406030204" pitchFamily="18" charset="0"/>
                          </a:rPr>
                          <m:t>𝐻</m:t>
                        </m:r>
                      </m:e>
                      <m:sub>
                        <m:r>
                          <a:rPr lang="en-PH" sz="6600" b="0" i="1" smtClean="0">
                            <a:latin typeface="Cambria Math" panose="02040503050406030204" pitchFamily="18" charset="0"/>
                          </a:rPr>
                          <m:t>0</m:t>
                        </m:r>
                      </m:sub>
                    </m:sSub>
                    <m:r>
                      <a:rPr lang="en-PH" sz="6600" b="0" i="1" smtClean="0">
                        <a:latin typeface="Cambria Math" panose="02040503050406030204" pitchFamily="18" charset="0"/>
                      </a:rPr>
                      <m:t>: </m:t>
                    </m:r>
                    <m:r>
                      <a:rPr lang="en-PH" sz="6600" b="0" i="1" smtClean="0">
                        <a:latin typeface="Cambria Math" panose="02040503050406030204" pitchFamily="18" charset="0"/>
                        <a:ea typeface="Cambria Math" panose="02040503050406030204" pitchFamily="18" charset="0"/>
                      </a:rPr>
                      <m:t>𝜇</m:t>
                    </m:r>
                    <m:r>
                      <a:rPr lang="en-PH" sz="6600" b="0" i="1" smtClean="0">
                        <a:latin typeface="Cambria Math" panose="02040503050406030204" pitchFamily="18" charset="0"/>
                        <a:ea typeface="Cambria Math" panose="02040503050406030204" pitchFamily="18" charset="0"/>
                      </a:rPr>
                      <m:t>=70</m:t>
                    </m:r>
                  </m:oMath>
                </a14:m>
                <a:endParaRPr lang="en-US" sz="6600" dirty="0"/>
              </a:p>
              <a:p>
                <a:pPr marL="0" indent="0">
                  <a:buNone/>
                </a:pPr>
                <a:r>
                  <a:rPr lang="en-PH" sz="6600" dirty="0"/>
                  <a:t>	 </a:t>
                </a:r>
                <a14:m>
                  <m:oMath xmlns:m="http://schemas.openxmlformats.org/officeDocument/2006/math">
                    <m:sSub>
                      <m:sSubPr>
                        <m:ctrlPr>
                          <a:rPr lang="en-PH" sz="6600" i="1" smtClean="0">
                            <a:latin typeface="Cambria Math" panose="02040503050406030204" pitchFamily="18" charset="0"/>
                          </a:rPr>
                        </m:ctrlPr>
                      </m:sSubPr>
                      <m:e>
                        <m:r>
                          <a:rPr lang="en-PH" sz="6600" b="0" i="1" smtClean="0">
                            <a:latin typeface="Cambria Math" panose="02040503050406030204" pitchFamily="18" charset="0"/>
                          </a:rPr>
                          <m:t>𝐻</m:t>
                        </m:r>
                      </m:e>
                      <m:sub>
                        <m:r>
                          <a:rPr lang="en-PH" sz="6600" b="0" i="1" smtClean="0">
                            <a:latin typeface="Cambria Math" panose="02040503050406030204" pitchFamily="18" charset="0"/>
                          </a:rPr>
                          <m:t>1</m:t>
                        </m:r>
                      </m:sub>
                    </m:sSub>
                    <m:r>
                      <a:rPr lang="en-PH" sz="6600" b="0" i="1" smtClean="0">
                        <a:latin typeface="Cambria Math" panose="02040503050406030204" pitchFamily="18" charset="0"/>
                      </a:rPr>
                      <m:t>: </m:t>
                    </m:r>
                    <m:r>
                      <a:rPr lang="en-PH" sz="6600" b="0" i="1" smtClean="0">
                        <a:latin typeface="Cambria Math" panose="02040503050406030204" pitchFamily="18" charset="0"/>
                        <a:ea typeface="Cambria Math" panose="02040503050406030204" pitchFamily="18" charset="0"/>
                      </a:rPr>
                      <m:t>𝜇</m:t>
                    </m:r>
                    <m:r>
                      <a:rPr lang="en-PH" sz="6600" b="0" i="1" smtClean="0">
                        <a:latin typeface="Cambria Math" panose="02040503050406030204" pitchFamily="18" charset="0"/>
                        <a:ea typeface="Cambria Math" panose="02040503050406030204" pitchFamily="18" charset="0"/>
                      </a:rPr>
                      <m:t>&lt;70</m:t>
                    </m:r>
                  </m:oMath>
                </a14:m>
                <a:endParaRPr lang="en-US" sz="6600" dirty="0"/>
              </a:p>
              <a:p>
                <a:pPr marL="0" indent="0">
                  <a:buNone/>
                </a:pPr>
                <a:r>
                  <a:rPr lang="en-PH" sz="6600" dirty="0"/>
                  <a:t>	</a:t>
                </a:r>
                <a:r>
                  <a:rPr lang="en-US" sz="6600" dirty="0"/>
                  <a:t>One-tailed</a:t>
                </a:r>
              </a:p>
              <a:p>
                <a:pPr marL="0" indent="0">
                  <a:buNone/>
                </a:pPr>
                <a:endParaRPr lang="en-US" sz="6000" dirty="0"/>
              </a:p>
            </p:txBody>
          </p:sp>
        </mc:Choice>
        <mc:Fallback xmlns="">
          <p:sp>
            <p:nvSpPr>
              <p:cNvPr id="3" name="Content Placeholder 2">
                <a:extLst>
                  <a:ext uri="{FF2B5EF4-FFF2-40B4-BE49-F238E27FC236}">
                    <a16:creationId xmlns:a16="http://schemas.microsoft.com/office/drawing/2014/main" id="{DFD94B12-8B52-48AC-A2D7-B43DE62F157B}"/>
                  </a:ext>
                </a:extLst>
              </p:cNvPr>
              <p:cNvSpPr>
                <a:spLocks noGrp="1" noRot="1" noChangeAspect="1" noMove="1" noResize="1" noEditPoints="1" noAdjustHandles="1" noChangeArrowheads="1" noChangeShapeType="1" noTextEdit="1"/>
              </p:cNvSpPr>
              <p:nvPr>
                <p:ph idx="1"/>
              </p:nvPr>
            </p:nvSpPr>
            <p:spPr>
              <a:xfrm>
                <a:off x="680321" y="1834166"/>
                <a:ext cx="11237359" cy="4678394"/>
              </a:xfrm>
              <a:blipFill>
                <a:blip r:embed="rId2"/>
                <a:stretch>
                  <a:fillRect l="-3744" t="-6780"/>
                </a:stretch>
              </a:blipFill>
            </p:spPr>
            <p:txBody>
              <a:bodyPr/>
              <a:lstStyle/>
              <a:p>
                <a:r>
                  <a:rPr lang="en-US">
                    <a:noFill/>
                  </a:rPr>
                  <a:t> </a:t>
                </a:r>
              </a:p>
            </p:txBody>
          </p:sp>
        </mc:Fallback>
      </mc:AlternateContent>
    </p:spTree>
    <p:extLst>
      <p:ext uri="{BB962C8B-B14F-4D97-AF65-F5344CB8AC3E}">
        <p14:creationId xmlns:p14="http://schemas.microsoft.com/office/powerpoint/2010/main" val="34260407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52F7C3F-0B10-46FD-8505-E4DFE64FE4A9}"/>
              </a:ext>
            </a:extLst>
          </p:cNvPr>
          <p:cNvSpPr/>
          <p:nvPr/>
        </p:nvSpPr>
        <p:spPr>
          <a:xfrm>
            <a:off x="988005" y="2967335"/>
            <a:ext cx="10216002" cy="1015663"/>
          </a:xfrm>
          <a:prstGeom prst="rect">
            <a:avLst/>
          </a:prstGeom>
          <a:noFill/>
        </p:spPr>
        <p:txBody>
          <a:bodyPr wrap="none" lIns="91440" tIns="45720" rIns="91440" bIns="45720">
            <a:spAutoFit/>
          </a:bodyPr>
          <a:lstStyle/>
          <a:p>
            <a:pPr algn="ctr"/>
            <a:r>
              <a:rPr lang="en-US" sz="6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THANK YOU AND GOD BLESS</a:t>
            </a:r>
          </a:p>
        </p:txBody>
      </p:sp>
    </p:spTree>
    <p:extLst>
      <p:ext uri="{BB962C8B-B14F-4D97-AF65-F5344CB8AC3E}">
        <p14:creationId xmlns:p14="http://schemas.microsoft.com/office/powerpoint/2010/main" val="3471994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D5167-016D-4BCB-A3AC-FC8BE912D87C}"/>
              </a:ext>
            </a:extLst>
          </p:cNvPr>
          <p:cNvSpPr>
            <a:spLocks noGrp="1"/>
          </p:cNvSpPr>
          <p:nvPr>
            <p:ph type="title"/>
          </p:nvPr>
        </p:nvSpPr>
        <p:spPr/>
        <p:txBody>
          <a:bodyPr>
            <a:normAutofit/>
          </a:bodyPr>
          <a:lstStyle/>
          <a:p>
            <a:r>
              <a:rPr lang="en-PH" sz="4800" dirty="0"/>
              <a:t>OBJECTIVE</a:t>
            </a:r>
            <a:endParaRPr lang="en-US" sz="4800" dirty="0"/>
          </a:p>
        </p:txBody>
      </p:sp>
      <p:sp>
        <p:nvSpPr>
          <p:cNvPr id="3" name="Content Placeholder 2">
            <a:extLst>
              <a:ext uri="{FF2B5EF4-FFF2-40B4-BE49-F238E27FC236}">
                <a16:creationId xmlns:a16="http://schemas.microsoft.com/office/drawing/2014/main" id="{069A8741-5DF6-4C9C-BE33-F839647A3DB3}"/>
              </a:ext>
            </a:extLst>
          </p:cNvPr>
          <p:cNvSpPr>
            <a:spLocks noGrp="1"/>
          </p:cNvSpPr>
          <p:nvPr>
            <p:ph idx="1"/>
          </p:nvPr>
        </p:nvSpPr>
        <p:spPr>
          <a:xfrm>
            <a:off x="680321" y="2336873"/>
            <a:ext cx="10396174" cy="3599316"/>
          </a:xfrm>
        </p:spPr>
        <p:txBody>
          <a:bodyPr>
            <a:normAutofit/>
          </a:bodyPr>
          <a:lstStyle/>
          <a:p>
            <a:r>
              <a:rPr lang="en-US" sz="4800" dirty="0"/>
              <a:t>Illustrates: (a) null hypothesis, (b) alternative hypothesis, and (c)type of test.</a:t>
            </a:r>
          </a:p>
        </p:txBody>
      </p:sp>
    </p:spTree>
    <p:extLst>
      <p:ext uri="{BB962C8B-B14F-4D97-AF65-F5344CB8AC3E}">
        <p14:creationId xmlns:p14="http://schemas.microsoft.com/office/powerpoint/2010/main" val="3667885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50E07-72B5-4028-BC31-BF4A03B685A6}"/>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DEB373CE-57C1-4D22-8D36-9324347A468B}"/>
              </a:ext>
            </a:extLst>
          </p:cNvPr>
          <p:cNvSpPr>
            <a:spLocks noGrp="1"/>
          </p:cNvSpPr>
          <p:nvPr>
            <p:ph idx="1"/>
          </p:nvPr>
        </p:nvSpPr>
        <p:spPr>
          <a:xfrm>
            <a:off x="680321" y="2336873"/>
            <a:ext cx="10485519" cy="3599316"/>
          </a:xfrm>
        </p:spPr>
        <p:txBody>
          <a:bodyPr>
            <a:normAutofit/>
          </a:bodyPr>
          <a:lstStyle/>
          <a:p>
            <a:r>
              <a:rPr lang="en-PH" sz="4800" dirty="0"/>
              <a:t>A researcher claim that students who drink coffee can perform better in class than those who are not.</a:t>
            </a:r>
            <a:endParaRPr lang="en-US" sz="4800" dirty="0"/>
          </a:p>
        </p:txBody>
      </p:sp>
      <p:sp>
        <p:nvSpPr>
          <p:cNvPr id="4" name="Rectangle 3">
            <a:extLst>
              <a:ext uri="{FF2B5EF4-FFF2-40B4-BE49-F238E27FC236}">
                <a16:creationId xmlns:a16="http://schemas.microsoft.com/office/drawing/2014/main" id="{DA2EDCE0-F532-4018-A52E-23E1E6E8D49F}"/>
              </a:ext>
            </a:extLst>
          </p:cNvPr>
          <p:cNvSpPr/>
          <p:nvPr/>
        </p:nvSpPr>
        <p:spPr>
          <a:xfrm>
            <a:off x="680321" y="4869236"/>
            <a:ext cx="11083802" cy="1569660"/>
          </a:xfrm>
          <a:prstGeom prst="rect">
            <a:avLst/>
          </a:prstGeom>
        </p:spPr>
        <p:txBody>
          <a:bodyPr wrap="square">
            <a:spAutoFit/>
          </a:bodyPr>
          <a:lstStyle/>
          <a:p>
            <a:pPr lvl="0">
              <a:spcAft>
                <a:spcPts val="0"/>
              </a:spcAft>
            </a:pPr>
            <a:r>
              <a:rPr lang="en-PH" sz="4800" dirty="0">
                <a:latin typeface="Calibri" panose="020F0502020204030204" pitchFamily="34" charset="0"/>
                <a:ea typeface="Times New Roman" panose="02020603050405020304" pitchFamily="18" charset="0"/>
                <a:cs typeface="Times New Roman" panose="02020603050405020304" pitchFamily="18" charset="0"/>
              </a:rPr>
              <a:t>Are you going to believe the researcher? Why?</a:t>
            </a:r>
            <a:endParaRPr lang="en-US" sz="4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77561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5E543-9F5B-4A2C-A3A7-5FBFEA4F9520}"/>
              </a:ext>
            </a:extLst>
          </p:cNvPr>
          <p:cNvSpPr>
            <a:spLocks noGrp="1"/>
          </p:cNvSpPr>
          <p:nvPr>
            <p:ph type="title"/>
          </p:nvPr>
        </p:nvSpPr>
        <p:spPr/>
        <p:txBody>
          <a:bodyPr>
            <a:normAutofit/>
          </a:bodyPr>
          <a:lstStyle/>
          <a:p>
            <a:r>
              <a:rPr lang="en-US" sz="4000" b="1" dirty="0"/>
              <a:t>STATISTICAL HYPOTHESIS</a:t>
            </a:r>
            <a:endParaRPr lang="en-US" sz="4000" dirty="0"/>
          </a:p>
        </p:txBody>
      </p:sp>
      <p:sp>
        <p:nvSpPr>
          <p:cNvPr id="3" name="Content Placeholder 2">
            <a:extLst>
              <a:ext uri="{FF2B5EF4-FFF2-40B4-BE49-F238E27FC236}">
                <a16:creationId xmlns:a16="http://schemas.microsoft.com/office/drawing/2014/main" id="{C0A9CFD2-2ED7-4EDE-AA22-8B0644FFB9FA}"/>
              </a:ext>
            </a:extLst>
          </p:cNvPr>
          <p:cNvSpPr>
            <a:spLocks noGrp="1"/>
          </p:cNvSpPr>
          <p:nvPr>
            <p:ph idx="1"/>
          </p:nvPr>
        </p:nvSpPr>
        <p:spPr/>
        <p:txBody>
          <a:bodyPr/>
          <a:lstStyle/>
          <a:p>
            <a:pPr marL="0" indent="0">
              <a:buNone/>
            </a:pPr>
            <a:r>
              <a:rPr lang="en-US" sz="4400" dirty="0"/>
              <a:t>statement about the numerical value of a population parameter. It is a statement or tentative assertion which aims to explain facts about a certain phenomenon.</a:t>
            </a:r>
          </a:p>
          <a:p>
            <a:endParaRPr lang="en-US" dirty="0"/>
          </a:p>
        </p:txBody>
      </p:sp>
    </p:spTree>
    <p:extLst>
      <p:ext uri="{BB962C8B-B14F-4D97-AF65-F5344CB8AC3E}">
        <p14:creationId xmlns:p14="http://schemas.microsoft.com/office/powerpoint/2010/main" val="1032902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CF20A-50DB-4514-8A3B-E259FA3BB6DA}"/>
              </a:ext>
            </a:extLst>
          </p:cNvPr>
          <p:cNvSpPr>
            <a:spLocks noGrp="1"/>
          </p:cNvSpPr>
          <p:nvPr>
            <p:ph type="title"/>
          </p:nvPr>
        </p:nvSpPr>
        <p:spPr/>
        <p:txBody>
          <a:bodyPr>
            <a:normAutofit/>
          </a:bodyPr>
          <a:lstStyle/>
          <a:p>
            <a:r>
              <a:rPr lang="en-US" sz="4000" b="1" dirty="0"/>
              <a:t>HYPOTHESIS TESTING</a:t>
            </a:r>
            <a:r>
              <a:rPr lang="en-US" sz="4000" dirty="0"/>
              <a:t> </a:t>
            </a:r>
          </a:p>
        </p:txBody>
      </p:sp>
      <p:sp>
        <p:nvSpPr>
          <p:cNvPr id="3" name="Content Placeholder 2">
            <a:extLst>
              <a:ext uri="{FF2B5EF4-FFF2-40B4-BE49-F238E27FC236}">
                <a16:creationId xmlns:a16="http://schemas.microsoft.com/office/drawing/2014/main" id="{770B4369-226C-40DB-A28D-CFD4D904C39A}"/>
              </a:ext>
            </a:extLst>
          </p:cNvPr>
          <p:cNvSpPr>
            <a:spLocks noGrp="1"/>
          </p:cNvSpPr>
          <p:nvPr>
            <p:ph idx="1"/>
          </p:nvPr>
        </p:nvSpPr>
        <p:spPr/>
        <p:txBody>
          <a:bodyPr>
            <a:normAutofit/>
          </a:bodyPr>
          <a:lstStyle/>
          <a:p>
            <a:pPr marL="0" indent="0">
              <a:buNone/>
            </a:pPr>
            <a:r>
              <a:rPr lang="en-US" sz="4400" dirty="0"/>
              <a:t>procedure used in statistical hypothesis.</a:t>
            </a:r>
          </a:p>
        </p:txBody>
      </p:sp>
    </p:spTree>
    <p:extLst>
      <p:ext uri="{BB962C8B-B14F-4D97-AF65-F5344CB8AC3E}">
        <p14:creationId xmlns:p14="http://schemas.microsoft.com/office/powerpoint/2010/main" val="4086476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A6C1A-D3E5-4E9E-BB01-1D6FEFB2E2B5}"/>
              </a:ext>
            </a:extLst>
          </p:cNvPr>
          <p:cNvSpPr>
            <a:spLocks noGrp="1"/>
          </p:cNvSpPr>
          <p:nvPr>
            <p:ph type="title"/>
          </p:nvPr>
        </p:nvSpPr>
        <p:spPr/>
        <p:txBody>
          <a:bodyPr>
            <a:normAutofit/>
          </a:bodyPr>
          <a:lstStyle/>
          <a:p>
            <a:r>
              <a:rPr lang="en-PH" sz="4400" dirty="0"/>
              <a:t>TYPES OF HYPOTHESIS</a:t>
            </a:r>
            <a:endParaRPr lang="en-US" sz="4400"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C90B1F5-3952-43C0-8BFD-E87B9B3A8067}"/>
                  </a:ext>
                </a:extLst>
              </p:cNvPr>
              <p:cNvSpPr>
                <a:spLocks noGrp="1"/>
              </p:cNvSpPr>
              <p:nvPr>
                <p:ph idx="1"/>
              </p:nvPr>
            </p:nvSpPr>
            <p:spPr>
              <a:xfrm>
                <a:off x="377073" y="2092751"/>
                <a:ext cx="11067068" cy="4251488"/>
              </a:xfrm>
            </p:spPr>
            <p:txBody>
              <a:bodyPr>
                <a:noAutofit/>
              </a:bodyPr>
              <a:lstStyle/>
              <a:p>
                <a:pPr lvl="0"/>
                <a:r>
                  <a:rPr lang="en-US" sz="4000" b="1" dirty="0"/>
                  <a:t>NULL HYPOTHESIS (</a:t>
                </a:r>
                <a14:m>
                  <m:oMath xmlns:m="http://schemas.openxmlformats.org/officeDocument/2006/math">
                    <m:sSub>
                      <m:sSubPr>
                        <m:ctrlPr>
                          <a:rPr lang="en-US" sz="4000" b="1" i="1" smtClean="0">
                            <a:latin typeface="Cambria Math" panose="02040503050406030204" pitchFamily="18" charset="0"/>
                          </a:rPr>
                        </m:ctrlPr>
                      </m:sSubPr>
                      <m:e>
                        <m:r>
                          <a:rPr lang="en-PH" sz="4000" b="1" i="1" smtClean="0">
                            <a:latin typeface="Cambria Math" panose="02040503050406030204" pitchFamily="18" charset="0"/>
                          </a:rPr>
                          <m:t>𝑯</m:t>
                        </m:r>
                      </m:e>
                      <m:sub>
                        <m:r>
                          <a:rPr lang="en-PH" sz="4000" b="1" i="1" smtClean="0">
                            <a:latin typeface="Cambria Math" panose="02040503050406030204" pitchFamily="18" charset="0"/>
                          </a:rPr>
                          <m:t>𝟎</m:t>
                        </m:r>
                      </m:sub>
                    </m:sSub>
                  </m:oMath>
                </a14:m>
                <a:r>
                  <a:rPr lang="en-US" sz="4000" dirty="0"/>
                  <a:t>) – statement that there is no difference between a parameter and a specific value.</a:t>
                </a:r>
              </a:p>
              <a:p>
                <a:pPr lvl="0"/>
                <a:r>
                  <a:rPr lang="en-US" sz="4000" b="1" dirty="0"/>
                  <a:t>ALTERNATIVE HYPOTHESIS (</a:t>
                </a:r>
                <a14:m>
                  <m:oMath xmlns:m="http://schemas.openxmlformats.org/officeDocument/2006/math">
                    <m:sSub>
                      <m:sSubPr>
                        <m:ctrlPr>
                          <a:rPr lang="en-US" sz="4000" b="1" i="1" smtClean="0">
                            <a:latin typeface="Cambria Math" panose="02040503050406030204" pitchFamily="18" charset="0"/>
                          </a:rPr>
                        </m:ctrlPr>
                      </m:sSubPr>
                      <m:e>
                        <m:r>
                          <a:rPr lang="en-PH" sz="4000" b="1" i="1" smtClean="0">
                            <a:latin typeface="Cambria Math" panose="02040503050406030204" pitchFamily="18" charset="0"/>
                          </a:rPr>
                          <m:t>𝑯</m:t>
                        </m:r>
                      </m:e>
                      <m:sub>
                        <m:r>
                          <a:rPr lang="en-PH" sz="4000" b="1" i="1" smtClean="0">
                            <a:latin typeface="Cambria Math" panose="02040503050406030204" pitchFamily="18" charset="0"/>
                          </a:rPr>
                          <m:t>𝟏</m:t>
                        </m:r>
                      </m:sub>
                    </m:sSub>
                  </m:oMath>
                </a14:m>
                <a:r>
                  <a:rPr lang="en-US" sz="4000" dirty="0"/>
                  <a:t>) – is the opposite or negation of null hypothesis. It is a statement that there exist a difference between a parameter and a specific value.</a:t>
                </a:r>
              </a:p>
              <a:p>
                <a:endParaRPr lang="en-US" sz="2800" dirty="0"/>
              </a:p>
            </p:txBody>
          </p:sp>
        </mc:Choice>
        <mc:Fallback xmlns="">
          <p:sp>
            <p:nvSpPr>
              <p:cNvPr id="3" name="Content Placeholder 2">
                <a:extLst>
                  <a:ext uri="{FF2B5EF4-FFF2-40B4-BE49-F238E27FC236}">
                    <a16:creationId xmlns:a16="http://schemas.microsoft.com/office/drawing/2014/main" id="{BC90B1F5-3952-43C0-8BFD-E87B9B3A8067}"/>
                  </a:ext>
                </a:extLst>
              </p:cNvPr>
              <p:cNvSpPr>
                <a:spLocks noGrp="1" noRot="1" noChangeAspect="1" noMove="1" noResize="1" noEditPoints="1" noAdjustHandles="1" noChangeArrowheads="1" noChangeShapeType="1" noTextEdit="1"/>
              </p:cNvSpPr>
              <p:nvPr>
                <p:ph idx="1"/>
              </p:nvPr>
            </p:nvSpPr>
            <p:spPr>
              <a:xfrm>
                <a:off x="377073" y="2092751"/>
                <a:ext cx="11067068" cy="4251488"/>
              </a:xfrm>
              <a:blipFill>
                <a:blip r:embed="rId2"/>
                <a:stretch>
                  <a:fillRect l="-1763" t="-4011" r="-1653" b="-1576"/>
                </a:stretch>
              </a:blipFill>
            </p:spPr>
            <p:txBody>
              <a:bodyPr/>
              <a:lstStyle/>
              <a:p>
                <a:r>
                  <a:rPr lang="en-US">
                    <a:noFill/>
                  </a:rPr>
                  <a:t> </a:t>
                </a:r>
              </a:p>
            </p:txBody>
          </p:sp>
        </mc:Fallback>
      </mc:AlternateContent>
    </p:spTree>
    <p:extLst>
      <p:ext uri="{BB962C8B-B14F-4D97-AF65-F5344CB8AC3E}">
        <p14:creationId xmlns:p14="http://schemas.microsoft.com/office/powerpoint/2010/main" val="3121127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7C06D-B42B-4882-A836-DFC4BA61B73D}"/>
              </a:ext>
            </a:extLst>
          </p:cNvPr>
          <p:cNvSpPr>
            <a:spLocks noGrp="1"/>
          </p:cNvSpPr>
          <p:nvPr>
            <p:ph type="title"/>
          </p:nvPr>
        </p:nvSpPr>
        <p:spPr/>
        <p:txBody>
          <a:bodyPr>
            <a:normAutofit/>
          </a:bodyPr>
          <a:lstStyle/>
          <a:p>
            <a:r>
              <a:rPr lang="en-PH" sz="4400" dirty="0"/>
              <a:t>EXAMPLE</a:t>
            </a:r>
            <a:endParaRPr lang="en-US" sz="4400" dirty="0"/>
          </a:p>
        </p:txBody>
      </p:sp>
      <p:sp>
        <p:nvSpPr>
          <p:cNvPr id="3" name="Content Placeholder 2">
            <a:extLst>
              <a:ext uri="{FF2B5EF4-FFF2-40B4-BE49-F238E27FC236}">
                <a16:creationId xmlns:a16="http://schemas.microsoft.com/office/drawing/2014/main" id="{ACFA366D-E931-4607-846E-1F68DA899589}"/>
              </a:ext>
            </a:extLst>
          </p:cNvPr>
          <p:cNvSpPr>
            <a:spLocks noGrp="1"/>
          </p:cNvSpPr>
          <p:nvPr>
            <p:ph idx="1"/>
          </p:nvPr>
        </p:nvSpPr>
        <p:spPr>
          <a:xfrm>
            <a:off x="169683" y="1727200"/>
            <a:ext cx="11557261" cy="4612978"/>
          </a:xfrm>
        </p:spPr>
        <p:txBody>
          <a:bodyPr>
            <a:normAutofit/>
          </a:bodyPr>
          <a:lstStyle/>
          <a:p>
            <a:pPr marL="0" lvl="0" indent="0">
              <a:buNone/>
            </a:pPr>
            <a:r>
              <a:rPr lang="en-US" sz="4300" dirty="0"/>
              <a:t>1. The average monthly income of Filipino families who belongs to low income bracket is Php8,000.</a:t>
            </a:r>
          </a:p>
          <a:p>
            <a:endParaRPr lang="en-US" dirty="0"/>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BE86CC19-238A-4830-852C-548DBC8AADB7}"/>
                  </a:ext>
                </a:extLst>
              </p:cNvPr>
              <p:cNvSpPr txBox="1"/>
              <p:nvPr/>
            </p:nvSpPr>
            <p:spPr>
              <a:xfrm>
                <a:off x="791852" y="3915839"/>
                <a:ext cx="11050268" cy="1107996"/>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3600" i="1" smtClean="0">
                              <a:latin typeface="Cambria Math" panose="02040503050406030204" pitchFamily="18" charset="0"/>
                            </a:rPr>
                          </m:ctrlPr>
                        </m:sSubPr>
                        <m:e>
                          <m:r>
                            <m:rPr>
                              <m:sty m:val="p"/>
                            </m:rPr>
                            <a:rPr lang="en-PH" sz="3600" b="0" i="0" smtClean="0">
                              <a:latin typeface="Cambria Math" panose="02040503050406030204" pitchFamily="18" charset="0"/>
                            </a:rPr>
                            <m:t>H</m:t>
                          </m:r>
                        </m:e>
                        <m:sub>
                          <m:r>
                            <a:rPr lang="en-PH" sz="3600" b="0" i="0" smtClean="0">
                              <a:latin typeface="Cambria Math" panose="02040503050406030204" pitchFamily="18" charset="0"/>
                            </a:rPr>
                            <m:t>0</m:t>
                          </m:r>
                        </m:sub>
                      </m:sSub>
                      <m:r>
                        <a:rPr lang="en-PH" sz="3600" b="0" i="0" smtClean="0">
                          <a:latin typeface="Cambria Math" panose="02040503050406030204" pitchFamily="18" charset="0"/>
                        </a:rPr>
                        <m:t>:</m:t>
                      </m:r>
                      <m:r>
                        <m:rPr>
                          <m:sty m:val="p"/>
                        </m:rPr>
                        <a:rPr lang="en-PH" sz="3600" b="0" i="0" smtClean="0">
                          <a:latin typeface="Cambria Math" panose="02040503050406030204" pitchFamily="18" charset="0"/>
                        </a:rPr>
                        <m:t>There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is</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no</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difference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in</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the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average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monthly</m:t>
                      </m:r>
                      <m:r>
                        <a:rPr lang="en-PH" sz="3600" b="0" i="0" smtClean="0">
                          <a:latin typeface="Cambria Math" panose="02040503050406030204" pitchFamily="18" charset="0"/>
                        </a:rPr>
                        <m:t> </m:t>
                      </m:r>
                    </m:oMath>
                  </m:oMathPara>
                </a14:m>
                <a:endParaRPr lang="en-PH" sz="3600" b="0" i="0" dirty="0">
                  <a:latin typeface="Cambria Math" panose="02040503050406030204" pitchFamily="18" charset="0"/>
                </a:endParaRPr>
              </a:p>
              <a:p>
                <a14:m>
                  <m:oMath xmlns:m="http://schemas.openxmlformats.org/officeDocument/2006/math">
                    <m:r>
                      <m:rPr>
                        <m:sty m:val="p"/>
                      </m:rPr>
                      <a:rPr lang="en-PH" sz="3600" b="0" i="0" smtClean="0">
                        <a:latin typeface="Cambria Math" panose="02040503050406030204" pitchFamily="18" charset="0"/>
                      </a:rPr>
                      <m:t>income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of</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Filipino</m:t>
                    </m:r>
                  </m:oMath>
                </a14:m>
                <a:r>
                  <a:rPr lang="en-PH" sz="3600" dirty="0">
                    <a:latin typeface="Calibri" panose="020F0502020204030204" pitchFamily="34" charset="0"/>
                    <a:cs typeface="Calibri" panose="020F0502020204030204" pitchFamily="34" charset="0"/>
                  </a:rPr>
                  <a:t> </a:t>
                </a:r>
                <a:r>
                  <a:rPr lang="en-PH" sz="3200" dirty="0">
                    <a:latin typeface="Calibri" panose="020F0502020204030204" pitchFamily="34" charset="0"/>
                    <a:cs typeface="Calibri" panose="020F0502020204030204" pitchFamily="34" charset="0"/>
                  </a:rPr>
                  <a:t>w</a:t>
                </a:r>
                <a:r>
                  <a:rPr lang="en-PH" sz="3600" dirty="0">
                    <a:latin typeface="Calibri" panose="020F0502020204030204" pitchFamily="34" charset="0"/>
                    <a:cs typeface="Calibri" panose="020F0502020204030204" pitchFamily="34" charset="0"/>
                  </a:rPr>
                  <a:t>ho belong to low income bracket.</a:t>
                </a:r>
              </a:p>
            </p:txBody>
          </p:sp>
        </mc:Choice>
        <mc:Fallback xmlns="">
          <p:sp>
            <p:nvSpPr>
              <p:cNvPr id="4" name="TextBox 3">
                <a:extLst>
                  <a:ext uri="{FF2B5EF4-FFF2-40B4-BE49-F238E27FC236}">
                    <a16:creationId xmlns:a16="http://schemas.microsoft.com/office/drawing/2014/main" id="{BE86CC19-238A-4830-852C-548DBC8AADB7}"/>
                  </a:ext>
                </a:extLst>
              </p:cNvPr>
              <p:cNvSpPr txBox="1">
                <a:spLocks noRot="1" noChangeAspect="1" noMove="1" noResize="1" noEditPoints="1" noAdjustHandles="1" noChangeArrowheads="1" noChangeShapeType="1" noTextEdit="1"/>
              </p:cNvSpPr>
              <p:nvPr/>
            </p:nvSpPr>
            <p:spPr>
              <a:xfrm>
                <a:off x="791852" y="3915839"/>
                <a:ext cx="11050268" cy="1107996"/>
              </a:xfrm>
              <a:prstGeom prst="rect">
                <a:avLst/>
              </a:prstGeom>
              <a:blipFill>
                <a:blip r:embed="rId2"/>
                <a:stretch>
                  <a:fillRect b="-2417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1A272804-EFBB-4D88-9EB4-3BC651D9714E}"/>
                  </a:ext>
                </a:extLst>
              </p:cNvPr>
              <p:cNvSpPr txBox="1"/>
              <p:nvPr/>
            </p:nvSpPr>
            <p:spPr>
              <a:xfrm>
                <a:off x="791852" y="5232182"/>
                <a:ext cx="11050268" cy="1107996"/>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3600" i="1" smtClean="0">
                              <a:latin typeface="Cambria Math" panose="02040503050406030204" pitchFamily="18" charset="0"/>
                            </a:rPr>
                          </m:ctrlPr>
                        </m:sSubPr>
                        <m:e>
                          <m:r>
                            <m:rPr>
                              <m:sty m:val="p"/>
                            </m:rPr>
                            <a:rPr lang="en-PH" sz="3600" b="0" i="0" smtClean="0">
                              <a:latin typeface="Cambria Math" panose="02040503050406030204" pitchFamily="18" charset="0"/>
                            </a:rPr>
                            <m:t>H</m:t>
                          </m:r>
                        </m:e>
                        <m:sub>
                          <m:r>
                            <a:rPr lang="en-PH" sz="3600" b="0" i="0" smtClean="0">
                              <a:latin typeface="Cambria Math" panose="02040503050406030204" pitchFamily="18" charset="0"/>
                            </a:rPr>
                            <m:t>1</m:t>
                          </m:r>
                        </m:sub>
                      </m:sSub>
                      <m:r>
                        <a:rPr lang="en-PH" sz="3600" b="0" i="0" smtClean="0">
                          <a:latin typeface="Cambria Math" panose="02040503050406030204" pitchFamily="18" charset="0"/>
                        </a:rPr>
                        <m:t>:</m:t>
                      </m:r>
                      <m:r>
                        <m:rPr>
                          <m:sty m:val="p"/>
                        </m:rPr>
                        <a:rPr lang="en-PH" sz="3600" b="0" i="0" smtClean="0">
                          <a:latin typeface="Cambria Math" panose="02040503050406030204" pitchFamily="18" charset="0"/>
                        </a:rPr>
                        <m:t>There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is</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a</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difference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in</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the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average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monthly</m:t>
                      </m:r>
                      <m:r>
                        <a:rPr lang="en-PH" sz="3600" b="0" i="0" smtClean="0">
                          <a:latin typeface="Cambria Math" panose="02040503050406030204" pitchFamily="18" charset="0"/>
                        </a:rPr>
                        <m:t> </m:t>
                      </m:r>
                    </m:oMath>
                  </m:oMathPara>
                </a14:m>
                <a:endParaRPr lang="en-PH" sz="3600" b="0" i="0" dirty="0">
                  <a:latin typeface="Cambria Math" panose="02040503050406030204" pitchFamily="18" charset="0"/>
                </a:endParaRPr>
              </a:p>
              <a:p>
                <a14:m>
                  <m:oMath xmlns:m="http://schemas.openxmlformats.org/officeDocument/2006/math">
                    <m:r>
                      <m:rPr>
                        <m:sty m:val="p"/>
                      </m:rPr>
                      <a:rPr lang="en-PH" sz="3600" b="0" i="0" smtClean="0">
                        <a:latin typeface="Cambria Math" panose="02040503050406030204" pitchFamily="18" charset="0"/>
                      </a:rPr>
                      <m:t>income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of</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Filipino</m:t>
                    </m:r>
                  </m:oMath>
                </a14:m>
                <a:r>
                  <a:rPr lang="en-PH" sz="3600" dirty="0">
                    <a:latin typeface="Calibri" panose="020F0502020204030204" pitchFamily="34" charset="0"/>
                    <a:cs typeface="Calibri" panose="020F0502020204030204" pitchFamily="34" charset="0"/>
                  </a:rPr>
                  <a:t> </a:t>
                </a:r>
                <a:r>
                  <a:rPr lang="en-PH" sz="3200" dirty="0">
                    <a:latin typeface="Calibri" panose="020F0502020204030204" pitchFamily="34" charset="0"/>
                    <a:cs typeface="Calibri" panose="020F0502020204030204" pitchFamily="34" charset="0"/>
                  </a:rPr>
                  <a:t>w</a:t>
                </a:r>
                <a:r>
                  <a:rPr lang="en-PH" sz="3600" dirty="0">
                    <a:latin typeface="Calibri" panose="020F0502020204030204" pitchFamily="34" charset="0"/>
                    <a:cs typeface="Calibri" panose="020F0502020204030204" pitchFamily="34" charset="0"/>
                  </a:rPr>
                  <a:t>ho belong to low income bracket.</a:t>
                </a:r>
                <a:endParaRPr lang="en-US" sz="3600" dirty="0">
                  <a:latin typeface="Calibri" panose="020F0502020204030204" pitchFamily="34" charset="0"/>
                  <a:cs typeface="Calibri" panose="020F0502020204030204" pitchFamily="34" charset="0"/>
                </a:endParaRPr>
              </a:p>
            </p:txBody>
          </p:sp>
        </mc:Choice>
        <mc:Fallback xmlns="">
          <p:sp>
            <p:nvSpPr>
              <p:cNvPr id="7" name="TextBox 6">
                <a:extLst>
                  <a:ext uri="{FF2B5EF4-FFF2-40B4-BE49-F238E27FC236}">
                    <a16:creationId xmlns:a16="http://schemas.microsoft.com/office/drawing/2014/main" id="{1A272804-EFBB-4D88-9EB4-3BC651D9714E}"/>
                  </a:ext>
                </a:extLst>
              </p:cNvPr>
              <p:cNvSpPr txBox="1">
                <a:spLocks noRot="1" noChangeAspect="1" noMove="1" noResize="1" noEditPoints="1" noAdjustHandles="1" noChangeArrowheads="1" noChangeShapeType="1" noTextEdit="1"/>
              </p:cNvSpPr>
              <p:nvPr/>
            </p:nvSpPr>
            <p:spPr>
              <a:xfrm>
                <a:off x="791852" y="5232182"/>
                <a:ext cx="11050268" cy="1107996"/>
              </a:xfrm>
              <a:prstGeom prst="rect">
                <a:avLst/>
              </a:prstGeom>
              <a:blipFill>
                <a:blip r:embed="rId3"/>
                <a:stretch>
                  <a:fillRect b="-24176"/>
                </a:stretch>
              </a:blipFill>
            </p:spPr>
            <p:txBody>
              <a:bodyPr/>
              <a:lstStyle/>
              <a:p>
                <a:r>
                  <a:rPr lang="en-US">
                    <a:noFill/>
                  </a:rPr>
                  <a:t> </a:t>
                </a:r>
              </a:p>
            </p:txBody>
          </p:sp>
        </mc:Fallback>
      </mc:AlternateContent>
    </p:spTree>
    <p:extLst>
      <p:ext uri="{BB962C8B-B14F-4D97-AF65-F5344CB8AC3E}">
        <p14:creationId xmlns:p14="http://schemas.microsoft.com/office/powerpoint/2010/main" val="2833325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7C06D-B42B-4882-A836-DFC4BA61B73D}"/>
              </a:ext>
            </a:extLst>
          </p:cNvPr>
          <p:cNvSpPr>
            <a:spLocks noGrp="1"/>
          </p:cNvSpPr>
          <p:nvPr>
            <p:ph type="title"/>
          </p:nvPr>
        </p:nvSpPr>
        <p:spPr/>
        <p:txBody>
          <a:bodyPr>
            <a:normAutofit/>
          </a:bodyPr>
          <a:lstStyle/>
          <a:p>
            <a:r>
              <a:rPr lang="en-PH" sz="4400" dirty="0"/>
              <a:t>EXAMPLE</a:t>
            </a:r>
            <a:endParaRPr lang="en-US" sz="4400" dirty="0"/>
          </a:p>
        </p:txBody>
      </p:sp>
      <p:sp>
        <p:nvSpPr>
          <p:cNvPr id="3" name="Content Placeholder 2">
            <a:extLst>
              <a:ext uri="{FF2B5EF4-FFF2-40B4-BE49-F238E27FC236}">
                <a16:creationId xmlns:a16="http://schemas.microsoft.com/office/drawing/2014/main" id="{ACFA366D-E931-4607-846E-1F68DA899589}"/>
              </a:ext>
            </a:extLst>
          </p:cNvPr>
          <p:cNvSpPr>
            <a:spLocks noGrp="1"/>
          </p:cNvSpPr>
          <p:nvPr>
            <p:ph idx="1"/>
          </p:nvPr>
        </p:nvSpPr>
        <p:spPr>
          <a:xfrm>
            <a:off x="195125" y="1834166"/>
            <a:ext cx="11557261" cy="4506012"/>
          </a:xfrm>
        </p:spPr>
        <p:txBody>
          <a:bodyPr>
            <a:normAutofit/>
          </a:bodyPr>
          <a:lstStyle/>
          <a:p>
            <a:pPr marL="0" lvl="0" indent="0">
              <a:buNone/>
            </a:pPr>
            <a:r>
              <a:rPr lang="en-US" sz="4300" dirty="0"/>
              <a:t>2. The average number of hours that it takes a ten-year-old child to learn a certain task in a specific subject is less than 0.52 hours.</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17241925-2758-4E13-B629-C780ABB40BCA}"/>
                  </a:ext>
                </a:extLst>
              </p:cNvPr>
              <p:cNvSpPr txBox="1"/>
              <p:nvPr/>
            </p:nvSpPr>
            <p:spPr>
              <a:xfrm>
                <a:off x="404153" y="4002402"/>
                <a:ext cx="11152027" cy="110799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3600" i="1" smtClean="0">
                              <a:latin typeface="Cambria Math" panose="02040503050406030204" pitchFamily="18" charset="0"/>
                            </a:rPr>
                          </m:ctrlPr>
                        </m:sSubPr>
                        <m:e>
                          <m:r>
                            <m:rPr>
                              <m:sty m:val="p"/>
                            </m:rPr>
                            <a:rPr lang="en-PH" sz="3600" b="0" i="0" smtClean="0">
                              <a:latin typeface="Cambria Math" panose="02040503050406030204" pitchFamily="18" charset="0"/>
                            </a:rPr>
                            <m:t>H</m:t>
                          </m:r>
                        </m:e>
                        <m:sub>
                          <m:r>
                            <a:rPr lang="en-PH" sz="3600" b="0" i="0" smtClean="0">
                              <a:latin typeface="Cambria Math" panose="02040503050406030204" pitchFamily="18" charset="0"/>
                            </a:rPr>
                            <m:t>0</m:t>
                          </m:r>
                        </m:sub>
                      </m:sSub>
                      <m:r>
                        <a:rPr lang="en-PH" sz="3600" b="0" i="0" smtClean="0">
                          <a:latin typeface="Cambria Math" panose="02040503050406030204" pitchFamily="18" charset="0"/>
                        </a:rPr>
                        <m:t>:</m:t>
                      </m:r>
                      <m:r>
                        <m:rPr>
                          <m:sty m:val="p"/>
                        </m:rPr>
                        <a:rPr lang="en-PH" sz="3600" b="0" i="0" smtClean="0">
                          <a:latin typeface="Cambria Math" panose="02040503050406030204" pitchFamily="18" charset="0"/>
                        </a:rPr>
                        <m:t>The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average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number</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of</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hours</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for</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a</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ten</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year</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old</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child</m:t>
                      </m:r>
                    </m:oMath>
                  </m:oMathPara>
                </a14:m>
                <a:endParaRPr lang="en-PH" sz="3600" dirty="0">
                  <a:latin typeface="Calibri" panose="020F0502020204030204" pitchFamily="34" charset="0"/>
                  <a:cs typeface="Calibri" panose="020F0502020204030204" pitchFamily="34" charset="0"/>
                </a:endParaRPr>
              </a:p>
              <a:p>
                <a:r>
                  <a:rPr lang="en-PH" sz="3600" dirty="0">
                    <a:latin typeface="Calibri" panose="020F0502020204030204" pitchFamily="34" charset="0"/>
                    <a:cs typeface="Calibri" panose="020F0502020204030204" pitchFamily="34" charset="0"/>
                  </a:rPr>
                  <a:t>to learn a task in a specific subject is 0.52 hours.</a:t>
                </a:r>
                <a:endParaRPr lang="en-US" sz="4000" dirty="0">
                  <a:latin typeface="Calibri" panose="020F0502020204030204" pitchFamily="34" charset="0"/>
                  <a:cs typeface="Calibri" panose="020F0502020204030204" pitchFamily="34" charset="0"/>
                </a:endParaRPr>
              </a:p>
            </p:txBody>
          </p:sp>
        </mc:Choice>
        <mc:Fallback xmlns="">
          <p:sp>
            <p:nvSpPr>
              <p:cNvPr id="4" name="TextBox 3">
                <a:extLst>
                  <a:ext uri="{FF2B5EF4-FFF2-40B4-BE49-F238E27FC236}">
                    <a16:creationId xmlns:a16="http://schemas.microsoft.com/office/drawing/2014/main" id="{17241925-2758-4E13-B629-C780ABB40BCA}"/>
                  </a:ext>
                </a:extLst>
              </p:cNvPr>
              <p:cNvSpPr txBox="1">
                <a:spLocks noRot="1" noChangeAspect="1" noMove="1" noResize="1" noEditPoints="1" noAdjustHandles="1" noChangeArrowheads="1" noChangeShapeType="1" noTextEdit="1"/>
              </p:cNvSpPr>
              <p:nvPr/>
            </p:nvSpPr>
            <p:spPr>
              <a:xfrm>
                <a:off x="404153" y="4002402"/>
                <a:ext cx="11152027" cy="1107996"/>
              </a:xfrm>
              <a:prstGeom prst="rect">
                <a:avLst/>
              </a:prstGeom>
              <a:blipFill>
                <a:blip r:embed="rId2"/>
                <a:stretch>
                  <a:fillRect l="-2459" b="-2430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52B40132-0096-4816-A0E8-3BA2ACBFD969}"/>
                  </a:ext>
                </a:extLst>
              </p:cNvPr>
              <p:cNvSpPr txBox="1"/>
              <p:nvPr/>
            </p:nvSpPr>
            <p:spPr>
              <a:xfrm>
                <a:off x="397741" y="5293074"/>
                <a:ext cx="11152027" cy="110799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3600" i="1" smtClean="0">
                              <a:latin typeface="Cambria Math" panose="02040503050406030204" pitchFamily="18" charset="0"/>
                            </a:rPr>
                          </m:ctrlPr>
                        </m:sSubPr>
                        <m:e>
                          <m:r>
                            <m:rPr>
                              <m:sty m:val="p"/>
                            </m:rPr>
                            <a:rPr lang="en-PH" sz="3600" b="0" i="0" smtClean="0">
                              <a:latin typeface="Cambria Math" panose="02040503050406030204" pitchFamily="18" charset="0"/>
                            </a:rPr>
                            <m:t>H</m:t>
                          </m:r>
                        </m:e>
                        <m:sub>
                          <m:r>
                            <a:rPr lang="en-PH" sz="3600" b="0" i="0" smtClean="0">
                              <a:latin typeface="Cambria Math" panose="02040503050406030204" pitchFamily="18" charset="0"/>
                            </a:rPr>
                            <m:t>1</m:t>
                          </m:r>
                        </m:sub>
                      </m:sSub>
                      <m:r>
                        <a:rPr lang="en-PH" sz="3600" b="0" i="0" smtClean="0">
                          <a:latin typeface="Cambria Math" panose="02040503050406030204" pitchFamily="18" charset="0"/>
                        </a:rPr>
                        <m:t>:</m:t>
                      </m:r>
                      <m:r>
                        <m:rPr>
                          <m:sty m:val="p"/>
                        </m:rPr>
                        <a:rPr lang="en-PH" sz="3600" b="0" i="0" smtClean="0">
                          <a:latin typeface="Cambria Math" panose="02040503050406030204" pitchFamily="18" charset="0"/>
                        </a:rPr>
                        <m:t>The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average</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number</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of</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hours</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for</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a</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ten</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year</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old</m:t>
                      </m:r>
                      <m:r>
                        <a:rPr lang="en-PH" sz="3600" b="0" i="0" smtClean="0">
                          <a:latin typeface="Cambria Math" panose="02040503050406030204" pitchFamily="18" charset="0"/>
                        </a:rPr>
                        <m:t> </m:t>
                      </m:r>
                      <m:r>
                        <m:rPr>
                          <m:sty m:val="p"/>
                        </m:rPr>
                        <a:rPr lang="en-PH" sz="3600" b="0" i="0" smtClean="0">
                          <a:latin typeface="Cambria Math" panose="02040503050406030204" pitchFamily="18" charset="0"/>
                        </a:rPr>
                        <m:t>child</m:t>
                      </m:r>
                    </m:oMath>
                  </m:oMathPara>
                </a14:m>
                <a:endParaRPr lang="en-PH" sz="3600" dirty="0">
                  <a:latin typeface="Calibri" panose="020F0502020204030204" pitchFamily="34" charset="0"/>
                  <a:cs typeface="Calibri" panose="020F0502020204030204" pitchFamily="34" charset="0"/>
                </a:endParaRPr>
              </a:p>
              <a:p>
                <a:r>
                  <a:rPr lang="en-PH" sz="3600" dirty="0">
                    <a:latin typeface="Calibri" panose="020F0502020204030204" pitchFamily="34" charset="0"/>
                    <a:cs typeface="Calibri" panose="020F0502020204030204" pitchFamily="34" charset="0"/>
                  </a:rPr>
                  <a:t>to learn a task in a specific subject is less than 0.52 hours.</a:t>
                </a:r>
                <a:endParaRPr lang="en-US" sz="4000" dirty="0">
                  <a:latin typeface="Calibri" panose="020F0502020204030204" pitchFamily="34" charset="0"/>
                  <a:cs typeface="Calibri" panose="020F0502020204030204" pitchFamily="34" charset="0"/>
                </a:endParaRPr>
              </a:p>
            </p:txBody>
          </p:sp>
        </mc:Choice>
        <mc:Fallback xmlns="">
          <p:sp>
            <p:nvSpPr>
              <p:cNvPr id="6" name="TextBox 5">
                <a:extLst>
                  <a:ext uri="{FF2B5EF4-FFF2-40B4-BE49-F238E27FC236}">
                    <a16:creationId xmlns:a16="http://schemas.microsoft.com/office/drawing/2014/main" id="{52B40132-0096-4816-A0E8-3BA2ACBFD969}"/>
                  </a:ext>
                </a:extLst>
              </p:cNvPr>
              <p:cNvSpPr txBox="1">
                <a:spLocks noRot="1" noChangeAspect="1" noMove="1" noResize="1" noEditPoints="1" noAdjustHandles="1" noChangeArrowheads="1" noChangeShapeType="1" noTextEdit="1"/>
              </p:cNvSpPr>
              <p:nvPr/>
            </p:nvSpPr>
            <p:spPr>
              <a:xfrm>
                <a:off x="397741" y="5293074"/>
                <a:ext cx="11152027" cy="1107996"/>
              </a:xfrm>
              <a:prstGeom prst="rect">
                <a:avLst/>
              </a:prstGeom>
              <a:blipFill>
                <a:blip r:embed="rId3"/>
                <a:stretch>
                  <a:fillRect l="-2459" b="-24176"/>
                </a:stretch>
              </a:blipFill>
            </p:spPr>
            <p:txBody>
              <a:bodyPr/>
              <a:lstStyle/>
              <a:p>
                <a:r>
                  <a:rPr lang="en-US">
                    <a:noFill/>
                  </a:rPr>
                  <a:t> </a:t>
                </a:r>
              </a:p>
            </p:txBody>
          </p:sp>
        </mc:Fallback>
      </mc:AlternateContent>
    </p:spTree>
    <p:extLst>
      <p:ext uri="{BB962C8B-B14F-4D97-AF65-F5344CB8AC3E}">
        <p14:creationId xmlns:p14="http://schemas.microsoft.com/office/powerpoint/2010/main" val="1322789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384</TotalTime>
  <Words>558</Words>
  <Application>Microsoft Office PowerPoint</Application>
  <PresentationFormat>Widescreen</PresentationFormat>
  <Paragraphs>99</Paragraphs>
  <Slides>23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Cambria Math</vt:lpstr>
      <vt:lpstr>Times New Roman</vt:lpstr>
      <vt:lpstr>Trebuchet MS</vt:lpstr>
      <vt:lpstr>Berlin</vt:lpstr>
      <vt:lpstr>HYPOTHESIS TESTING</vt:lpstr>
      <vt:lpstr>REVIEW</vt:lpstr>
      <vt:lpstr>OBJECTIVE</vt:lpstr>
      <vt:lpstr>PowerPoint Presentation</vt:lpstr>
      <vt:lpstr>STATISTICAL HYPOTHESIS</vt:lpstr>
      <vt:lpstr>HYPOTHESIS TESTING </vt:lpstr>
      <vt:lpstr>TYPES OF HYPOTHESIS</vt:lpstr>
      <vt:lpstr>EXAMPLE</vt:lpstr>
      <vt:lpstr>EXAMPLE</vt:lpstr>
      <vt:lpstr>EXAMPLE</vt:lpstr>
      <vt:lpstr>TYPE OF TEST</vt:lpstr>
      <vt:lpstr>EXAMPLE</vt:lpstr>
      <vt:lpstr>EXAMPLE</vt:lpstr>
      <vt:lpstr>EXAMPLE</vt:lpstr>
      <vt:lpstr>PRACTICAL APPLICATION</vt:lpstr>
      <vt:lpstr>GENERALIZATION</vt:lpstr>
      <vt:lpstr>EVALUATION</vt:lpstr>
      <vt:lpstr>Answers</vt:lpstr>
      <vt:lpstr>Answers</vt:lpstr>
      <vt:lpstr>Answers</vt:lpstr>
      <vt:lpstr>Answers</vt:lpstr>
      <vt:lpstr>Answers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HYPOTHESIS TESTING</dc:title>
  <dc:creator>Administrator</dc:creator>
  <cp:lastModifiedBy>HP</cp:lastModifiedBy>
  <cp:revision>35</cp:revision>
  <dcterms:created xsi:type="dcterms:W3CDTF">2020-01-26T11:38:16Z</dcterms:created>
  <dcterms:modified xsi:type="dcterms:W3CDTF">2024-05-10T07:08:29Z</dcterms:modified>
</cp:coreProperties>
</file>