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75" r:id="rId2"/>
    <p:sldId id="256" r:id="rId3"/>
    <p:sldId id="259" r:id="rId4"/>
    <p:sldId id="302" r:id="rId5"/>
    <p:sldId id="262" r:id="rId6"/>
    <p:sldId id="303" r:id="rId7"/>
    <p:sldId id="304" r:id="rId8"/>
    <p:sldId id="306" r:id="rId9"/>
    <p:sldId id="261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71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Hind Vadodara Light" panose="020B0604020202020204" charset="0"/>
      <p:regular r:id="rId25"/>
      <p:bold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Teko Light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2D0CCF-9AA6-45E5-B937-4C13482C1489}">
  <a:tblStyle styleId="{D82D0CCF-9AA6-45E5-B937-4C13482C14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24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63e8071f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63e8071f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320de4b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320de4b7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320de4b7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320de4b7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 idx="2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3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5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6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gif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6"/>
          <p:cNvSpPr txBox="1">
            <a:spLocks noGrp="1"/>
          </p:cNvSpPr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GOOD MORNING!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27">
            <a:extLst>
              <a:ext uri="{FF2B5EF4-FFF2-40B4-BE49-F238E27FC236}">
                <a16:creationId xmlns:a16="http://schemas.microsoft.com/office/drawing/2014/main" id="{3B3CE9F5-118D-49DB-8E3B-8A9C662AE470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sp>
        <p:nvSpPr>
          <p:cNvPr id="6" name="Google Shape;135;p28">
            <a:extLst>
              <a:ext uri="{FF2B5EF4-FFF2-40B4-BE49-F238E27FC236}">
                <a16:creationId xmlns:a16="http://schemas.microsoft.com/office/drawing/2014/main" id="{9FF14830-272E-4998-80B6-C49AB9C9F375}"/>
              </a:ext>
            </a:extLst>
          </p:cNvPr>
          <p:cNvSpPr txBox="1">
            <a:spLocks/>
          </p:cNvSpPr>
          <p:nvPr/>
        </p:nvSpPr>
        <p:spPr>
          <a:xfrm>
            <a:off x="212081" y="1935113"/>
            <a:ext cx="8991105" cy="137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/>
              <a:t>THE DIRECT DETERMINATION OF  THE NUMERIC VALUE OF V</a:t>
            </a:r>
            <a:r>
              <a:rPr lang="en-US" baseline="-25000" dirty="0"/>
              <a:t>max 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dirty="0"/>
              <a:t>AND THEREFORE K</a:t>
            </a:r>
            <a:r>
              <a:rPr lang="en-US" baseline="-25000" dirty="0"/>
              <a:t>m</a:t>
            </a:r>
            <a:r>
              <a:rPr lang="en-US" dirty="0"/>
              <a:t> OFTEN REQUIRES VERY HIGH SUBSTRATE CONCENTRATIONS</a:t>
            </a:r>
            <a:endParaRPr lang="en-US" baseline="-25000" dirty="0"/>
          </a:p>
        </p:txBody>
      </p:sp>
      <p:sp>
        <p:nvSpPr>
          <p:cNvPr id="7" name="Google Shape;135;p28">
            <a:extLst>
              <a:ext uri="{FF2B5EF4-FFF2-40B4-BE49-F238E27FC236}">
                <a16:creationId xmlns:a16="http://schemas.microsoft.com/office/drawing/2014/main" id="{A28ACC4D-D799-46B3-A971-5F46918B2BC1}"/>
              </a:ext>
            </a:extLst>
          </p:cNvPr>
          <p:cNvSpPr txBox="1">
            <a:spLocks/>
          </p:cNvSpPr>
          <p:nvPr/>
        </p:nvSpPr>
        <p:spPr>
          <a:xfrm>
            <a:off x="-640581" y="3219740"/>
            <a:ext cx="9938864" cy="11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just"/>
            <a:r>
              <a:rPr lang="en-US" dirty="0"/>
              <a:t>             </a:t>
            </a:r>
            <a:r>
              <a:rPr lang="en-US" b="1" dirty="0"/>
              <a:t>“A LINEAR FORM CIRCUMVENTS THIS WHEREIN V</a:t>
            </a:r>
            <a:r>
              <a:rPr lang="en-US" b="1" baseline="-25000" dirty="0"/>
              <a:t>max</a:t>
            </a:r>
            <a:r>
              <a:rPr lang="en-US" b="1" dirty="0"/>
              <a:t> AND K</a:t>
            </a:r>
            <a:r>
              <a:rPr lang="en-US" b="1" baseline="-25000" dirty="0"/>
              <a:t>m</a:t>
            </a:r>
            <a:r>
              <a:rPr lang="en-US" b="1" dirty="0"/>
              <a:t> CAN BE</a:t>
            </a:r>
          </a:p>
          <a:p>
            <a:pPr algn="just"/>
            <a:r>
              <a:rPr lang="en-US" b="1" dirty="0"/>
              <a:t>              EXTRAPOLATED AT A LESSER CONCENTRATION.”</a:t>
            </a:r>
          </a:p>
        </p:txBody>
      </p:sp>
      <p:sp>
        <p:nvSpPr>
          <p:cNvPr id="8" name="Google Shape;162;p30">
            <a:extLst>
              <a:ext uri="{FF2B5EF4-FFF2-40B4-BE49-F238E27FC236}">
                <a16:creationId xmlns:a16="http://schemas.microsoft.com/office/drawing/2014/main" id="{34AFB47E-53C3-4463-A35B-CC6B944A9FBD}"/>
              </a:ext>
            </a:extLst>
          </p:cNvPr>
          <p:cNvSpPr txBox="1">
            <a:spLocks/>
          </p:cNvSpPr>
          <p:nvPr/>
        </p:nvSpPr>
        <p:spPr>
          <a:xfrm>
            <a:off x="-1009497" y="1396782"/>
            <a:ext cx="45357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4400" u="sng" dirty="0">
                <a:solidFill>
                  <a:schemeClr val="accent1"/>
                </a:solidFill>
              </a:rPr>
              <a:t>CHALLENGE#2</a:t>
            </a:r>
          </a:p>
        </p:txBody>
      </p:sp>
    </p:spTree>
    <p:extLst>
      <p:ext uri="{BB962C8B-B14F-4D97-AF65-F5344CB8AC3E}">
        <p14:creationId xmlns:p14="http://schemas.microsoft.com/office/powerpoint/2010/main" val="40724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27">
            <a:extLst>
              <a:ext uri="{FF2B5EF4-FFF2-40B4-BE49-F238E27FC236}">
                <a16:creationId xmlns:a16="http://schemas.microsoft.com/office/drawing/2014/main" id="{1F0ABCBA-744A-4591-B575-0D43950BE234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3FE28A-3551-4C1D-A48D-C7ECF2E22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87622"/>
              </p:ext>
            </p:extLst>
          </p:nvPr>
        </p:nvGraphicFramePr>
        <p:xfrm>
          <a:off x="2274644" y="594822"/>
          <a:ext cx="2083918" cy="107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3" imgW="838080" imgH="431640" progId="Equation.KSEE3">
                  <p:embed/>
                </p:oleObj>
              </mc:Choice>
              <mc:Fallback>
                <p:oleObj name="Equation" r:id="rId3" imgW="838080" imgH="431640" progId="Equation.KSEE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DCA7F0E-950F-4D8F-8011-1398EFB73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4644" y="594822"/>
                        <a:ext cx="2083918" cy="107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162;p30">
            <a:extLst>
              <a:ext uri="{FF2B5EF4-FFF2-40B4-BE49-F238E27FC236}">
                <a16:creationId xmlns:a16="http://schemas.microsoft.com/office/drawing/2014/main" id="{D89C938D-586B-495E-A618-010DB05B273C}"/>
              </a:ext>
            </a:extLst>
          </p:cNvPr>
          <p:cNvSpPr txBox="1">
            <a:spLocks/>
          </p:cNvSpPr>
          <p:nvPr/>
        </p:nvSpPr>
        <p:spPr>
          <a:xfrm>
            <a:off x="3713247" y="787264"/>
            <a:ext cx="5597624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4000" dirty="0">
                <a:solidFill>
                  <a:schemeClr val="accent1"/>
                </a:solidFill>
              </a:rPr>
              <a:t>MICHAELIS – MENTEN EQUATION</a:t>
            </a:r>
          </a:p>
        </p:txBody>
      </p:sp>
      <p:sp>
        <p:nvSpPr>
          <p:cNvPr id="7" name="Google Shape;135;p28">
            <a:extLst>
              <a:ext uri="{FF2B5EF4-FFF2-40B4-BE49-F238E27FC236}">
                <a16:creationId xmlns:a16="http://schemas.microsoft.com/office/drawing/2014/main" id="{69C5BB0B-C4B4-43FC-82D9-0D44D14E26ED}"/>
              </a:ext>
            </a:extLst>
          </p:cNvPr>
          <p:cNvSpPr txBox="1">
            <a:spLocks/>
          </p:cNvSpPr>
          <p:nvPr/>
        </p:nvSpPr>
        <p:spPr>
          <a:xfrm>
            <a:off x="507076" y="1553579"/>
            <a:ext cx="1928113" cy="80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sz="2400" dirty="0"/>
              <a:t>Getting the inverse,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72A4924-FC55-4A30-A398-556921D22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58214"/>
              </p:ext>
            </p:extLst>
          </p:nvPr>
        </p:nvGraphicFramePr>
        <p:xfrm>
          <a:off x="2271371" y="1610164"/>
          <a:ext cx="3278260" cy="347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5" imgW="1384200" imgH="1384200" progId="Equation.KSEE3">
                  <p:embed/>
                </p:oleObj>
              </mc:Choice>
              <mc:Fallback>
                <p:oleObj name="Equation" r:id="rId5" imgW="1384200" imgH="1384200" progId="Equation.KSEE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3FE28A-3551-4C1D-A48D-C7ECF2E22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1371" y="1610164"/>
                        <a:ext cx="3278260" cy="3471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Google Shape;162;p30">
            <a:extLst>
              <a:ext uri="{FF2B5EF4-FFF2-40B4-BE49-F238E27FC236}">
                <a16:creationId xmlns:a16="http://schemas.microsoft.com/office/drawing/2014/main" id="{B2D3605A-04AF-4EA3-9E14-D610EB244C64}"/>
              </a:ext>
            </a:extLst>
          </p:cNvPr>
          <p:cNvSpPr txBox="1">
            <a:spLocks/>
          </p:cNvSpPr>
          <p:nvPr/>
        </p:nvSpPr>
        <p:spPr>
          <a:xfrm>
            <a:off x="5336771" y="4356236"/>
            <a:ext cx="3858435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4000" dirty="0">
                <a:solidFill>
                  <a:schemeClr val="accent1"/>
                </a:solidFill>
              </a:rPr>
              <a:t>LINEWEAVER – BURK </a:t>
            </a:r>
          </a:p>
          <a:p>
            <a:r>
              <a:rPr lang="en-US" sz="4000" dirty="0">
                <a:solidFill>
                  <a:schemeClr val="accent1"/>
                </a:solidFill>
              </a:rPr>
              <a:t>EQUATION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118707-6227-4738-A2D9-F5B964CD2553}"/>
              </a:ext>
            </a:extLst>
          </p:cNvPr>
          <p:cNvSpPr/>
          <p:nvPr/>
        </p:nvSpPr>
        <p:spPr>
          <a:xfrm>
            <a:off x="2055592" y="3836836"/>
            <a:ext cx="3507971" cy="124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C7DE40-7D1A-4C4B-88F6-B14C3447E0BD}"/>
              </a:ext>
            </a:extLst>
          </p:cNvPr>
          <p:cNvCxnSpPr>
            <a:cxnSpLocks/>
          </p:cNvCxnSpPr>
          <p:nvPr/>
        </p:nvCxnSpPr>
        <p:spPr>
          <a:xfrm>
            <a:off x="4944886" y="2884070"/>
            <a:ext cx="391885" cy="8083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27">
            <a:extLst>
              <a:ext uri="{FF2B5EF4-FFF2-40B4-BE49-F238E27FC236}">
                <a16:creationId xmlns:a16="http://schemas.microsoft.com/office/drawing/2014/main" id="{76886220-ACC9-4EB6-8DE8-66D8225F4CD9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D297CED-AE1B-4932-AE0D-38EF11C75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434438"/>
              </p:ext>
            </p:extLst>
          </p:nvPr>
        </p:nvGraphicFramePr>
        <p:xfrm>
          <a:off x="2248144" y="720090"/>
          <a:ext cx="38496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Equation" r:id="rId3" imgW="1625400" imgH="482400" progId="Equation.KSEE3">
                  <p:embed/>
                </p:oleObj>
              </mc:Choice>
              <mc:Fallback>
                <p:oleObj name="Equation" r:id="rId3" imgW="1625400" imgH="482400" progId="Equation.KSEE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72A4924-FC55-4A30-A398-556921D22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8144" y="720090"/>
                        <a:ext cx="3849687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27E5BDA-59E7-42BB-8058-1DE25BB75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5345"/>
              </p:ext>
            </p:extLst>
          </p:nvPr>
        </p:nvGraphicFramePr>
        <p:xfrm>
          <a:off x="2462213" y="2460625"/>
          <a:ext cx="35655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Equation" r:id="rId5" imgW="736560" imgH="203040" progId="Equation.KSEE3">
                  <p:embed/>
                </p:oleObj>
              </mc:Choice>
              <mc:Fallback>
                <p:oleObj name="Equation" r:id="rId5" imgW="736560" imgH="203040" progId="Equation.KSEE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D297CED-AE1B-4932-AE0D-38EF11C7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2213" y="2460625"/>
                        <a:ext cx="3565525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96C3D37A-F288-4A68-B2CE-7DDBC45F43B2}"/>
              </a:ext>
            </a:extLst>
          </p:cNvPr>
          <p:cNvSpPr/>
          <p:nvPr/>
        </p:nvSpPr>
        <p:spPr>
          <a:xfrm>
            <a:off x="2184710" y="796830"/>
            <a:ext cx="509010" cy="1132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66B269-6F4C-41F9-8FA3-AE66E3F83C33}"/>
              </a:ext>
            </a:extLst>
          </p:cNvPr>
          <p:cNvSpPr/>
          <p:nvPr/>
        </p:nvSpPr>
        <p:spPr>
          <a:xfrm>
            <a:off x="2847189" y="582203"/>
            <a:ext cx="1275920" cy="15289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FCF150-F719-47A9-A30F-53ECEB1269AE}"/>
              </a:ext>
            </a:extLst>
          </p:cNvPr>
          <p:cNvSpPr/>
          <p:nvPr/>
        </p:nvSpPr>
        <p:spPr>
          <a:xfrm>
            <a:off x="4172988" y="764666"/>
            <a:ext cx="798026" cy="12096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5D1A22-7DCA-4EF5-905C-87409D33C0AA}"/>
              </a:ext>
            </a:extLst>
          </p:cNvPr>
          <p:cNvSpPr/>
          <p:nvPr/>
        </p:nvSpPr>
        <p:spPr>
          <a:xfrm>
            <a:off x="5290940" y="732627"/>
            <a:ext cx="885199" cy="12862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CFD6F4-CDB0-4CF5-90A0-AD37EA8B5E8C}"/>
              </a:ext>
            </a:extLst>
          </p:cNvPr>
          <p:cNvSpPr/>
          <p:nvPr/>
        </p:nvSpPr>
        <p:spPr>
          <a:xfrm>
            <a:off x="2499223" y="2524595"/>
            <a:ext cx="435447" cy="446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A37514-DA55-4A7A-A2B5-4AB2AA5FBD93}"/>
              </a:ext>
            </a:extLst>
          </p:cNvPr>
          <p:cNvSpPr/>
          <p:nvPr/>
        </p:nvSpPr>
        <p:spPr>
          <a:xfrm>
            <a:off x="3674089" y="2511763"/>
            <a:ext cx="435447" cy="4467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46022D-E8C8-47DC-8F04-2194CE9D5FDC}"/>
              </a:ext>
            </a:extLst>
          </p:cNvPr>
          <p:cNvSpPr/>
          <p:nvPr/>
        </p:nvSpPr>
        <p:spPr>
          <a:xfrm>
            <a:off x="4347731" y="2505461"/>
            <a:ext cx="435447" cy="4467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rgbClr val="00B05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1FBE77-87DA-4BF8-98ED-195248CDB71F}"/>
              </a:ext>
            </a:extLst>
          </p:cNvPr>
          <p:cNvSpPr/>
          <p:nvPr/>
        </p:nvSpPr>
        <p:spPr>
          <a:xfrm>
            <a:off x="5389593" y="2501042"/>
            <a:ext cx="435447" cy="44676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>
              <a:solidFill>
                <a:srgbClr val="00B050"/>
              </a:solidFill>
            </a:endParaRPr>
          </a:p>
        </p:txBody>
      </p:sp>
      <p:sp>
        <p:nvSpPr>
          <p:cNvPr id="18" name="Google Shape;135;p28">
            <a:extLst>
              <a:ext uri="{FF2B5EF4-FFF2-40B4-BE49-F238E27FC236}">
                <a16:creationId xmlns:a16="http://schemas.microsoft.com/office/drawing/2014/main" id="{9006A60E-CE3D-4C12-9E8F-26EE661FE531}"/>
              </a:ext>
            </a:extLst>
          </p:cNvPr>
          <p:cNvSpPr txBox="1">
            <a:spLocks/>
          </p:cNvSpPr>
          <p:nvPr/>
        </p:nvSpPr>
        <p:spPr>
          <a:xfrm>
            <a:off x="801255" y="3101676"/>
            <a:ext cx="1928113" cy="80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sz="2800" dirty="0"/>
              <a:t>Setting y=0,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FCCB28F-4100-4042-ADEE-29457B0FC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24154"/>
              </p:ext>
            </p:extLst>
          </p:nvPr>
        </p:nvGraphicFramePr>
        <p:xfrm>
          <a:off x="2439215" y="2872172"/>
          <a:ext cx="22764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Equation" r:id="rId7" imgW="469800" imgH="393480" progId="Equation.KSEE3">
                  <p:embed/>
                </p:oleObj>
              </mc:Choice>
              <mc:Fallback>
                <p:oleObj name="Equation" r:id="rId7" imgW="469800" imgH="393480" progId="Equation.KSEE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27E5BDA-59E7-42BB-8058-1DE25BB75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9215" y="2872172"/>
                        <a:ext cx="227647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FE14561-6176-4FFA-890F-1EAC621BD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31759"/>
              </p:ext>
            </p:extLst>
          </p:nvPr>
        </p:nvGraphicFramePr>
        <p:xfrm>
          <a:off x="4889121" y="3881279"/>
          <a:ext cx="11731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Equation" r:id="rId9" imgW="495000" imgH="431640" progId="Equation.KSEE3">
                  <p:embed/>
                </p:oleObj>
              </mc:Choice>
              <mc:Fallback>
                <p:oleObj name="Equation" r:id="rId9" imgW="495000" imgH="431640" progId="Equation.KSEE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D297CED-AE1B-4932-AE0D-38EF11C7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121" y="3881279"/>
                        <a:ext cx="1173163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3850947-CE3F-4290-BA22-D85AC8D468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362464"/>
              </p:ext>
            </p:extLst>
          </p:nvPr>
        </p:nvGraphicFramePr>
        <p:xfrm>
          <a:off x="2526277" y="3882866"/>
          <a:ext cx="240665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Equation" r:id="rId11" imgW="1015920" imgH="431640" progId="Equation.KSEE3">
                  <p:embed/>
                </p:oleObj>
              </mc:Choice>
              <mc:Fallback>
                <p:oleObj name="Equation" r:id="rId11" imgW="1015920" imgH="431640" progId="Equation.KSEE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D297CED-AE1B-4932-AE0D-38EF11C7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26277" y="3882866"/>
                        <a:ext cx="2406650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84DE190-ED90-4070-AE9F-108564C130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9109" y="2919506"/>
            <a:ext cx="2882172" cy="2069083"/>
          </a:xfrm>
          <a:prstGeom prst="rect">
            <a:avLst/>
          </a:prstGeom>
        </p:spPr>
      </p:pic>
      <p:sp>
        <p:nvSpPr>
          <p:cNvPr id="21" name="Google Shape;162;p30">
            <a:extLst>
              <a:ext uri="{FF2B5EF4-FFF2-40B4-BE49-F238E27FC236}">
                <a16:creationId xmlns:a16="http://schemas.microsoft.com/office/drawing/2014/main" id="{C6B41744-31FA-4736-90D2-369720A2CE9F}"/>
              </a:ext>
            </a:extLst>
          </p:cNvPr>
          <p:cNvSpPr txBox="1">
            <a:spLocks/>
          </p:cNvSpPr>
          <p:nvPr/>
        </p:nvSpPr>
        <p:spPr>
          <a:xfrm>
            <a:off x="5475702" y="2247742"/>
            <a:ext cx="4185529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LINEWEAVER – BURK PLOT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0DA90F-ACFB-4014-85E8-2E9A0694F2E6}"/>
              </a:ext>
            </a:extLst>
          </p:cNvPr>
          <p:cNvCxnSpPr/>
          <p:nvPr/>
        </p:nvCxnSpPr>
        <p:spPr>
          <a:xfrm flipH="1">
            <a:off x="3938981" y="4121728"/>
            <a:ext cx="515258" cy="738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27">
            <a:extLst>
              <a:ext uri="{FF2B5EF4-FFF2-40B4-BE49-F238E27FC236}">
                <a16:creationId xmlns:a16="http://schemas.microsoft.com/office/drawing/2014/main" id="{58BCC367-26DB-43B7-8F72-9C1496771063}"/>
              </a:ext>
            </a:extLst>
          </p:cNvPr>
          <p:cNvSpPr txBox="1">
            <a:spLocks/>
          </p:cNvSpPr>
          <p:nvPr/>
        </p:nvSpPr>
        <p:spPr>
          <a:xfrm>
            <a:off x="1312216" y="-143812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sp>
        <p:nvSpPr>
          <p:cNvPr id="5" name="Google Shape;135;p28">
            <a:extLst>
              <a:ext uri="{FF2B5EF4-FFF2-40B4-BE49-F238E27FC236}">
                <a16:creationId xmlns:a16="http://schemas.microsoft.com/office/drawing/2014/main" id="{2BCDC476-E05C-4E45-994E-8601196A280B}"/>
              </a:ext>
            </a:extLst>
          </p:cNvPr>
          <p:cNvSpPr txBox="1">
            <a:spLocks/>
          </p:cNvSpPr>
          <p:nvPr/>
        </p:nvSpPr>
        <p:spPr>
          <a:xfrm>
            <a:off x="152895" y="2014856"/>
            <a:ext cx="8991105" cy="70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/>
              <a:t>WHAT IS THE SIGNIFICANCE OF K</a:t>
            </a:r>
            <a:r>
              <a:rPr lang="en-US" baseline="-25000" dirty="0"/>
              <a:t>M </a:t>
            </a:r>
            <a:r>
              <a:rPr lang="en-US" dirty="0"/>
              <a:t>(MICHAELIS CONTENT)?</a:t>
            </a:r>
            <a:endParaRPr lang="en-US" baseline="-25000" dirty="0"/>
          </a:p>
        </p:txBody>
      </p:sp>
      <p:sp>
        <p:nvSpPr>
          <p:cNvPr id="6" name="Google Shape;162;p30">
            <a:extLst>
              <a:ext uri="{FF2B5EF4-FFF2-40B4-BE49-F238E27FC236}">
                <a16:creationId xmlns:a16="http://schemas.microsoft.com/office/drawing/2014/main" id="{C553F1C8-B4AD-4B5F-B4CD-6BF731EEF18F}"/>
              </a:ext>
            </a:extLst>
          </p:cNvPr>
          <p:cNvSpPr txBox="1">
            <a:spLocks/>
          </p:cNvSpPr>
          <p:nvPr/>
        </p:nvSpPr>
        <p:spPr>
          <a:xfrm>
            <a:off x="-1009497" y="1396782"/>
            <a:ext cx="45357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4400" u="sng" dirty="0">
                <a:solidFill>
                  <a:schemeClr val="accent1"/>
                </a:solidFill>
              </a:rPr>
              <a:t>CHALLENGE#3</a:t>
            </a:r>
          </a:p>
        </p:txBody>
      </p:sp>
      <p:sp>
        <p:nvSpPr>
          <p:cNvPr id="8" name="Google Shape;135;p28">
            <a:extLst>
              <a:ext uri="{FF2B5EF4-FFF2-40B4-BE49-F238E27FC236}">
                <a16:creationId xmlns:a16="http://schemas.microsoft.com/office/drawing/2014/main" id="{503312F5-9B27-41E6-815D-2EE752C94E7B}"/>
              </a:ext>
            </a:extLst>
          </p:cNvPr>
          <p:cNvSpPr txBox="1">
            <a:spLocks/>
          </p:cNvSpPr>
          <p:nvPr/>
        </p:nvSpPr>
        <p:spPr>
          <a:xfrm>
            <a:off x="217512" y="2736984"/>
            <a:ext cx="8991105" cy="12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dirty="0"/>
              <a:t>“K</a:t>
            </a:r>
            <a:r>
              <a:rPr lang="en-US" b="1" baseline="-25000" dirty="0"/>
              <a:t>M</a:t>
            </a:r>
            <a:r>
              <a:rPr lang="en-US" b="1" dirty="0"/>
              <a:t> IS A RELATIVE MEASURE OF THE AFFINITY OF A SUBSTRATE FOR AN ENZYME. IT IS UNIQUE FOR EACH ENZYME – SUBSTRATE PAIR”  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2016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D73E26-7E93-4CD5-9E20-411DD55E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18" y="1128221"/>
            <a:ext cx="4340375" cy="3686068"/>
          </a:xfrm>
          <a:prstGeom prst="rect">
            <a:avLst/>
          </a:prstGeom>
        </p:spPr>
      </p:pic>
      <p:sp>
        <p:nvSpPr>
          <p:cNvPr id="7" name="Google Shape;129;p27">
            <a:extLst>
              <a:ext uri="{FF2B5EF4-FFF2-40B4-BE49-F238E27FC236}">
                <a16:creationId xmlns:a16="http://schemas.microsoft.com/office/drawing/2014/main" id="{E5976EE4-AC84-43A2-94C0-3126F1D63FFF}"/>
              </a:ext>
            </a:extLst>
          </p:cNvPr>
          <p:cNvSpPr txBox="1">
            <a:spLocks/>
          </p:cNvSpPr>
          <p:nvPr/>
        </p:nvSpPr>
        <p:spPr>
          <a:xfrm>
            <a:off x="1312216" y="-143812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</p:spTree>
    <p:extLst>
      <p:ext uri="{BB962C8B-B14F-4D97-AF65-F5344CB8AC3E}">
        <p14:creationId xmlns:p14="http://schemas.microsoft.com/office/powerpoint/2010/main" val="40321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27">
            <a:extLst>
              <a:ext uri="{FF2B5EF4-FFF2-40B4-BE49-F238E27FC236}">
                <a16:creationId xmlns:a16="http://schemas.microsoft.com/office/drawing/2014/main" id="{15FE0CB0-A13E-4542-8BD6-01C63A94CB3A}"/>
              </a:ext>
            </a:extLst>
          </p:cNvPr>
          <p:cNvSpPr txBox="1">
            <a:spLocks/>
          </p:cNvSpPr>
          <p:nvPr/>
        </p:nvSpPr>
        <p:spPr>
          <a:xfrm>
            <a:off x="1312216" y="-202334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E2D43-F30F-4216-82FC-6C4B74DAB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0" y="1135478"/>
            <a:ext cx="4340375" cy="3686068"/>
          </a:xfrm>
          <a:prstGeom prst="rect">
            <a:avLst/>
          </a:prstGeom>
        </p:spPr>
      </p:pic>
      <p:sp>
        <p:nvSpPr>
          <p:cNvPr id="6" name="Google Shape;135;p28">
            <a:extLst>
              <a:ext uri="{FF2B5EF4-FFF2-40B4-BE49-F238E27FC236}">
                <a16:creationId xmlns:a16="http://schemas.microsoft.com/office/drawing/2014/main" id="{102432C2-7535-45CC-B1A2-18A05E96C1E1}"/>
              </a:ext>
            </a:extLst>
          </p:cNvPr>
          <p:cNvSpPr txBox="1">
            <a:spLocks/>
          </p:cNvSpPr>
          <p:nvPr/>
        </p:nvSpPr>
        <p:spPr>
          <a:xfrm>
            <a:off x="5147957" y="2327204"/>
            <a:ext cx="3996043" cy="60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SMALLER K</a:t>
            </a:r>
            <a:r>
              <a:rPr lang="en-US" baseline="-25000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, HIGHER AFFINITY</a:t>
            </a:r>
          </a:p>
        </p:txBody>
      </p:sp>
      <p:sp>
        <p:nvSpPr>
          <p:cNvPr id="7" name="Google Shape;135;p28">
            <a:extLst>
              <a:ext uri="{FF2B5EF4-FFF2-40B4-BE49-F238E27FC236}">
                <a16:creationId xmlns:a16="http://schemas.microsoft.com/office/drawing/2014/main" id="{35AE3FD5-B5CC-4455-9404-7F573DC937BE}"/>
              </a:ext>
            </a:extLst>
          </p:cNvPr>
          <p:cNvSpPr txBox="1">
            <a:spLocks/>
          </p:cNvSpPr>
          <p:nvPr/>
        </p:nvSpPr>
        <p:spPr>
          <a:xfrm>
            <a:off x="5147956" y="2907728"/>
            <a:ext cx="3996043" cy="56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REACHES (V</a:t>
            </a:r>
            <a:r>
              <a:rPr lang="en-US" sz="3200" baseline="-25000" dirty="0">
                <a:solidFill>
                  <a:schemeClr val="accent1"/>
                </a:solidFill>
              </a:rPr>
              <a:t>max</a:t>
            </a:r>
            <a:r>
              <a:rPr lang="en-US" sz="3200" dirty="0">
                <a:solidFill>
                  <a:schemeClr val="accent1"/>
                </a:solidFill>
              </a:rPr>
              <a:t>/2 ) AT A LOWER [S]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2E3838-AD8A-4F29-8181-354472B5C333}"/>
              </a:ext>
            </a:extLst>
          </p:cNvPr>
          <p:cNvSpPr/>
          <p:nvPr/>
        </p:nvSpPr>
        <p:spPr>
          <a:xfrm>
            <a:off x="319314" y="4413898"/>
            <a:ext cx="5217886" cy="358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20652A-5D94-4814-BEAF-F5DD868BBED0}"/>
              </a:ext>
            </a:extLst>
          </p:cNvPr>
          <p:cNvSpPr/>
          <p:nvPr/>
        </p:nvSpPr>
        <p:spPr>
          <a:xfrm>
            <a:off x="258034" y="1592611"/>
            <a:ext cx="5217886" cy="358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755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27">
            <a:extLst>
              <a:ext uri="{FF2B5EF4-FFF2-40B4-BE49-F238E27FC236}">
                <a16:creationId xmlns:a16="http://schemas.microsoft.com/office/drawing/2014/main" id="{5AADE490-5358-48A3-BCA0-D96A531930D4}"/>
              </a:ext>
            </a:extLst>
          </p:cNvPr>
          <p:cNvSpPr txBox="1">
            <a:spLocks/>
          </p:cNvSpPr>
          <p:nvPr/>
        </p:nvSpPr>
        <p:spPr>
          <a:xfrm>
            <a:off x="800152" y="582443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b="1" u="sng" dirty="0"/>
              <a:t>SUMMARY</a:t>
            </a:r>
          </a:p>
        </p:txBody>
      </p:sp>
      <p:sp>
        <p:nvSpPr>
          <p:cNvPr id="5" name="Google Shape;135;p28">
            <a:extLst>
              <a:ext uri="{FF2B5EF4-FFF2-40B4-BE49-F238E27FC236}">
                <a16:creationId xmlns:a16="http://schemas.microsoft.com/office/drawing/2014/main" id="{D80491D3-D016-4ED3-94C3-214EA318F9DC}"/>
              </a:ext>
            </a:extLst>
          </p:cNvPr>
          <p:cNvSpPr txBox="1">
            <a:spLocks/>
          </p:cNvSpPr>
          <p:nvPr/>
        </p:nvSpPr>
        <p:spPr>
          <a:xfrm>
            <a:off x="-15701" y="1383995"/>
            <a:ext cx="9287291" cy="70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/>
              <a:t>&gt; </a:t>
            </a:r>
            <a:r>
              <a:rPr lang="en-US" dirty="0">
                <a:solidFill>
                  <a:schemeClr val="accent1"/>
                </a:solidFill>
              </a:rPr>
              <a:t>MICHAELIS-MENTEN EQUATION </a:t>
            </a:r>
            <a:r>
              <a:rPr lang="en-US" dirty="0"/>
              <a:t>DESCRIBES KINETIC BEHAVOR OF ENZYMES</a:t>
            </a:r>
            <a:endParaRPr lang="en-US" baseline="-25000" dirty="0"/>
          </a:p>
        </p:txBody>
      </p:sp>
      <p:sp>
        <p:nvSpPr>
          <p:cNvPr id="6" name="Google Shape;135;p28">
            <a:extLst>
              <a:ext uri="{FF2B5EF4-FFF2-40B4-BE49-F238E27FC236}">
                <a16:creationId xmlns:a16="http://schemas.microsoft.com/office/drawing/2014/main" id="{9219795E-1A18-4194-96E2-455BEA7AE58A}"/>
              </a:ext>
            </a:extLst>
          </p:cNvPr>
          <p:cNvSpPr txBox="1">
            <a:spLocks/>
          </p:cNvSpPr>
          <p:nvPr/>
        </p:nvSpPr>
        <p:spPr>
          <a:xfrm>
            <a:off x="-15701" y="1900709"/>
            <a:ext cx="9159702" cy="70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/>
              <a:t>&gt;  IT FURTHER DESCRIBES THE RELATIONSHIP OF RATE OF AN ENZYME</a:t>
            </a:r>
          </a:p>
          <a:p>
            <a:pPr algn="l"/>
            <a:r>
              <a:rPr lang="en-US" dirty="0"/>
              <a:t>    CATALYZED REACTION TO SUBSTRATE CONCENTRATION. </a:t>
            </a:r>
            <a:endParaRPr lang="en-US" baseline="-25000" dirty="0"/>
          </a:p>
        </p:txBody>
      </p:sp>
      <p:sp>
        <p:nvSpPr>
          <p:cNvPr id="7" name="Google Shape;135;p28">
            <a:extLst>
              <a:ext uri="{FF2B5EF4-FFF2-40B4-BE49-F238E27FC236}">
                <a16:creationId xmlns:a16="http://schemas.microsoft.com/office/drawing/2014/main" id="{25C36956-17B2-46EF-AD9E-8356B7393163}"/>
              </a:ext>
            </a:extLst>
          </p:cNvPr>
          <p:cNvSpPr txBox="1">
            <a:spLocks/>
          </p:cNvSpPr>
          <p:nvPr/>
        </p:nvSpPr>
        <p:spPr>
          <a:xfrm>
            <a:off x="-15702" y="2960421"/>
            <a:ext cx="9159702" cy="70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/>
              <a:t>&gt;  THE LINE WEAVER – BURK PLOT DETERMINES THE K</a:t>
            </a:r>
            <a:r>
              <a:rPr lang="en-US" baseline="-25000" dirty="0"/>
              <a:t>M </a:t>
            </a:r>
            <a:r>
              <a:rPr lang="en-US" dirty="0"/>
              <a:t>AT LOW [S]</a:t>
            </a:r>
            <a:r>
              <a:rPr lang="en-US" baseline="-25000" dirty="0"/>
              <a:t> </a:t>
            </a:r>
          </a:p>
        </p:txBody>
      </p:sp>
      <p:sp>
        <p:nvSpPr>
          <p:cNvPr id="8" name="Google Shape;135;p28">
            <a:extLst>
              <a:ext uri="{FF2B5EF4-FFF2-40B4-BE49-F238E27FC236}">
                <a16:creationId xmlns:a16="http://schemas.microsoft.com/office/drawing/2014/main" id="{5CD31595-C25D-4C9A-BFAA-FE5C82763CBA}"/>
              </a:ext>
            </a:extLst>
          </p:cNvPr>
          <p:cNvSpPr txBox="1">
            <a:spLocks/>
          </p:cNvSpPr>
          <p:nvPr/>
        </p:nvSpPr>
        <p:spPr>
          <a:xfrm>
            <a:off x="-15702" y="3559388"/>
            <a:ext cx="9159702" cy="70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/>
              <a:t>&gt;  K</a:t>
            </a:r>
            <a:r>
              <a:rPr lang="en-US" baseline="-25000" dirty="0"/>
              <a:t>M </a:t>
            </a:r>
            <a:r>
              <a:rPr lang="en-US" dirty="0"/>
              <a:t>MEASURES BINDING AND AFFINITY OF SUBSTRATE TO ENZYME. </a:t>
            </a:r>
            <a:r>
              <a:rPr lang="en-US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4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 txBox="1">
            <a:spLocks noGrp="1"/>
          </p:cNvSpPr>
          <p:nvPr>
            <p:ph type="title"/>
          </p:nvPr>
        </p:nvSpPr>
        <p:spPr>
          <a:xfrm>
            <a:off x="2208600" y="1914900"/>
            <a:ext cx="5173102" cy="13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</a:t>
            </a:r>
            <a:r>
              <a:rPr lang="en-PH" dirty="0"/>
              <a:t>ND OF PRESENTATION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59080" y="1885949"/>
            <a:ext cx="7574279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ENZYME KINETICS:</a:t>
            </a:r>
            <a:br>
              <a:rPr lang="en-US" dirty="0"/>
            </a:br>
            <a:r>
              <a:rPr lang="en-US" dirty="0"/>
              <a:t>MICHAELIS – MENTEN EQUATION</a:t>
            </a:r>
            <a:endParaRPr dirty="0"/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2440928" y="3308579"/>
            <a:ext cx="3456951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 dirty="0"/>
              <a:t>MARK SEAN A. MANUBAG, </a:t>
            </a:r>
            <a:r>
              <a:rPr lang="en-PH" sz="1800" dirty="0" err="1"/>
              <a:t>RCh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ctrTitle"/>
          </p:nvPr>
        </p:nvSpPr>
        <p:spPr>
          <a:xfrm>
            <a:off x="4126106" y="715371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u="sng" dirty="0"/>
              <a:t>ENZYME KINETICS</a:t>
            </a:r>
            <a:endParaRPr u="sng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ubTitle" idx="1"/>
          </p:nvPr>
        </p:nvSpPr>
        <p:spPr>
          <a:xfrm>
            <a:off x="4954385" y="1257392"/>
            <a:ext cx="3447648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/>
            <a:r>
              <a:rPr lang="en-US" dirty="0"/>
              <a:t>Field of biochemistry concerned with </a:t>
            </a:r>
            <a:r>
              <a:rPr lang="en-US" b="1" dirty="0"/>
              <a:t>quantitative measurement of the rates </a:t>
            </a:r>
            <a:r>
              <a:rPr lang="en-US" dirty="0"/>
              <a:t>of enzyme catalyzed reactions.</a:t>
            </a:r>
            <a:endParaRPr lang="en-PH" dirty="0"/>
          </a:p>
        </p:txBody>
      </p:sp>
      <p:sp>
        <p:nvSpPr>
          <p:cNvPr id="7" name="Google Shape;135;p28">
            <a:extLst>
              <a:ext uri="{FF2B5EF4-FFF2-40B4-BE49-F238E27FC236}">
                <a16:creationId xmlns:a16="http://schemas.microsoft.com/office/drawing/2014/main" id="{75D5523C-AE52-4BD1-83EA-609BDE846A76}"/>
              </a:ext>
            </a:extLst>
          </p:cNvPr>
          <p:cNvSpPr txBox="1">
            <a:spLocks/>
          </p:cNvSpPr>
          <p:nvPr/>
        </p:nvSpPr>
        <p:spPr>
          <a:xfrm>
            <a:off x="4323047" y="2197677"/>
            <a:ext cx="6805149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/>
              <a:t>             </a:t>
            </a:r>
            <a:r>
              <a:rPr lang="en-US" u="sng" dirty="0"/>
              <a:t>REACTION RATE </a:t>
            </a:r>
          </a:p>
        </p:txBody>
      </p:sp>
      <p:sp>
        <p:nvSpPr>
          <p:cNvPr id="8" name="Google Shape;163;p30">
            <a:extLst>
              <a:ext uri="{FF2B5EF4-FFF2-40B4-BE49-F238E27FC236}">
                <a16:creationId xmlns:a16="http://schemas.microsoft.com/office/drawing/2014/main" id="{2EF6E9CA-AEC6-4902-83BC-29D800DF82BF}"/>
              </a:ext>
            </a:extLst>
          </p:cNvPr>
          <p:cNvSpPr txBox="1">
            <a:spLocks/>
          </p:cNvSpPr>
          <p:nvPr/>
        </p:nvSpPr>
        <p:spPr>
          <a:xfrm>
            <a:off x="4954385" y="2693589"/>
            <a:ext cx="3447648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None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ind Vadodara Light"/>
              <a:buNone/>
              <a:defRPr sz="10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marL="114300" indent="0" algn="just"/>
            <a:r>
              <a:rPr lang="en-US" dirty="0"/>
              <a:t>The measure of the change in concentration</a:t>
            </a:r>
            <a:r>
              <a:rPr lang="en-PH" dirty="0"/>
              <a:t>  of the reactants or the change in concentration of the products per unit time.</a:t>
            </a:r>
          </a:p>
          <a:p>
            <a:pPr marL="114300" indent="0" algn="just"/>
            <a:endParaRPr lang="en-US" dirty="0"/>
          </a:p>
          <a:p>
            <a:pPr marL="114300" indent="0" algn="just"/>
            <a:r>
              <a:rPr lang="en-US" dirty="0"/>
              <a:t>S</a:t>
            </a:r>
            <a:r>
              <a:rPr lang="en-PH" dirty="0" err="1"/>
              <a:t>uch</a:t>
            </a:r>
            <a:r>
              <a:rPr lang="en-PH" dirty="0"/>
              <a:t> that: </a:t>
            </a:r>
          </a:p>
          <a:p>
            <a:pPr marL="114300" indent="0" algn="just"/>
            <a:endParaRPr lang="en-US" dirty="0"/>
          </a:p>
          <a:p>
            <a:pPr marL="114300" indent="0" algn="just"/>
            <a:r>
              <a:rPr lang="en-US" dirty="0"/>
              <a:t>The rate law is defined as,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046771-2A00-429C-BD95-91BA4F91B816}"/>
                  </a:ext>
                </a:extLst>
              </p:cNvPr>
              <p:cNvSpPr txBox="1"/>
              <p:nvPr/>
            </p:nvSpPr>
            <p:spPr>
              <a:xfrm>
                <a:off x="6106097" y="3889290"/>
                <a:ext cx="11442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↔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PH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046771-2A00-429C-BD95-91BA4F91B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097" y="3889290"/>
                <a:ext cx="1144224" cy="246221"/>
              </a:xfrm>
              <a:prstGeom prst="rect">
                <a:avLst/>
              </a:prstGeom>
              <a:blipFill>
                <a:blip r:embed="rId3"/>
                <a:stretch>
                  <a:fillRect l="-3743" r="-2674" b="-1000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08B535-7A4D-42E3-8B97-F5364F8086B9}"/>
                  </a:ext>
                </a:extLst>
              </p:cNvPr>
              <p:cNvSpPr txBox="1"/>
              <p:nvPr/>
            </p:nvSpPr>
            <p:spPr>
              <a:xfrm>
                <a:off x="7159731" y="4252896"/>
                <a:ext cx="170411" cy="4092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08B535-7A4D-42E3-8B97-F5364F808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731" y="4252896"/>
                <a:ext cx="170411" cy="409279"/>
              </a:xfrm>
              <a:prstGeom prst="rect">
                <a:avLst/>
              </a:prstGeom>
              <a:blipFill>
                <a:blip r:embed="rId4"/>
                <a:stretch>
                  <a:fillRect l="-17857" t="-5970" r="-228571" b="-1194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97DA56-6D05-4EFE-9EE7-41B1853868AD}"/>
                  </a:ext>
                </a:extLst>
              </p:cNvPr>
              <p:cNvSpPr txBox="1"/>
              <p:nvPr/>
            </p:nvSpPr>
            <p:spPr>
              <a:xfrm>
                <a:off x="7740357" y="4253809"/>
                <a:ext cx="598971" cy="4092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97DA56-6D05-4EFE-9EE7-41B185386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7" y="4253809"/>
                <a:ext cx="598971" cy="409279"/>
              </a:xfrm>
              <a:prstGeom prst="rect">
                <a:avLst/>
              </a:prstGeom>
              <a:blipFill>
                <a:blip r:embed="rId5"/>
                <a:stretch>
                  <a:fillRect t="-4478" r="-10204" b="-1194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418F37-D57E-4669-84B1-1613BC7BAE0D}"/>
                  </a:ext>
                </a:extLst>
              </p:cNvPr>
              <p:cNvSpPr txBox="1"/>
              <p:nvPr/>
            </p:nvSpPr>
            <p:spPr>
              <a:xfrm>
                <a:off x="8362320" y="4252896"/>
                <a:ext cx="598971" cy="4092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&amp;</m:t>
                      </m:r>
                      <m:f>
                        <m:fPr>
                          <m:ctrlPr>
                            <a:rPr lang="en-P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418F37-D57E-4669-84B1-1613BC7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320" y="4252896"/>
                <a:ext cx="598971" cy="409279"/>
              </a:xfrm>
              <a:prstGeom prst="rect">
                <a:avLst/>
              </a:prstGeom>
              <a:blipFill>
                <a:blip r:embed="rId6"/>
                <a:stretch>
                  <a:fillRect l="-2041" t="-5970" r="-6122" b="-1194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3" grpId="0" build="p"/>
      <p:bldP spid="7" grpId="0"/>
      <p:bldP spid="8" grpId="0"/>
      <p:bldP spid="5" grpId="0"/>
      <p:bldP spid="6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27">
            <a:extLst>
              <a:ext uri="{FF2B5EF4-FFF2-40B4-BE49-F238E27FC236}">
                <a16:creationId xmlns:a16="http://schemas.microsoft.com/office/drawing/2014/main" id="{297C9781-2CDB-4334-9B5C-4334C4B0A13D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sp>
        <p:nvSpPr>
          <p:cNvPr id="32" name="Google Shape;152;p29">
            <a:extLst>
              <a:ext uri="{FF2B5EF4-FFF2-40B4-BE49-F238E27FC236}">
                <a16:creationId xmlns:a16="http://schemas.microsoft.com/office/drawing/2014/main" id="{15D85A86-5726-4388-B8D8-8211FEC29902}"/>
              </a:ext>
            </a:extLst>
          </p:cNvPr>
          <p:cNvSpPr txBox="1">
            <a:spLocks/>
          </p:cNvSpPr>
          <p:nvPr/>
        </p:nvSpPr>
        <p:spPr>
          <a:xfrm>
            <a:off x="1684294" y="1554074"/>
            <a:ext cx="529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u="sng" dirty="0">
                <a:latin typeface="Teko Light" panose="020B0604020202020204" charset="0"/>
                <a:cs typeface="Teko Light" panose="020B0604020202020204" charset="0"/>
              </a:rPr>
              <a:t>01</a:t>
            </a:r>
          </a:p>
        </p:txBody>
      </p:sp>
      <p:sp>
        <p:nvSpPr>
          <p:cNvPr id="33" name="Google Shape;153;p29">
            <a:extLst>
              <a:ext uri="{FF2B5EF4-FFF2-40B4-BE49-F238E27FC236}">
                <a16:creationId xmlns:a16="http://schemas.microsoft.com/office/drawing/2014/main" id="{C7693D37-876C-45A6-9522-22AF4C3BA6B0}"/>
              </a:ext>
            </a:extLst>
          </p:cNvPr>
          <p:cNvSpPr txBox="1">
            <a:spLocks/>
          </p:cNvSpPr>
          <p:nvPr/>
        </p:nvSpPr>
        <p:spPr>
          <a:xfrm>
            <a:off x="4021869" y="1554085"/>
            <a:ext cx="94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u="sng" dirty="0">
                <a:latin typeface="Teko Light" panose="020B0604020202020204" charset="0"/>
                <a:cs typeface="Teko Light" panose="020B0604020202020204" charset="0"/>
              </a:rPr>
              <a:t>02</a:t>
            </a:r>
          </a:p>
        </p:txBody>
      </p:sp>
      <p:sp>
        <p:nvSpPr>
          <p:cNvPr id="34" name="Google Shape;135;p28">
            <a:extLst>
              <a:ext uri="{FF2B5EF4-FFF2-40B4-BE49-F238E27FC236}">
                <a16:creationId xmlns:a16="http://schemas.microsoft.com/office/drawing/2014/main" id="{E6C636E0-FEB0-47E4-8249-6972D3EAA1D9}"/>
              </a:ext>
            </a:extLst>
          </p:cNvPr>
          <p:cNvSpPr txBox="1">
            <a:spLocks/>
          </p:cNvSpPr>
          <p:nvPr/>
        </p:nvSpPr>
        <p:spPr>
          <a:xfrm>
            <a:off x="-610183" y="1024102"/>
            <a:ext cx="6805149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u="sng" dirty="0"/>
              <a:t>FACTORS AFFECTING REACTION RATES</a:t>
            </a:r>
          </a:p>
        </p:txBody>
      </p:sp>
      <p:sp>
        <p:nvSpPr>
          <p:cNvPr id="35" name="Google Shape;142;p29">
            <a:extLst>
              <a:ext uri="{FF2B5EF4-FFF2-40B4-BE49-F238E27FC236}">
                <a16:creationId xmlns:a16="http://schemas.microsoft.com/office/drawing/2014/main" id="{20672772-A2CF-4A0A-9CC8-6A82190DAE0B}"/>
              </a:ext>
            </a:extLst>
          </p:cNvPr>
          <p:cNvSpPr txBox="1">
            <a:spLocks/>
          </p:cNvSpPr>
          <p:nvPr/>
        </p:nvSpPr>
        <p:spPr>
          <a:xfrm flipH="1">
            <a:off x="696820" y="1973697"/>
            <a:ext cx="2504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PH" sz="2400" dirty="0">
                <a:solidFill>
                  <a:schemeClr val="accent1"/>
                </a:solidFill>
              </a:rPr>
              <a:t>Temperature</a:t>
            </a:r>
          </a:p>
        </p:txBody>
      </p:sp>
      <p:sp>
        <p:nvSpPr>
          <p:cNvPr id="36" name="Google Shape;143;p29">
            <a:extLst>
              <a:ext uri="{FF2B5EF4-FFF2-40B4-BE49-F238E27FC236}">
                <a16:creationId xmlns:a16="http://schemas.microsoft.com/office/drawing/2014/main" id="{DB9D886D-E611-4A8E-8277-EC0B434A11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771680" y="2358262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400" dirty="0">
                <a:latin typeface="Hind Vadodara Light" panose="020B0604020202020204" charset="0"/>
                <a:cs typeface="Hind Vadodara Light" panose="020B0604020202020204" charset="0"/>
              </a:rPr>
              <a:t>Raises the Average Kinetic energy of Molecules</a:t>
            </a:r>
            <a:endParaRPr sz="1400" dirty="0"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37" name="Google Shape;144;p29">
            <a:extLst>
              <a:ext uri="{FF2B5EF4-FFF2-40B4-BE49-F238E27FC236}">
                <a16:creationId xmlns:a16="http://schemas.microsoft.com/office/drawing/2014/main" id="{1C15482A-5352-425D-9B27-721DFA31EEBF}"/>
              </a:ext>
            </a:extLst>
          </p:cNvPr>
          <p:cNvSpPr txBox="1">
            <a:spLocks/>
          </p:cNvSpPr>
          <p:nvPr/>
        </p:nvSpPr>
        <p:spPr>
          <a:xfrm flipH="1">
            <a:off x="2879756" y="1993950"/>
            <a:ext cx="362793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Reactant Concentration</a:t>
            </a:r>
          </a:p>
        </p:txBody>
      </p:sp>
      <p:sp>
        <p:nvSpPr>
          <p:cNvPr id="38" name="Google Shape;145;p29">
            <a:extLst>
              <a:ext uri="{FF2B5EF4-FFF2-40B4-BE49-F238E27FC236}">
                <a16:creationId xmlns:a16="http://schemas.microsoft.com/office/drawing/2014/main" id="{AFD981E9-9DE2-4C16-A15C-00089EFC1FB7}"/>
              </a:ext>
            </a:extLst>
          </p:cNvPr>
          <p:cNvSpPr txBox="1">
            <a:spLocks/>
          </p:cNvSpPr>
          <p:nvPr/>
        </p:nvSpPr>
        <p:spPr>
          <a:xfrm flipH="1">
            <a:off x="3200225" y="2342440"/>
            <a:ext cx="29940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Hind Vadodara Light" panose="020B0604020202020204" charset="0"/>
                <a:cs typeface="Hind Vadodara Light" panose="020B0604020202020204" charset="0"/>
              </a:rPr>
              <a:t>Increase in concentration also increase the frequency of collisions </a:t>
            </a:r>
          </a:p>
        </p:txBody>
      </p:sp>
      <p:sp>
        <p:nvSpPr>
          <p:cNvPr id="39" name="Google Shape;148;p29">
            <a:extLst>
              <a:ext uri="{FF2B5EF4-FFF2-40B4-BE49-F238E27FC236}">
                <a16:creationId xmlns:a16="http://schemas.microsoft.com/office/drawing/2014/main" id="{D56B8328-3674-48FC-9B44-86CB906ADB0B}"/>
              </a:ext>
            </a:extLst>
          </p:cNvPr>
          <p:cNvSpPr txBox="1">
            <a:spLocks/>
          </p:cNvSpPr>
          <p:nvPr/>
        </p:nvSpPr>
        <p:spPr>
          <a:xfrm flipH="1">
            <a:off x="780883" y="3641800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PH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Surface Area</a:t>
            </a:r>
          </a:p>
        </p:txBody>
      </p:sp>
      <p:sp>
        <p:nvSpPr>
          <p:cNvPr id="40" name="Google Shape;149;p29">
            <a:extLst>
              <a:ext uri="{FF2B5EF4-FFF2-40B4-BE49-F238E27FC236}">
                <a16:creationId xmlns:a16="http://schemas.microsoft.com/office/drawing/2014/main" id="{1D770381-7193-4CD3-B9FA-1ABDF7CEF8EE}"/>
              </a:ext>
            </a:extLst>
          </p:cNvPr>
          <p:cNvSpPr txBox="1">
            <a:spLocks/>
          </p:cNvSpPr>
          <p:nvPr/>
        </p:nvSpPr>
        <p:spPr>
          <a:xfrm flipH="1">
            <a:off x="780883" y="4090414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41" name="Google Shape;150;p29">
            <a:extLst>
              <a:ext uri="{FF2B5EF4-FFF2-40B4-BE49-F238E27FC236}">
                <a16:creationId xmlns:a16="http://schemas.microsoft.com/office/drawing/2014/main" id="{0B60934F-2D6A-4B5D-B1CA-F7CB3B05DE0B}"/>
              </a:ext>
            </a:extLst>
          </p:cNvPr>
          <p:cNvSpPr txBox="1">
            <a:spLocks/>
          </p:cNvSpPr>
          <p:nvPr/>
        </p:nvSpPr>
        <p:spPr>
          <a:xfrm flipH="1">
            <a:off x="3283034" y="365643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PH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Catalyst</a:t>
            </a:r>
          </a:p>
        </p:txBody>
      </p:sp>
      <p:sp>
        <p:nvSpPr>
          <p:cNvPr id="42" name="Google Shape;151;p29">
            <a:extLst>
              <a:ext uri="{FF2B5EF4-FFF2-40B4-BE49-F238E27FC236}">
                <a16:creationId xmlns:a16="http://schemas.microsoft.com/office/drawing/2014/main" id="{D43E5CBC-9FB5-46D6-9176-CEBF908A227C}"/>
              </a:ext>
            </a:extLst>
          </p:cNvPr>
          <p:cNvSpPr txBox="1">
            <a:spLocks/>
          </p:cNvSpPr>
          <p:nvPr/>
        </p:nvSpPr>
        <p:spPr>
          <a:xfrm flipH="1">
            <a:off x="3387674" y="4108710"/>
            <a:ext cx="2632343" cy="614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Hind Vadodara Light" panose="020B0604020202020204" charset="0"/>
                <a:cs typeface="Hind Vadodara Light" panose="020B0604020202020204" charset="0"/>
              </a:rPr>
              <a:t>Establishes an alternative path with a Lower Activation Energy</a:t>
            </a:r>
          </a:p>
        </p:txBody>
      </p:sp>
      <p:sp>
        <p:nvSpPr>
          <p:cNvPr id="43" name="Google Shape;154;p29">
            <a:extLst>
              <a:ext uri="{FF2B5EF4-FFF2-40B4-BE49-F238E27FC236}">
                <a16:creationId xmlns:a16="http://schemas.microsoft.com/office/drawing/2014/main" id="{E5080C18-A91D-47CF-AE06-A482DCAA9694}"/>
              </a:ext>
            </a:extLst>
          </p:cNvPr>
          <p:cNvSpPr txBox="1">
            <a:spLocks/>
          </p:cNvSpPr>
          <p:nvPr/>
        </p:nvSpPr>
        <p:spPr>
          <a:xfrm>
            <a:off x="1533733" y="3264964"/>
            <a:ext cx="947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u="sng" dirty="0">
                <a:latin typeface="Teko Light" panose="020B0604020202020204" charset="0"/>
                <a:cs typeface="Teko Light" panose="020B0604020202020204" charset="0"/>
              </a:rPr>
              <a:t>03</a:t>
            </a:r>
          </a:p>
        </p:txBody>
      </p:sp>
      <p:sp>
        <p:nvSpPr>
          <p:cNvPr id="44" name="Google Shape;155;p29">
            <a:extLst>
              <a:ext uri="{FF2B5EF4-FFF2-40B4-BE49-F238E27FC236}">
                <a16:creationId xmlns:a16="http://schemas.microsoft.com/office/drawing/2014/main" id="{7D09C236-4721-436E-97C4-162C01D99F71}"/>
              </a:ext>
            </a:extLst>
          </p:cNvPr>
          <p:cNvSpPr txBox="1">
            <a:spLocks/>
          </p:cNvSpPr>
          <p:nvPr/>
        </p:nvSpPr>
        <p:spPr>
          <a:xfrm>
            <a:off x="4019255" y="3283260"/>
            <a:ext cx="947400" cy="6149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u="sng" dirty="0">
                <a:latin typeface="Teko Light" panose="020B0604020202020204" charset="0"/>
                <a:cs typeface="Teko Light" panose="020B0604020202020204" charset="0"/>
              </a:rPr>
              <a:t>04</a:t>
            </a:r>
          </a:p>
        </p:txBody>
      </p:sp>
      <p:pic>
        <p:nvPicPr>
          <p:cNvPr id="45" name="Picture 2" descr="https://www.chemguide.co.uk/physical/basicrates/catprofile.gif">
            <a:extLst>
              <a:ext uri="{FF2B5EF4-FFF2-40B4-BE49-F238E27FC236}">
                <a16:creationId xmlns:a16="http://schemas.microsoft.com/office/drawing/2014/main" id="{7F727220-AC8A-4F41-ACA6-C3DCAC82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33" y="2680714"/>
            <a:ext cx="31908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254F41D-178E-4AB0-959F-C2D2352F5A84}"/>
                  </a:ext>
                </a:extLst>
              </p:cNvPr>
              <p:cNvSpPr txBox="1"/>
              <p:nvPr/>
            </p:nvSpPr>
            <p:spPr>
              <a:xfrm>
                <a:off x="4021869" y="2880903"/>
                <a:ext cx="116557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PH" dirty="0" smtClean="0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PH" dirty="0">
                  <a:latin typeface="Teko Light" panose="020B0604020202020204" charset="0"/>
                  <a:cs typeface="Teko Light" panose="020B060402020202020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254F41D-178E-4AB0-959F-C2D2352F5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869" y="2880903"/>
                <a:ext cx="1165575" cy="215444"/>
              </a:xfrm>
              <a:prstGeom prst="rect">
                <a:avLst/>
              </a:prstGeom>
              <a:blipFill>
                <a:blip r:embed="rId3"/>
                <a:stretch>
                  <a:fillRect l="-2618" t="-11429" r="-4712" b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Google Shape;151;p29">
            <a:extLst>
              <a:ext uri="{FF2B5EF4-FFF2-40B4-BE49-F238E27FC236}">
                <a16:creationId xmlns:a16="http://schemas.microsoft.com/office/drawing/2014/main" id="{52CBE734-6664-47CD-BFB7-6B2B5182D01E}"/>
              </a:ext>
            </a:extLst>
          </p:cNvPr>
          <p:cNvSpPr txBox="1">
            <a:spLocks/>
          </p:cNvSpPr>
          <p:nvPr/>
        </p:nvSpPr>
        <p:spPr>
          <a:xfrm flipH="1">
            <a:off x="808582" y="4105047"/>
            <a:ext cx="263234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sp>
        <p:nvSpPr>
          <p:cNvPr id="48" name="Google Shape;151;p29">
            <a:extLst>
              <a:ext uri="{FF2B5EF4-FFF2-40B4-BE49-F238E27FC236}">
                <a16:creationId xmlns:a16="http://schemas.microsoft.com/office/drawing/2014/main" id="{06F3944B-13E8-4C42-A014-689A396AF09D}"/>
              </a:ext>
            </a:extLst>
          </p:cNvPr>
          <p:cNvSpPr txBox="1">
            <a:spLocks/>
          </p:cNvSpPr>
          <p:nvPr/>
        </p:nvSpPr>
        <p:spPr>
          <a:xfrm flipH="1">
            <a:off x="780883" y="4122057"/>
            <a:ext cx="263234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Hind Vadodara Light" panose="020B0604020202020204" charset="0"/>
                <a:cs typeface="Hind Vadodara Light" panose="020B0604020202020204" charset="0"/>
              </a:rPr>
              <a:t>Increasing </a:t>
            </a:r>
            <a:r>
              <a:rPr lang="en-US" b="1" dirty="0">
                <a:latin typeface="Hind Vadodara Light" panose="020B0604020202020204" charset="0"/>
                <a:cs typeface="Hind Vadodara Light" panose="020B0604020202020204" charset="0"/>
              </a:rPr>
              <a:t>exposed surface area</a:t>
            </a:r>
          </a:p>
          <a:p>
            <a:pPr algn="ctr"/>
            <a:r>
              <a:rPr lang="en-US" dirty="0">
                <a:latin typeface="Hind Vadodara Light" panose="020B0604020202020204" charset="0"/>
                <a:cs typeface="Hind Vadodara Light" panose="020B0604020202020204" charset="0"/>
              </a:rPr>
              <a:t>Increases collision rate between</a:t>
            </a:r>
          </a:p>
          <a:p>
            <a:pPr algn="ctr"/>
            <a:r>
              <a:rPr lang="en-US" dirty="0">
                <a:latin typeface="Hind Vadodara Light" panose="020B0604020202020204" charset="0"/>
                <a:cs typeface="Hind Vadodara Light" panose="020B0604020202020204" charset="0"/>
              </a:rPr>
              <a:t>reacting particles</a:t>
            </a:r>
          </a:p>
        </p:txBody>
      </p:sp>
    </p:spTree>
    <p:extLst>
      <p:ext uri="{BB962C8B-B14F-4D97-AF65-F5344CB8AC3E}">
        <p14:creationId xmlns:p14="http://schemas.microsoft.com/office/powerpoint/2010/main" val="32855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uiExpand="1" build="p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/>
          <p:nvPr/>
        </p:nvSpPr>
        <p:spPr>
          <a:xfrm rot="10800000">
            <a:off x="2082966" y="1059140"/>
            <a:ext cx="12073997" cy="3793143"/>
          </a:xfrm>
          <a:custGeom>
            <a:avLst/>
            <a:gdLst/>
            <a:ahLst/>
            <a:cxnLst/>
            <a:rect l="l" t="t" r="r" b="b"/>
            <a:pathLst>
              <a:path w="83363" h="28487" extrusionOk="0">
                <a:moveTo>
                  <a:pt x="8782" y="9751"/>
                </a:moveTo>
                <a:cubicBezTo>
                  <a:pt x="9904" y="9751"/>
                  <a:pt x="11008" y="10189"/>
                  <a:pt x="11833" y="11014"/>
                </a:cubicBezTo>
                <a:cubicBezTo>
                  <a:pt x="13059" y="12240"/>
                  <a:pt x="13428" y="14096"/>
                  <a:pt x="12762" y="15705"/>
                </a:cubicBezTo>
                <a:cubicBezTo>
                  <a:pt x="12096" y="17313"/>
                  <a:pt x="10530" y="18362"/>
                  <a:pt x="8787" y="18362"/>
                </a:cubicBezTo>
                <a:cubicBezTo>
                  <a:pt x="6406" y="18362"/>
                  <a:pt x="4478" y="16435"/>
                  <a:pt x="4478" y="14054"/>
                </a:cubicBezTo>
                <a:cubicBezTo>
                  <a:pt x="4478" y="12318"/>
                  <a:pt x="5527" y="10745"/>
                  <a:pt x="7136" y="10079"/>
                </a:cubicBezTo>
                <a:cubicBezTo>
                  <a:pt x="7668" y="9858"/>
                  <a:pt x="8227" y="9751"/>
                  <a:pt x="8782" y="9751"/>
                </a:cubicBezTo>
                <a:close/>
                <a:moveTo>
                  <a:pt x="68293" y="3038"/>
                </a:moveTo>
                <a:cubicBezTo>
                  <a:pt x="69712" y="3038"/>
                  <a:pt x="71143" y="3313"/>
                  <a:pt x="72507" y="3879"/>
                </a:cubicBezTo>
                <a:cubicBezTo>
                  <a:pt x="76624" y="5586"/>
                  <a:pt x="79309" y="9604"/>
                  <a:pt x="79309" y="14054"/>
                </a:cubicBezTo>
                <a:cubicBezTo>
                  <a:pt x="79309" y="20140"/>
                  <a:pt x="74378" y="25072"/>
                  <a:pt x="68298" y="25072"/>
                </a:cubicBezTo>
                <a:cubicBezTo>
                  <a:pt x="63842" y="25072"/>
                  <a:pt x="59824" y="22386"/>
                  <a:pt x="58116" y="18270"/>
                </a:cubicBezTo>
                <a:cubicBezTo>
                  <a:pt x="56409" y="14153"/>
                  <a:pt x="57351" y="9420"/>
                  <a:pt x="60504" y="6267"/>
                </a:cubicBezTo>
                <a:cubicBezTo>
                  <a:pt x="62613" y="4158"/>
                  <a:pt x="65428" y="3038"/>
                  <a:pt x="68293" y="3038"/>
                </a:cubicBezTo>
                <a:close/>
                <a:moveTo>
                  <a:pt x="69116" y="1"/>
                </a:moveTo>
                <a:cubicBezTo>
                  <a:pt x="67760" y="1"/>
                  <a:pt x="66394" y="195"/>
                  <a:pt x="65060" y="591"/>
                </a:cubicBezTo>
                <a:cubicBezTo>
                  <a:pt x="64458" y="697"/>
                  <a:pt x="63863" y="839"/>
                  <a:pt x="63275" y="1038"/>
                </a:cubicBezTo>
                <a:cubicBezTo>
                  <a:pt x="60618" y="1895"/>
                  <a:pt x="58201" y="3595"/>
                  <a:pt x="55573" y="5388"/>
                </a:cubicBezTo>
                <a:cubicBezTo>
                  <a:pt x="51215" y="8364"/>
                  <a:pt x="46241" y="11574"/>
                  <a:pt x="38504" y="11574"/>
                </a:cubicBezTo>
                <a:cubicBezTo>
                  <a:pt x="35209" y="11574"/>
                  <a:pt x="27315" y="10837"/>
                  <a:pt x="20492" y="10128"/>
                </a:cubicBezTo>
                <a:cubicBezTo>
                  <a:pt x="19046" y="9980"/>
                  <a:pt x="17644" y="9824"/>
                  <a:pt x="16347" y="9682"/>
                </a:cubicBezTo>
                <a:cubicBezTo>
                  <a:pt x="14753" y="6941"/>
                  <a:pt x="11848" y="5331"/>
                  <a:pt x="8792" y="5331"/>
                </a:cubicBezTo>
                <a:cubicBezTo>
                  <a:pt x="8016" y="5331"/>
                  <a:pt x="7231" y="5435"/>
                  <a:pt x="6455" y="5650"/>
                </a:cubicBezTo>
                <a:cubicBezTo>
                  <a:pt x="2629" y="6713"/>
                  <a:pt x="0" y="10228"/>
                  <a:pt x="64" y="14203"/>
                </a:cubicBezTo>
                <a:cubicBezTo>
                  <a:pt x="128" y="18178"/>
                  <a:pt x="2863" y="21607"/>
                  <a:pt x="6725" y="22542"/>
                </a:cubicBezTo>
                <a:cubicBezTo>
                  <a:pt x="7415" y="22711"/>
                  <a:pt x="8109" y="22792"/>
                  <a:pt x="8796" y="22792"/>
                </a:cubicBezTo>
                <a:cubicBezTo>
                  <a:pt x="11951" y="22792"/>
                  <a:pt x="14933" y="21074"/>
                  <a:pt x="16481" y="18199"/>
                </a:cubicBezTo>
                <a:cubicBezTo>
                  <a:pt x="17629" y="18078"/>
                  <a:pt x="18855" y="17944"/>
                  <a:pt x="20123" y="17816"/>
                </a:cubicBezTo>
                <a:cubicBezTo>
                  <a:pt x="27032" y="17108"/>
                  <a:pt x="35152" y="16342"/>
                  <a:pt x="38504" y="16342"/>
                </a:cubicBezTo>
                <a:cubicBezTo>
                  <a:pt x="49422" y="16342"/>
                  <a:pt x="54829" y="22719"/>
                  <a:pt x="60795" y="25802"/>
                </a:cubicBezTo>
                <a:cubicBezTo>
                  <a:pt x="63258" y="27575"/>
                  <a:pt x="66177" y="28486"/>
                  <a:pt x="69121" y="28486"/>
                </a:cubicBezTo>
                <a:cubicBezTo>
                  <a:pt x="70987" y="28486"/>
                  <a:pt x="72864" y="28120"/>
                  <a:pt x="74640" y="27375"/>
                </a:cubicBezTo>
                <a:cubicBezTo>
                  <a:pt x="79210" y="25455"/>
                  <a:pt x="82455" y="21295"/>
                  <a:pt x="83207" y="16392"/>
                </a:cubicBezTo>
                <a:cubicBezTo>
                  <a:pt x="83313" y="15683"/>
                  <a:pt x="83362" y="14968"/>
                  <a:pt x="83362" y="14252"/>
                </a:cubicBezTo>
                <a:cubicBezTo>
                  <a:pt x="83362" y="9951"/>
                  <a:pt x="81428" y="5891"/>
                  <a:pt x="78091" y="3184"/>
                </a:cubicBezTo>
                <a:cubicBezTo>
                  <a:pt x="75521" y="1099"/>
                  <a:pt x="72345" y="1"/>
                  <a:pt x="691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33"/>
          <p:cNvSpPr txBox="1">
            <a:spLocks noGrp="1"/>
          </p:cNvSpPr>
          <p:nvPr>
            <p:ph type="ctrTitle"/>
          </p:nvPr>
        </p:nvSpPr>
        <p:spPr>
          <a:xfrm flipH="1">
            <a:off x="2234818" y="704979"/>
            <a:ext cx="4309265" cy="6755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E</a:t>
            </a:r>
            <a:r>
              <a:rPr lang="en-PH" sz="4000" dirty="0"/>
              <a:t>NZYME FUNCTION at a glance</a:t>
            </a:r>
            <a:endParaRPr sz="4000" dirty="0"/>
          </a:p>
        </p:txBody>
      </p:sp>
      <p:sp>
        <p:nvSpPr>
          <p:cNvPr id="239" name="Google Shape;239;p33"/>
          <p:cNvSpPr/>
          <p:nvPr/>
        </p:nvSpPr>
        <p:spPr>
          <a:xfrm>
            <a:off x="2550584" y="1279506"/>
            <a:ext cx="3262236" cy="3286163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D6A3CC-B98A-46EF-8F7F-23752CC6E0CB}"/>
              </a:ext>
            </a:extLst>
          </p:cNvPr>
          <p:cNvSpPr/>
          <p:nvPr/>
        </p:nvSpPr>
        <p:spPr>
          <a:xfrm>
            <a:off x="2398849" y="1225694"/>
            <a:ext cx="3565705" cy="3286163"/>
          </a:xfrm>
          <a:prstGeom prst="ellipse">
            <a:avLst/>
          </a:prstGeom>
          <a:blipFill dpi="0" rotWithShape="1">
            <a:blip r:embed="rId3"/>
            <a:srcRect/>
            <a:stretch>
              <a:fillRect t="10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10" name="Google Shape;129;p27">
            <a:extLst>
              <a:ext uri="{FF2B5EF4-FFF2-40B4-BE49-F238E27FC236}">
                <a16:creationId xmlns:a16="http://schemas.microsoft.com/office/drawing/2014/main" id="{E115F16F-10FA-494C-87EF-01DD95269B49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35CCE-B970-4C38-AFBB-85C0DA1ACEF1}"/>
              </a:ext>
            </a:extLst>
          </p:cNvPr>
          <p:cNvSpPr/>
          <p:nvPr/>
        </p:nvSpPr>
        <p:spPr>
          <a:xfrm>
            <a:off x="5298549" y="2208697"/>
            <a:ext cx="3720761" cy="955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1. Substrate binds to the enzyme                       &gt; Stereospecificity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                       &gt; Conformational Compatibility</a:t>
            </a:r>
            <a:endParaRPr lang="en-PH" sz="2400" dirty="0">
              <a:solidFill>
                <a:schemeClr val="accent1"/>
              </a:solidFill>
              <a:latin typeface="Teko Light" panose="020B0604020202020204" charset="0"/>
              <a:cs typeface="Teko Light" panose="020B0604020202020204" charset="0"/>
            </a:endParaRPr>
          </a:p>
          <a:p>
            <a:pPr algn="ctr"/>
            <a:endParaRPr lang="en-US" sz="2400" dirty="0">
              <a:solidFill>
                <a:schemeClr val="accent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35072D-01C8-40D6-9F29-9405EEE66623}"/>
              </a:ext>
            </a:extLst>
          </p:cNvPr>
          <p:cNvSpPr/>
          <p:nvPr/>
        </p:nvSpPr>
        <p:spPr>
          <a:xfrm>
            <a:off x="5423240" y="3909355"/>
            <a:ext cx="3852541" cy="109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2. Formation of complexes at the active site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   &gt; Enzyme – substrate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&gt; Enzyme – product   </a:t>
            </a:r>
            <a:endParaRPr lang="en-PH" dirty="0">
              <a:solidFill>
                <a:schemeClr val="accent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8FACFA-C3A9-44F0-8B11-CE2393FD4938}"/>
              </a:ext>
            </a:extLst>
          </p:cNvPr>
          <p:cNvSpPr/>
          <p:nvPr/>
        </p:nvSpPr>
        <p:spPr>
          <a:xfrm>
            <a:off x="-683730" y="2321090"/>
            <a:ext cx="3656329" cy="109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Teko Light" panose="020B0604020202020204" charset="0"/>
                <a:cs typeface="Teko Light" panose="020B0604020202020204" charset="0"/>
              </a:rPr>
              <a:t>3. Formation of Products </a:t>
            </a:r>
            <a:endParaRPr lang="en-PH" dirty="0">
              <a:solidFill>
                <a:schemeClr val="accent1"/>
              </a:solidFill>
              <a:latin typeface="Teko Light" panose="020B0604020202020204" charset="0"/>
              <a:cs typeface="Teko Light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32614B9-F953-4D54-BF68-044C03E274AB}"/>
                  </a:ext>
                </a:extLst>
              </p:cNvPr>
              <p:cNvSpPr/>
              <p:nvPr/>
            </p:nvSpPr>
            <p:spPr>
              <a:xfrm>
                <a:off x="2398849" y="4533327"/>
                <a:ext cx="3852541" cy="5262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eko Light" panose="020B0604020202020204" charset="0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eko Light" panose="020B0604020202020204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eko Light" panose="020B0604020202020204" charset="0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eko Light" panose="020B0604020202020204" charset="0"/>
                        </a:rPr>
                        <m:t> </m:t>
                      </m:r>
                      <m:r>
                        <a:rPr lang="en-PH" sz="200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en-US" sz="20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PH" sz="2000" dirty="0">
                  <a:solidFill>
                    <a:schemeClr val="accent1"/>
                  </a:solidFill>
                  <a:latin typeface="Teko Light" panose="020B0604020202020204" charset="0"/>
                  <a:cs typeface="Teko Light" panose="020B060402020202020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32614B9-F953-4D54-BF68-044C03E27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849" y="4533327"/>
                <a:ext cx="3852541" cy="526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27">
            <a:extLst>
              <a:ext uri="{FF2B5EF4-FFF2-40B4-BE49-F238E27FC236}">
                <a16:creationId xmlns:a16="http://schemas.microsoft.com/office/drawing/2014/main" id="{21452D33-CC6D-45F8-8BB6-215322CD27B8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sp>
        <p:nvSpPr>
          <p:cNvPr id="5" name="Google Shape;135;p28">
            <a:extLst>
              <a:ext uri="{FF2B5EF4-FFF2-40B4-BE49-F238E27FC236}">
                <a16:creationId xmlns:a16="http://schemas.microsoft.com/office/drawing/2014/main" id="{29E97BF9-42A3-40A8-B4C2-D3C593E49150}"/>
              </a:ext>
            </a:extLst>
          </p:cNvPr>
          <p:cNvSpPr txBox="1">
            <a:spLocks/>
          </p:cNvSpPr>
          <p:nvPr/>
        </p:nvSpPr>
        <p:spPr>
          <a:xfrm>
            <a:off x="-540326" y="1887565"/>
            <a:ext cx="7888778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dirty="0"/>
              <a:t>             HOW WILL WE BE ABLE TO QUANTIFY ENZYME ACTIVITY?</a:t>
            </a:r>
          </a:p>
        </p:txBody>
      </p:sp>
      <p:sp>
        <p:nvSpPr>
          <p:cNvPr id="9" name="Google Shape;135;p28">
            <a:extLst>
              <a:ext uri="{FF2B5EF4-FFF2-40B4-BE49-F238E27FC236}">
                <a16:creationId xmlns:a16="http://schemas.microsoft.com/office/drawing/2014/main" id="{50CC991B-2BE4-4EE0-A66A-78C456A91B77}"/>
              </a:ext>
            </a:extLst>
          </p:cNvPr>
          <p:cNvSpPr txBox="1">
            <a:spLocks/>
          </p:cNvSpPr>
          <p:nvPr/>
        </p:nvSpPr>
        <p:spPr>
          <a:xfrm>
            <a:off x="-354289" y="2505149"/>
            <a:ext cx="9260378" cy="11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just"/>
            <a:r>
              <a:rPr lang="en-US" dirty="0"/>
              <a:t>             “</a:t>
            </a:r>
            <a:r>
              <a:rPr lang="en-US" b="1" dirty="0"/>
              <a:t>THE RATE (VELOCITY) OF AN ENZYME CATALYZED REACTION IS</a:t>
            </a:r>
          </a:p>
          <a:p>
            <a:pPr algn="just"/>
            <a:r>
              <a:rPr lang="en-US" b="1" dirty="0"/>
              <a:t>           DEPENDENT UPON THE SUBSTRATE CONCENTRATION.”</a:t>
            </a:r>
          </a:p>
        </p:txBody>
      </p:sp>
      <p:sp>
        <p:nvSpPr>
          <p:cNvPr id="10" name="Google Shape;162;p30">
            <a:extLst>
              <a:ext uri="{FF2B5EF4-FFF2-40B4-BE49-F238E27FC236}">
                <a16:creationId xmlns:a16="http://schemas.microsoft.com/office/drawing/2014/main" id="{4EC0F53B-CE20-4F54-89F5-6B55C336B872}"/>
              </a:ext>
            </a:extLst>
          </p:cNvPr>
          <p:cNvSpPr txBox="1">
            <a:spLocks/>
          </p:cNvSpPr>
          <p:nvPr/>
        </p:nvSpPr>
        <p:spPr>
          <a:xfrm>
            <a:off x="986056" y="3872701"/>
            <a:ext cx="7171887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6000" dirty="0">
                <a:solidFill>
                  <a:schemeClr val="accent1"/>
                </a:solidFill>
              </a:rPr>
              <a:t>MICHAELIS – MENTEN EQUATION</a:t>
            </a:r>
          </a:p>
        </p:txBody>
      </p:sp>
      <p:sp>
        <p:nvSpPr>
          <p:cNvPr id="7" name="Google Shape;162;p30">
            <a:extLst>
              <a:ext uri="{FF2B5EF4-FFF2-40B4-BE49-F238E27FC236}">
                <a16:creationId xmlns:a16="http://schemas.microsoft.com/office/drawing/2014/main" id="{E239F3D8-C9BE-4ABA-A70D-196DBFBB80EA}"/>
              </a:ext>
            </a:extLst>
          </p:cNvPr>
          <p:cNvSpPr txBox="1">
            <a:spLocks/>
          </p:cNvSpPr>
          <p:nvPr/>
        </p:nvSpPr>
        <p:spPr>
          <a:xfrm>
            <a:off x="-1009497" y="1396782"/>
            <a:ext cx="45357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4400" u="sng" dirty="0">
                <a:solidFill>
                  <a:schemeClr val="accent1"/>
                </a:solidFill>
              </a:rPr>
              <a:t>CHALLENGE#1</a:t>
            </a:r>
          </a:p>
        </p:txBody>
      </p:sp>
    </p:spTree>
    <p:extLst>
      <p:ext uri="{BB962C8B-B14F-4D97-AF65-F5344CB8AC3E}">
        <p14:creationId xmlns:p14="http://schemas.microsoft.com/office/powerpoint/2010/main" val="12326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p30">
            <a:extLst>
              <a:ext uri="{FF2B5EF4-FFF2-40B4-BE49-F238E27FC236}">
                <a16:creationId xmlns:a16="http://schemas.microsoft.com/office/drawing/2014/main" id="{69C66695-6FCE-4E32-936C-96DF088380A1}"/>
              </a:ext>
            </a:extLst>
          </p:cNvPr>
          <p:cNvSpPr txBox="1">
            <a:spLocks/>
          </p:cNvSpPr>
          <p:nvPr/>
        </p:nvSpPr>
        <p:spPr>
          <a:xfrm>
            <a:off x="1312216" y="1299418"/>
            <a:ext cx="7171887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6000" dirty="0">
                <a:solidFill>
                  <a:schemeClr val="accent1"/>
                </a:solidFill>
              </a:rPr>
              <a:t>MICHAELIS – MENTEN EQUATION</a:t>
            </a:r>
          </a:p>
        </p:txBody>
      </p:sp>
      <p:sp>
        <p:nvSpPr>
          <p:cNvPr id="6" name="Google Shape;129;p27">
            <a:extLst>
              <a:ext uri="{FF2B5EF4-FFF2-40B4-BE49-F238E27FC236}">
                <a16:creationId xmlns:a16="http://schemas.microsoft.com/office/drawing/2014/main" id="{37B504EC-0097-47D2-83FA-F762DC81BDDC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DCA7F0E-950F-4D8F-8011-1398EFB73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88328"/>
              </p:ext>
            </p:extLst>
          </p:nvPr>
        </p:nvGraphicFramePr>
        <p:xfrm>
          <a:off x="3418555" y="2122318"/>
          <a:ext cx="2538019" cy="130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3" imgW="838080" imgH="431640" progId="Equation.KSEE3">
                  <p:embed/>
                </p:oleObj>
              </mc:Choice>
              <mc:Fallback>
                <p:oleObj name="Equation" r:id="rId3" imgW="838080" imgH="4316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8555" y="2122318"/>
                        <a:ext cx="2538019" cy="130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650E629-CD91-4D65-9107-7EC35B34A2D0}"/>
              </a:ext>
            </a:extLst>
          </p:cNvPr>
          <p:cNvSpPr txBox="1"/>
          <p:nvPr/>
        </p:nvSpPr>
        <p:spPr>
          <a:xfrm>
            <a:off x="3119297" y="3632663"/>
            <a:ext cx="397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Where </a:t>
            </a:r>
            <a:r>
              <a:rPr lang="en-US" sz="1600" b="1" dirty="0">
                <a:latin typeface="Hind Vadodara Light" panose="020B0604020202020204" charset="0"/>
                <a:cs typeface="Hind Vadodara Light" panose="020B0604020202020204" charset="0"/>
              </a:rPr>
              <a:t>v</a:t>
            </a:r>
            <a:r>
              <a:rPr lang="en-US" sz="1600" b="1" baseline="-25000" dirty="0">
                <a:latin typeface="Hind Vadodara Light" panose="020B0604020202020204" charset="0"/>
                <a:cs typeface="Hind Vadodara Light" panose="020B0604020202020204" charset="0"/>
              </a:rPr>
              <a:t>i </a:t>
            </a:r>
            <a:r>
              <a:rPr lang="en-US" sz="1600" baseline="-25000" dirty="0">
                <a:latin typeface="Hind Vadodara Light" panose="020B0604020202020204" charset="0"/>
                <a:cs typeface="Hind Vadodara Light" panose="020B0604020202020204" charset="0"/>
              </a:rPr>
              <a:t>       </a:t>
            </a:r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= Initial velocity</a:t>
            </a:r>
          </a:p>
          <a:p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           </a:t>
            </a:r>
            <a:r>
              <a:rPr lang="en-US" sz="1600" b="1" dirty="0">
                <a:latin typeface="Hind Vadodara Light" panose="020B0604020202020204" charset="0"/>
                <a:cs typeface="Hind Vadodara Light" panose="020B0604020202020204" charset="0"/>
              </a:rPr>
              <a:t>V</a:t>
            </a:r>
            <a:r>
              <a:rPr lang="en-US" sz="1600" b="1" baseline="-25000" dirty="0">
                <a:latin typeface="Hind Vadodara Light" panose="020B0604020202020204" charset="0"/>
                <a:cs typeface="Hind Vadodara Light" panose="020B0604020202020204" charset="0"/>
              </a:rPr>
              <a:t>max</a:t>
            </a:r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  = Maximum velocity</a:t>
            </a:r>
          </a:p>
          <a:p>
            <a:r>
              <a:rPr lang="en-US" sz="1600" baseline="-25000" dirty="0">
                <a:latin typeface="Hind Vadodara Light" panose="020B0604020202020204" charset="0"/>
                <a:cs typeface="Hind Vadodara Light" panose="020B0604020202020204" charset="0"/>
              </a:rPr>
              <a:t>                 </a:t>
            </a:r>
            <a:r>
              <a:rPr lang="en-US" sz="1600" b="1" dirty="0">
                <a:latin typeface="Hind Vadodara Light" panose="020B0604020202020204" charset="0"/>
                <a:cs typeface="Hind Vadodara Light" panose="020B0604020202020204" charset="0"/>
              </a:rPr>
              <a:t>K</a:t>
            </a:r>
            <a:r>
              <a:rPr lang="en-US" sz="1600" b="1" baseline="-25000" dirty="0">
                <a:latin typeface="Hind Vadodara Light" panose="020B0604020202020204" charset="0"/>
                <a:cs typeface="Hind Vadodara Light" panose="020B0604020202020204" charset="0"/>
              </a:rPr>
              <a:t>m</a:t>
            </a:r>
            <a:r>
              <a:rPr lang="en-US" sz="1600" baseline="-25000" dirty="0">
                <a:latin typeface="Hind Vadodara Light" panose="020B0604020202020204" charset="0"/>
                <a:cs typeface="Hind Vadodara Light" panose="020B0604020202020204" charset="0"/>
              </a:rPr>
              <a:t>       </a:t>
            </a:r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= Michaelis constant</a:t>
            </a:r>
          </a:p>
          <a:p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           </a:t>
            </a:r>
            <a:r>
              <a:rPr lang="en-US" sz="1600" b="1" dirty="0">
                <a:latin typeface="Hind Vadodara Light" panose="020B0604020202020204" charset="0"/>
                <a:cs typeface="Hind Vadodara Light" panose="020B0604020202020204" charset="0"/>
              </a:rPr>
              <a:t>[S]</a:t>
            </a:r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     = Substrate Concentration</a:t>
            </a:r>
            <a:endParaRPr lang="en-PH" sz="1600" dirty="0">
              <a:latin typeface="Hind Vadodara Light" panose="020B0604020202020204" charset="0"/>
              <a:cs typeface="Hind Vadodara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2;p30">
            <a:extLst>
              <a:ext uri="{FF2B5EF4-FFF2-40B4-BE49-F238E27FC236}">
                <a16:creationId xmlns:a16="http://schemas.microsoft.com/office/drawing/2014/main" id="{69C66695-6FCE-4E32-936C-96DF088380A1}"/>
              </a:ext>
            </a:extLst>
          </p:cNvPr>
          <p:cNvSpPr txBox="1">
            <a:spLocks/>
          </p:cNvSpPr>
          <p:nvPr/>
        </p:nvSpPr>
        <p:spPr>
          <a:xfrm>
            <a:off x="1312216" y="1299418"/>
            <a:ext cx="7171887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en-US" sz="6000" dirty="0">
                <a:solidFill>
                  <a:schemeClr val="accent1"/>
                </a:solidFill>
              </a:rPr>
              <a:t>MICHAELIS – MENTEN EQUATION</a:t>
            </a:r>
          </a:p>
        </p:txBody>
      </p:sp>
      <p:sp>
        <p:nvSpPr>
          <p:cNvPr id="6" name="Google Shape;129;p27">
            <a:extLst>
              <a:ext uri="{FF2B5EF4-FFF2-40B4-BE49-F238E27FC236}">
                <a16:creationId xmlns:a16="http://schemas.microsoft.com/office/drawing/2014/main" id="{37B504EC-0097-47D2-83FA-F762DC81BDDC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DCA7F0E-950F-4D8F-8011-1398EFB73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07986"/>
              </p:ext>
            </p:extLst>
          </p:nvPr>
        </p:nvGraphicFramePr>
        <p:xfrm>
          <a:off x="1514941" y="1989315"/>
          <a:ext cx="2538019" cy="130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3" imgW="838080" imgH="431640" progId="Equation.KSEE3">
                  <p:embed/>
                </p:oleObj>
              </mc:Choice>
              <mc:Fallback>
                <p:oleObj name="Equation" r:id="rId3" imgW="838080" imgH="431640" progId="Equation.KSEE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DCA7F0E-950F-4D8F-8011-1398EFB73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4941" y="1989315"/>
                        <a:ext cx="2538019" cy="130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650E629-CD91-4D65-9107-7EC35B34A2D0}"/>
              </a:ext>
            </a:extLst>
          </p:cNvPr>
          <p:cNvSpPr txBox="1"/>
          <p:nvPr/>
        </p:nvSpPr>
        <p:spPr>
          <a:xfrm>
            <a:off x="1215683" y="3499660"/>
            <a:ext cx="397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Where </a:t>
            </a:r>
            <a:r>
              <a:rPr lang="en-US" sz="1600" b="1" dirty="0">
                <a:latin typeface="Hind Vadodara Light" panose="020B0604020202020204" charset="0"/>
                <a:cs typeface="Hind Vadodara Light" panose="020B0604020202020204" charset="0"/>
              </a:rPr>
              <a:t>v</a:t>
            </a:r>
            <a:r>
              <a:rPr lang="en-US" sz="1600" b="1" baseline="-25000" dirty="0">
                <a:latin typeface="Hind Vadodara Light" panose="020B0604020202020204" charset="0"/>
                <a:cs typeface="Hind Vadodara Light" panose="020B0604020202020204" charset="0"/>
              </a:rPr>
              <a:t>i </a:t>
            </a:r>
            <a:r>
              <a:rPr lang="en-US" sz="1600" baseline="-25000" dirty="0">
                <a:latin typeface="Hind Vadodara Light" panose="020B0604020202020204" charset="0"/>
                <a:cs typeface="Hind Vadodara Light" panose="020B0604020202020204" charset="0"/>
              </a:rPr>
              <a:t>       </a:t>
            </a:r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= Initial velocity</a:t>
            </a:r>
          </a:p>
          <a:p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           </a:t>
            </a:r>
            <a:r>
              <a:rPr lang="en-US" sz="1600" b="1" dirty="0">
                <a:latin typeface="Hind Vadodara Light" panose="020B0604020202020204" charset="0"/>
                <a:cs typeface="Hind Vadodara Light" panose="020B0604020202020204" charset="0"/>
              </a:rPr>
              <a:t>V</a:t>
            </a:r>
            <a:r>
              <a:rPr lang="en-US" sz="1600" b="1" baseline="-25000" dirty="0">
                <a:latin typeface="Hind Vadodara Light" panose="020B0604020202020204" charset="0"/>
                <a:cs typeface="Hind Vadodara Light" panose="020B0604020202020204" charset="0"/>
              </a:rPr>
              <a:t>max</a:t>
            </a:r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  = Maximum velocity</a:t>
            </a:r>
          </a:p>
          <a:p>
            <a:r>
              <a:rPr lang="en-US" sz="1600" baseline="-25000" dirty="0">
                <a:latin typeface="Hind Vadodara Light" panose="020B0604020202020204" charset="0"/>
                <a:cs typeface="Hind Vadodara Light" panose="020B0604020202020204" charset="0"/>
              </a:rPr>
              <a:t>                 </a:t>
            </a:r>
            <a:r>
              <a:rPr lang="en-US" sz="1600" b="1" dirty="0">
                <a:latin typeface="Hind Vadodara Light" panose="020B0604020202020204" charset="0"/>
                <a:cs typeface="Hind Vadodara Light" panose="020B0604020202020204" charset="0"/>
              </a:rPr>
              <a:t>K</a:t>
            </a:r>
            <a:r>
              <a:rPr lang="en-US" sz="1600" b="1" baseline="-25000" dirty="0">
                <a:latin typeface="Hind Vadodara Light" panose="020B0604020202020204" charset="0"/>
                <a:cs typeface="Hind Vadodara Light" panose="020B0604020202020204" charset="0"/>
              </a:rPr>
              <a:t>m</a:t>
            </a:r>
            <a:r>
              <a:rPr lang="en-US" sz="1600" baseline="-25000" dirty="0">
                <a:latin typeface="Hind Vadodara Light" panose="020B0604020202020204" charset="0"/>
                <a:cs typeface="Hind Vadodara Light" panose="020B0604020202020204" charset="0"/>
              </a:rPr>
              <a:t>       </a:t>
            </a:r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= Michaelis constant</a:t>
            </a:r>
          </a:p>
          <a:p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           </a:t>
            </a:r>
            <a:r>
              <a:rPr lang="en-US" sz="1600" b="1" dirty="0">
                <a:latin typeface="Hind Vadodara Light" panose="020B0604020202020204" charset="0"/>
                <a:cs typeface="Hind Vadodara Light" panose="020B0604020202020204" charset="0"/>
              </a:rPr>
              <a:t>[S]</a:t>
            </a:r>
            <a:r>
              <a:rPr lang="en-US" sz="1600" dirty="0">
                <a:latin typeface="Hind Vadodara Light" panose="020B0604020202020204" charset="0"/>
                <a:cs typeface="Hind Vadodara Light" panose="020B0604020202020204" charset="0"/>
              </a:rPr>
              <a:t>     = Substrate Concentration</a:t>
            </a:r>
            <a:endParaRPr lang="en-PH" sz="1600" dirty="0">
              <a:latin typeface="Hind Vadodara Light" panose="020B0604020202020204" charset="0"/>
              <a:cs typeface="Hind Vadodara Light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BF633-A99C-48A3-AA0B-CEF934EAD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261" y="1829364"/>
            <a:ext cx="3828105" cy="3062484"/>
          </a:xfrm>
          <a:prstGeom prst="rect">
            <a:avLst/>
          </a:prstGeom>
        </p:spPr>
      </p:pic>
      <p:sp>
        <p:nvSpPr>
          <p:cNvPr id="9" name="Google Shape;135;p28">
            <a:extLst>
              <a:ext uri="{FF2B5EF4-FFF2-40B4-BE49-F238E27FC236}">
                <a16:creationId xmlns:a16="http://schemas.microsoft.com/office/drawing/2014/main" id="{CA8F1A33-FBE7-41B8-8644-D805B3BC565D}"/>
              </a:ext>
            </a:extLst>
          </p:cNvPr>
          <p:cNvSpPr txBox="1">
            <a:spLocks/>
          </p:cNvSpPr>
          <p:nvPr/>
        </p:nvSpPr>
        <p:spPr>
          <a:xfrm>
            <a:off x="5765245" y="3723269"/>
            <a:ext cx="2942137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sz="2800" dirty="0"/>
              <a:t>             Hyperbolic plot</a:t>
            </a:r>
          </a:p>
        </p:txBody>
      </p:sp>
    </p:spTree>
    <p:extLst>
      <p:ext uri="{BB962C8B-B14F-4D97-AF65-F5344CB8AC3E}">
        <p14:creationId xmlns:p14="http://schemas.microsoft.com/office/powerpoint/2010/main" val="117070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 idx="6"/>
          </p:nvPr>
        </p:nvSpPr>
        <p:spPr>
          <a:xfrm>
            <a:off x="514669" y="630007"/>
            <a:ext cx="8171317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DEPENDENCE OF RATE ON [S] AND K</a:t>
            </a:r>
            <a:r>
              <a:rPr lang="en-US" sz="3200" baseline="-25000" dirty="0"/>
              <a:t>m </a:t>
            </a:r>
            <a:r>
              <a:rPr lang="en-US" sz="3200" dirty="0"/>
              <a:t>CAN BE ESTABLISHED UNDER THE FF:</a:t>
            </a:r>
            <a:endParaRPr sz="3200" dirty="0"/>
          </a:p>
        </p:txBody>
      </p:sp>
      <p:sp>
        <p:nvSpPr>
          <p:cNvPr id="218" name="Google Shape;218;p32"/>
          <p:cNvSpPr/>
          <p:nvPr/>
        </p:nvSpPr>
        <p:spPr>
          <a:xfrm rot="5990292">
            <a:off x="4233746" y="2856246"/>
            <a:ext cx="1931965" cy="881657"/>
          </a:xfrm>
          <a:custGeom>
            <a:avLst/>
            <a:gdLst/>
            <a:ahLst/>
            <a:cxnLst/>
            <a:rect l="l" t="t" r="r" b="b"/>
            <a:pathLst>
              <a:path w="91506" h="41759" extrusionOk="0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/>
          <p:cNvSpPr/>
          <p:nvPr/>
        </p:nvSpPr>
        <p:spPr>
          <a:xfrm rot="19746692">
            <a:off x="3061826" y="1961219"/>
            <a:ext cx="2991614" cy="960775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2"/>
          <p:cNvSpPr/>
          <p:nvPr/>
        </p:nvSpPr>
        <p:spPr>
          <a:xfrm rot="21392863">
            <a:off x="4748430" y="3416050"/>
            <a:ext cx="717402" cy="717402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3364913" y="2579775"/>
            <a:ext cx="717300" cy="7173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2"/>
          <p:cNvSpPr/>
          <p:nvPr/>
        </p:nvSpPr>
        <p:spPr>
          <a:xfrm>
            <a:off x="5053081" y="1549008"/>
            <a:ext cx="717300" cy="7173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ctrTitle"/>
          </p:nvPr>
        </p:nvSpPr>
        <p:spPr>
          <a:xfrm flipH="1">
            <a:off x="3343913" y="2739250"/>
            <a:ext cx="7593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01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28" name="Google Shape;228;p32"/>
          <p:cNvSpPr txBox="1">
            <a:spLocks noGrp="1"/>
          </p:cNvSpPr>
          <p:nvPr>
            <p:ph type="ctrTitle"/>
          </p:nvPr>
        </p:nvSpPr>
        <p:spPr>
          <a:xfrm flipH="1">
            <a:off x="5021806" y="1665749"/>
            <a:ext cx="7797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02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29" name="Google Shape;229;p32"/>
          <p:cNvSpPr txBox="1">
            <a:spLocks noGrp="1"/>
          </p:cNvSpPr>
          <p:nvPr>
            <p:ph type="ctrTitle"/>
          </p:nvPr>
        </p:nvSpPr>
        <p:spPr>
          <a:xfrm flipH="1">
            <a:off x="4806634" y="3577617"/>
            <a:ext cx="5769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03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7" name="Google Shape;129;p27">
            <a:extLst>
              <a:ext uri="{FF2B5EF4-FFF2-40B4-BE49-F238E27FC236}">
                <a16:creationId xmlns:a16="http://schemas.microsoft.com/office/drawing/2014/main" id="{85EDEF46-CB33-403A-B3E3-E1B5ED0EEE76}"/>
              </a:ext>
            </a:extLst>
          </p:cNvPr>
          <p:cNvSpPr txBox="1">
            <a:spLocks/>
          </p:cNvSpPr>
          <p:nvPr/>
        </p:nvSpPr>
        <p:spPr>
          <a:xfrm>
            <a:off x="1312216" y="-85291"/>
            <a:ext cx="6925267" cy="88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/>
            <a:r>
              <a:rPr lang="en-US" b="1" u="sng" dirty="0"/>
              <a:t>ENZYME KINETICS: MICHAELIS – MENTEN EQUATION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DD6ECC-639C-43AA-BA0F-2B856B578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2302" y="3485850"/>
            <a:ext cx="2800471" cy="577800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[S] is much lesser than  K</a:t>
            </a:r>
            <a:r>
              <a:rPr lang="en-US" sz="2800" baseline="-25000" dirty="0">
                <a:solidFill>
                  <a:schemeClr val="accent1"/>
                </a:solidFill>
              </a:rPr>
              <a:t>m</a:t>
            </a:r>
            <a:endParaRPr lang="en-PH" sz="2800" baseline="-25000" dirty="0">
              <a:solidFill>
                <a:schemeClr val="accent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E75CC1-2804-48BC-BE53-689036302380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 flipH="1">
            <a:off x="6004461" y="3549384"/>
            <a:ext cx="2743840" cy="577800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[S] equals K</a:t>
            </a:r>
            <a:r>
              <a:rPr lang="en-US" sz="2800" baseline="-25000" dirty="0">
                <a:solidFill>
                  <a:schemeClr val="accent1"/>
                </a:solidFill>
              </a:rPr>
              <a:t>m</a:t>
            </a:r>
            <a:endParaRPr lang="en-PH" sz="2800" baseline="-25000" dirty="0">
              <a:solidFill>
                <a:schemeClr val="accent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03B29F-CCAD-41E7-8B42-8C83B6CA7AA9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 flipH="1">
            <a:off x="5990763" y="1626441"/>
            <a:ext cx="2928792" cy="577800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[S] is much greater than  K</a:t>
            </a:r>
            <a:r>
              <a:rPr lang="en-US" sz="2800" baseline="-25000" dirty="0">
                <a:solidFill>
                  <a:schemeClr val="accent1"/>
                </a:solidFill>
              </a:rPr>
              <a:t>m</a:t>
            </a:r>
            <a:endParaRPr lang="en-PH" sz="2800" dirty="0">
              <a:solidFill>
                <a:schemeClr val="accent1"/>
              </a:solidFill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A3E592B-5815-435D-9EA8-DD72B2791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836553"/>
              </p:ext>
            </p:extLst>
          </p:nvPr>
        </p:nvGraphicFramePr>
        <p:xfrm>
          <a:off x="275750" y="4090424"/>
          <a:ext cx="382746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4" imgW="2184120" imgH="482400" progId="Equation.KSEE3">
                  <p:embed/>
                </p:oleObj>
              </mc:Choice>
              <mc:Fallback>
                <p:oleObj name="Equation" r:id="rId4" imgW="2184120" imgH="482400" progId="Equation.KSEE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DCA7F0E-950F-4D8F-8011-1398EFB73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750" y="4090424"/>
                        <a:ext cx="3827463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E28AC736-62B1-4965-BD8F-3862CE0E3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75" y="1179537"/>
            <a:ext cx="3034641" cy="2223949"/>
          </a:xfrm>
          <a:prstGeom prst="rect">
            <a:avLst/>
          </a:prstGeom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D093BEA-DFAF-451B-978B-797839606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207368"/>
              </p:ext>
            </p:extLst>
          </p:nvPr>
        </p:nvGraphicFramePr>
        <p:xfrm>
          <a:off x="5676178" y="2399346"/>
          <a:ext cx="3203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7" imgW="1828800" imgH="431640" progId="Equation.KSEE3">
                  <p:embed/>
                </p:oleObj>
              </mc:Choice>
              <mc:Fallback>
                <p:oleObj name="Equation" r:id="rId7" imgW="1828800" imgH="431640" progId="Equation.KSEE3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3A3E592B-5815-435D-9EA8-DD72B2791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76178" y="2399346"/>
                        <a:ext cx="3203575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8C3F258-9922-406C-8617-FC5ED9DBA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30543"/>
              </p:ext>
            </p:extLst>
          </p:nvPr>
        </p:nvGraphicFramePr>
        <p:xfrm>
          <a:off x="5676178" y="4256697"/>
          <a:ext cx="3270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9" imgW="1866600" imgH="431640" progId="Equation.KSEE3">
                  <p:embed/>
                </p:oleObj>
              </mc:Choice>
              <mc:Fallback>
                <p:oleObj name="Equation" r:id="rId9" imgW="1866600" imgH="431640" progId="Equation.KSEE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D093BEA-DFAF-451B-978B-797839606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76178" y="4256697"/>
                        <a:ext cx="3270250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F0F3B9-FDAA-48B2-92AC-A12AC6C1F654}"/>
              </a:ext>
            </a:extLst>
          </p:cNvPr>
          <p:cNvCxnSpPr/>
          <p:nvPr/>
        </p:nvCxnSpPr>
        <p:spPr>
          <a:xfrm flipH="1">
            <a:off x="7590971" y="2399346"/>
            <a:ext cx="515258" cy="738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416876-EE61-42DA-97E3-DE3D93ABBB49}"/>
              </a:ext>
            </a:extLst>
          </p:cNvPr>
          <p:cNvCxnSpPr/>
          <p:nvPr/>
        </p:nvCxnSpPr>
        <p:spPr>
          <a:xfrm flipH="1">
            <a:off x="7649028" y="4256697"/>
            <a:ext cx="515258" cy="738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 animBg="1"/>
      <p:bldP spid="219" grpId="0" animBg="1"/>
      <p:bldP spid="220" grpId="0" animBg="1"/>
      <p:bldP spid="221" grpId="0" animBg="1"/>
      <p:bldP spid="222" grpId="0" animBg="1"/>
      <p:bldP spid="227" grpId="0"/>
      <p:bldP spid="228" grpId="0"/>
      <p:bldP spid="229" grpId="0"/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580</Words>
  <Application>Microsoft Office PowerPoint</Application>
  <PresentationFormat>On-screen Show (16:9)</PresentationFormat>
  <Paragraphs>96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Fira Sans Extra Condensed Medium</vt:lpstr>
      <vt:lpstr>Roboto Condensed Light</vt:lpstr>
      <vt:lpstr>Hind Vadodara Light</vt:lpstr>
      <vt:lpstr>Teko Light</vt:lpstr>
      <vt:lpstr>Cambria Math</vt:lpstr>
      <vt:lpstr>Raleway</vt:lpstr>
      <vt:lpstr>Science Fair Newsletter by Slidesgo</vt:lpstr>
      <vt:lpstr>Equation</vt:lpstr>
      <vt:lpstr>GOOD MORNING!</vt:lpstr>
      <vt:lpstr>ENZYME KINETICS: MICHAELIS – MENTEN EQUATION</vt:lpstr>
      <vt:lpstr>ENZYME KINETICS</vt:lpstr>
      <vt:lpstr>PowerPoint Presentation</vt:lpstr>
      <vt:lpstr>ENZYME FUNCTION at a glance</vt:lpstr>
      <vt:lpstr>PowerPoint Presentation</vt:lpstr>
      <vt:lpstr>PowerPoint Presentation</vt:lpstr>
      <vt:lpstr>PowerPoint Presentation</vt:lpstr>
      <vt:lpstr>DEPENDENCE OF RATE ON [S] AND Km CAN BE ESTABLISHED UNDER THE FF: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KINETICS: MICHAELIS – MENTEN EQUATION</dc:title>
  <dc:creator>Mark Sean</dc:creator>
  <cp:lastModifiedBy>Mark Sean A. Manubag</cp:lastModifiedBy>
  <cp:revision>84</cp:revision>
  <dcterms:modified xsi:type="dcterms:W3CDTF">2021-03-23T10:12:21Z</dcterms:modified>
</cp:coreProperties>
</file>