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914400" y="1453578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914400" y="5294160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01700" y="891540"/>
            <a:ext cx="5920740" cy="8250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8260">
              <a:lnSpc>
                <a:spcPct val="100000"/>
              </a:lnSpc>
              <a:spcBef>
                <a:spcPts val="100"/>
              </a:spcBef>
            </a:pPr>
            <a:r>
              <a:rPr dirty="0" sz="1600" b="1">
                <a:latin typeface="Caladea"/>
                <a:cs typeface="Caladea"/>
              </a:rPr>
              <a:t>Nouns</a:t>
            </a:r>
            <a:r>
              <a:rPr dirty="0" sz="1600" spc="-20" b="1">
                <a:latin typeface="Caladea"/>
                <a:cs typeface="Caladea"/>
              </a:rPr>
              <a:t> </a:t>
            </a:r>
            <a:r>
              <a:rPr dirty="0" sz="1600" b="1">
                <a:latin typeface="Caladea"/>
                <a:cs typeface="Caladea"/>
              </a:rPr>
              <a:t>and</a:t>
            </a:r>
            <a:r>
              <a:rPr dirty="0" sz="1600" spc="-15" b="1">
                <a:latin typeface="Caladea"/>
                <a:cs typeface="Caladea"/>
              </a:rPr>
              <a:t> </a:t>
            </a:r>
            <a:r>
              <a:rPr dirty="0" sz="1600" b="1">
                <a:latin typeface="Caladea"/>
                <a:cs typeface="Caladea"/>
              </a:rPr>
              <a:t>Their</a:t>
            </a:r>
            <a:r>
              <a:rPr dirty="0" sz="1600" spc="-15" b="1">
                <a:latin typeface="Caladea"/>
                <a:cs typeface="Caladea"/>
              </a:rPr>
              <a:t> </a:t>
            </a:r>
            <a:r>
              <a:rPr dirty="0" sz="1600" b="1">
                <a:latin typeface="Caladea"/>
                <a:cs typeface="Caladea"/>
              </a:rPr>
              <a:t>Different</a:t>
            </a:r>
            <a:r>
              <a:rPr dirty="0" sz="1600" spc="-20" b="1">
                <a:latin typeface="Caladea"/>
                <a:cs typeface="Caladea"/>
              </a:rPr>
              <a:t> </a:t>
            </a:r>
            <a:r>
              <a:rPr dirty="0" sz="1600" spc="-10" b="1">
                <a:latin typeface="Caladea"/>
                <a:cs typeface="Caladea"/>
              </a:rPr>
              <a:t>Types</a:t>
            </a:r>
            <a:endParaRPr sz="1600">
              <a:latin typeface="Caladea"/>
              <a:cs typeface="Caladea"/>
            </a:endParaRPr>
          </a:p>
          <a:p>
            <a:pPr>
              <a:lnSpc>
                <a:spcPct val="100000"/>
              </a:lnSpc>
            </a:pPr>
            <a:endParaRPr sz="16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600">
              <a:latin typeface="Caladea"/>
              <a:cs typeface="Caladea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rlito"/>
                <a:cs typeface="Carlito"/>
              </a:rPr>
              <a:t>Page</a:t>
            </a:r>
            <a:r>
              <a:rPr dirty="0" sz="1400" spc="-1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1:</a:t>
            </a:r>
            <a:r>
              <a:rPr dirty="0" sz="1400" spc="-10" b="1">
                <a:latin typeface="Carlito"/>
                <a:cs typeface="Carlito"/>
              </a:rPr>
              <a:t> Introduction </a:t>
            </a:r>
            <a:r>
              <a:rPr dirty="0" sz="1400" b="1">
                <a:latin typeface="Carlito"/>
                <a:cs typeface="Carlito"/>
              </a:rPr>
              <a:t>to</a:t>
            </a:r>
            <a:r>
              <a:rPr dirty="0" sz="1400" spc="-10" b="1">
                <a:latin typeface="Carlito"/>
                <a:cs typeface="Carlito"/>
              </a:rPr>
              <a:t> Nouns</a:t>
            </a:r>
            <a:endParaRPr sz="1400">
              <a:latin typeface="Carlito"/>
              <a:cs typeface="Carlito"/>
            </a:endParaRPr>
          </a:p>
          <a:p>
            <a:pPr marL="12700" marR="64135">
              <a:lnSpc>
                <a:spcPct val="101699"/>
              </a:lnSpc>
              <a:spcBef>
                <a:spcPts val="1400"/>
              </a:spcBef>
            </a:pPr>
            <a:r>
              <a:rPr dirty="0" sz="1400" b="1">
                <a:latin typeface="Carlito"/>
                <a:cs typeface="Carlito"/>
              </a:rPr>
              <a:t>What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is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a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Noun?</a:t>
            </a:r>
            <a:r>
              <a:rPr dirty="0" sz="1400" spc="-25" b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word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that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names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person,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place,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thing,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idea.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It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is </a:t>
            </a:r>
            <a:r>
              <a:rPr dirty="0" sz="1400">
                <a:latin typeface="Carlito"/>
                <a:cs typeface="Carlito"/>
              </a:rPr>
              <a:t>one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fundamental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building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blocks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language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and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is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essential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for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effective communication.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400" b="1">
                <a:latin typeface="Carlito"/>
                <a:cs typeface="Carlito"/>
              </a:rPr>
              <a:t>Examples</a:t>
            </a:r>
            <a:r>
              <a:rPr dirty="0" sz="1400" spc="-25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of</a:t>
            </a:r>
            <a:r>
              <a:rPr dirty="0" sz="1400" spc="-20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Nouns:</a:t>
            </a:r>
            <a:endParaRPr sz="1400">
              <a:latin typeface="Carlito"/>
              <a:cs typeface="Carlito"/>
            </a:endParaRPr>
          </a:p>
          <a:p>
            <a:pPr marL="469265" indent="-227965">
              <a:lnSpc>
                <a:spcPct val="100000"/>
              </a:lnSpc>
              <a:spcBef>
                <a:spcPts val="1430"/>
              </a:spcBef>
              <a:buSzPct val="71428"/>
              <a:buFont typeface="OpenSymbol"/>
              <a:buChar char="•"/>
              <a:tabLst>
                <a:tab pos="469265" algn="l"/>
              </a:tabLst>
            </a:pPr>
            <a:r>
              <a:rPr dirty="0" sz="1400" b="1">
                <a:latin typeface="Carlito"/>
                <a:cs typeface="Carlito"/>
              </a:rPr>
              <a:t>Persons:</a:t>
            </a:r>
            <a:r>
              <a:rPr dirty="0" sz="1400" spc="-45" b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teacher,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doctor,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Kenneth,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 spc="-20">
                <a:latin typeface="Carlito"/>
                <a:cs typeface="Carlito"/>
              </a:rPr>
              <a:t>Mary</a:t>
            </a:r>
            <a:endParaRPr sz="1400">
              <a:latin typeface="Carlito"/>
              <a:cs typeface="Carlito"/>
            </a:endParaRPr>
          </a:p>
          <a:p>
            <a:pPr marL="469265" indent="-227965">
              <a:lnSpc>
                <a:spcPct val="100000"/>
              </a:lnSpc>
              <a:spcBef>
                <a:spcPts val="30"/>
              </a:spcBef>
              <a:buSzPct val="71428"/>
              <a:buFont typeface="OpenSymbol"/>
              <a:buChar char="•"/>
              <a:tabLst>
                <a:tab pos="469265" algn="l"/>
              </a:tabLst>
            </a:pPr>
            <a:r>
              <a:rPr dirty="0" sz="1400" b="1">
                <a:latin typeface="Carlito"/>
                <a:cs typeface="Carlito"/>
              </a:rPr>
              <a:t>Places:</a:t>
            </a:r>
            <a:r>
              <a:rPr dirty="0" sz="1400" spc="-55" b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school,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park,</a:t>
            </a:r>
            <a:r>
              <a:rPr dirty="0" sz="1400" spc="-6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Ghana,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London</a:t>
            </a:r>
            <a:endParaRPr sz="1400">
              <a:latin typeface="Carlito"/>
              <a:cs typeface="Carlito"/>
            </a:endParaRPr>
          </a:p>
          <a:p>
            <a:pPr marL="469265" indent="-227965">
              <a:lnSpc>
                <a:spcPct val="100000"/>
              </a:lnSpc>
              <a:spcBef>
                <a:spcPts val="30"/>
              </a:spcBef>
              <a:buSzPct val="71428"/>
              <a:buFont typeface="OpenSymbol"/>
              <a:buChar char="•"/>
              <a:tabLst>
                <a:tab pos="469265" algn="l"/>
              </a:tabLst>
            </a:pPr>
            <a:r>
              <a:rPr dirty="0" sz="1400" b="1">
                <a:latin typeface="Carlito"/>
                <a:cs typeface="Carlito"/>
              </a:rPr>
              <a:t>Things:</a:t>
            </a:r>
            <a:r>
              <a:rPr dirty="0" sz="1400" spc="-60" b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book,</a:t>
            </a:r>
            <a:r>
              <a:rPr dirty="0" sz="1400" spc="-6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phone,</a:t>
            </a:r>
            <a:r>
              <a:rPr dirty="0" sz="1400" spc="-6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table,</a:t>
            </a:r>
            <a:r>
              <a:rPr dirty="0" sz="1400" spc="-60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car</a:t>
            </a:r>
            <a:endParaRPr sz="1400">
              <a:latin typeface="Carlito"/>
              <a:cs typeface="Carlito"/>
            </a:endParaRPr>
          </a:p>
          <a:p>
            <a:pPr marL="469265" indent="-227965">
              <a:lnSpc>
                <a:spcPct val="100000"/>
              </a:lnSpc>
              <a:spcBef>
                <a:spcPts val="25"/>
              </a:spcBef>
              <a:buSzPct val="71428"/>
              <a:buFont typeface="OpenSymbol"/>
              <a:buChar char="•"/>
              <a:tabLst>
                <a:tab pos="469265" algn="l"/>
              </a:tabLst>
            </a:pPr>
            <a:r>
              <a:rPr dirty="0" sz="1400" b="1">
                <a:latin typeface="Carlito"/>
                <a:cs typeface="Carlito"/>
              </a:rPr>
              <a:t>Ideas:</a:t>
            </a:r>
            <a:r>
              <a:rPr dirty="0" sz="1400" spc="-45" b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love,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courage,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freedom,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happiness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400" b="1">
                <a:latin typeface="Carlito"/>
                <a:cs typeface="Carlito"/>
              </a:rPr>
              <a:t>Why</a:t>
            </a:r>
            <a:r>
              <a:rPr dirty="0" sz="1400" spc="-4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Are</a:t>
            </a:r>
            <a:r>
              <a:rPr dirty="0" sz="1400" spc="-35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Nouns</a:t>
            </a:r>
            <a:r>
              <a:rPr dirty="0" sz="1400" spc="-3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Important?</a:t>
            </a:r>
            <a:endParaRPr sz="1400">
              <a:latin typeface="Carlito"/>
              <a:cs typeface="Carlito"/>
            </a:endParaRPr>
          </a:p>
          <a:p>
            <a:pPr marL="12700" marR="264160">
              <a:lnSpc>
                <a:spcPct val="101699"/>
              </a:lnSpc>
            </a:pPr>
            <a:r>
              <a:rPr dirty="0" sz="1400">
                <a:latin typeface="Carlito"/>
                <a:cs typeface="Carlito"/>
              </a:rPr>
              <a:t>Nouns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allow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us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identify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and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describe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world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around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us.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Without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them,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it </a:t>
            </a:r>
            <a:r>
              <a:rPr dirty="0" sz="1400">
                <a:latin typeface="Carlito"/>
                <a:cs typeface="Carlito"/>
              </a:rPr>
              <a:t>would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challenging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name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anything.</a:t>
            </a: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400" b="1">
                <a:latin typeface="Carlito"/>
                <a:cs typeface="Carlito"/>
              </a:rPr>
              <a:t>Page</a:t>
            </a:r>
            <a:r>
              <a:rPr dirty="0" sz="1400" spc="-15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2:</a:t>
            </a:r>
            <a:r>
              <a:rPr dirty="0" sz="1400" spc="-15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Types</a:t>
            </a:r>
            <a:r>
              <a:rPr dirty="0" sz="1400" spc="-1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of</a:t>
            </a:r>
            <a:r>
              <a:rPr dirty="0" sz="1400" spc="-1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14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b="1">
                <a:latin typeface="Carlito"/>
                <a:cs typeface="Carlito"/>
              </a:rPr>
              <a:t>Common</a:t>
            </a:r>
            <a:r>
              <a:rPr dirty="0" sz="1400" spc="-2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general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people,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places,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things.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25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city,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dog,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chair,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20">
                <a:latin typeface="Carlito"/>
                <a:cs typeface="Carlito"/>
              </a:rPr>
              <a:t>tree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b="1">
                <a:latin typeface="Carlito"/>
                <a:cs typeface="Carlito"/>
              </a:rPr>
              <a:t>Proper</a:t>
            </a:r>
            <a:r>
              <a:rPr dirty="0" sz="1400" spc="-6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927100" marR="167005" indent="-228600">
              <a:lnSpc>
                <a:spcPct val="101699"/>
              </a:lnSpc>
              <a:buSzPct val="71428"/>
              <a:buFont typeface="Courier New"/>
              <a:buChar char="o"/>
              <a:tabLst>
                <a:tab pos="927100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specific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people,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places,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things.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Proper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nouns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are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always capitalized.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Kenneth,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Africa,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Eiffel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Tower,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December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b="1">
                <a:latin typeface="Carlito"/>
                <a:cs typeface="Carlito"/>
              </a:rPr>
              <a:t>Concrete</a:t>
            </a:r>
            <a:r>
              <a:rPr dirty="0" sz="1400" spc="-3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927100" marR="144780" indent="-228600">
              <a:lnSpc>
                <a:spcPct val="101699"/>
              </a:lnSpc>
              <a:buSzPct val="71428"/>
              <a:buFont typeface="Courier New"/>
              <a:buChar char="o"/>
              <a:tabLst>
                <a:tab pos="927100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things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that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can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perceived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by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senses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(seen,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touched, </a:t>
            </a:r>
            <a:r>
              <a:rPr dirty="0" sz="1400">
                <a:latin typeface="Carlito"/>
                <a:cs typeface="Carlito"/>
              </a:rPr>
              <a:t>heard,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smelled,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tasted).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flower,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chocolate,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music,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ocean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b="1">
                <a:latin typeface="Carlito"/>
                <a:cs typeface="Carlito"/>
              </a:rPr>
              <a:t>Abstract</a:t>
            </a:r>
            <a:r>
              <a:rPr dirty="0" sz="1400" spc="-7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25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ideas,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qualities,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concepts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that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cannot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seen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touched.</a:t>
            </a:r>
            <a:endParaRPr sz="1400">
              <a:latin typeface="Carlito"/>
              <a:cs typeface="Carlito"/>
            </a:endParaRPr>
          </a:p>
          <a:p>
            <a:pPr lvl="1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2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kindness,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justice,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fear,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ambition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spc="-10" b="1">
                <a:latin typeface="Carlito"/>
                <a:cs typeface="Carlito"/>
              </a:rPr>
              <a:t>Collective</a:t>
            </a:r>
            <a:r>
              <a:rPr dirty="0" sz="1400" spc="-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30305" y="893191"/>
            <a:ext cx="5586095" cy="2192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97865" indent="-228600">
              <a:lnSpc>
                <a:spcPct val="100000"/>
              </a:lnSpc>
              <a:spcBef>
                <a:spcPts val="100"/>
              </a:spcBef>
              <a:buSzPct val="71428"/>
              <a:buFont typeface="Courier New"/>
              <a:buChar char="o"/>
              <a:tabLst>
                <a:tab pos="697865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group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people,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animals,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or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things.</a:t>
            </a:r>
            <a:endParaRPr sz="1400">
              <a:latin typeface="Carlito"/>
              <a:cs typeface="Carlito"/>
            </a:endParaRPr>
          </a:p>
          <a:p>
            <a:pPr marL="697865" indent="-228600">
              <a:lnSpc>
                <a:spcPct val="100000"/>
              </a:lnSpc>
              <a:spcBef>
                <a:spcPts val="25"/>
              </a:spcBef>
              <a:buSzPct val="71428"/>
              <a:buFont typeface="Courier New"/>
              <a:buChar char="o"/>
              <a:tabLst>
                <a:tab pos="6978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team,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flock,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bunch,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audience</a:t>
            </a:r>
            <a:endParaRPr sz="1400">
              <a:latin typeface="Carlito"/>
              <a:cs typeface="Carlito"/>
            </a:endParaRPr>
          </a:p>
          <a:p>
            <a:pPr marL="2393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 startAt="6"/>
              <a:tabLst>
                <a:tab pos="239395" algn="l"/>
              </a:tabLst>
            </a:pPr>
            <a:r>
              <a:rPr dirty="0" sz="1400" b="1">
                <a:latin typeface="Carlito"/>
                <a:cs typeface="Carlito"/>
              </a:rPr>
              <a:t>Countable</a:t>
            </a:r>
            <a:r>
              <a:rPr dirty="0" sz="1400" spc="-40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698500" marR="23495" indent="-228600">
              <a:lnSpc>
                <a:spcPct val="101699"/>
              </a:lnSpc>
              <a:buSzPct val="71428"/>
              <a:buFont typeface="Courier New"/>
              <a:buChar char="o"/>
              <a:tabLst>
                <a:tab pos="698500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things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that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can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counted.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These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nouns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have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singular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and </a:t>
            </a:r>
            <a:r>
              <a:rPr dirty="0" sz="1400">
                <a:latin typeface="Carlito"/>
                <a:cs typeface="Carlito"/>
              </a:rPr>
              <a:t>plural</a:t>
            </a:r>
            <a:r>
              <a:rPr dirty="0" sz="1400" spc="-6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forms.</a:t>
            </a:r>
            <a:endParaRPr sz="1400">
              <a:latin typeface="Carlito"/>
              <a:cs typeface="Carlito"/>
            </a:endParaRPr>
          </a:p>
          <a:p>
            <a:pPr lvl="1" marL="6978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6978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apple/apples, chair/chairs</a:t>
            </a:r>
            <a:endParaRPr sz="1400">
              <a:latin typeface="Carlito"/>
              <a:cs typeface="Carlito"/>
            </a:endParaRPr>
          </a:p>
          <a:p>
            <a:pPr marL="2393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 startAt="6"/>
              <a:tabLst>
                <a:tab pos="239395" algn="l"/>
              </a:tabLst>
            </a:pPr>
            <a:r>
              <a:rPr dirty="0" sz="1400" b="1">
                <a:latin typeface="Carlito"/>
                <a:cs typeface="Carlito"/>
              </a:rPr>
              <a:t>Uncountable</a:t>
            </a:r>
            <a:r>
              <a:rPr dirty="0" sz="1400" spc="-4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Nouns</a:t>
            </a:r>
            <a:endParaRPr sz="1400">
              <a:latin typeface="Carlito"/>
              <a:cs typeface="Carlito"/>
            </a:endParaRPr>
          </a:p>
          <a:p>
            <a:pPr lvl="1" marL="698500" marR="5080" indent="-228600">
              <a:lnSpc>
                <a:spcPct val="101699"/>
              </a:lnSpc>
              <a:buSzPct val="71428"/>
              <a:buFont typeface="Courier New"/>
              <a:buChar char="o"/>
              <a:tabLst>
                <a:tab pos="698500" algn="l"/>
              </a:tabLst>
            </a:pPr>
            <a:r>
              <a:rPr dirty="0" sz="1400">
                <a:latin typeface="Carlito"/>
                <a:cs typeface="Carlito"/>
              </a:rPr>
              <a:t>Refer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things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that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cannot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counted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and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are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usually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expressed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in </a:t>
            </a:r>
            <a:r>
              <a:rPr dirty="0" sz="1400" spc="-10">
                <a:latin typeface="Carlito"/>
                <a:cs typeface="Carlito"/>
              </a:rPr>
              <a:t>singular</a:t>
            </a:r>
            <a:r>
              <a:rPr dirty="0" sz="140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form.</a:t>
            </a:r>
            <a:endParaRPr sz="1400">
              <a:latin typeface="Carlito"/>
              <a:cs typeface="Carlito"/>
            </a:endParaRPr>
          </a:p>
          <a:p>
            <a:pPr lvl="1" marL="6978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697865" algn="l"/>
              </a:tabLst>
            </a:pPr>
            <a:r>
              <a:rPr dirty="0" sz="1400" spc="-10" i="1">
                <a:latin typeface="Carlito"/>
                <a:cs typeface="Carlito"/>
              </a:rPr>
              <a:t>Examples: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water,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rice,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advice,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25">
                <a:latin typeface="Carlito"/>
                <a:cs typeface="Carlito"/>
              </a:rPr>
              <a:t>air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914400" y="3412845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01700" y="3588499"/>
            <a:ext cx="5653405" cy="4639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Carlito"/>
                <a:cs typeface="Carlito"/>
              </a:rPr>
              <a:t>Page</a:t>
            </a:r>
            <a:r>
              <a:rPr dirty="0" sz="1400" spc="-2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3:</a:t>
            </a:r>
            <a:r>
              <a:rPr dirty="0" sz="1400" spc="-2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Examples</a:t>
            </a:r>
            <a:r>
              <a:rPr dirty="0" sz="1400" spc="-15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and</a:t>
            </a:r>
            <a:r>
              <a:rPr dirty="0" sz="1400" spc="-20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Practice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1400" b="1">
                <a:latin typeface="Carlito"/>
                <a:cs typeface="Carlito"/>
              </a:rPr>
              <a:t>Examples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of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Nouns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b="1">
                <a:latin typeface="Carlito"/>
                <a:cs typeface="Carlito"/>
              </a:rPr>
              <a:t>in</a:t>
            </a:r>
            <a:r>
              <a:rPr dirty="0" sz="1400" spc="-30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Sentences: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14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teacher</a:t>
            </a:r>
            <a:r>
              <a:rPr dirty="0" sz="1400" spc="-2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(person)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gave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us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new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book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(thing)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read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in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class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(place).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spc="-10" i="1">
                <a:latin typeface="Carlito"/>
                <a:cs typeface="Carlito"/>
              </a:rPr>
              <a:t>Happiness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(idea)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is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important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for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successful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life.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team</a:t>
            </a:r>
            <a:r>
              <a:rPr dirty="0" sz="1400" spc="-2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(collective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won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championship.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She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poured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some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water</a:t>
            </a:r>
            <a:r>
              <a:rPr dirty="0" sz="1400" spc="-2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(uncountable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into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glass.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child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(person)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played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with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ball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(thing)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in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garden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(place).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i="1">
                <a:latin typeface="Carlito"/>
                <a:cs typeface="Carlito"/>
              </a:rPr>
              <a:t>Wisdom</a:t>
            </a:r>
            <a:r>
              <a:rPr dirty="0" sz="1400" spc="-5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(abstract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is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gained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through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experience.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herd</a:t>
            </a:r>
            <a:r>
              <a:rPr dirty="0" sz="1400" spc="-2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(collective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cows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grazed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in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field.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They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bought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bag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(thing)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rice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(uncountable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from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store.</a:t>
            </a:r>
            <a:endParaRPr sz="1400">
              <a:latin typeface="Carlito"/>
              <a:cs typeface="Carlito"/>
            </a:endParaRPr>
          </a:p>
          <a:p>
            <a:pPr marL="467995" indent="-226695">
              <a:lnSpc>
                <a:spcPct val="100000"/>
              </a:lnSpc>
              <a:spcBef>
                <a:spcPts val="30"/>
              </a:spcBef>
              <a:buFont typeface="Carlito"/>
              <a:buAutoNum type="arabicPeriod"/>
              <a:tabLst>
                <a:tab pos="467995" algn="l"/>
              </a:tabLst>
            </a:pPr>
            <a:r>
              <a:rPr dirty="0" sz="1400" i="1">
                <a:latin typeface="Carlito"/>
                <a:cs typeface="Carlito"/>
              </a:rPr>
              <a:t>John</a:t>
            </a:r>
            <a:r>
              <a:rPr dirty="0" sz="1400" spc="-4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(proper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traveled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to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Paris</a:t>
            </a:r>
            <a:r>
              <a:rPr dirty="0" sz="1400" spc="-4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(proper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noun)</a:t>
            </a:r>
            <a:r>
              <a:rPr dirty="0" sz="1400" spc="-4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last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summer.</a:t>
            </a:r>
            <a:endParaRPr sz="1400">
              <a:latin typeface="Carlito"/>
              <a:cs typeface="Carlito"/>
            </a:endParaRPr>
          </a:p>
          <a:p>
            <a:pPr marL="469265" indent="-238125">
              <a:lnSpc>
                <a:spcPct val="100000"/>
              </a:lnSpc>
              <a:spcBef>
                <a:spcPts val="25"/>
              </a:spcBef>
              <a:buAutoNum type="arabicPeriod"/>
              <a:tabLst>
                <a:tab pos="469265" algn="l"/>
              </a:tabLst>
            </a:pP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artist</a:t>
            </a:r>
            <a:r>
              <a:rPr dirty="0" sz="1400" spc="-40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(person)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painted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beautiful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 i="1">
                <a:latin typeface="Carlito"/>
                <a:cs typeface="Carlito"/>
              </a:rPr>
              <a:t>landscape</a:t>
            </a:r>
            <a:r>
              <a:rPr dirty="0" sz="1400" spc="-35" i="1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(thing).</a:t>
            </a:r>
            <a:endParaRPr sz="1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400" spc="-10" b="1">
                <a:latin typeface="Carlito"/>
                <a:cs typeface="Carlito"/>
              </a:rPr>
              <a:t>Practice</a:t>
            </a:r>
            <a:r>
              <a:rPr dirty="0" sz="1400" spc="-5" b="1">
                <a:latin typeface="Carlito"/>
                <a:cs typeface="Carlito"/>
              </a:rPr>
              <a:t> </a:t>
            </a:r>
            <a:r>
              <a:rPr dirty="0" sz="1400" spc="-10" b="1">
                <a:latin typeface="Carlito"/>
                <a:cs typeface="Carlito"/>
              </a:rPr>
              <a:t>Activity:</a:t>
            </a:r>
            <a:endParaRPr sz="1400">
              <a:latin typeface="Carlito"/>
              <a:cs typeface="Carlito"/>
            </a:endParaRPr>
          </a:p>
          <a:p>
            <a:pPr lvl="1" marL="467995" indent="-226695">
              <a:lnSpc>
                <a:spcPct val="100000"/>
              </a:lnSpc>
              <a:spcBef>
                <a:spcPts val="1430"/>
              </a:spcBef>
              <a:buAutoNum type="arabicPeriod"/>
              <a:tabLst>
                <a:tab pos="467995" algn="l"/>
              </a:tabLst>
            </a:pPr>
            <a:r>
              <a:rPr dirty="0" sz="1400">
                <a:latin typeface="Carlito"/>
                <a:cs typeface="Carlito"/>
              </a:rPr>
              <a:t>Identify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types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nouns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in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following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sentences:</a:t>
            </a:r>
            <a:endParaRPr sz="1400">
              <a:latin typeface="Carlito"/>
              <a:cs typeface="Carlito"/>
            </a:endParaRPr>
          </a:p>
          <a:p>
            <a:pPr lvl="2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dog</a:t>
            </a:r>
            <a:r>
              <a:rPr dirty="0" sz="1400" spc="-4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chased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cat</a:t>
            </a:r>
            <a:r>
              <a:rPr dirty="0" sz="1400" spc="-4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through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40">
                <a:latin typeface="Carlito"/>
                <a:cs typeface="Carlito"/>
              </a:rPr>
              <a:t> </a:t>
            </a:r>
            <a:r>
              <a:rPr dirty="0" sz="1400" spc="-20" i="1">
                <a:latin typeface="Carlito"/>
                <a:cs typeface="Carlito"/>
              </a:rPr>
              <a:t>park</a:t>
            </a:r>
            <a:r>
              <a:rPr dirty="0" sz="1400" spc="-20">
                <a:latin typeface="Carlito"/>
                <a:cs typeface="Carlito"/>
              </a:rPr>
              <a:t>.</a:t>
            </a:r>
            <a:endParaRPr sz="1400">
              <a:latin typeface="Carlito"/>
              <a:cs typeface="Carlito"/>
            </a:endParaRPr>
          </a:p>
          <a:p>
            <a:pPr lvl="2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i="1">
                <a:latin typeface="Carlito"/>
                <a:cs typeface="Carlito"/>
              </a:rPr>
              <a:t>London</a:t>
            </a:r>
            <a:r>
              <a:rPr dirty="0" sz="1400" spc="-25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is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beautiful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city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with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rich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history.</a:t>
            </a:r>
            <a:endParaRPr sz="1400">
              <a:latin typeface="Carlito"/>
              <a:cs typeface="Carlito"/>
            </a:endParaRPr>
          </a:p>
          <a:p>
            <a:pPr lvl="2" marL="926465" indent="-227965">
              <a:lnSpc>
                <a:spcPct val="100000"/>
              </a:lnSpc>
              <a:spcBef>
                <a:spcPts val="25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>
                <a:latin typeface="Carlito"/>
                <a:cs typeface="Carlito"/>
              </a:rPr>
              <a:t>A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i="1">
                <a:latin typeface="Carlito"/>
                <a:cs typeface="Carlito"/>
              </a:rPr>
              <a:t>bunch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of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keys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was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found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on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table.</a:t>
            </a:r>
            <a:endParaRPr sz="1400">
              <a:latin typeface="Carlito"/>
              <a:cs typeface="Carlito"/>
            </a:endParaRPr>
          </a:p>
          <a:p>
            <a:pPr lvl="2" marL="926465" indent="-227965">
              <a:lnSpc>
                <a:spcPct val="100000"/>
              </a:lnSpc>
              <a:spcBef>
                <a:spcPts val="30"/>
              </a:spcBef>
              <a:buSzPct val="71428"/>
              <a:buFont typeface="Courier New"/>
              <a:buChar char="o"/>
              <a:tabLst>
                <a:tab pos="926465" algn="l"/>
              </a:tabLst>
            </a:pPr>
            <a:r>
              <a:rPr dirty="0" sz="1400" spc="-10" i="1">
                <a:latin typeface="Carlito"/>
                <a:cs typeface="Carlito"/>
              </a:rPr>
              <a:t>Kindness</a:t>
            </a:r>
            <a:r>
              <a:rPr dirty="0" sz="1400" spc="-30" i="1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can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change</a:t>
            </a:r>
            <a:r>
              <a:rPr dirty="0" sz="1400" spc="-3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10">
                <a:latin typeface="Carlito"/>
                <a:cs typeface="Carlito"/>
              </a:rPr>
              <a:t>world.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914400" y="8579866"/>
            <a:ext cx="0" cy="19050"/>
          </a:xfrm>
          <a:custGeom>
            <a:avLst/>
            <a:gdLst/>
            <a:ahLst/>
            <a:cxnLst/>
            <a:rect l="l" t="t" r="r" b="b"/>
            <a:pathLst>
              <a:path w="0"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2025-01-26T14:22:48Z</dcterms:created>
  <dcterms:modified xsi:type="dcterms:W3CDTF">2025-01-26T14:22:48Z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2025-01-26T00:00:00Z</vt:filetime>
  </property>
  <property fmtid="{D5CDD505-2E9C-101B-9397-08002B2CF9AE}" pid="3" name="Creator">
    <vt:lpwstr>www.smallpdf.com</vt:lpwstr>
  </property>
  <property fmtid="{D5CDD505-2E9C-101B-9397-08002B2CF9AE}" pid="4" name="LastSaved">
    <vt:filetime>2025-01-26T00:00:00Z</vt:filetime>
  </property>
  <property fmtid="{D5CDD505-2E9C-101B-9397-08002B2CF9AE}" pid="5" name="Producer">
    <vt:lpwstr>3-Heights(TM) PDF Security Shell 4.8.25.2 (http://www.pdf-tools.com)</vt:lpwstr>
  </property>
</Properties>
</file>