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71" r:id="rId2"/>
    <p:sldId id="27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28675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D2DBD-C624-4CAC-B440-7D9E30F95D5B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45050" y="1028700"/>
            <a:ext cx="4940300" cy="2778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63675" y="3960813"/>
            <a:ext cx="11703050" cy="32400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28675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AA135-A2A2-45DA-A171-CAAEAE16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73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57CD-FAC7-45CB-90DF-34E12C301DBA}" type="datetime1">
              <a:rPr lang="en-US" smtClean="0"/>
              <a:t>11/19/2024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A027B-924B-41F0-9512-4D62B2F4DC35}" type="datetime1">
              <a:rPr lang="en-US" smtClean="0"/>
              <a:t>11/19/2024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C1EA7-A97D-4B3B-AE2F-9CEA047C46F4}" type="datetime1">
              <a:rPr lang="en-US" smtClean="0"/>
              <a:t>11/19/2024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37832-0B8D-4A44-889F-D7D4B5B1DDFE}" type="datetime1">
              <a:rPr lang="en-US" smtClean="0"/>
              <a:t>11/19/2024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AF44B-8FB1-40EE-8F5B-D4B944792981}" type="datetime1">
              <a:rPr lang="en-US" smtClean="0"/>
              <a:t>11/19/2024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630399" cy="822959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0002D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0026" y="755141"/>
            <a:ext cx="5605780" cy="650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26082" y="1660905"/>
            <a:ext cx="12002769" cy="5664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60939-F387-46DE-8F8B-1D81562182C4}" type="datetime1">
              <a:rPr lang="en-US" smtClean="0"/>
              <a:t>11/19/2024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080" y="0"/>
            <a:ext cx="14630400" cy="8229600"/>
            <a:chOff x="0" y="0"/>
            <a:chExt cx="14630400" cy="8229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29996" y="731519"/>
              <a:ext cx="13167360" cy="6766559"/>
            </a:xfrm>
            <a:custGeom>
              <a:avLst/>
              <a:gdLst/>
              <a:ahLst/>
              <a:cxnLst/>
              <a:rect l="l" t="t" r="r" b="b"/>
              <a:pathLst>
                <a:path w="13167360" h="6766559">
                  <a:moveTo>
                    <a:pt x="0" y="6766559"/>
                  </a:moveTo>
                  <a:lnTo>
                    <a:pt x="13167360" y="6766559"/>
                  </a:lnTo>
                  <a:lnTo>
                    <a:pt x="13167360" y="0"/>
                  </a:lnTo>
                  <a:lnTo>
                    <a:pt x="0" y="0"/>
                  </a:lnTo>
                  <a:lnTo>
                    <a:pt x="0" y="6766559"/>
                  </a:lnTo>
                  <a:close/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784091"/>
              <a:ext cx="914399" cy="7284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25143" y="3784091"/>
              <a:ext cx="905255" cy="7284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74876" y="2906267"/>
              <a:ext cx="11289030" cy="0"/>
            </a:xfrm>
            <a:custGeom>
              <a:avLst/>
              <a:gdLst/>
              <a:ahLst/>
              <a:cxnLst/>
              <a:rect l="l" t="t" r="r" b="b"/>
              <a:pathLst>
                <a:path w="11289030">
                  <a:moveTo>
                    <a:pt x="0" y="0"/>
                  </a:moveTo>
                  <a:lnTo>
                    <a:pt x="11288776" y="0"/>
                  </a:lnTo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00400" y="850765"/>
            <a:ext cx="8365490" cy="2308324"/>
          </a:xfrm>
          <a:prstGeom prst="rect">
            <a:avLst/>
          </a:prstGeom>
          <a:solidFill>
            <a:srgbClr val="0000FF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10"/>
              </a:lnSpc>
              <a:tabLst>
                <a:tab pos="2456815" algn="l"/>
                <a:tab pos="4423410" algn="l"/>
              </a:tabLst>
            </a:pP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Environmental Nuisance: </a:t>
            </a:r>
            <a:b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</a:b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Balancing Development</a:t>
            </a:r>
            <a:b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</a:b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and Environmental</a:t>
            </a:r>
            <a:b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</a:b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Protection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1546542" y="6683946"/>
            <a:ext cx="11537315" cy="706755"/>
            <a:chOff x="1546542" y="6683946"/>
            <a:chExt cx="11537315" cy="706755"/>
          </a:xfrm>
        </p:grpSpPr>
        <p:sp>
          <p:nvSpPr>
            <p:cNvPr id="11" name="object 11"/>
            <p:cNvSpPr/>
            <p:nvPr/>
          </p:nvSpPr>
          <p:spPr>
            <a:xfrm>
              <a:off x="1554480" y="6691883"/>
              <a:ext cx="11521440" cy="690880"/>
            </a:xfrm>
            <a:custGeom>
              <a:avLst/>
              <a:gdLst/>
              <a:ahLst/>
              <a:cxnLst/>
              <a:rect l="l" t="t" r="r" b="b"/>
              <a:pathLst>
                <a:path w="11521440" h="690879">
                  <a:moveTo>
                    <a:pt x="11521440" y="0"/>
                  </a:moveTo>
                  <a:lnTo>
                    <a:pt x="0" y="0"/>
                  </a:lnTo>
                  <a:lnTo>
                    <a:pt x="0" y="690372"/>
                  </a:lnTo>
                  <a:lnTo>
                    <a:pt x="11521440" y="690372"/>
                  </a:lnTo>
                  <a:lnTo>
                    <a:pt x="11521440" y="0"/>
                  </a:lnTo>
                  <a:close/>
                </a:path>
              </a:pathLst>
            </a:custGeom>
            <a:solidFill>
              <a:srgbClr val="8399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54480" y="6691883"/>
              <a:ext cx="11521440" cy="690880"/>
            </a:xfrm>
            <a:custGeom>
              <a:avLst/>
              <a:gdLst/>
              <a:ahLst/>
              <a:cxnLst/>
              <a:rect l="l" t="t" r="r" b="b"/>
              <a:pathLst>
                <a:path w="11521440" h="690879">
                  <a:moveTo>
                    <a:pt x="0" y="690372"/>
                  </a:moveTo>
                  <a:lnTo>
                    <a:pt x="11521440" y="690372"/>
                  </a:lnTo>
                  <a:lnTo>
                    <a:pt x="11521440" y="0"/>
                  </a:lnTo>
                  <a:lnTo>
                    <a:pt x="0" y="0"/>
                  </a:lnTo>
                  <a:lnTo>
                    <a:pt x="0" y="690372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3428" y="6787388"/>
            <a:ext cx="346138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dirty="0">
                <a:solidFill>
                  <a:srgbClr val="6F2F9F"/>
                </a:solidFill>
                <a:latin typeface="Times New Roman"/>
                <a:cs typeface="Times New Roman"/>
              </a:rPr>
              <a:t>Dr</a:t>
            </a:r>
            <a:r>
              <a:rPr sz="2500" b="1" spc="-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Okwudili</a:t>
            </a:r>
            <a:r>
              <a:rPr sz="2500" b="1" spc="-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6F2F9F"/>
                </a:solidFill>
                <a:latin typeface="Times New Roman"/>
                <a:cs typeface="Times New Roman"/>
              </a:rPr>
              <a:t>O.</a:t>
            </a:r>
            <a:r>
              <a:rPr sz="2500" b="1" spc="-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Onwurah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546542" y="3308286"/>
            <a:ext cx="11537315" cy="3449954"/>
            <a:chOff x="1546542" y="3308286"/>
            <a:chExt cx="11537315" cy="3449954"/>
          </a:xfrm>
        </p:grpSpPr>
        <p:sp>
          <p:nvSpPr>
            <p:cNvPr id="15" name="object 15"/>
            <p:cNvSpPr/>
            <p:nvPr/>
          </p:nvSpPr>
          <p:spPr>
            <a:xfrm>
              <a:off x="1554480" y="3316223"/>
              <a:ext cx="11521440" cy="3434079"/>
            </a:xfrm>
            <a:custGeom>
              <a:avLst/>
              <a:gdLst/>
              <a:ahLst/>
              <a:cxnLst/>
              <a:rect l="l" t="t" r="r" b="b"/>
              <a:pathLst>
                <a:path w="11521440" h="3434079">
                  <a:moveTo>
                    <a:pt x="11521440" y="0"/>
                  </a:moveTo>
                  <a:lnTo>
                    <a:pt x="0" y="0"/>
                  </a:lnTo>
                  <a:lnTo>
                    <a:pt x="0" y="2231009"/>
                  </a:lnTo>
                  <a:lnTo>
                    <a:pt x="5331587" y="2231009"/>
                  </a:lnTo>
                  <a:lnTo>
                    <a:pt x="5331587" y="2575179"/>
                  </a:lnTo>
                  <a:lnTo>
                    <a:pt x="4902327" y="2575179"/>
                  </a:lnTo>
                  <a:lnTo>
                    <a:pt x="5760720" y="3433572"/>
                  </a:lnTo>
                  <a:lnTo>
                    <a:pt x="6619113" y="2575179"/>
                  </a:lnTo>
                  <a:lnTo>
                    <a:pt x="6189853" y="2575179"/>
                  </a:lnTo>
                  <a:lnTo>
                    <a:pt x="6189853" y="2231009"/>
                  </a:lnTo>
                  <a:lnTo>
                    <a:pt x="11521440" y="2231009"/>
                  </a:lnTo>
                  <a:lnTo>
                    <a:pt x="11521440" y="0"/>
                  </a:lnTo>
                  <a:close/>
                </a:path>
              </a:pathLst>
            </a:custGeom>
            <a:solidFill>
              <a:srgbClr val="8399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54480" y="3316223"/>
              <a:ext cx="11521440" cy="3434079"/>
            </a:xfrm>
            <a:custGeom>
              <a:avLst/>
              <a:gdLst/>
              <a:ahLst/>
              <a:cxnLst/>
              <a:rect l="l" t="t" r="r" b="b"/>
              <a:pathLst>
                <a:path w="11521440" h="3434079">
                  <a:moveTo>
                    <a:pt x="11521440" y="2231009"/>
                  </a:moveTo>
                  <a:lnTo>
                    <a:pt x="6189853" y="2231009"/>
                  </a:lnTo>
                  <a:lnTo>
                    <a:pt x="6189853" y="2575179"/>
                  </a:lnTo>
                  <a:lnTo>
                    <a:pt x="6619113" y="2575179"/>
                  </a:lnTo>
                  <a:lnTo>
                    <a:pt x="5760720" y="3433572"/>
                  </a:lnTo>
                  <a:lnTo>
                    <a:pt x="4902327" y="2575179"/>
                  </a:lnTo>
                  <a:lnTo>
                    <a:pt x="5331587" y="2575179"/>
                  </a:lnTo>
                  <a:lnTo>
                    <a:pt x="5331587" y="2231009"/>
                  </a:lnTo>
                  <a:lnTo>
                    <a:pt x="0" y="2231009"/>
                  </a:lnTo>
                  <a:lnTo>
                    <a:pt x="0" y="0"/>
                  </a:lnTo>
                  <a:lnTo>
                    <a:pt x="11521440" y="0"/>
                  </a:lnTo>
                  <a:lnTo>
                    <a:pt x="11521440" y="2231009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864614" y="3507181"/>
            <a:ext cx="10899775" cy="72834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261870" marR="5080" indent="-2249805">
              <a:lnSpc>
                <a:spcPts val="2530"/>
              </a:lnSpc>
              <a:spcBef>
                <a:spcPts val="575"/>
              </a:spcBef>
            </a:pP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Tutor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Okwudili</a:t>
            </a:r>
            <a:r>
              <a:rPr sz="2500" b="1" spc="-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dirty="0">
                <a:solidFill>
                  <a:srgbClr val="FFFFFF"/>
                </a:solidFill>
                <a:latin typeface="Times New Roman"/>
                <a:cs typeface="Times New Roman"/>
              </a:rPr>
              <a:t>O.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dirty="0">
                <a:solidFill>
                  <a:srgbClr val="FFFFFF"/>
                </a:solidFill>
                <a:latin typeface="Times New Roman"/>
                <a:cs typeface="Times New Roman"/>
              </a:rPr>
              <a:t>ONWURAH,</a:t>
            </a:r>
            <a:r>
              <a:rPr sz="25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FFFFFF"/>
                </a:solidFill>
                <a:latin typeface="Times New Roman"/>
                <a:cs typeface="Times New Roman"/>
              </a:rPr>
              <a:t>LL.B.</a:t>
            </a:r>
            <a:r>
              <a:rPr sz="2500" b="1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(Nigeria);</a:t>
            </a:r>
            <a:r>
              <a:rPr sz="25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FFFFFF"/>
                </a:solidFill>
                <a:latin typeface="Times New Roman"/>
                <a:cs typeface="Times New Roman"/>
              </a:rPr>
              <a:t>BL</a:t>
            </a:r>
            <a:r>
              <a:rPr sz="25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(Abuja, Nigeria);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Times New Roman"/>
                <a:cs typeface="Times New Roman"/>
              </a:rPr>
              <a:t>(Exeter, </a:t>
            </a:r>
            <a:r>
              <a:rPr sz="2500" spc="-35" dirty="0">
                <a:solidFill>
                  <a:srgbClr val="FFFFFF"/>
                </a:solidFill>
                <a:latin typeface="Times New Roman"/>
                <a:cs typeface="Times New Roman"/>
              </a:rPr>
              <a:t>UK);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50" dirty="0">
                <a:solidFill>
                  <a:srgbClr val="FFFFFF"/>
                </a:solidFill>
                <a:latin typeface="Times New Roman"/>
                <a:cs typeface="Times New Roman"/>
              </a:rPr>
              <a:t>(Qingdao,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5" dirty="0">
                <a:solidFill>
                  <a:srgbClr val="FFFFFF"/>
                </a:solidFill>
                <a:latin typeface="Times New Roman"/>
                <a:cs typeface="Times New Roman"/>
              </a:rPr>
              <a:t>PRC);</a:t>
            </a:r>
            <a:r>
              <a:rPr sz="25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5" dirty="0">
                <a:solidFill>
                  <a:srgbClr val="FFFFFF"/>
                </a:solidFill>
                <a:latin typeface="Times New Roman"/>
                <a:cs typeface="Times New Roman"/>
              </a:rPr>
              <a:t>(Shanghai,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20" dirty="0">
                <a:solidFill>
                  <a:srgbClr val="FFFFFF"/>
                </a:solidFill>
                <a:latin typeface="Times New Roman"/>
                <a:cs typeface="Times New Roman"/>
              </a:rPr>
              <a:t>PRC)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4480" y="4347971"/>
            <a:ext cx="11521440" cy="1373505"/>
          </a:xfrm>
          <a:prstGeom prst="rect">
            <a:avLst/>
          </a:prstGeom>
          <a:solidFill>
            <a:srgbClr val="D9DECD">
              <a:alpha val="90194"/>
            </a:srgbClr>
          </a:solidFill>
          <a:ln w="15875">
            <a:solidFill>
              <a:srgbClr val="D9DEC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5135"/>
              </a:lnSpc>
              <a:tabLst>
                <a:tab pos="1277620" algn="l"/>
              </a:tabLst>
            </a:pPr>
            <a:r>
              <a:rPr sz="4800" spc="60" dirty="0">
                <a:latin typeface="Times New Roman"/>
                <a:cs typeface="Times New Roman"/>
              </a:rPr>
              <a:t>PhD</a:t>
            </a:r>
            <a:r>
              <a:rPr sz="4800" dirty="0">
                <a:latin typeface="Times New Roman"/>
                <a:cs typeface="Times New Roman"/>
              </a:rPr>
              <a:t>	in</a:t>
            </a:r>
            <a:r>
              <a:rPr sz="4800" spc="-290" dirty="0">
                <a:latin typeface="Times New Roman"/>
                <a:cs typeface="Times New Roman"/>
              </a:rPr>
              <a:t> </a:t>
            </a:r>
            <a:r>
              <a:rPr sz="4800" spc="-229" dirty="0">
                <a:latin typeface="Times New Roman"/>
                <a:cs typeface="Times New Roman"/>
              </a:rPr>
              <a:t>Law</a:t>
            </a:r>
            <a:r>
              <a:rPr sz="4800" spc="-7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(Hong</a:t>
            </a:r>
            <a:r>
              <a:rPr sz="4800" spc="-180" dirty="0">
                <a:latin typeface="Times New Roman"/>
                <a:cs typeface="Times New Roman"/>
              </a:rPr>
              <a:t> </a:t>
            </a:r>
            <a:r>
              <a:rPr sz="4800" spc="-10" dirty="0">
                <a:latin typeface="Times New Roman"/>
                <a:cs typeface="Times New Roman"/>
              </a:rPr>
              <a:t>Kong)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900786" y="7215632"/>
            <a:ext cx="97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1B03B066-E59C-B24C-996A-3B24694EB7E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9955" y="596645"/>
            <a:ext cx="6894830" cy="689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350" spc="-150" dirty="0"/>
              <a:t>Case</a:t>
            </a:r>
            <a:r>
              <a:rPr sz="4350" spc="-155" dirty="0"/>
              <a:t> </a:t>
            </a:r>
            <a:r>
              <a:rPr sz="4350" dirty="0"/>
              <a:t>Study:</a:t>
            </a:r>
            <a:r>
              <a:rPr sz="4350" spc="-150" dirty="0"/>
              <a:t> </a:t>
            </a:r>
            <a:r>
              <a:rPr sz="4350" dirty="0"/>
              <a:t>Noise</a:t>
            </a:r>
            <a:r>
              <a:rPr sz="4350" spc="-125" dirty="0"/>
              <a:t> </a:t>
            </a:r>
            <a:r>
              <a:rPr sz="4350" spc="80" dirty="0"/>
              <a:t>Pollution</a:t>
            </a:r>
            <a:endParaRPr sz="4350"/>
          </a:p>
        </p:txBody>
      </p:sp>
      <p:sp>
        <p:nvSpPr>
          <p:cNvPr id="3" name="object 3"/>
          <p:cNvSpPr txBox="1"/>
          <p:nvPr/>
        </p:nvSpPr>
        <p:spPr>
          <a:xfrm>
            <a:off x="1044651" y="3052013"/>
            <a:ext cx="2712085" cy="3514725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sz="2150" spc="-75" dirty="0">
                <a:solidFill>
                  <a:srgbClr val="FFFFFF"/>
                </a:solidFill>
                <a:latin typeface="Arial"/>
                <a:cs typeface="Arial"/>
              </a:rPr>
              <a:t>Case:</a:t>
            </a:r>
            <a:r>
              <a:rPr sz="2150" spc="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Southwark</a:t>
            </a:r>
            <a:r>
              <a:rPr sz="2150" spc="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25" dirty="0">
                <a:solidFill>
                  <a:srgbClr val="FFFFFF"/>
                </a:solidFill>
                <a:latin typeface="Arial"/>
                <a:cs typeface="Arial"/>
              </a:rPr>
              <a:t>LBC</a:t>
            </a:r>
            <a:endParaRPr sz="2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v.</a:t>
            </a:r>
            <a:r>
              <a:rPr sz="215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30" dirty="0">
                <a:solidFill>
                  <a:srgbClr val="FFFFFF"/>
                </a:solidFill>
                <a:latin typeface="Arial"/>
                <a:cs typeface="Arial"/>
              </a:rPr>
              <a:t>Ince</a:t>
            </a:r>
            <a:r>
              <a:rPr sz="215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(1989)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019"/>
              </a:spcBef>
            </a:pP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UK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dealt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noise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nightclub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London.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Local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residents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complained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about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excessive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noise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disrupting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sleep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quality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life.</a:t>
            </a:r>
            <a:endParaRPr sz="185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2960" y="1808988"/>
            <a:ext cx="12984480" cy="93878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91329" y="3073654"/>
            <a:ext cx="2794635" cy="3528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Legal</a:t>
            </a:r>
            <a:r>
              <a:rPr sz="21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Proceedings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000"/>
              </a:spcBef>
            </a:pP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local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council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sought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an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injunction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restrict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nightclub's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operations.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centered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balancing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rights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businesses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operate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residents'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right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quiet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90" dirty="0">
                <a:solidFill>
                  <a:srgbClr val="FFFFFF"/>
                </a:solidFill>
                <a:latin typeface="Verdana"/>
                <a:cs typeface="Verdana"/>
              </a:rPr>
              <a:t>enjoyment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homes.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38084" y="3073654"/>
            <a:ext cx="2649855" cy="4290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Court</a:t>
            </a:r>
            <a:r>
              <a:rPr sz="21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000"/>
              </a:spcBef>
            </a:pP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court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granted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injunction,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limiting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nightclub's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hours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operation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requiring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sound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insulation </a:t>
            </a:r>
            <a:r>
              <a:rPr sz="1850" spc="-195" dirty="0">
                <a:solidFill>
                  <a:srgbClr val="FFFFFF"/>
                </a:solidFill>
                <a:latin typeface="Verdana"/>
                <a:cs typeface="Verdana"/>
              </a:rPr>
              <a:t>improvements.</a:t>
            </a:r>
            <a:r>
              <a:rPr sz="185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This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decision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emphasized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importance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considering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community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well-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being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urban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development.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84840" y="3073654"/>
            <a:ext cx="2691130" cy="4290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000"/>
              </a:spcBef>
            </a:pP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set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precedent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addressing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urban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noise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influenced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subsequent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noise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control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regulations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UK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50" spc="-200" dirty="0">
                <a:solidFill>
                  <a:srgbClr val="FFFFFF"/>
                </a:solidFill>
                <a:latin typeface="Verdana"/>
                <a:cs typeface="Verdana"/>
              </a:rPr>
              <a:t>beyond.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highlighted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need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businesses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mitigate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their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impact</a:t>
            </a:r>
            <a:r>
              <a:rPr sz="18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densely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populated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40" dirty="0">
                <a:solidFill>
                  <a:srgbClr val="FFFFFF"/>
                </a:solidFill>
                <a:latin typeface="Verdana"/>
                <a:cs typeface="Verdana"/>
              </a:rPr>
              <a:t>areas.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AB551D6-30AD-2C34-C89A-BA0B8DE7A22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195" y="906272"/>
            <a:ext cx="98380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Balancing</a:t>
            </a:r>
            <a:r>
              <a:rPr sz="4400" spc="130" dirty="0"/>
              <a:t> </a:t>
            </a:r>
            <a:r>
              <a:rPr sz="4400" dirty="0"/>
              <a:t>Development</a:t>
            </a:r>
            <a:r>
              <a:rPr sz="4400" spc="125" dirty="0"/>
              <a:t> </a:t>
            </a:r>
            <a:r>
              <a:rPr sz="4400" dirty="0"/>
              <a:t>and</a:t>
            </a:r>
            <a:r>
              <a:rPr sz="4400" spc="160" dirty="0"/>
              <a:t> </a:t>
            </a:r>
            <a:r>
              <a:rPr sz="4400" spc="-10" dirty="0"/>
              <a:t>Protection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825195" y="2231517"/>
            <a:ext cx="3928745" cy="4392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Legal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Challenges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739"/>
              </a:spcBef>
            </a:pP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Balancing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economic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protection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30" dirty="0">
                <a:solidFill>
                  <a:srgbClr val="FFFFFF"/>
                </a:solidFill>
                <a:latin typeface="Verdana"/>
                <a:cs typeface="Verdana"/>
              </a:rPr>
              <a:t>presents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complex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legal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challenges.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Courts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must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often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weigh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competing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interests,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such </a:t>
            </a: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job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creation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growth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against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70" dirty="0">
                <a:solidFill>
                  <a:srgbClr val="FFFFFF"/>
                </a:solidFill>
                <a:latin typeface="Verdana"/>
                <a:cs typeface="Verdana"/>
              </a:rPr>
              <a:t> preservation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public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health.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concept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"sustainable</a:t>
            </a:r>
            <a:r>
              <a:rPr sz="18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development"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has </a:t>
            </a:r>
            <a:r>
              <a:rPr sz="1850" spc="-195" dirty="0">
                <a:solidFill>
                  <a:srgbClr val="FFFFFF"/>
                </a:solidFill>
                <a:latin typeface="Verdana"/>
                <a:cs typeface="Verdana"/>
              </a:rPr>
              <a:t>emerged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guiding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principle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this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balancing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act.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5684" y="2205329"/>
            <a:ext cx="3926840" cy="438975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Case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Example: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Whanganui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River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720"/>
              </a:spcBef>
            </a:pP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0" dirty="0">
                <a:solidFill>
                  <a:srgbClr val="FFFFFF"/>
                </a:solidFill>
                <a:latin typeface="Verdana"/>
                <a:cs typeface="Verdana"/>
              </a:rPr>
              <a:t>2017,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New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Zealand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passed 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legislation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granting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legal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5" dirty="0">
                <a:solidFill>
                  <a:srgbClr val="FFFFFF"/>
                </a:solidFill>
                <a:latin typeface="Verdana"/>
                <a:cs typeface="Verdana"/>
              </a:rPr>
              <a:t>personhood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Whanganui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River,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40" dirty="0">
                <a:solidFill>
                  <a:srgbClr val="FFFFFF"/>
                </a:solidFill>
                <a:latin typeface="Verdana"/>
                <a:cs typeface="Verdana"/>
              </a:rPr>
              <a:t>recognizing 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its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importance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indigenous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Māori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people.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innovative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40" dirty="0">
                <a:solidFill>
                  <a:srgbClr val="FFFFFF"/>
                </a:solidFill>
                <a:latin typeface="Verdana"/>
                <a:cs typeface="Verdana"/>
              </a:rPr>
              <a:t>approach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demonstrates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legal </a:t>
            </a: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systems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can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evolve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better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protect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natural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resources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while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respecting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cultural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values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needs.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6121" y="2231517"/>
            <a:ext cx="3775710" cy="4773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Future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Directions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739"/>
              </a:spcBef>
            </a:pPr>
            <a:r>
              <a:rPr sz="1850" spc="-190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challenges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become </a:t>
            </a:r>
            <a:r>
              <a:rPr sz="1850" spc="-200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acute,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legal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frameworks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are 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likely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evolve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further.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Concepts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45" dirty="0">
                <a:solidFill>
                  <a:srgbClr val="FFFFFF"/>
                </a:solidFill>
                <a:latin typeface="Verdana"/>
                <a:cs typeface="Verdana"/>
              </a:rPr>
              <a:t>like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"rights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nature"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integration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impact </a:t>
            </a:r>
            <a:r>
              <a:rPr sz="1850" spc="-190" dirty="0">
                <a:solidFill>
                  <a:srgbClr val="FFFFFF"/>
                </a:solidFill>
                <a:latin typeface="Verdana"/>
                <a:cs typeface="Verdana"/>
              </a:rPr>
              <a:t>assessments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into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development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planning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processes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gaining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traction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globally,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pointing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towards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850" spc="-200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holistic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approach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balancing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850" spc="-60" dirty="0">
                <a:solidFill>
                  <a:srgbClr val="FFFFFF"/>
                </a:solidFill>
                <a:latin typeface="Verdana"/>
                <a:cs typeface="Verdana"/>
              </a:rPr>
              <a:t>protection.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7C921-B4F9-2AEE-5BE3-829ABCE665E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dirty="0"/>
              <a:t>Role</a:t>
            </a:r>
            <a:r>
              <a:rPr spc="-100" dirty="0"/>
              <a:t> </a:t>
            </a:r>
            <a:r>
              <a:rPr spc="100" dirty="0"/>
              <a:t>of</a:t>
            </a:r>
            <a:r>
              <a:rPr spc="-80" dirty="0"/>
              <a:t> </a:t>
            </a:r>
            <a:r>
              <a:rPr spc="-10" dirty="0"/>
              <a:t>Government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58951" y="1837944"/>
            <a:ext cx="6459220" cy="2722245"/>
            <a:chOff x="758951" y="1837944"/>
            <a:chExt cx="6459220" cy="2722245"/>
          </a:xfrm>
        </p:grpSpPr>
        <p:sp>
          <p:nvSpPr>
            <p:cNvPr id="4" name="object 4"/>
            <p:cNvSpPr/>
            <p:nvPr/>
          </p:nvSpPr>
          <p:spPr>
            <a:xfrm>
              <a:off x="770381" y="1849374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5">
                  <a:moveTo>
                    <a:pt x="6106033" y="0"/>
                  </a:moveTo>
                  <a:lnTo>
                    <a:pt x="329768" y="0"/>
                  </a:lnTo>
                  <a:lnTo>
                    <a:pt x="281036" y="3576"/>
                  </a:lnTo>
                  <a:lnTo>
                    <a:pt x="234525" y="13967"/>
                  </a:lnTo>
                  <a:lnTo>
                    <a:pt x="190744" y="30660"/>
                  </a:lnTo>
                  <a:lnTo>
                    <a:pt x="150203" y="53144"/>
                  </a:lnTo>
                  <a:lnTo>
                    <a:pt x="113414" y="80911"/>
                  </a:lnTo>
                  <a:lnTo>
                    <a:pt x="80884" y="113448"/>
                  </a:lnTo>
                  <a:lnTo>
                    <a:pt x="53126" y="150245"/>
                  </a:lnTo>
                  <a:lnTo>
                    <a:pt x="30648" y="190791"/>
                  </a:lnTo>
                  <a:lnTo>
                    <a:pt x="13961" y="234576"/>
                  </a:lnTo>
                  <a:lnTo>
                    <a:pt x="3575" y="281088"/>
                  </a:lnTo>
                  <a:lnTo>
                    <a:pt x="0" y="329818"/>
                  </a:lnTo>
                  <a:lnTo>
                    <a:pt x="0" y="2369185"/>
                  </a:lnTo>
                  <a:lnTo>
                    <a:pt x="3575" y="2417915"/>
                  </a:lnTo>
                  <a:lnTo>
                    <a:pt x="13961" y="2464427"/>
                  </a:lnTo>
                  <a:lnTo>
                    <a:pt x="30648" y="2508212"/>
                  </a:lnTo>
                  <a:lnTo>
                    <a:pt x="53126" y="2548758"/>
                  </a:lnTo>
                  <a:lnTo>
                    <a:pt x="80884" y="2585555"/>
                  </a:lnTo>
                  <a:lnTo>
                    <a:pt x="113414" y="2618092"/>
                  </a:lnTo>
                  <a:lnTo>
                    <a:pt x="150203" y="2645859"/>
                  </a:lnTo>
                  <a:lnTo>
                    <a:pt x="190744" y="2668343"/>
                  </a:lnTo>
                  <a:lnTo>
                    <a:pt x="234525" y="2685036"/>
                  </a:lnTo>
                  <a:lnTo>
                    <a:pt x="281036" y="2695427"/>
                  </a:lnTo>
                  <a:lnTo>
                    <a:pt x="329768" y="2699004"/>
                  </a:lnTo>
                  <a:lnTo>
                    <a:pt x="6106033" y="2699004"/>
                  </a:lnTo>
                  <a:lnTo>
                    <a:pt x="6154763" y="2695427"/>
                  </a:lnTo>
                  <a:lnTo>
                    <a:pt x="6201275" y="2685036"/>
                  </a:lnTo>
                  <a:lnTo>
                    <a:pt x="6245060" y="2668343"/>
                  </a:lnTo>
                  <a:lnTo>
                    <a:pt x="6285606" y="2645859"/>
                  </a:lnTo>
                  <a:lnTo>
                    <a:pt x="6322403" y="2618092"/>
                  </a:lnTo>
                  <a:lnTo>
                    <a:pt x="6354940" y="2585555"/>
                  </a:lnTo>
                  <a:lnTo>
                    <a:pt x="6382707" y="2548758"/>
                  </a:lnTo>
                  <a:lnTo>
                    <a:pt x="6405191" y="2508212"/>
                  </a:lnTo>
                  <a:lnTo>
                    <a:pt x="6421884" y="2464427"/>
                  </a:lnTo>
                  <a:lnTo>
                    <a:pt x="6432275" y="2417915"/>
                  </a:lnTo>
                  <a:lnTo>
                    <a:pt x="6435852" y="2369185"/>
                  </a:lnTo>
                  <a:lnTo>
                    <a:pt x="6435852" y="329818"/>
                  </a:lnTo>
                  <a:lnTo>
                    <a:pt x="6432275" y="281088"/>
                  </a:lnTo>
                  <a:lnTo>
                    <a:pt x="6421884" y="234576"/>
                  </a:lnTo>
                  <a:lnTo>
                    <a:pt x="6405191" y="190791"/>
                  </a:lnTo>
                  <a:lnTo>
                    <a:pt x="6382707" y="150245"/>
                  </a:lnTo>
                  <a:lnTo>
                    <a:pt x="6354940" y="113448"/>
                  </a:lnTo>
                  <a:lnTo>
                    <a:pt x="6322403" y="80911"/>
                  </a:lnTo>
                  <a:lnTo>
                    <a:pt x="6285606" y="53144"/>
                  </a:lnTo>
                  <a:lnTo>
                    <a:pt x="6245060" y="30660"/>
                  </a:lnTo>
                  <a:lnTo>
                    <a:pt x="6201275" y="13967"/>
                  </a:lnTo>
                  <a:lnTo>
                    <a:pt x="6154763" y="3576"/>
                  </a:lnTo>
                  <a:lnTo>
                    <a:pt x="610603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0381" y="1849374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5">
                  <a:moveTo>
                    <a:pt x="0" y="329818"/>
                  </a:moveTo>
                  <a:lnTo>
                    <a:pt x="3575" y="281088"/>
                  </a:lnTo>
                  <a:lnTo>
                    <a:pt x="13961" y="234576"/>
                  </a:lnTo>
                  <a:lnTo>
                    <a:pt x="30648" y="190791"/>
                  </a:lnTo>
                  <a:lnTo>
                    <a:pt x="53126" y="150245"/>
                  </a:lnTo>
                  <a:lnTo>
                    <a:pt x="80884" y="113448"/>
                  </a:lnTo>
                  <a:lnTo>
                    <a:pt x="113414" y="80911"/>
                  </a:lnTo>
                  <a:lnTo>
                    <a:pt x="150203" y="53144"/>
                  </a:lnTo>
                  <a:lnTo>
                    <a:pt x="190744" y="30660"/>
                  </a:lnTo>
                  <a:lnTo>
                    <a:pt x="234525" y="13967"/>
                  </a:lnTo>
                  <a:lnTo>
                    <a:pt x="281036" y="3576"/>
                  </a:lnTo>
                  <a:lnTo>
                    <a:pt x="329768" y="0"/>
                  </a:lnTo>
                  <a:lnTo>
                    <a:pt x="6106033" y="0"/>
                  </a:lnTo>
                  <a:lnTo>
                    <a:pt x="6154763" y="3576"/>
                  </a:lnTo>
                  <a:lnTo>
                    <a:pt x="6201275" y="13967"/>
                  </a:lnTo>
                  <a:lnTo>
                    <a:pt x="6245060" y="30660"/>
                  </a:lnTo>
                  <a:lnTo>
                    <a:pt x="6285606" y="53144"/>
                  </a:lnTo>
                  <a:lnTo>
                    <a:pt x="6322403" y="80911"/>
                  </a:lnTo>
                  <a:lnTo>
                    <a:pt x="6354940" y="113448"/>
                  </a:lnTo>
                  <a:lnTo>
                    <a:pt x="6382707" y="150245"/>
                  </a:lnTo>
                  <a:lnTo>
                    <a:pt x="6405191" y="190791"/>
                  </a:lnTo>
                  <a:lnTo>
                    <a:pt x="6421884" y="234576"/>
                  </a:lnTo>
                  <a:lnTo>
                    <a:pt x="6432275" y="281088"/>
                  </a:lnTo>
                  <a:lnTo>
                    <a:pt x="6435852" y="329818"/>
                  </a:lnTo>
                  <a:lnTo>
                    <a:pt x="6435852" y="2369185"/>
                  </a:lnTo>
                  <a:lnTo>
                    <a:pt x="6432275" y="2417915"/>
                  </a:lnTo>
                  <a:lnTo>
                    <a:pt x="6421884" y="2464427"/>
                  </a:lnTo>
                  <a:lnTo>
                    <a:pt x="6405191" y="2508212"/>
                  </a:lnTo>
                  <a:lnTo>
                    <a:pt x="6382707" y="2548758"/>
                  </a:lnTo>
                  <a:lnTo>
                    <a:pt x="6354940" y="2585555"/>
                  </a:lnTo>
                  <a:lnTo>
                    <a:pt x="6322403" y="2618092"/>
                  </a:lnTo>
                  <a:lnTo>
                    <a:pt x="6285606" y="2645859"/>
                  </a:lnTo>
                  <a:lnTo>
                    <a:pt x="6245060" y="2668343"/>
                  </a:lnTo>
                  <a:lnTo>
                    <a:pt x="6201275" y="2685036"/>
                  </a:lnTo>
                  <a:lnTo>
                    <a:pt x="6154763" y="2695427"/>
                  </a:lnTo>
                  <a:lnTo>
                    <a:pt x="6106033" y="2699004"/>
                  </a:lnTo>
                  <a:lnTo>
                    <a:pt x="329768" y="2699004"/>
                  </a:lnTo>
                  <a:lnTo>
                    <a:pt x="281036" y="2695427"/>
                  </a:lnTo>
                  <a:lnTo>
                    <a:pt x="234525" y="2685036"/>
                  </a:lnTo>
                  <a:lnTo>
                    <a:pt x="190744" y="2668343"/>
                  </a:lnTo>
                  <a:lnTo>
                    <a:pt x="150203" y="2645859"/>
                  </a:lnTo>
                  <a:lnTo>
                    <a:pt x="113414" y="2618092"/>
                  </a:lnTo>
                  <a:lnTo>
                    <a:pt x="80884" y="2585555"/>
                  </a:lnTo>
                  <a:lnTo>
                    <a:pt x="53126" y="2548758"/>
                  </a:lnTo>
                  <a:lnTo>
                    <a:pt x="30648" y="2508212"/>
                  </a:lnTo>
                  <a:lnTo>
                    <a:pt x="13961" y="2464427"/>
                  </a:lnTo>
                  <a:lnTo>
                    <a:pt x="3575" y="2417915"/>
                  </a:lnTo>
                  <a:lnTo>
                    <a:pt x="0" y="2369185"/>
                  </a:lnTo>
                  <a:lnTo>
                    <a:pt x="0" y="329818"/>
                  </a:lnTo>
                  <a:close/>
                </a:path>
              </a:pathLst>
            </a:custGeom>
            <a:ln w="22860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99845" y="2061718"/>
            <a:ext cx="5901055" cy="2230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sz="2000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Bodies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200"/>
              </a:lnSpc>
              <a:spcBef>
                <a:spcPts val="955"/>
              </a:spcBef>
            </a:pPr>
            <a:r>
              <a:rPr sz="1700" spc="-180" dirty="0">
                <a:solidFill>
                  <a:srgbClr val="FFFFFF"/>
                </a:solidFill>
                <a:latin typeface="Verdana"/>
                <a:cs typeface="Verdana"/>
              </a:rPr>
              <a:t>Government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agencies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Protection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Agency </a:t>
            </a:r>
            <a:r>
              <a:rPr sz="1700" spc="-210" dirty="0">
                <a:solidFill>
                  <a:srgbClr val="FFFFFF"/>
                </a:solidFill>
                <a:latin typeface="Verdana"/>
                <a:cs typeface="Verdana"/>
              </a:rPr>
              <a:t>(EPA)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40" dirty="0">
                <a:solidFill>
                  <a:srgbClr val="FFFFFF"/>
                </a:solidFill>
                <a:latin typeface="Verdana"/>
                <a:cs typeface="Verdana"/>
              </a:rPr>
              <a:t>U.S.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play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setting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enforcing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5" dirty="0">
                <a:solidFill>
                  <a:srgbClr val="FFFFFF"/>
                </a:solidFill>
                <a:latin typeface="Verdana"/>
                <a:cs typeface="Verdana"/>
              </a:rPr>
              <a:t>standards.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bodies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conduct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45" dirty="0">
                <a:solidFill>
                  <a:srgbClr val="FFFFFF"/>
                </a:solidFill>
                <a:latin typeface="Verdana"/>
                <a:cs typeface="Verdana"/>
              </a:rPr>
              <a:t>research,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develop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regulations,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monitor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compliance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across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various </a:t>
            </a:r>
            <a:r>
              <a:rPr sz="1700" spc="-45" dirty="0">
                <a:solidFill>
                  <a:srgbClr val="FFFFFF"/>
                </a:solidFill>
                <a:latin typeface="Verdana"/>
                <a:cs typeface="Verdana"/>
              </a:rPr>
              <a:t>sectors.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14259" y="1837944"/>
            <a:ext cx="6459220" cy="2722245"/>
            <a:chOff x="7414259" y="1837944"/>
            <a:chExt cx="6459220" cy="2722245"/>
          </a:xfrm>
        </p:grpSpPr>
        <p:sp>
          <p:nvSpPr>
            <p:cNvPr id="8" name="object 8"/>
            <p:cNvSpPr/>
            <p:nvPr/>
          </p:nvSpPr>
          <p:spPr>
            <a:xfrm>
              <a:off x="7425689" y="1849374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5">
                  <a:moveTo>
                    <a:pt x="6106033" y="0"/>
                  </a:moveTo>
                  <a:lnTo>
                    <a:pt x="329818" y="0"/>
                  </a:lnTo>
                  <a:lnTo>
                    <a:pt x="281088" y="3576"/>
                  </a:lnTo>
                  <a:lnTo>
                    <a:pt x="234576" y="13967"/>
                  </a:lnTo>
                  <a:lnTo>
                    <a:pt x="190791" y="30660"/>
                  </a:lnTo>
                  <a:lnTo>
                    <a:pt x="150245" y="53144"/>
                  </a:lnTo>
                  <a:lnTo>
                    <a:pt x="113448" y="80911"/>
                  </a:lnTo>
                  <a:lnTo>
                    <a:pt x="80911" y="113448"/>
                  </a:lnTo>
                  <a:lnTo>
                    <a:pt x="53144" y="150245"/>
                  </a:lnTo>
                  <a:lnTo>
                    <a:pt x="30660" y="190791"/>
                  </a:lnTo>
                  <a:lnTo>
                    <a:pt x="13967" y="234576"/>
                  </a:lnTo>
                  <a:lnTo>
                    <a:pt x="3576" y="281088"/>
                  </a:lnTo>
                  <a:lnTo>
                    <a:pt x="0" y="329818"/>
                  </a:lnTo>
                  <a:lnTo>
                    <a:pt x="0" y="2369185"/>
                  </a:lnTo>
                  <a:lnTo>
                    <a:pt x="3576" y="2417915"/>
                  </a:lnTo>
                  <a:lnTo>
                    <a:pt x="13967" y="2464427"/>
                  </a:lnTo>
                  <a:lnTo>
                    <a:pt x="30660" y="2508212"/>
                  </a:lnTo>
                  <a:lnTo>
                    <a:pt x="53144" y="2548758"/>
                  </a:lnTo>
                  <a:lnTo>
                    <a:pt x="80911" y="2585555"/>
                  </a:lnTo>
                  <a:lnTo>
                    <a:pt x="113448" y="2618092"/>
                  </a:lnTo>
                  <a:lnTo>
                    <a:pt x="150245" y="2645859"/>
                  </a:lnTo>
                  <a:lnTo>
                    <a:pt x="190791" y="2668343"/>
                  </a:lnTo>
                  <a:lnTo>
                    <a:pt x="234576" y="2685036"/>
                  </a:lnTo>
                  <a:lnTo>
                    <a:pt x="281088" y="2695427"/>
                  </a:lnTo>
                  <a:lnTo>
                    <a:pt x="329818" y="2699004"/>
                  </a:lnTo>
                  <a:lnTo>
                    <a:pt x="6106033" y="2699004"/>
                  </a:lnTo>
                  <a:lnTo>
                    <a:pt x="6154763" y="2695427"/>
                  </a:lnTo>
                  <a:lnTo>
                    <a:pt x="6201275" y="2685036"/>
                  </a:lnTo>
                  <a:lnTo>
                    <a:pt x="6245060" y="2668343"/>
                  </a:lnTo>
                  <a:lnTo>
                    <a:pt x="6285606" y="2645859"/>
                  </a:lnTo>
                  <a:lnTo>
                    <a:pt x="6322403" y="2618092"/>
                  </a:lnTo>
                  <a:lnTo>
                    <a:pt x="6354940" y="2585555"/>
                  </a:lnTo>
                  <a:lnTo>
                    <a:pt x="6382707" y="2548758"/>
                  </a:lnTo>
                  <a:lnTo>
                    <a:pt x="6405191" y="2508212"/>
                  </a:lnTo>
                  <a:lnTo>
                    <a:pt x="6421884" y="2464427"/>
                  </a:lnTo>
                  <a:lnTo>
                    <a:pt x="6432275" y="2417915"/>
                  </a:lnTo>
                  <a:lnTo>
                    <a:pt x="6435852" y="2369185"/>
                  </a:lnTo>
                  <a:lnTo>
                    <a:pt x="6435852" y="329818"/>
                  </a:lnTo>
                  <a:lnTo>
                    <a:pt x="6432275" y="281088"/>
                  </a:lnTo>
                  <a:lnTo>
                    <a:pt x="6421884" y="234576"/>
                  </a:lnTo>
                  <a:lnTo>
                    <a:pt x="6405191" y="190791"/>
                  </a:lnTo>
                  <a:lnTo>
                    <a:pt x="6382707" y="150245"/>
                  </a:lnTo>
                  <a:lnTo>
                    <a:pt x="6354940" y="113448"/>
                  </a:lnTo>
                  <a:lnTo>
                    <a:pt x="6322403" y="80911"/>
                  </a:lnTo>
                  <a:lnTo>
                    <a:pt x="6285606" y="53144"/>
                  </a:lnTo>
                  <a:lnTo>
                    <a:pt x="6245060" y="30660"/>
                  </a:lnTo>
                  <a:lnTo>
                    <a:pt x="6201275" y="13967"/>
                  </a:lnTo>
                  <a:lnTo>
                    <a:pt x="6154763" y="3576"/>
                  </a:lnTo>
                  <a:lnTo>
                    <a:pt x="610603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5689" y="1849374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5">
                  <a:moveTo>
                    <a:pt x="0" y="329818"/>
                  </a:moveTo>
                  <a:lnTo>
                    <a:pt x="3576" y="281088"/>
                  </a:lnTo>
                  <a:lnTo>
                    <a:pt x="13967" y="234576"/>
                  </a:lnTo>
                  <a:lnTo>
                    <a:pt x="30660" y="190791"/>
                  </a:lnTo>
                  <a:lnTo>
                    <a:pt x="53144" y="150245"/>
                  </a:lnTo>
                  <a:lnTo>
                    <a:pt x="80911" y="113448"/>
                  </a:lnTo>
                  <a:lnTo>
                    <a:pt x="113448" y="80911"/>
                  </a:lnTo>
                  <a:lnTo>
                    <a:pt x="150245" y="53144"/>
                  </a:lnTo>
                  <a:lnTo>
                    <a:pt x="190791" y="30660"/>
                  </a:lnTo>
                  <a:lnTo>
                    <a:pt x="234576" y="13967"/>
                  </a:lnTo>
                  <a:lnTo>
                    <a:pt x="281088" y="3576"/>
                  </a:lnTo>
                  <a:lnTo>
                    <a:pt x="329818" y="0"/>
                  </a:lnTo>
                  <a:lnTo>
                    <a:pt x="6106033" y="0"/>
                  </a:lnTo>
                  <a:lnTo>
                    <a:pt x="6154763" y="3576"/>
                  </a:lnTo>
                  <a:lnTo>
                    <a:pt x="6201275" y="13967"/>
                  </a:lnTo>
                  <a:lnTo>
                    <a:pt x="6245060" y="30660"/>
                  </a:lnTo>
                  <a:lnTo>
                    <a:pt x="6285606" y="53144"/>
                  </a:lnTo>
                  <a:lnTo>
                    <a:pt x="6322403" y="80911"/>
                  </a:lnTo>
                  <a:lnTo>
                    <a:pt x="6354940" y="113448"/>
                  </a:lnTo>
                  <a:lnTo>
                    <a:pt x="6382707" y="150245"/>
                  </a:lnTo>
                  <a:lnTo>
                    <a:pt x="6405191" y="190791"/>
                  </a:lnTo>
                  <a:lnTo>
                    <a:pt x="6421884" y="234576"/>
                  </a:lnTo>
                  <a:lnTo>
                    <a:pt x="6432275" y="281088"/>
                  </a:lnTo>
                  <a:lnTo>
                    <a:pt x="6435852" y="329818"/>
                  </a:lnTo>
                  <a:lnTo>
                    <a:pt x="6435852" y="2369185"/>
                  </a:lnTo>
                  <a:lnTo>
                    <a:pt x="6432275" y="2417915"/>
                  </a:lnTo>
                  <a:lnTo>
                    <a:pt x="6421884" y="2464427"/>
                  </a:lnTo>
                  <a:lnTo>
                    <a:pt x="6405191" y="2508212"/>
                  </a:lnTo>
                  <a:lnTo>
                    <a:pt x="6382707" y="2548758"/>
                  </a:lnTo>
                  <a:lnTo>
                    <a:pt x="6354940" y="2585555"/>
                  </a:lnTo>
                  <a:lnTo>
                    <a:pt x="6322403" y="2618092"/>
                  </a:lnTo>
                  <a:lnTo>
                    <a:pt x="6285606" y="2645859"/>
                  </a:lnTo>
                  <a:lnTo>
                    <a:pt x="6245060" y="2668343"/>
                  </a:lnTo>
                  <a:lnTo>
                    <a:pt x="6201275" y="2685036"/>
                  </a:lnTo>
                  <a:lnTo>
                    <a:pt x="6154763" y="2695427"/>
                  </a:lnTo>
                  <a:lnTo>
                    <a:pt x="6106033" y="2699004"/>
                  </a:lnTo>
                  <a:lnTo>
                    <a:pt x="329818" y="2699004"/>
                  </a:lnTo>
                  <a:lnTo>
                    <a:pt x="281088" y="2695427"/>
                  </a:lnTo>
                  <a:lnTo>
                    <a:pt x="234576" y="2685036"/>
                  </a:lnTo>
                  <a:lnTo>
                    <a:pt x="190791" y="2668343"/>
                  </a:lnTo>
                  <a:lnTo>
                    <a:pt x="150245" y="2645859"/>
                  </a:lnTo>
                  <a:lnTo>
                    <a:pt x="113448" y="2618092"/>
                  </a:lnTo>
                  <a:lnTo>
                    <a:pt x="80911" y="2585555"/>
                  </a:lnTo>
                  <a:lnTo>
                    <a:pt x="53144" y="2548758"/>
                  </a:lnTo>
                  <a:lnTo>
                    <a:pt x="30660" y="2508212"/>
                  </a:lnTo>
                  <a:lnTo>
                    <a:pt x="13967" y="2464427"/>
                  </a:lnTo>
                  <a:lnTo>
                    <a:pt x="3576" y="2417915"/>
                  </a:lnTo>
                  <a:lnTo>
                    <a:pt x="0" y="2369185"/>
                  </a:lnTo>
                  <a:lnTo>
                    <a:pt x="0" y="329818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56068" y="2061718"/>
            <a:ext cx="5885815" cy="2230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Enforcement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Mechanisms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200"/>
              </a:lnSpc>
              <a:spcBef>
                <a:spcPts val="955"/>
              </a:spcBef>
            </a:pPr>
            <a:r>
              <a:rPr sz="1700" spc="-180" dirty="0">
                <a:solidFill>
                  <a:srgbClr val="FFFFFF"/>
                </a:solidFill>
                <a:latin typeface="Verdana"/>
                <a:cs typeface="Verdana"/>
              </a:rPr>
              <a:t>Governments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employ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range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tools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enforce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regulations,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including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fines,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permit</a:t>
            </a:r>
            <a:r>
              <a:rPr sz="17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requirements,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legal 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action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against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violators.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Act's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New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Source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Review </a:t>
            </a:r>
            <a:r>
              <a:rPr sz="1700" spc="-185" dirty="0">
                <a:solidFill>
                  <a:srgbClr val="FFFFFF"/>
                </a:solidFill>
                <a:latin typeface="Verdana"/>
                <a:cs typeface="Verdana"/>
              </a:rPr>
              <a:t>program,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instance,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requires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industries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FFFFFF"/>
                </a:solidFill>
                <a:latin typeface="Verdana"/>
                <a:cs typeface="Verdana"/>
              </a:rPr>
              <a:t>install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modern 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control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equipment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when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upgrading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facilities.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58951" y="4757928"/>
            <a:ext cx="6459220" cy="2722245"/>
            <a:chOff x="758951" y="4757928"/>
            <a:chExt cx="6459220" cy="2722245"/>
          </a:xfrm>
        </p:grpSpPr>
        <p:sp>
          <p:nvSpPr>
            <p:cNvPr id="12" name="object 12"/>
            <p:cNvSpPr/>
            <p:nvPr/>
          </p:nvSpPr>
          <p:spPr>
            <a:xfrm>
              <a:off x="770381" y="4769358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4">
                  <a:moveTo>
                    <a:pt x="6106033" y="0"/>
                  </a:moveTo>
                  <a:lnTo>
                    <a:pt x="329768" y="0"/>
                  </a:lnTo>
                  <a:lnTo>
                    <a:pt x="281036" y="3576"/>
                  </a:lnTo>
                  <a:lnTo>
                    <a:pt x="234525" y="13967"/>
                  </a:lnTo>
                  <a:lnTo>
                    <a:pt x="190744" y="30660"/>
                  </a:lnTo>
                  <a:lnTo>
                    <a:pt x="150203" y="53144"/>
                  </a:lnTo>
                  <a:lnTo>
                    <a:pt x="113414" y="80911"/>
                  </a:lnTo>
                  <a:lnTo>
                    <a:pt x="80884" y="113448"/>
                  </a:lnTo>
                  <a:lnTo>
                    <a:pt x="53126" y="150245"/>
                  </a:lnTo>
                  <a:lnTo>
                    <a:pt x="30648" y="190791"/>
                  </a:lnTo>
                  <a:lnTo>
                    <a:pt x="13961" y="234576"/>
                  </a:lnTo>
                  <a:lnTo>
                    <a:pt x="3575" y="281088"/>
                  </a:lnTo>
                  <a:lnTo>
                    <a:pt x="0" y="329818"/>
                  </a:lnTo>
                  <a:lnTo>
                    <a:pt x="0" y="2369235"/>
                  </a:lnTo>
                  <a:lnTo>
                    <a:pt x="3575" y="2417967"/>
                  </a:lnTo>
                  <a:lnTo>
                    <a:pt x="13961" y="2464478"/>
                  </a:lnTo>
                  <a:lnTo>
                    <a:pt x="30648" y="2508259"/>
                  </a:lnTo>
                  <a:lnTo>
                    <a:pt x="53126" y="2548800"/>
                  </a:lnTo>
                  <a:lnTo>
                    <a:pt x="80884" y="2585589"/>
                  </a:lnTo>
                  <a:lnTo>
                    <a:pt x="113414" y="2618119"/>
                  </a:lnTo>
                  <a:lnTo>
                    <a:pt x="150203" y="2645877"/>
                  </a:lnTo>
                  <a:lnTo>
                    <a:pt x="190744" y="2668355"/>
                  </a:lnTo>
                  <a:lnTo>
                    <a:pt x="234525" y="2685042"/>
                  </a:lnTo>
                  <a:lnTo>
                    <a:pt x="281036" y="2695428"/>
                  </a:lnTo>
                  <a:lnTo>
                    <a:pt x="329768" y="2699004"/>
                  </a:lnTo>
                  <a:lnTo>
                    <a:pt x="6106033" y="2699004"/>
                  </a:lnTo>
                  <a:lnTo>
                    <a:pt x="6154763" y="2695428"/>
                  </a:lnTo>
                  <a:lnTo>
                    <a:pt x="6201275" y="2685042"/>
                  </a:lnTo>
                  <a:lnTo>
                    <a:pt x="6245060" y="2668355"/>
                  </a:lnTo>
                  <a:lnTo>
                    <a:pt x="6285606" y="2645877"/>
                  </a:lnTo>
                  <a:lnTo>
                    <a:pt x="6322403" y="2618119"/>
                  </a:lnTo>
                  <a:lnTo>
                    <a:pt x="6354940" y="2585589"/>
                  </a:lnTo>
                  <a:lnTo>
                    <a:pt x="6382707" y="2548800"/>
                  </a:lnTo>
                  <a:lnTo>
                    <a:pt x="6405191" y="2508259"/>
                  </a:lnTo>
                  <a:lnTo>
                    <a:pt x="6421884" y="2464478"/>
                  </a:lnTo>
                  <a:lnTo>
                    <a:pt x="6432275" y="2417967"/>
                  </a:lnTo>
                  <a:lnTo>
                    <a:pt x="6435852" y="2369235"/>
                  </a:lnTo>
                  <a:lnTo>
                    <a:pt x="6435852" y="329818"/>
                  </a:lnTo>
                  <a:lnTo>
                    <a:pt x="6432275" y="281088"/>
                  </a:lnTo>
                  <a:lnTo>
                    <a:pt x="6421884" y="234576"/>
                  </a:lnTo>
                  <a:lnTo>
                    <a:pt x="6405191" y="190791"/>
                  </a:lnTo>
                  <a:lnTo>
                    <a:pt x="6382707" y="150245"/>
                  </a:lnTo>
                  <a:lnTo>
                    <a:pt x="6354940" y="113448"/>
                  </a:lnTo>
                  <a:lnTo>
                    <a:pt x="6322403" y="80911"/>
                  </a:lnTo>
                  <a:lnTo>
                    <a:pt x="6285606" y="53144"/>
                  </a:lnTo>
                  <a:lnTo>
                    <a:pt x="6245060" y="30660"/>
                  </a:lnTo>
                  <a:lnTo>
                    <a:pt x="6201275" y="13967"/>
                  </a:lnTo>
                  <a:lnTo>
                    <a:pt x="6154763" y="3576"/>
                  </a:lnTo>
                  <a:lnTo>
                    <a:pt x="610603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0381" y="4769358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4">
                  <a:moveTo>
                    <a:pt x="0" y="329818"/>
                  </a:moveTo>
                  <a:lnTo>
                    <a:pt x="3575" y="281088"/>
                  </a:lnTo>
                  <a:lnTo>
                    <a:pt x="13961" y="234576"/>
                  </a:lnTo>
                  <a:lnTo>
                    <a:pt x="30648" y="190791"/>
                  </a:lnTo>
                  <a:lnTo>
                    <a:pt x="53126" y="150245"/>
                  </a:lnTo>
                  <a:lnTo>
                    <a:pt x="80884" y="113448"/>
                  </a:lnTo>
                  <a:lnTo>
                    <a:pt x="113414" y="80911"/>
                  </a:lnTo>
                  <a:lnTo>
                    <a:pt x="150203" y="53144"/>
                  </a:lnTo>
                  <a:lnTo>
                    <a:pt x="190744" y="30660"/>
                  </a:lnTo>
                  <a:lnTo>
                    <a:pt x="234525" y="13967"/>
                  </a:lnTo>
                  <a:lnTo>
                    <a:pt x="281036" y="3576"/>
                  </a:lnTo>
                  <a:lnTo>
                    <a:pt x="329768" y="0"/>
                  </a:lnTo>
                  <a:lnTo>
                    <a:pt x="6106033" y="0"/>
                  </a:lnTo>
                  <a:lnTo>
                    <a:pt x="6154763" y="3576"/>
                  </a:lnTo>
                  <a:lnTo>
                    <a:pt x="6201275" y="13967"/>
                  </a:lnTo>
                  <a:lnTo>
                    <a:pt x="6245060" y="30660"/>
                  </a:lnTo>
                  <a:lnTo>
                    <a:pt x="6285606" y="53144"/>
                  </a:lnTo>
                  <a:lnTo>
                    <a:pt x="6322403" y="80911"/>
                  </a:lnTo>
                  <a:lnTo>
                    <a:pt x="6354940" y="113448"/>
                  </a:lnTo>
                  <a:lnTo>
                    <a:pt x="6382707" y="150245"/>
                  </a:lnTo>
                  <a:lnTo>
                    <a:pt x="6405191" y="190791"/>
                  </a:lnTo>
                  <a:lnTo>
                    <a:pt x="6421884" y="234576"/>
                  </a:lnTo>
                  <a:lnTo>
                    <a:pt x="6432275" y="281088"/>
                  </a:lnTo>
                  <a:lnTo>
                    <a:pt x="6435852" y="329818"/>
                  </a:lnTo>
                  <a:lnTo>
                    <a:pt x="6435852" y="2369235"/>
                  </a:lnTo>
                  <a:lnTo>
                    <a:pt x="6432275" y="2417967"/>
                  </a:lnTo>
                  <a:lnTo>
                    <a:pt x="6421884" y="2464478"/>
                  </a:lnTo>
                  <a:lnTo>
                    <a:pt x="6405191" y="2508259"/>
                  </a:lnTo>
                  <a:lnTo>
                    <a:pt x="6382707" y="2548800"/>
                  </a:lnTo>
                  <a:lnTo>
                    <a:pt x="6354940" y="2585589"/>
                  </a:lnTo>
                  <a:lnTo>
                    <a:pt x="6322403" y="2618119"/>
                  </a:lnTo>
                  <a:lnTo>
                    <a:pt x="6285606" y="2645877"/>
                  </a:lnTo>
                  <a:lnTo>
                    <a:pt x="6245060" y="2668355"/>
                  </a:lnTo>
                  <a:lnTo>
                    <a:pt x="6201275" y="2685042"/>
                  </a:lnTo>
                  <a:lnTo>
                    <a:pt x="6154763" y="2695428"/>
                  </a:lnTo>
                  <a:lnTo>
                    <a:pt x="6106033" y="2699004"/>
                  </a:lnTo>
                  <a:lnTo>
                    <a:pt x="329768" y="2699004"/>
                  </a:lnTo>
                  <a:lnTo>
                    <a:pt x="281036" y="2695428"/>
                  </a:lnTo>
                  <a:lnTo>
                    <a:pt x="234525" y="2685042"/>
                  </a:lnTo>
                  <a:lnTo>
                    <a:pt x="190744" y="2668355"/>
                  </a:lnTo>
                  <a:lnTo>
                    <a:pt x="150203" y="2645877"/>
                  </a:lnTo>
                  <a:lnTo>
                    <a:pt x="113414" y="2618119"/>
                  </a:lnTo>
                  <a:lnTo>
                    <a:pt x="80884" y="2585589"/>
                  </a:lnTo>
                  <a:lnTo>
                    <a:pt x="53126" y="2548800"/>
                  </a:lnTo>
                  <a:lnTo>
                    <a:pt x="30648" y="2508259"/>
                  </a:lnTo>
                  <a:lnTo>
                    <a:pt x="13961" y="2464478"/>
                  </a:lnTo>
                  <a:lnTo>
                    <a:pt x="3575" y="2417967"/>
                  </a:lnTo>
                  <a:lnTo>
                    <a:pt x="0" y="2369235"/>
                  </a:lnTo>
                  <a:lnTo>
                    <a:pt x="0" y="329818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99845" y="4982336"/>
            <a:ext cx="5951220" cy="187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Policy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300"/>
              </a:lnSpc>
              <a:spcBef>
                <a:spcPts val="955"/>
              </a:spcBef>
            </a:pPr>
            <a:r>
              <a:rPr sz="1700" spc="-180" dirty="0">
                <a:solidFill>
                  <a:srgbClr val="FFFFFF"/>
                </a:solidFill>
                <a:latin typeface="Verdana"/>
                <a:cs typeface="Verdana"/>
              </a:rPr>
              <a:t>Governments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170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responsible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for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crafting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FFFFFF"/>
                </a:solidFill>
                <a:latin typeface="Verdana"/>
                <a:cs typeface="Verdana"/>
              </a:rPr>
              <a:t>policies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5" dirty="0">
                <a:solidFill>
                  <a:srgbClr val="FFFFFF"/>
                </a:solidFill>
                <a:latin typeface="Verdana"/>
                <a:cs typeface="Verdana"/>
              </a:rPr>
              <a:t>address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current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future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challenges.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includes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FFFFFF"/>
                </a:solidFill>
                <a:latin typeface="Verdana"/>
                <a:cs typeface="Verdana"/>
              </a:rPr>
              <a:t>setting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emissions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targets,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establishing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protected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5" dirty="0">
                <a:solidFill>
                  <a:srgbClr val="FFFFFF"/>
                </a:solidFill>
                <a:latin typeface="Verdana"/>
                <a:cs typeface="Verdana"/>
              </a:rPr>
              <a:t>areas,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35" dirty="0">
                <a:solidFill>
                  <a:srgbClr val="FFFFFF"/>
                </a:solidFill>
                <a:latin typeface="Verdana"/>
                <a:cs typeface="Verdana"/>
              </a:rPr>
              <a:t>developing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incentives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sustainable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practices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industry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40" dirty="0">
                <a:solidFill>
                  <a:srgbClr val="FFFFFF"/>
                </a:solidFill>
                <a:latin typeface="Verdana"/>
                <a:cs typeface="Verdana"/>
              </a:rPr>
              <a:t>agriculture.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14259" y="4757928"/>
            <a:ext cx="6459220" cy="2722245"/>
            <a:chOff x="7414259" y="4757928"/>
            <a:chExt cx="6459220" cy="2722245"/>
          </a:xfrm>
        </p:grpSpPr>
        <p:sp>
          <p:nvSpPr>
            <p:cNvPr id="16" name="object 16"/>
            <p:cNvSpPr/>
            <p:nvPr/>
          </p:nvSpPr>
          <p:spPr>
            <a:xfrm>
              <a:off x="7425689" y="4769358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4">
                  <a:moveTo>
                    <a:pt x="6106033" y="0"/>
                  </a:moveTo>
                  <a:lnTo>
                    <a:pt x="329818" y="0"/>
                  </a:lnTo>
                  <a:lnTo>
                    <a:pt x="281088" y="3576"/>
                  </a:lnTo>
                  <a:lnTo>
                    <a:pt x="234576" y="13967"/>
                  </a:lnTo>
                  <a:lnTo>
                    <a:pt x="190791" y="30660"/>
                  </a:lnTo>
                  <a:lnTo>
                    <a:pt x="150245" y="53144"/>
                  </a:lnTo>
                  <a:lnTo>
                    <a:pt x="113448" y="80911"/>
                  </a:lnTo>
                  <a:lnTo>
                    <a:pt x="80911" y="113448"/>
                  </a:lnTo>
                  <a:lnTo>
                    <a:pt x="53144" y="150245"/>
                  </a:lnTo>
                  <a:lnTo>
                    <a:pt x="30660" y="190791"/>
                  </a:lnTo>
                  <a:lnTo>
                    <a:pt x="13967" y="234576"/>
                  </a:lnTo>
                  <a:lnTo>
                    <a:pt x="3576" y="281088"/>
                  </a:lnTo>
                  <a:lnTo>
                    <a:pt x="0" y="329818"/>
                  </a:lnTo>
                  <a:lnTo>
                    <a:pt x="0" y="2369235"/>
                  </a:lnTo>
                  <a:lnTo>
                    <a:pt x="3576" y="2417967"/>
                  </a:lnTo>
                  <a:lnTo>
                    <a:pt x="13967" y="2464478"/>
                  </a:lnTo>
                  <a:lnTo>
                    <a:pt x="30660" y="2508259"/>
                  </a:lnTo>
                  <a:lnTo>
                    <a:pt x="53144" y="2548800"/>
                  </a:lnTo>
                  <a:lnTo>
                    <a:pt x="80911" y="2585589"/>
                  </a:lnTo>
                  <a:lnTo>
                    <a:pt x="113448" y="2618119"/>
                  </a:lnTo>
                  <a:lnTo>
                    <a:pt x="150245" y="2645877"/>
                  </a:lnTo>
                  <a:lnTo>
                    <a:pt x="190791" y="2668355"/>
                  </a:lnTo>
                  <a:lnTo>
                    <a:pt x="234576" y="2685042"/>
                  </a:lnTo>
                  <a:lnTo>
                    <a:pt x="281088" y="2695428"/>
                  </a:lnTo>
                  <a:lnTo>
                    <a:pt x="329818" y="2699004"/>
                  </a:lnTo>
                  <a:lnTo>
                    <a:pt x="6106033" y="2699004"/>
                  </a:lnTo>
                  <a:lnTo>
                    <a:pt x="6154763" y="2695428"/>
                  </a:lnTo>
                  <a:lnTo>
                    <a:pt x="6201275" y="2685042"/>
                  </a:lnTo>
                  <a:lnTo>
                    <a:pt x="6245060" y="2668355"/>
                  </a:lnTo>
                  <a:lnTo>
                    <a:pt x="6285606" y="2645877"/>
                  </a:lnTo>
                  <a:lnTo>
                    <a:pt x="6322403" y="2618119"/>
                  </a:lnTo>
                  <a:lnTo>
                    <a:pt x="6354940" y="2585589"/>
                  </a:lnTo>
                  <a:lnTo>
                    <a:pt x="6382707" y="2548800"/>
                  </a:lnTo>
                  <a:lnTo>
                    <a:pt x="6405191" y="2508259"/>
                  </a:lnTo>
                  <a:lnTo>
                    <a:pt x="6421884" y="2464478"/>
                  </a:lnTo>
                  <a:lnTo>
                    <a:pt x="6432275" y="2417967"/>
                  </a:lnTo>
                  <a:lnTo>
                    <a:pt x="6435852" y="2369235"/>
                  </a:lnTo>
                  <a:lnTo>
                    <a:pt x="6435852" y="329818"/>
                  </a:lnTo>
                  <a:lnTo>
                    <a:pt x="6432275" y="281088"/>
                  </a:lnTo>
                  <a:lnTo>
                    <a:pt x="6421884" y="234576"/>
                  </a:lnTo>
                  <a:lnTo>
                    <a:pt x="6405191" y="190791"/>
                  </a:lnTo>
                  <a:lnTo>
                    <a:pt x="6382707" y="150245"/>
                  </a:lnTo>
                  <a:lnTo>
                    <a:pt x="6354940" y="113448"/>
                  </a:lnTo>
                  <a:lnTo>
                    <a:pt x="6322403" y="80911"/>
                  </a:lnTo>
                  <a:lnTo>
                    <a:pt x="6285606" y="53144"/>
                  </a:lnTo>
                  <a:lnTo>
                    <a:pt x="6245060" y="30660"/>
                  </a:lnTo>
                  <a:lnTo>
                    <a:pt x="6201275" y="13967"/>
                  </a:lnTo>
                  <a:lnTo>
                    <a:pt x="6154763" y="3576"/>
                  </a:lnTo>
                  <a:lnTo>
                    <a:pt x="610603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5689" y="4769358"/>
              <a:ext cx="6436360" cy="2699385"/>
            </a:xfrm>
            <a:custGeom>
              <a:avLst/>
              <a:gdLst/>
              <a:ahLst/>
              <a:cxnLst/>
              <a:rect l="l" t="t" r="r" b="b"/>
              <a:pathLst>
                <a:path w="6436359" h="2699384">
                  <a:moveTo>
                    <a:pt x="0" y="329818"/>
                  </a:moveTo>
                  <a:lnTo>
                    <a:pt x="3576" y="281088"/>
                  </a:lnTo>
                  <a:lnTo>
                    <a:pt x="13967" y="234576"/>
                  </a:lnTo>
                  <a:lnTo>
                    <a:pt x="30660" y="190791"/>
                  </a:lnTo>
                  <a:lnTo>
                    <a:pt x="53144" y="150245"/>
                  </a:lnTo>
                  <a:lnTo>
                    <a:pt x="80911" y="113448"/>
                  </a:lnTo>
                  <a:lnTo>
                    <a:pt x="113448" y="80911"/>
                  </a:lnTo>
                  <a:lnTo>
                    <a:pt x="150245" y="53144"/>
                  </a:lnTo>
                  <a:lnTo>
                    <a:pt x="190791" y="30660"/>
                  </a:lnTo>
                  <a:lnTo>
                    <a:pt x="234576" y="13967"/>
                  </a:lnTo>
                  <a:lnTo>
                    <a:pt x="281088" y="3576"/>
                  </a:lnTo>
                  <a:lnTo>
                    <a:pt x="329818" y="0"/>
                  </a:lnTo>
                  <a:lnTo>
                    <a:pt x="6106033" y="0"/>
                  </a:lnTo>
                  <a:lnTo>
                    <a:pt x="6154763" y="3576"/>
                  </a:lnTo>
                  <a:lnTo>
                    <a:pt x="6201275" y="13967"/>
                  </a:lnTo>
                  <a:lnTo>
                    <a:pt x="6245060" y="30660"/>
                  </a:lnTo>
                  <a:lnTo>
                    <a:pt x="6285606" y="53144"/>
                  </a:lnTo>
                  <a:lnTo>
                    <a:pt x="6322403" y="80911"/>
                  </a:lnTo>
                  <a:lnTo>
                    <a:pt x="6354940" y="113448"/>
                  </a:lnTo>
                  <a:lnTo>
                    <a:pt x="6382707" y="150245"/>
                  </a:lnTo>
                  <a:lnTo>
                    <a:pt x="6405191" y="190791"/>
                  </a:lnTo>
                  <a:lnTo>
                    <a:pt x="6421884" y="234576"/>
                  </a:lnTo>
                  <a:lnTo>
                    <a:pt x="6432275" y="281088"/>
                  </a:lnTo>
                  <a:lnTo>
                    <a:pt x="6435852" y="329818"/>
                  </a:lnTo>
                  <a:lnTo>
                    <a:pt x="6435852" y="2369235"/>
                  </a:lnTo>
                  <a:lnTo>
                    <a:pt x="6432275" y="2417967"/>
                  </a:lnTo>
                  <a:lnTo>
                    <a:pt x="6421884" y="2464478"/>
                  </a:lnTo>
                  <a:lnTo>
                    <a:pt x="6405191" y="2508259"/>
                  </a:lnTo>
                  <a:lnTo>
                    <a:pt x="6382707" y="2548800"/>
                  </a:lnTo>
                  <a:lnTo>
                    <a:pt x="6354940" y="2585589"/>
                  </a:lnTo>
                  <a:lnTo>
                    <a:pt x="6322403" y="2618119"/>
                  </a:lnTo>
                  <a:lnTo>
                    <a:pt x="6285606" y="2645877"/>
                  </a:lnTo>
                  <a:lnTo>
                    <a:pt x="6245060" y="2668355"/>
                  </a:lnTo>
                  <a:lnTo>
                    <a:pt x="6201275" y="2685042"/>
                  </a:lnTo>
                  <a:lnTo>
                    <a:pt x="6154763" y="2695428"/>
                  </a:lnTo>
                  <a:lnTo>
                    <a:pt x="6106033" y="2699004"/>
                  </a:lnTo>
                  <a:lnTo>
                    <a:pt x="329818" y="2699004"/>
                  </a:lnTo>
                  <a:lnTo>
                    <a:pt x="281088" y="2695428"/>
                  </a:lnTo>
                  <a:lnTo>
                    <a:pt x="234576" y="2685042"/>
                  </a:lnTo>
                  <a:lnTo>
                    <a:pt x="190791" y="2668355"/>
                  </a:lnTo>
                  <a:lnTo>
                    <a:pt x="150245" y="2645877"/>
                  </a:lnTo>
                  <a:lnTo>
                    <a:pt x="113448" y="2618119"/>
                  </a:lnTo>
                  <a:lnTo>
                    <a:pt x="80911" y="2585589"/>
                  </a:lnTo>
                  <a:lnTo>
                    <a:pt x="53144" y="2548800"/>
                  </a:lnTo>
                  <a:lnTo>
                    <a:pt x="30660" y="2508259"/>
                  </a:lnTo>
                  <a:lnTo>
                    <a:pt x="13967" y="2464478"/>
                  </a:lnTo>
                  <a:lnTo>
                    <a:pt x="3576" y="2417967"/>
                  </a:lnTo>
                  <a:lnTo>
                    <a:pt x="0" y="2369235"/>
                  </a:lnTo>
                  <a:lnTo>
                    <a:pt x="0" y="329818"/>
                  </a:lnTo>
                  <a:close/>
                </a:path>
              </a:pathLst>
            </a:custGeom>
            <a:ln w="22860">
              <a:solidFill>
                <a:srgbClr val="47A8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56068" y="4982336"/>
            <a:ext cx="5873750" cy="2230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International</a:t>
            </a:r>
            <a:r>
              <a:rPr sz="2000" spc="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Cooperation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200"/>
              </a:lnSpc>
              <a:spcBef>
                <a:spcPts val="960"/>
              </a:spcBef>
            </a:pP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Many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issues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transcend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national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FFFFFF"/>
                </a:solidFill>
                <a:latin typeface="Verdana"/>
                <a:cs typeface="Verdana"/>
              </a:rPr>
              <a:t>boundaries, 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requiring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governments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engage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international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FFFFFF"/>
                </a:solidFill>
                <a:latin typeface="Verdana"/>
                <a:cs typeface="Verdana"/>
              </a:rPr>
              <a:t>agreements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collaborations.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Paris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5" dirty="0">
                <a:solidFill>
                  <a:srgbClr val="FFFFFF"/>
                </a:solidFill>
                <a:latin typeface="Verdana"/>
                <a:cs typeface="Verdana"/>
              </a:rPr>
              <a:t>Agreement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climate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change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prime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example</a:t>
            </a:r>
            <a:r>
              <a:rPr sz="17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global</a:t>
            </a:r>
            <a:r>
              <a:rPr sz="17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governmental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cooperation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on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45" dirty="0">
                <a:solidFill>
                  <a:srgbClr val="FFFFFF"/>
                </a:solidFill>
                <a:latin typeface="Verdana"/>
                <a:cs typeface="Verdana"/>
              </a:rPr>
              <a:t>protection.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F6D9F84-781A-B796-C62D-A7157B914B2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949" y="548766"/>
            <a:ext cx="5756910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dirty="0"/>
              <a:t>Role</a:t>
            </a:r>
            <a:r>
              <a:rPr sz="3700" spc="-120" dirty="0"/>
              <a:t> </a:t>
            </a:r>
            <a:r>
              <a:rPr sz="3700" spc="90" dirty="0"/>
              <a:t>of</a:t>
            </a:r>
            <a:r>
              <a:rPr sz="3700" spc="-105" dirty="0"/>
              <a:t> </a:t>
            </a:r>
            <a:r>
              <a:rPr sz="3700" spc="-50" dirty="0"/>
              <a:t>NGOs</a:t>
            </a:r>
            <a:r>
              <a:rPr sz="3700" spc="-120" dirty="0"/>
              <a:t> </a:t>
            </a:r>
            <a:r>
              <a:rPr sz="3700" dirty="0"/>
              <a:t>and</a:t>
            </a:r>
            <a:r>
              <a:rPr sz="3700" spc="-120" dirty="0"/>
              <a:t> </a:t>
            </a:r>
            <a:r>
              <a:rPr sz="3700" spc="50" dirty="0"/>
              <a:t>Activists</a:t>
            </a:r>
            <a:endParaRPr sz="3700"/>
          </a:p>
        </p:txBody>
      </p:sp>
      <p:grpSp>
        <p:nvGrpSpPr>
          <p:cNvPr id="3" name="object 3"/>
          <p:cNvGrpSpPr/>
          <p:nvPr/>
        </p:nvGrpSpPr>
        <p:grpSpPr>
          <a:xfrm>
            <a:off x="766572" y="1581911"/>
            <a:ext cx="1140460" cy="6056630"/>
            <a:chOff x="766572" y="1581911"/>
            <a:chExt cx="1140460" cy="6056630"/>
          </a:xfrm>
        </p:grpSpPr>
        <p:sp>
          <p:nvSpPr>
            <p:cNvPr id="4" name="object 4"/>
            <p:cNvSpPr/>
            <p:nvPr/>
          </p:nvSpPr>
          <p:spPr>
            <a:xfrm>
              <a:off x="990600" y="1581911"/>
              <a:ext cx="22860" cy="6056630"/>
            </a:xfrm>
            <a:custGeom>
              <a:avLst/>
              <a:gdLst/>
              <a:ahLst/>
              <a:cxnLst/>
              <a:rect l="l" t="t" r="r" b="b"/>
              <a:pathLst>
                <a:path w="22859" h="6056630">
                  <a:moveTo>
                    <a:pt x="17741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051257"/>
                  </a:lnTo>
                  <a:lnTo>
                    <a:pt x="5118" y="6056376"/>
                  </a:lnTo>
                  <a:lnTo>
                    <a:pt x="17741" y="6056376"/>
                  </a:lnTo>
                  <a:lnTo>
                    <a:pt x="22859" y="6051257"/>
                  </a:lnTo>
                  <a:lnTo>
                    <a:pt x="22859" y="5080"/>
                  </a:lnTo>
                  <a:lnTo>
                    <a:pt x="17741" y="0"/>
                  </a:lnTo>
                  <a:close/>
                </a:path>
              </a:pathLst>
            </a:custGeom>
            <a:solidFill>
              <a:srgbClr val="FFFFFF">
                <a:alpha val="2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05484" y="2022347"/>
              <a:ext cx="701040" cy="22860"/>
            </a:xfrm>
            <a:custGeom>
              <a:avLst/>
              <a:gdLst/>
              <a:ahLst/>
              <a:cxnLst/>
              <a:rect l="l" t="t" r="r" b="b"/>
              <a:pathLst>
                <a:path w="701039" h="22860">
                  <a:moveTo>
                    <a:pt x="695960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695960" y="22860"/>
                  </a:lnTo>
                  <a:lnTo>
                    <a:pt x="701040" y="17779"/>
                  </a:lnTo>
                  <a:lnTo>
                    <a:pt x="701040" y="5079"/>
                  </a:lnTo>
                  <a:lnTo>
                    <a:pt x="695960" y="0"/>
                  </a:lnTo>
                  <a:close/>
                </a:path>
              </a:pathLst>
            </a:custGeom>
            <a:solidFill>
              <a:srgbClr val="F1B4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8002" y="1808225"/>
              <a:ext cx="451484" cy="451484"/>
            </a:xfrm>
            <a:custGeom>
              <a:avLst/>
              <a:gdLst/>
              <a:ahLst/>
              <a:cxnLst/>
              <a:rect l="l" t="t" r="r" b="b"/>
              <a:pathLst>
                <a:path w="451484" h="451485">
                  <a:moveTo>
                    <a:pt x="225551" y="0"/>
                  </a:moveTo>
                  <a:lnTo>
                    <a:pt x="180093" y="4581"/>
                  </a:lnTo>
                  <a:lnTo>
                    <a:pt x="137754" y="17722"/>
                  </a:lnTo>
                  <a:lnTo>
                    <a:pt x="99441" y="38515"/>
                  </a:lnTo>
                  <a:lnTo>
                    <a:pt x="66060" y="66055"/>
                  </a:lnTo>
                  <a:lnTo>
                    <a:pt x="38519" y="99435"/>
                  </a:lnTo>
                  <a:lnTo>
                    <a:pt x="17724" y="137749"/>
                  </a:lnTo>
                  <a:lnTo>
                    <a:pt x="4582" y="180090"/>
                  </a:lnTo>
                  <a:lnTo>
                    <a:pt x="0" y="225551"/>
                  </a:lnTo>
                  <a:lnTo>
                    <a:pt x="4582" y="271013"/>
                  </a:lnTo>
                  <a:lnTo>
                    <a:pt x="17724" y="313354"/>
                  </a:lnTo>
                  <a:lnTo>
                    <a:pt x="38519" y="351668"/>
                  </a:lnTo>
                  <a:lnTo>
                    <a:pt x="66060" y="385048"/>
                  </a:lnTo>
                  <a:lnTo>
                    <a:pt x="99441" y="412588"/>
                  </a:lnTo>
                  <a:lnTo>
                    <a:pt x="137754" y="433381"/>
                  </a:lnTo>
                  <a:lnTo>
                    <a:pt x="180093" y="446522"/>
                  </a:lnTo>
                  <a:lnTo>
                    <a:pt x="225551" y="451103"/>
                  </a:lnTo>
                  <a:lnTo>
                    <a:pt x="271010" y="446522"/>
                  </a:lnTo>
                  <a:lnTo>
                    <a:pt x="313349" y="433381"/>
                  </a:lnTo>
                  <a:lnTo>
                    <a:pt x="351662" y="412588"/>
                  </a:lnTo>
                  <a:lnTo>
                    <a:pt x="385043" y="385048"/>
                  </a:lnTo>
                  <a:lnTo>
                    <a:pt x="412584" y="351668"/>
                  </a:lnTo>
                  <a:lnTo>
                    <a:pt x="433379" y="313354"/>
                  </a:lnTo>
                  <a:lnTo>
                    <a:pt x="446521" y="271013"/>
                  </a:lnTo>
                  <a:lnTo>
                    <a:pt x="451104" y="225551"/>
                  </a:lnTo>
                  <a:lnTo>
                    <a:pt x="446521" y="180090"/>
                  </a:lnTo>
                  <a:lnTo>
                    <a:pt x="433379" y="137749"/>
                  </a:lnTo>
                  <a:lnTo>
                    <a:pt x="412584" y="99435"/>
                  </a:lnTo>
                  <a:lnTo>
                    <a:pt x="385043" y="66055"/>
                  </a:lnTo>
                  <a:lnTo>
                    <a:pt x="351662" y="38515"/>
                  </a:lnTo>
                  <a:lnTo>
                    <a:pt x="313349" y="17722"/>
                  </a:lnTo>
                  <a:lnTo>
                    <a:pt x="271010" y="4581"/>
                  </a:lnTo>
                  <a:lnTo>
                    <a:pt x="225551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78002" y="1808225"/>
              <a:ext cx="451484" cy="451484"/>
            </a:xfrm>
            <a:custGeom>
              <a:avLst/>
              <a:gdLst/>
              <a:ahLst/>
              <a:cxnLst/>
              <a:rect l="l" t="t" r="r" b="b"/>
              <a:pathLst>
                <a:path w="451484" h="451485">
                  <a:moveTo>
                    <a:pt x="0" y="225551"/>
                  </a:moveTo>
                  <a:lnTo>
                    <a:pt x="4582" y="180090"/>
                  </a:lnTo>
                  <a:lnTo>
                    <a:pt x="17724" y="137749"/>
                  </a:lnTo>
                  <a:lnTo>
                    <a:pt x="38519" y="99435"/>
                  </a:lnTo>
                  <a:lnTo>
                    <a:pt x="66060" y="66055"/>
                  </a:lnTo>
                  <a:lnTo>
                    <a:pt x="99441" y="38515"/>
                  </a:lnTo>
                  <a:lnTo>
                    <a:pt x="137754" y="17722"/>
                  </a:lnTo>
                  <a:lnTo>
                    <a:pt x="180093" y="4581"/>
                  </a:lnTo>
                  <a:lnTo>
                    <a:pt x="225551" y="0"/>
                  </a:lnTo>
                  <a:lnTo>
                    <a:pt x="271010" y="4581"/>
                  </a:lnTo>
                  <a:lnTo>
                    <a:pt x="313349" y="17722"/>
                  </a:lnTo>
                  <a:lnTo>
                    <a:pt x="351662" y="38515"/>
                  </a:lnTo>
                  <a:lnTo>
                    <a:pt x="385043" y="66055"/>
                  </a:lnTo>
                  <a:lnTo>
                    <a:pt x="412584" y="99435"/>
                  </a:lnTo>
                  <a:lnTo>
                    <a:pt x="433379" y="137749"/>
                  </a:lnTo>
                  <a:lnTo>
                    <a:pt x="446521" y="180090"/>
                  </a:lnTo>
                  <a:lnTo>
                    <a:pt x="451104" y="225551"/>
                  </a:lnTo>
                  <a:lnTo>
                    <a:pt x="446521" y="271013"/>
                  </a:lnTo>
                  <a:lnTo>
                    <a:pt x="433379" y="313354"/>
                  </a:lnTo>
                  <a:lnTo>
                    <a:pt x="412584" y="351668"/>
                  </a:lnTo>
                  <a:lnTo>
                    <a:pt x="385043" y="385048"/>
                  </a:lnTo>
                  <a:lnTo>
                    <a:pt x="351662" y="412588"/>
                  </a:lnTo>
                  <a:lnTo>
                    <a:pt x="313349" y="433381"/>
                  </a:lnTo>
                  <a:lnTo>
                    <a:pt x="271010" y="446522"/>
                  </a:lnTo>
                  <a:lnTo>
                    <a:pt x="225551" y="451103"/>
                  </a:lnTo>
                  <a:lnTo>
                    <a:pt x="180093" y="446522"/>
                  </a:lnTo>
                  <a:lnTo>
                    <a:pt x="137754" y="433381"/>
                  </a:lnTo>
                  <a:lnTo>
                    <a:pt x="99441" y="412588"/>
                  </a:lnTo>
                  <a:lnTo>
                    <a:pt x="66060" y="385048"/>
                  </a:lnTo>
                  <a:lnTo>
                    <a:pt x="38519" y="351668"/>
                  </a:lnTo>
                  <a:lnTo>
                    <a:pt x="17724" y="313354"/>
                  </a:lnTo>
                  <a:lnTo>
                    <a:pt x="4582" y="271013"/>
                  </a:lnTo>
                  <a:lnTo>
                    <a:pt x="0" y="225551"/>
                  </a:lnTo>
                  <a:close/>
                </a:path>
              </a:pathLst>
            </a:custGeom>
            <a:ln w="22859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05662" y="1810638"/>
            <a:ext cx="193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2579" y="1754886"/>
            <a:ext cx="11516360" cy="1685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dirty="0">
                <a:solidFill>
                  <a:srgbClr val="FFFFFF"/>
                </a:solidFill>
                <a:latin typeface="Arial"/>
                <a:cs typeface="Arial"/>
              </a:rPr>
              <a:t>Advocacy</a:t>
            </a:r>
            <a:r>
              <a:rPr sz="18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8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Arial"/>
                <a:cs typeface="Arial"/>
              </a:rPr>
              <a:t>Awareness</a:t>
            </a:r>
            <a:endParaRPr sz="1850">
              <a:latin typeface="Arial"/>
              <a:cs typeface="Arial"/>
            </a:endParaRPr>
          </a:p>
          <a:p>
            <a:pPr marL="12700" marR="5080">
              <a:lnSpc>
                <a:spcPct val="134500"/>
              </a:lnSpc>
              <a:spcBef>
                <a:spcPts val="850"/>
              </a:spcBef>
            </a:pP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Non-governmental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organizations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10" dirty="0">
                <a:solidFill>
                  <a:srgbClr val="FFFFFF"/>
                </a:solidFill>
                <a:latin typeface="Verdana"/>
                <a:cs typeface="Verdana"/>
              </a:rPr>
              <a:t>(NGOs)</a:t>
            </a:r>
            <a:r>
              <a:rPr sz="15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activists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play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raising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public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awareness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about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issues.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conduct</a:t>
            </a:r>
            <a:r>
              <a:rPr sz="15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0" dirty="0">
                <a:solidFill>
                  <a:srgbClr val="FFFFFF"/>
                </a:solidFill>
                <a:latin typeface="Verdana"/>
                <a:cs typeface="Verdana"/>
              </a:rPr>
              <a:t>research,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organize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campaigns,</a:t>
            </a:r>
            <a:r>
              <a:rPr sz="15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lobby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governments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stronger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protections.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Organizations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Verdana"/>
                <a:cs typeface="Verdana"/>
              </a:rPr>
              <a:t>like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Greenpeace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World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Wildlife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Fund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been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instrumental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shaping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public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opinion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policy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issues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ranging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climate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change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biodiversity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60" dirty="0">
                <a:solidFill>
                  <a:srgbClr val="FFFFFF"/>
                </a:solidFill>
                <a:latin typeface="Verdana"/>
                <a:cs typeface="Verdana"/>
              </a:rPr>
              <a:t>conservation.</a:t>
            </a:r>
            <a:endParaRPr sz="155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66572" y="4096511"/>
            <a:ext cx="1140460" cy="474345"/>
            <a:chOff x="766572" y="4096511"/>
            <a:chExt cx="1140460" cy="474345"/>
          </a:xfrm>
        </p:grpSpPr>
        <p:sp>
          <p:nvSpPr>
            <p:cNvPr id="11" name="object 11"/>
            <p:cNvSpPr/>
            <p:nvPr/>
          </p:nvSpPr>
          <p:spPr>
            <a:xfrm>
              <a:off x="1205484" y="4320539"/>
              <a:ext cx="701040" cy="22860"/>
            </a:xfrm>
            <a:custGeom>
              <a:avLst/>
              <a:gdLst/>
              <a:ahLst/>
              <a:cxnLst/>
              <a:rect l="l" t="t" r="r" b="b"/>
              <a:pathLst>
                <a:path w="701039" h="22860">
                  <a:moveTo>
                    <a:pt x="695960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95960" y="22860"/>
                  </a:lnTo>
                  <a:lnTo>
                    <a:pt x="701040" y="17780"/>
                  </a:lnTo>
                  <a:lnTo>
                    <a:pt x="701040" y="5080"/>
                  </a:lnTo>
                  <a:lnTo>
                    <a:pt x="695960" y="0"/>
                  </a:lnTo>
                  <a:close/>
                </a:path>
              </a:pathLst>
            </a:custGeom>
            <a:solidFill>
              <a:srgbClr val="D642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8002" y="4107941"/>
              <a:ext cx="451484" cy="451484"/>
            </a:xfrm>
            <a:custGeom>
              <a:avLst/>
              <a:gdLst/>
              <a:ahLst/>
              <a:cxnLst/>
              <a:rect l="l" t="t" r="r" b="b"/>
              <a:pathLst>
                <a:path w="451484" h="451485">
                  <a:moveTo>
                    <a:pt x="225551" y="0"/>
                  </a:moveTo>
                  <a:lnTo>
                    <a:pt x="180093" y="4581"/>
                  </a:lnTo>
                  <a:lnTo>
                    <a:pt x="137754" y="17722"/>
                  </a:lnTo>
                  <a:lnTo>
                    <a:pt x="99441" y="38515"/>
                  </a:lnTo>
                  <a:lnTo>
                    <a:pt x="66060" y="66055"/>
                  </a:lnTo>
                  <a:lnTo>
                    <a:pt x="38519" y="99435"/>
                  </a:lnTo>
                  <a:lnTo>
                    <a:pt x="17724" y="137749"/>
                  </a:lnTo>
                  <a:lnTo>
                    <a:pt x="4582" y="180090"/>
                  </a:lnTo>
                  <a:lnTo>
                    <a:pt x="0" y="225552"/>
                  </a:lnTo>
                  <a:lnTo>
                    <a:pt x="4582" y="271013"/>
                  </a:lnTo>
                  <a:lnTo>
                    <a:pt x="17724" y="313354"/>
                  </a:lnTo>
                  <a:lnTo>
                    <a:pt x="38519" y="351668"/>
                  </a:lnTo>
                  <a:lnTo>
                    <a:pt x="66060" y="385048"/>
                  </a:lnTo>
                  <a:lnTo>
                    <a:pt x="99441" y="412588"/>
                  </a:lnTo>
                  <a:lnTo>
                    <a:pt x="137754" y="433381"/>
                  </a:lnTo>
                  <a:lnTo>
                    <a:pt x="180093" y="446522"/>
                  </a:lnTo>
                  <a:lnTo>
                    <a:pt x="225551" y="451104"/>
                  </a:lnTo>
                  <a:lnTo>
                    <a:pt x="271010" y="446522"/>
                  </a:lnTo>
                  <a:lnTo>
                    <a:pt x="313349" y="433381"/>
                  </a:lnTo>
                  <a:lnTo>
                    <a:pt x="351662" y="412588"/>
                  </a:lnTo>
                  <a:lnTo>
                    <a:pt x="385043" y="385048"/>
                  </a:lnTo>
                  <a:lnTo>
                    <a:pt x="412584" y="351668"/>
                  </a:lnTo>
                  <a:lnTo>
                    <a:pt x="433379" y="313354"/>
                  </a:lnTo>
                  <a:lnTo>
                    <a:pt x="446521" y="271013"/>
                  </a:lnTo>
                  <a:lnTo>
                    <a:pt x="451104" y="225552"/>
                  </a:lnTo>
                  <a:lnTo>
                    <a:pt x="446521" y="180090"/>
                  </a:lnTo>
                  <a:lnTo>
                    <a:pt x="433379" y="137749"/>
                  </a:lnTo>
                  <a:lnTo>
                    <a:pt x="412584" y="99435"/>
                  </a:lnTo>
                  <a:lnTo>
                    <a:pt x="385043" y="66055"/>
                  </a:lnTo>
                  <a:lnTo>
                    <a:pt x="351662" y="38515"/>
                  </a:lnTo>
                  <a:lnTo>
                    <a:pt x="313349" y="17722"/>
                  </a:lnTo>
                  <a:lnTo>
                    <a:pt x="271010" y="4581"/>
                  </a:lnTo>
                  <a:lnTo>
                    <a:pt x="225551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8002" y="4107941"/>
              <a:ext cx="451484" cy="451484"/>
            </a:xfrm>
            <a:custGeom>
              <a:avLst/>
              <a:gdLst/>
              <a:ahLst/>
              <a:cxnLst/>
              <a:rect l="l" t="t" r="r" b="b"/>
              <a:pathLst>
                <a:path w="451484" h="451485">
                  <a:moveTo>
                    <a:pt x="0" y="225552"/>
                  </a:moveTo>
                  <a:lnTo>
                    <a:pt x="4582" y="180090"/>
                  </a:lnTo>
                  <a:lnTo>
                    <a:pt x="17724" y="137749"/>
                  </a:lnTo>
                  <a:lnTo>
                    <a:pt x="38519" y="99435"/>
                  </a:lnTo>
                  <a:lnTo>
                    <a:pt x="66060" y="66055"/>
                  </a:lnTo>
                  <a:lnTo>
                    <a:pt x="99441" y="38515"/>
                  </a:lnTo>
                  <a:lnTo>
                    <a:pt x="137754" y="17722"/>
                  </a:lnTo>
                  <a:lnTo>
                    <a:pt x="180093" y="4581"/>
                  </a:lnTo>
                  <a:lnTo>
                    <a:pt x="225551" y="0"/>
                  </a:lnTo>
                  <a:lnTo>
                    <a:pt x="271010" y="4581"/>
                  </a:lnTo>
                  <a:lnTo>
                    <a:pt x="313349" y="17722"/>
                  </a:lnTo>
                  <a:lnTo>
                    <a:pt x="351662" y="38515"/>
                  </a:lnTo>
                  <a:lnTo>
                    <a:pt x="385043" y="66055"/>
                  </a:lnTo>
                  <a:lnTo>
                    <a:pt x="412584" y="99435"/>
                  </a:lnTo>
                  <a:lnTo>
                    <a:pt x="433379" y="137749"/>
                  </a:lnTo>
                  <a:lnTo>
                    <a:pt x="446521" y="180090"/>
                  </a:lnTo>
                  <a:lnTo>
                    <a:pt x="451104" y="225552"/>
                  </a:lnTo>
                  <a:lnTo>
                    <a:pt x="446521" y="271013"/>
                  </a:lnTo>
                  <a:lnTo>
                    <a:pt x="433379" y="313354"/>
                  </a:lnTo>
                  <a:lnTo>
                    <a:pt x="412584" y="351668"/>
                  </a:lnTo>
                  <a:lnTo>
                    <a:pt x="385043" y="385048"/>
                  </a:lnTo>
                  <a:lnTo>
                    <a:pt x="351662" y="412588"/>
                  </a:lnTo>
                  <a:lnTo>
                    <a:pt x="313349" y="433381"/>
                  </a:lnTo>
                  <a:lnTo>
                    <a:pt x="271010" y="446522"/>
                  </a:lnTo>
                  <a:lnTo>
                    <a:pt x="225551" y="451104"/>
                  </a:lnTo>
                  <a:lnTo>
                    <a:pt x="180093" y="446522"/>
                  </a:lnTo>
                  <a:lnTo>
                    <a:pt x="137754" y="433381"/>
                  </a:lnTo>
                  <a:lnTo>
                    <a:pt x="99441" y="412588"/>
                  </a:lnTo>
                  <a:lnTo>
                    <a:pt x="66060" y="385048"/>
                  </a:lnTo>
                  <a:lnTo>
                    <a:pt x="38519" y="351668"/>
                  </a:lnTo>
                  <a:lnTo>
                    <a:pt x="17724" y="313354"/>
                  </a:lnTo>
                  <a:lnTo>
                    <a:pt x="4582" y="271013"/>
                  </a:lnTo>
                  <a:lnTo>
                    <a:pt x="0" y="225552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05662" y="4110354"/>
            <a:ext cx="193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92579" y="4054601"/>
            <a:ext cx="11718925" cy="1368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dirty="0">
                <a:solidFill>
                  <a:srgbClr val="FFFFFF"/>
                </a:solidFill>
                <a:latin typeface="Arial"/>
                <a:cs typeface="Arial"/>
              </a:rPr>
              <a:t>Legal</a:t>
            </a:r>
            <a:r>
              <a:rPr sz="18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Arial"/>
                <a:cs typeface="Arial"/>
              </a:rPr>
              <a:t>Action</a:t>
            </a:r>
            <a:endParaRPr sz="1850">
              <a:latin typeface="Arial"/>
              <a:cs typeface="Arial"/>
            </a:endParaRPr>
          </a:p>
          <a:p>
            <a:pPr marL="12700" marR="5080">
              <a:lnSpc>
                <a:spcPct val="134500"/>
              </a:lnSpc>
              <a:spcBef>
                <a:spcPts val="850"/>
              </a:spcBef>
            </a:pP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Many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85" dirty="0">
                <a:solidFill>
                  <a:srgbClr val="FFFFFF"/>
                </a:solidFill>
                <a:latin typeface="Verdana"/>
                <a:cs typeface="Verdana"/>
              </a:rPr>
              <a:t>NGOs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legal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70" dirty="0">
                <a:solidFill>
                  <a:srgbClr val="FFFFFF"/>
                </a:solidFill>
                <a:latin typeface="Verdana"/>
                <a:cs typeface="Verdana"/>
              </a:rPr>
              <a:t>teams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bring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lawsuits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against</a:t>
            </a:r>
            <a:r>
              <a:rPr sz="15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polluters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government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agencies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failing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enforce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laws.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example,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Defense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Fund's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lawsuit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against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led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nationwide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ban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DDT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75" dirty="0">
                <a:solidFill>
                  <a:srgbClr val="FFFFFF"/>
                </a:solidFill>
                <a:latin typeface="Verdana"/>
                <a:cs typeface="Verdana"/>
              </a:rPr>
              <a:t>1972,</a:t>
            </a:r>
            <a:r>
              <a:rPr sz="15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marking</a:t>
            </a:r>
            <a:r>
              <a:rPr sz="155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significant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victory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protection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7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United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States.</a:t>
            </a:r>
            <a:endParaRPr sz="155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66572" y="6074664"/>
            <a:ext cx="1140460" cy="474345"/>
            <a:chOff x="766572" y="6074664"/>
            <a:chExt cx="1140460" cy="474345"/>
          </a:xfrm>
        </p:grpSpPr>
        <p:sp>
          <p:nvSpPr>
            <p:cNvPr id="17" name="object 17"/>
            <p:cNvSpPr/>
            <p:nvPr/>
          </p:nvSpPr>
          <p:spPr>
            <a:xfrm>
              <a:off x="1205484" y="6298692"/>
              <a:ext cx="701040" cy="22860"/>
            </a:xfrm>
            <a:custGeom>
              <a:avLst/>
              <a:gdLst/>
              <a:ahLst/>
              <a:cxnLst/>
              <a:rect l="l" t="t" r="r" b="b"/>
              <a:pathLst>
                <a:path w="701039" h="22860">
                  <a:moveTo>
                    <a:pt x="695960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695960" y="22859"/>
                  </a:lnTo>
                  <a:lnTo>
                    <a:pt x="701040" y="17779"/>
                  </a:lnTo>
                  <a:lnTo>
                    <a:pt x="701040" y="5079"/>
                  </a:lnTo>
                  <a:lnTo>
                    <a:pt x="695960" y="0"/>
                  </a:lnTo>
                  <a:close/>
                </a:path>
              </a:pathLst>
            </a:custGeom>
            <a:solidFill>
              <a:srgbClr val="DD78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78002" y="6086094"/>
              <a:ext cx="451484" cy="451484"/>
            </a:xfrm>
            <a:custGeom>
              <a:avLst/>
              <a:gdLst/>
              <a:ahLst/>
              <a:cxnLst/>
              <a:rect l="l" t="t" r="r" b="b"/>
              <a:pathLst>
                <a:path w="451484" h="451484">
                  <a:moveTo>
                    <a:pt x="225551" y="0"/>
                  </a:moveTo>
                  <a:lnTo>
                    <a:pt x="180093" y="4581"/>
                  </a:lnTo>
                  <a:lnTo>
                    <a:pt x="137754" y="17722"/>
                  </a:lnTo>
                  <a:lnTo>
                    <a:pt x="99441" y="38515"/>
                  </a:lnTo>
                  <a:lnTo>
                    <a:pt x="66060" y="66055"/>
                  </a:lnTo>
                  <a:lnTo>
                    <a:pt x="38519" y="99435"/>
                  </a:lnTo>
                  <a:lnTo>
                    <a:pt x="17724" y="137749"/>
                  </a:lnTo>
                  <a:lnTo>
                    <a:pt x="4582" y="180090"/>
                  </a:lnTo>
                  <a:lnTo>
                    <a:pt x="0" y="225551"/>
                  </a:lnTo>
                  <a:lnTo>
                    <a:pt x="4582" y="271013"/>
                  </a:lnTo>
                  <a:lnTo>
                    <a:pt x="17724" y="313354"/>
                  </a:lnTo>
                  <a:lnTo>
                    <a:pt x="38519" y="351668"/>
                  </a:lnTo>
                  <a:lnTo>
                    <a:pt x="66060" y="385048"/>
                  </a:lnTo>
                  <a:lnTo>
                    <a:pt x="99441" y="412588"/>
                  </a:lnTo>
                  <a:lnTo>
                    <a:pt x="137754" y="433381"/>
                  </a:lnTo>
                  <a:lnTo>
                    <a:pt x="180093" y="446522"/>
                  </a:lnTo>
                  <a:lnTo>
                    <a:pt x="225551" y="451103"/>
                  </a:lnTo>
                  <a:lnTo>
                    <a:pt x="271010" y="446522"/>
                  </a:lnTo>
                  <a:lnTo>
                    <a:pt x="313349" y="433381"/>
                  </a:lnTo>
                  <a:lnTo>
                    <a:pt x="351662" y="412588"/>
                  </a:lnTo>
                  <a:lnTo>
                    <a:pt x="385043" y="385048"/>
                  </a:lnTo>
                  <a:lnTo>
                    <a:pt x="412584" y="351668"/>
                  </a:lnTo>
                  <a:lnTo>
                    <a:pt x="433379" y="313354"/>
                  </a:lnTo>
                  <a:lnTo>
                    <a:pt x="446521" y="271013"/>
                  </a:lnTo>
                  <a:lnTo>
                    <a:pt x="451104" y="225551"/>
                  </a:lnTo>
                  <a:lnTo>
                    <a:pt x="446521" y="180090"/>
                  </a:lnTo>
                  <a:lnTo>
                    <a:pt x="433379" y="137749"/>
                  </a:lnTo>
                  <a:lnTo>
                    <a:pt x="412584" y="99435"/>
                  </a:lnTo>
                  <a:lnTo>
                    <a:pt x="385043" y="66055"/>
                  </a:lnTo>
                  <a:lnTo>
                    <a:pt x="351662" y="38515"/>
                  </a:lnTo>
                  <a:lnTo>
                    <a:pt x="313349" y="17722"/>
                  </a:lnTo>
                  <a:lnTo>
                    <a:pt x="271010" y="4581"/>
                  </a:lnTo>
                  <a:lnTo>
                    <a:pt x="225551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78002" y="6086094"/>
              <a:ext cx="451484" cy="451484"/>
            </a:xfrm>
            <a:custGeom>
              <a:avLst/>
              <a:gdLst/>
              <a:ahLst/>
              <a:cxnLst/>
              <a:rect l="l" t="t" r="r" b="b"/>
              <a:pathLst>
                <a:path w="451484" h="451484">
                  <a:moveTo>
                    <a:pt x="0" y="225551"/>
                  </a:moveTo>
                  <a:lnTo>
                    <a:pt x="4582" y="180090"/>
                  </a:lnTo>
                  <a:lnTo>
                    <a:pt x="17724" y="137749"/>
                  </a:lnTo>
                  <a:lnTo>
                    <a:pt x="38519" y="99435"/>
                  </a:lnTo>
                  <a:lnTo>
                    <a:pt x="66060" y="66055"/>
                  </a:lnTo>
                  <a:lnTo>
                    <a:pt x="99441" y="38515"/>
                  </a:lnTo>
                  <a:lnTo>
                    <a:pt x="137754" y="17722"/>
                  </a:lnTo>
                  <a:lnTo>
                    <a:pt x="180093" y="4581"/>
                  </a:lnTo>
                  <a:lnTo>
                    <a:pt x="225551" y="0"/>
                  </a:lnTo>
                  <a:lnTo>
                    <a:pt x="271010" y="4581"/>
                  </a:lnTo>
                  <a:lnTo>
                    <a:pt x="313349" y="17722"/>
                  </a:lnTo>
                  <a:lnTo>
                    <a:pt x="351662" y="38515"/>
                  </a:lnTo>
                  <a:lnTo>
                    <a:pt x="385043" y="66055"/>
                  </a:lnTo>
                  <a:lnTo>
                    <a:pt x="412584" y="99435"/>
                  </a:lnTo>
                  <a:lnTo>
                    <a:pt x="433379" y="137749"/>
                  </a:lnTo>
                  <a:lnTo>
                    <a:pt x="446521" y="180090"/>
                  </a:lnTo>
                  <a:lnTo>
                    <a:pt x="451104" y="225551"/>
                  </a:lnTo>
                  <a:lnTo>
                    <a:pt x="446521" y="271013"/>
                  </a:lnTo>
                  <a:lnTo>
                    <a:pt x="433379" y="313354"/>
                  </a:lnTo>
                  <a:lnTo>
                    <a:pt x="412584" y="351668"/>
                  </a:lnTo>
                  <a:lnTo>
                    <a:pt x="385043" y="385048"/>
                  </a:lnTo>
                  <a:lnTo>
                    <a:pt x="351662" y="412588"/>
                  </a:lnTo>
                  <a:lnTo>
                    <a:pt x="313349" y="433381"/>
                  </a:lnTo>
                  <a:lnTo>
                    <a:pt x="271010" y="446522"/>
                  </a:lnTo>
                  <a:lnTo>
                    <a:pt x="225551" y="451103"/>
                  </a:lnTo>
                  <a:lnTo>
                    <a:pt x="180093" y="446522"/>
                  </a:lnTo>
                  <a:lnTo>
                    <a:pt x="137754" y="433381"/>
                  </a:lnTo>
                  <a:lnTo>
                    <a:pt x="99441" y="412588"/>
                  </a:lnTo>
                  <a:lnTo>
                    <a:pt x="66060" y="385048"/>
                  </a:lnTo>
                  <a:lnTo>
                    <a:pt x="38519" y="351668"/>
                  </a:lnTo>
                  <a:lnTo>
                    <a:pt x="17724" y="313354"/>
                  </a:lnTo>
                  <a:lnTo>
                    <a:pt x="4582" y="271013"/>
                  </a:lnTo>
                  <a:lnTo>
                    <a:pt x="0" y="225551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905662" y="6089141"/>
            <a:ext cx="193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092579" y="6033261"/>
            <a:ext cx="11726545" cy="1369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dirty="0">
                <a:solidFill>
                  <a:srgbClr val="FFFFFF"/>
                </a:solidFill>
                <a:latin typeface="Arial"/>
                <a:cs typeface="Arial"/>
              </a:rPr>
              <a:t>Collaborative</a:t>
            </a:r>
            <a:r>
              <a:rPr sz="1850" spc="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Arial"/>
                <a:cs typeface="Arial"/>
              </a:rPr>
              <a:t>Efforts</a:t>
            </a:r>
            <a:endParaRPr sz="1850">
              <a:latin typeface="Arial"/>
              <a:cs typeface="Arial"/>
            </a:endParaRPr>
          </a:p>
          <a:p>
            <a:pPr marL="12700" marR="5080">
              <a:lnSpc>
                <a:spcPct val="134600"/>
              </a:lnSpc>
              <a:spcBef>
                <a:spcPts val="850"/>
              </a:spcBef>
            </a:pPr>
            <a:r>
              <a:rPr sz="1550" spc="-185" dirty="0">
                <a:solidFill>
                  <a:srgbClr val="FFFFFF"/>
                </a:solidFill>
                <a:latin typeface="Verdana"/>
                <a:cs typeface="Verdana"/>
              </a:rPr>
              <a:t>NGOs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often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collaborate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governments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businesses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develop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sustainable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solutions.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Nature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Conservancy,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instance,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works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landowners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governments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establish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conservation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70" dirty="0">
                <a:solidFill>
                  <a:srgbClr val="FFFFFF"/>
                </a:solidFill>
                <a:latin typeface="Verdana"/>
                <a:cs typeface="Verdana"/>
              </a:rPr>
              <a:t>easements,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protecting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millions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acres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of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land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worldwide.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partnerships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demonstrate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potential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multi-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stakeholder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approaches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in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addressing</a:t>
            </a:r>
            <a:r>
              <a:rPr sz="15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challenges.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0E72C665-E404-7D4D-D8AF-66DCBCF4B9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00" dirty="0"/>
              <a:t>Technological</a:t>
            </a:r>
            <a:r>
              <a:rPr sz="4100" spc="195" dirty="0"/>
              <a:t> </a:t>
            </a:r>
            <a:r>
              <a:rPr sz="4100" spc="-10" dirty="0"/>
              <a:t>Solutions</a:t>
            </a:r>
            <a:endParaRPr sz="41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3336" y="1898904"/>
            <a:ext cx="557783" cy="5593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70026" y="2656712"/>
            <a:ext cx="3027045" cy="4725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dirty="0">
                <a:solidFill>
                  <a:srgbClr val="FFFFFF"/>
                </a:solidFill>
                <a:latin typeface="Arial"/>
                <a:cs typeface="Arial"/>
              </a:rPr>
              <a:t>Renewable</a:t>
            </a:r>
            <a:r>
              <a:rPr sz="205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Arial"/>
                <a:cs typeface="Arial"/>
              </a:rPr>
              <a:t>Energy</a:t>
            </a:r>
            <a:endParaRPr sz="2050">
              <a:latin typeface="Arial"/>
              <a:cs typeface="Arial"/>
            </a:endParaRPr>
          </a:p>
          <a:p>
            <a:pPr marL="12700" marR="5080">
              <a:lnSpc>
                <a:spcPct val="133400"/>
              </a:lnSpc>
              <a:spcBef>
                <a:spcPts val="930"/>
              </a:spcBef>
            </a:pPr>
            <a:r>
              <a:rPr sz="1750" spc="-175" dirty="0">
                <a:solidFill>
                  <a:srgbClr val="FFFFFF"/>
                </a:solidFill>
                <a:latin typeface="Verdana"/>
                <a:cs typeface="Verdana"/>
              </a:rPr>
              <a:t>Advancements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50" dirty="0">
                <a:solidFill>
                  <a:srgbClr val="FFFFFF"/>
                </a:solidFill>
                <a:latin typeface="Verdana"/>
                <a:cs typeface="Verdana"/>
              </a:rPr>
              <a:t>solar,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wind,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other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renewable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energy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technologies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80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reducing 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reliance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fossil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fuels, 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thereby </a:t>
            </a:r>
            <a:r>
              <a:rPr sz="1750" spc="-155" dirty="0">
                <a:solidFill>
                  <a:srgbClr val="FFFFFF"/>
                </a:solidFill>
                <a:latin typeface="Verdana"/>
                <a:cs typeface="Verdana"/>
              </a:rPr>
              <a:t>decreasing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greenhouse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90" dirty="0">
                <a:solidFill>
                  <a:srgbClr val="FFFFFF"/>
                </a:solidFill>
                <a:latin typeface="Verdana"/>
                <a:cs typeface="Verdana"/>
              </a:rPr>
              <a:t>gas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emissions.</a:t>
            </a:r>
            <a:r>
              <a:rPr sz="17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example,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90" dirty="0">
                <a:solidFill>
                  <a:srgbClr val="FFFFFF"/>
                </a:solidFill>
                <a:latin typeface="Verdana"/>
                <a:cs typeface="Verdana"/>
              </a:rPr>
              <a:t>Ivanpah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Solar 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Electric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Generating</a:t>
            </a:r>
            <a:r>
              <a:rPr sz="17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10" dirty="0">
                <a:solidFill>
                  <a:srgbClr val="FFFFFF"/>
                </a:solidFill>
                <a:latin typeface="Verdana"/>
                <a:cs typeface="Verdana"/>
              </a:rPr>
              <a:t>System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California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75" dirty="0">
                <a:solidFill>
                  <a:srgbClr val="FFFFFF"/>
                </a:solidFill>
                <a:latin typeface="Verdana"/>
                <a:cs typeface="Verdana"/>
              </a:rPr>
              <a:t>uses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advanced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mirror 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technology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0" dirty="0">
                <a:solidFill>
                  <a:srgbClr val="FFFFFF"/>
                </a:solidFill>
                <a:latin typeface="Verdana"/>
                <a:cs typeface="Verdana"/>
              </a:rPr>
              <a:t>generate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FFFFFF"/>
                </a:solidFill>
                <a:latin typeface="Verdana"/>
                <a:cs typeface="Verdana"/>
              </a:rPr>
              <a:t>clean 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electricity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over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FFFFFF"/>
                </a:solidFill>
                <a:latin typeface="Verdana"/>
                <a:cs typeface="Verdana"/>
              </a:rPr>
              <a:t>140,000 </a:t>
            </a:r>
            <a:r>
              <a:rPr sz="1750" spc="-40" dirty="0">
                <a:solidFill>
                  <a:srgbClr val="FFFFFF"/>
                </a:solidFill>
                <a:latin typeface="Verdana"/>
                <a:cs typeface="Verdana"/>
              </a:rPr>
              <a:t>homes.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3088" y="1898904"/>
            <a:ext cx="559308" cy="55930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0388" y="2634157"/>
            <a:ext cx="3020060" cy="4719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34770">
              <a:lnSpc>
                <a:spcPct val="106300"/>
              </a:lnSpc>
              <a:spcBef>
                <a:spcPts val="100"/>
              </a:spcBef>
            </a:pPr>
            <a:r>
              <a:rPr sz="2050" spc="60" dirty="0">
                <a:solidFill>
                  <a:srgbClr val="FFFFFF"/>
                </a:solidFill>
                <a:latin typeface="Arial"/>
                <a:cs typeface="Arial"/>
              </a:rPr>
              <a:t>Air</a:t>
            </a:r>
            <a:r>
              <a:rPr sz="20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spc="65" dirty="0">
                <a:solidFill>
                  <a:srgbClr val="FFFFFF"/>
                </a:solidFill>
                <a:latin typeface="Arial"/>
                <a:cs typeface="Arial"/>
              </a:rPr>
              <a:t>Water </a:t>
            </a:r>
            <a:r>
              <a:rPr sz="2050" spc="-10" dirty="0">
                <a:solidFill>
                  <a:srgbClr val="FFFFFF"/>
                </a:solidFill>
                <a:latin typeface="Arial"/>
                <a:cs typeface="Arial"/>
              </a:rPr>
              <a:t>Purification</a:t>
            </a:r>
            <a:endParaRPr sz="2050">
              <a:latin typeface="Arial"/>
              <a:cs typeface="Arial"/>
            </a:endParaRPr>
          </a:p>
          <a:p>
            <a:pPr marL="12700" marR="5080">
              <a:lnSpc>
                <a:spcPct val="133400"/>
              </a:lnSpc>
              <a:spcBef>
                <a:spcPts val="925"/>
              </a:spcBef>
            </a:pPr>
            <a:r>
              <a:rPr sz="1750" spc="-155" dirty="0">
                <a:solidFill>
                  <a:srgbClr val="FFFFFF"/>
                </a:solidFill>
                <a:latin typeface="Verdana"/>
                <a:cs typeface="Verdana"/>
              </a:rPr>
              <a:t>Innovations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FFFFFF"/>
                </a:solidFill>
                <a:latin typeface="Verdana"/>
                <a:cs typeface="Verdana"/>
              </a:rPr>
              <a:t>filtration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purification</a:t>
            </a:r>
            <a:r>
              <a:rPr sz="17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technologies</a:t>
            </a:r>
            <a:r>
              <a:rPr sz="17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are 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helping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combat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pollution.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15" dirty="0">
                <a:solidFill>
                  <a:srgbClr val="FFFFFF"/>
                </a:solidFill>
                <a:latin typeface="Verdana"/>
                <a:cs typeface="Verdana"/>
              </a:rPr>
              <a:t>Smog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50" dirty="0">
                <a:solidFill>
                  <a:srgbClr val="FFFFFF"/>
                </a:solidFill>
                <a:latin typeface="Verdana"/>
                <a:cs typeface="Verdana"/>
              </a:rPr>
              <a:t>Free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50" dirty="0">
                <a:solidFill>
                  <a:srgbClr val="FFFFFF"/>
                </a:solidFill>
                <a:latin typeface="Verdana"/>
                <a:cs typeface="Verdana"/>
              </a:rPr>
              <a:t>Tower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750" spc="-180" dirty="0">
                <a:solidFill>
                  <a:srgbClr val="FFFFFF"/>
                </a:solidFill>
                <a:latin typeface="Verdana"/>
                <a:cs typeface="Verdana"/>
              </a:rPr>
              <a:t>Rotterdam,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designed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95" dirty="0">
                <a:solidFill>
                  <a:srgbClr val="FFFFFF"/>
                </a:solidFill>
                <a:latin typeface="Verdana"/>
                <a:cs typeface="Verdana"/>
              </a:rPr>
              <a:t>by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FFFFFF"/>
                </a:solidFill>
                <a:latin typeface="Verdana"/>
                <a:cs typeface="Verdana"/>
              </a:rPr>
              <a:t>Daan </a:t>
            </a:r>
            <a:r>
              <a:rPr sz="1750" spc="-175" dirty="0">
                <a:solidFill>
                  <a:srgbClr val="FFFFFF"/>
                </a:solidFill>
                <a:latin typeface="Verdana"/>
                <a:cs typeface="Verdana"/>
              </a:rPr>
              <a:t>Roosegaarde,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75" dirty="0">
                <a:solidFill>
                  <a:srgbClr val="FFFFFF"/>
                </a:solidFill>
                <a:latin typeface="Verdana"/>
                <a:cs typeface="Verdana"/>
              </a:rPr>
              <a:t>uses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ion 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technology 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30,000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cubic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80" dirty="0">
                <a:solidFill>
                  <a:srgbClr val="FFFFFF"/>
                </a:solidFill>
                <a:latin typeface="Verdana"/>
                <a:cs typeface="Verdana"/>
              </a:rPr>
              <a:t>meters</a:t>
            </a:r>
            <a:r>
              <a:rPr sz="175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air </a:t>
            </a:r>
            <a:r>
              <a:rPr sz="1750" spc="-160" dirty="0">
                <a:solidFill>
                  <a:srgbClr val="FFFFFF"/>
                </a:solidFill>
                <a:latin typeface="Verdana"/>
                <a:cs typeface="Verdana"/>
              </a:rPr>
              <a:t>per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hour, </a:t>
            </a:r>
            <a:r>
              <a:rPr sz="1750" spc="-155" dirty="0">
                <a:solidFill>
                  <a:srgbClr val="FFFFFF"/>
                </a:solidFill>
                <a:latin typeface="Verdana"/>
                <a:cs typeface="Verdana"/>
              </a:rPr>
              <a:t>demonstrating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potential </a:t>
            </a:r>
            <a:r>
              <a:rPr sz="1750" spc="-6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large-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scale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7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purification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urban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FFFFFF"/>
                </a:solidFill>
                <a:latin typeface="Verdana"/>
                <a:cs typeface="Verdana"/>
              </a:rPr>
              <a:t>areas.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2840" y="1898904"/>
            <a:ext cx="559307" cy="55930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0775" y="2656712"/>
            <a:ext cx="2960370" cy="4725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55" dirty="0">
                <a:solidFill>
                  <a:srgbClr val="FFFFFF"/>
                </a:solidFill>
                <a:latin typeface="Arial"/>
                <a:cs typeface="Arial"/>
              </a:rPr>
              <a:t>Waste</a:t>
            </a:r>
            <a:r>
              <a:rPr sz="20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Arial"/>
                <a:cs typeface="Arial"/>
              </a:rPr>
              <a:t>Management</a:t>
            </a:r>
            <a:endParaRPr sz="2050">
              <a:latin typeface="Arial"/>
              <a:cs typeface="Arial"/>
            </a:endParaRPr>
          </a:p>
          <a:p>
            <a:pPr marL="12700" marR="5080">
              <a:lnSpc>
                <a:spcPct val="133400"/>
              </a:lnSpc>
              <a:spcBef>
                <a:spcPts val="930"/>
              </a:spcBef>
            </a:pP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Advanced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recycling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technologies</a:t>
            </a:r>
            <a:r>
              <a:rPr sz="17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biodegradable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materials</a:t>
            </a:r>
            <a:r>
              <a:rPr sz="17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are 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revolutionizing</a:t>
            </a:r>
            <a:r>
              <a:rPr sz="17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FFFFFF"/>
                </a:solidFill>
                <a:latin typeface="Verdana"/>
                <a:cs typeface="Verdana"/>
              </a:rPr>
              <a:t>waste </a:t>
            </a:r>
            <a:r>
              <a:rPr sz="1750" spc="-200" dirty="0">
                <a:solidFill>
                  <a:srgbClr val="FFFFFF"/>
                </a:solidFill>
                <a:latin typeface="Verdana"/>
                <a:cs typeface="Verdana"/>
              </a:rPr>
              <a:t>management.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55" dirty="0">
                <a:solidFill>
                  <a:srgbClr val="FFFFFF"/>
                </a:solidFill>
                <a:latin typeface="Verdana"/>
                <a:cs typeface="Verdana"/>
              </a:rPr>
              <a:t>instance,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plastics-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to-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fuel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FFFFFF"/>
                </a:solidFill>
                <a:latin typeface="Verdana"/>
                <a:cs typeface="Verdana"/>
              </a:rPr>
              <a:t>technology 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developed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95" dirty="0">
                <a:solidFill>
                  <a:srgbClr val="FFFFFF"/>
                </a:solidFill>
                <a:latin typeface="Verdana"/>
                <a:cs typeface="Verdana"/>
              </a:rPr>
              <a:t>by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companies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FFFFFF"/>
                </a:solidFill>
                <a:latin typeface="Verdana"/>
                <a:cs typeface="Verdana"/>
              </a:rPr>
              <a:t>like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Renewlogy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FFFFFF"/>
                </a:solidFill>
                <a:latin typeface="Verdana"/>
                <a:cs typeface="Verdana"/>
              </a:rPr>
              <a:t>is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converting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FFFFFF"/>
                </a:solidFill>
                <a:latin typeface="Verdana"/>
                <a:cs typeface="Verdana"/>
              </a:rPr>
              <a:t>non- 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recyclable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plastics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into</a:t>
            </a:r>
            <a:r>
              <a:rPr sz="17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diesel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fuel,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0" dirty="0">
                <a:solidFill>
                  <a:srgbClr val="FFFFFF"/>
                </a:solidFill>
                <a:latin typeface="Verdana"/>
                <a:cs typeface="Verdana"/>
              </a:rPr>
              <a:t>addressing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both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FFFFFF"/>
                </a:solidFill>
                <a:latin typeface="Verdana"/>
                <a:cs typeface="Verdana"/>
              </a:rPr>
              <a:t>waste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80" dirty="0">
                <a:solidFill>
                  <a:srgbClr val="FFFFFF"/>
                </a:solidFill>
                <a:latin typeface="Verdana"/>
                <a:cs typeface="Verdana"/>
              </a:rPr>
              <a:t>energy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FFFFFF"/>
                </a:solidFill>
                <a:latin typeface="Verdana"/>
                <a:cs typeface="Verdana"/>
              </a:rPr>
              <a:t>challenges </a:t>
            </a:r>
            <a:r>
              <a:rPr sz="1750" spc="-85" dirty="0">
                <a:solidFill>
                  <a:srgbClr val="FFFFFF"/>
                </a:solidFill>
                <a:latin typeface="Verdana"/>
                <a:cs typeface="Verdana"/>
              </a:rPr>
              <a:t>simultaneously.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2592" y="1898904"/>
            <a:ext cx="559307" cy="559308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21161" y="2634157"/>
            <a:ext cx="2971165" cy="4364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54355">
              <a:lnSpc>
                <a:spcPct val="106300"/>
              </a:lnSpc>
              <a:spcBef>
                <a:spcPts val="100"/>
              </a:spcBef>
            </a:pPr>
            <a:r>
              <a:rPr sz="2050" dirty="0">
                <a:solidFill>
                  <a:srgbClr val="FFFFFF"/>
                </a:solidFill>
                <a:latin typeface="Arial"/>
                <a:cs typeface="Arial"/>
              </a:rPr>
              <a:t>Monitoring</a:t>
            </a:r>
            <a:r>
              <a:rPr sz="2050" spc="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50" spc="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FFFFFF"/>
                </a:solidFill>
                <a:latin typeface="Arial"/>
                <a:cs typeface="Arial"/>
              </a:rPr>
              <a:t>Data </a:t>
            </a:r>
            <a:r>
              <a:rPr sz="2050" spc="-10" dirty="0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endParaRPr sz="2050">
              <a:latin typeface="Arial"/>
              <a:cs typeface="Arial"/>
            </a:endParaRPr>
          </a:p>
          <a:p>
            <a:pPr marL="12700" marR="5080">
              <a:lnSpc>
                <a:spcPct val="133400"/>
              </a:lnSpc>
              <a:spcBef>
                <a:spcPts val="925"/>
              </a:spcBef>
            </a:pP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Satellite</a:t>
            </a:r>
            <a:r>
              <a:rPr sz="175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technology</a:t>
            </a:r>
            <a:r>
              <a:rPr sz="17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7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AI- </a:t>
            </a:r>
            <a:r>
              <a:rPr sz="1750" spc="-160" dirty="0">
                <a:solidFill>
                  <a:srgbClr val="FFFFFF"/>
                </a:solidFill>
                <a:latin typeface="Verdana"/>
                <a:cs typeface="Verdana"/>
              </a:rPr>
              <a:t>powered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data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50" dirty="0">
                <a:solidFill>
                  <a:srgbClr val="FFFFFF"/>
                </a:solidFill>
                <a:latin typeface="Verdana"/>
                <a:cs typeface="Verdana"/>
              </a:rPr>
              <a:t>analysis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are </a:t>
            </a:r>
            <a:r>
              <a:rPr sz="1750" spc="-145" dirty="0">
                <a:solidFill>
                  <a:srgbClr val="FFFFFF"/>
                </a:solidFill>
                <a:latin typeface="Verdana"/>
                <a:cs typeface="Verdana"/>
              </a:rPr>
              <a:t>enhancing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our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FFFFFF"/>
                </a:solidFill>
                <a:latin typeface="Verdana"/>
                <a:cs typeface="Verdana"/>
              </a:rPr>
              <a:t>ability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FFFFFF"/>
                </a:solidFill>
                <a:latin typeface="Verdana"/>
                <a:cs typeface="Verdana"/>
              </a:rPr>
              <a:t>detect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respond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750" spc="-170" dirty="0">
                <a:solidFill>
                  <a:srgbClr val="FFFFFF"/>
                </a:solidFill>
                <a:latin typeface="Verdana"/>
                <a:cs typeface="Verdana"/>
              </a:rPr>
              <a:t>threats.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85" dirty="0">
                <a:solidFill>
                  <a:srgbClr val="FFFFFF"/>
                </a:solidFill>
                <a:latin typeface="Verdana"/>
                <a:cs typeface="Verdana"/>
              </a:rPr>
              <a:t>NASA's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Orbiting </a:t>
            </a:r>
            <a:r>
              <a:rPr sz="1750" spc="-175" dirty="0">
                <a:solidFill>
                  <a:srgbClr val="FFFFFF"/>
                </a:solidFill>
                <a:latin typeface="Verdana"/>
                <a:cs typeface="Verdana"/>
              </a:rPr>
              <a:t>Carbon</a:t>
            </a:r>
            <a:r>
              <a:rPr sz="17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75" dirty="0">
                <a:solidFill>
                  <a:srgbClr val="FFFFFF"/>
                </a:solidFill>
                <a:latin typeface="Verdana"/>
                <a:cs typeface="Verdana"/>
              </a:rPr>
              <a:t>Observatory-3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FFFFFF"/>
                </a:solidFill>
                <a:latin typeface="Verdana"/>
                <a:cs typeface="Verdana"/>
              </a:rPr>
              <a:t>provides </a:t>
            </a:r>
            <a:r>
              <a:rPr sz="1750" spc="-140" dirty="0">
                <a:solidFill>
                  <a:srgbClr val="FFFFFF"/>
                </a:solidFill>
                <a:latin typeface="Verdana"/>
                <a:cs typeface="Verdana"/>
              </a:rPr>
              <a:t>precise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0" dirty="0">
                <a:solidFill>
                  <a:srgbClr val="FFFFFF"/>
                </a:solidFill>
                <a:latin typeface="Verdana"/>
                <a:cs typeface="Verdana"/>
              </a:rPr>
              <a:t>carbon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Verdana"/>
                <a:cs typeface="Verdana"/>
              </a:rPr>
              <a:t>dioxide </a:t>
            </a:r>
            <a:r>
              <a:rPr sz="1750" spc="-195" dirty="0">
                <a:solidFill>
                  <a:srgbClr val="FFFFFF"/>
                </a:solidFill>
                <a:latin typeface="Verdana"/>
                <a:cs typeface="Verdana"/>
              </a:rPr>
              <a:t>measurements,</a:t>
            </a:r>
            <a:r>
              <a:rPr sz="17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FFFFFF"/>
                </a:solidFill>
                <a:latin typeface="Verdana"/>
                <a:cs typeface="Verdana"/>
              </a:rPr>
              <a:t>aiding</a:t>
            </a:r>
            <a:r>
              <a:rPr sz="17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750" spc="-125" dirty="0">
                <a:solidFill>
                  <a:srgbClr val="FFFFFF"/>
                </a:solidFill>
                <a:latin typeface="Verdana"/>
                <a:cs typeface="Verdana"/>
              </a:rPr>
              <a:t>climate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change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Verdana"/>
                <a:cs typeface="Verdana"/>
              </a:rPr>
              <a:t>research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750" spc="-110" dirty="0">
                <a:solidFill>
                  <a:srgbClr val="FFFFFF"/>
                </a:solidFill>
                <a:latin typeface="Verdana"/>
                <a:cs typeface="Verdana"/>
              </a:rPr>
              <a:t>policy </a:t>
            </a:r>
            <a:r>
              <a:rPr sz="1750" spc="-75" dirty="0">
                <a:solidFill>
                  <a:srgbClr val="FFFFFF"/>
                </a:solidFill>
                <a:latin typeface="Verdana"/>
                <a:cs typeface="Verdana"/>
              </a:rPr>
              <a:t>development.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675A6C2-B53A-5797-4672-FF72A60D418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5784" y="498475"/>
            <a:ext cx="9337675" cy="567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50" dirty="0"/>
              <a:t>Future</a:t>
            </a:r>
            <a:r>
              <a:rPr sz="3550" spc="-70" dirty="0"/>
              <a:t> </a:t>
            </a:r>
            <a:r>
              <a:rPr sz="3550" dirty="0"/>
              <a:t>Trends</a:t>
            </a:r>
            <a:r>
              <a:rPr sz="3550" spc="-35" dirty="0"/>
              <a:t> </a:t>
            </a:r>
            <a:r>
              <a:rPr sz="3550" dirty="0"/>
              <a:t>in</a:t>
            </a:r>
            <a:r>
              <a:rPr sz="3550" spc="-55" dirty="0"/>
              <a:t> </a:t>
            </a:r>
            <a:r>
              <a:rPr sz="3550" dirty="0"/>
              <a:t>Environmental</a:t>
            </a:r>
            <a:r>
              <a:rPr sz="3550" spc="-65" dirty="0"/>
              <a:t> </a:t>
            </a:r>
            <a:r>
              <a:rPr sz="3550" spc="-20" dirty="0"/>
              <a:t>Nuisance</a:t>
            </a:r>
            <a:r>
              <a:rPr sz="3550" spc="-40" dirty="0"/>
              <a:t> </a:t>
            </a:r>
            <a:r>
              <a:rPr sz="3550" spc="60" dirty="0"/>
              <a:t>Law</a:t>
            </a:r>
            <a:endParaRPr sz="35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8180" y="1491996"/>
            <a:ext cx="969263" cy="620420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Expansion</a:t>
            </a:r>
            <a:r>
              <a:rPr spc="1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Legal</a:t>
            </a:r>
            <a:r>
              <a:rPr spc="-35" dirty="0"/>
              <a:t> </a:t>
            </a:r>
            <a:r>
              <a:rPr spc="-10" dirty="0"/>
              <a:t>Standing</a:t>
            </a:r>
          </a:p>
          <a:p>
            <a:pPr marL="12700" marR="5080">
              <a:lnSpc>
                <a:spcPct val="133500"/>
              </a:lnSpc>
              <a:spcBef>
                <a:spcPts val="855"/>
              </a:spcBef>
            </a:pPr>
            <a:r>
              <a:rPr sz="1500" spc="-125" dirty="0">
                <a:latin typeface="Verdana"/>
                <a:cs typeface="Verdana"/>
              </a:rPr>
              <a:t>Future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environmental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nuisance</a:t>
            </a:r>
            <a:r>
              <a:rPr sz="1500" spc="-70" dirty="0">
                <a:latin typeface="Verdana"/>
                <a:cs typeface="Verdana"/>
              </a:rPr>
              <a:t> </a:t>
            </a:r>
            <a:r>
              <a:rPr sz="1500" spc="-100" dirty="0">
                <a:latin typeface="Verdana"/>
                <a:cs typeface="Verdana"/>
              </a:rPr>
              <a:t>law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90" dirty="0">
                <a:latin typeface="Verdana"/>
                <a:cs typeface="Verdana"/>
              </a:rPr>
              <a:t>is</a:t>
            </a:r>
            <a:r>
              <a:rPr sz="1500" spc="-85" dirty="0">
                <a:latin typeface="Verdana"/>
                <a:cs typeface="Verdana"/>
              </a:rPr>
              <a:t> likely</a:t>
            </a:r>
            <a:r>
              <a:rPr sz="1500" spc="-125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to</a:t>
            </a:r>
            <a:r>
              <a:rPr sz="1500" spc="-100" dirty="0">
                <a:latin typeface="Verdana"/>
                <a:cs typeface="Verdana"/>
              </a:rPr>
              <a:t> </a:t>
            </a:r>
            <a:r>
              <a:rPr sz="1500" spc="-145" dirty="0">
                <a:latin typeface="Verdana"/>
                <a:cs typeface="Verdana"/>
              </a:rPr>
              <a:t>see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50" dirty="0">
                <a:latin typeface="Verdana"/>
                <a:cs typeface="Verdana"/>
              </a:rPr>
              <a:t>an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expansion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of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legal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140" dirty="0">
                <a:latin typeface="Verdana"/>
                <a:cs typeface="Verdana"/>
              </a:rPr>
              <a:t>standing,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allowing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165" dirty="0">
                <a:latin typeface="Verdana"/>
                <a:cs typeface="Verdana"/>
              </a:rPr>
              <a:t>more</a:t>
            </a:r>
            <a:r>
              <a:rPr sz="1500" spc="-120" dirty="0">
                <a:latin typeface="Verdana"/>
                <a:cs typeface="Verdana"/>
              </a:rPr>
              <a:t> parties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to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14" dirty="0">
                <a:latin typeface="Verdana"/>
                <a:cs typeface="Verdana"/>
              </a:rPr>
              <a:t>bring</a:t>
            </a:r>
            <a:r>
              <a:rPr sz="1500" spc="-100" dirty="0">
                <a:latin typeface="Verdana"/>
                <a:cs typeface="Verdana"/>
              </a:rPr>
              <a:t> </a:t>
            </a:r>
            <a:r>
              <a:rPr sz="1500" spc="-120" dirty="0">
                <a:latin typeface="Verdana"/>
                <a:cs typeface="Verdana"/>
              </a:rPr>
              <a:t>environmental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claims.</a:t>
            </a:r>
            <a:r>
              <a:rPr sz="1500" spc="-105" dirty="0">
                <a:latin typeface="Verdana"/>
                <a:cs typeface="Verdana"/>
              </a:rPr>
              <a:t> </a:t>
            </a:r>
            <a:r>
              <a:rPr sz="1500" spc="-110" dirty="0">
                <a:latin typeface="Verdana"/>
                <a:cs typeface="Verdana"/>
              </a:rPr>
              <a:t>This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0" dirty="0">
                <a:latin typeface="Verdana"/>
                <a:cs typeface="Verdana"/>
              </a:rPr>
              <a:t>could </a:t>
            </a:r>
            <a:r>
              <a:rPr sz="1500" spc="-100" dirty="0">
                <a:latin typeface="Verdana"/>
                <a:cs typeface="Verdana"/>
              </a:rPr>
              <a:t>include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25" dirty="0">
                <a:latin typeface="Verdana"/>
                <a:cs typeface="Verdana"/>
              </a:rPr>
              <a:t>granting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legal</a:t>
            </a:r>
            <a:r>
              <a:rPr sz="1500" spc="-105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personhood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to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20" dirty="0">
                <a:latin typeface="Verdana"/>
                <a:cs typeface="Verdana"/>
              </a:rPr>
              <a:t>natural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14" dirty="0">
                <a:latin typeface="Verdana"/>
                <a:cs typeface="Verdana"/>
              </a:rPr>
              <a:t>entities,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70" dirty="0">
                <a:latin typeface="Verdana"/>
                <a:cs typeface="Verdana"/>
              </a:rPr>
              <a:t>as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45" dirty="0">
                <a:latin typeface="Verdana"/>
                <a:cs typeface="Verdana"/>
              </a:rPr>
              <a:t>seen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80" dirty="0">
                <a:latin typeface="Verdana"/>
                <a:cs typeface="Verdana"/>
              </a:rPr>
              <a:t>in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25" dirty="0">
                <a:latin typeface="Verdana"/>
                <a:cs typeface="Verdana"/>
              </a:rPr>
              <a:t>New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Zealand's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10" dirty="0">
                <a:latin typeface="Verdana"/>
                <a:cs typeface="Verdana"/>
              </a:rPr>
              <a:t>recognition</a:t>
            </a:r>
            <a:r>
              <a:rPr sz="1500" spc="-100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of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25" dirty="0">
                <a:latin typeface="Verdana"/>
                <a:cs typeface="Verdana"/>
              </a:rPr>
              <a:t>the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50" dirty="0">
                <a:latin typeface="Verdana"/>
                <a:cs typeface="Verdana"/>
              </a:rPr>
              <a:t>Whanganui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0" dirty="0">
                <a:latin typeface="Verdana"/>
                <a:cs typeface="Verdana"/>
              </a:rPr>
              <a:t>River.</a:t>
            </a: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/>
              <a:t>Integration</a:t>
            </a:r>
            <a:r>
              <a:rPr spc="40" dirty="0"/>
              <a:t> </a:t>
            </a:r>
            <a:r>
              <a:rPr dirty="0"/>
              <a:t>of</a:t>
            </a:r>
            <a:r>
              <a:rPr spc="75" dirty="0"/>
              <a:t> </a:t>
            </a:r>
            <a:r>
              <a:rPr dirty="0"/>
              <a:t>Scientific</a:t>
            </a:r>
            <a:r>
              <a:rPr spc="35" dirty="0"/>
              <a:t> </a:t>
            </a:r>
            <a:r>
              <a:rPr spc="-10" dirty="0"/>
              <a:t>Advancements</a:t>
            </a:r>
          </a:p>
          <a:p>
            <a:pPr marL="12700" marR="356235">
              <a:lnSpc>
                <a:spcPct val="133300"/>
              </a:lnSpc>
              <a:spcBef>
                <a:spcPts val="855"/>
              </a:spcBef>
            </a:pPr>
            <a:r>
              <a:rPr sz="1500" spc="-145" dirty="0">
                <a:latin typeface="Verdana"/>
                <a:cs typeface="Verdana"/>
              </a:rPr>
              <a:t>Courts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45" dirty="0">
                <a:latin typeface="Verdana"/>
                <a:cs typeface="Verdana"/>
              </a:rPr>
              <a:t>are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expected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to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14" dirty="0">
                <a:latin typeface="Verdana"/>
                <a:cs typeface="Verdana"/>
              </a:rPr>
              <a:t>increasingly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14" dirty="0">
                <a:latin typeface="Verdana"/>
                <a:cs typeface="Verdana"/>
              </a:rPr>
              <a:t>rely</a:t>
            </a:r>
            <a:r>
              <a:rPr sz="1500" spc="-10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on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50" dirty="0">
                <a:latin typeface="Verdana"/>
                <a:cs typeface="Verdana"/>
              </a:rPr>
              <a:t>advanced</a:t>
            </a:r>
            <a:r>
              <a:rPr sz="1500" spc="-40" dirty="0">
                <a:latin typeface="Verdana"/>
                <a:cs typeface="Verdana"/>
              </a:rPr>
              <a:t> </a:t>
            </a:r>
            <a:r>
              <a:rPr sz="1500" spc="-90" dirty="0">
                <a:latin typeface="Verdana"/>
                <a:cs typeface="Verdana"/>
              </a:rPr>
              <a:t>scientific</a:t>
            </a:r>
            <a:r>
              <a:rPr sz="1500" spc="-105" dirty="0">
                <a:latin typeface="Verdana"/>
                <a:cs typeface="Verdana"/>
              </a:rPr>
              <a:t> </a:t>
            </a:r>
            <a:r>
              <a:rPr sz="1500" spc="-140" dirty="0">
                <a:latin typeface="Verdana"/>
                <a:cs typeface="Verdana"/>
              </a:rPr>
              <a:t>evidence,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00" dirty="0">
                <a:latin typeface="Verdana"/>
                <a:cs typeface="Verdana"/>
              </a:rPr>
              <a:t>including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55" dirty="0">
                <a:latin typeface="Verdana"/>
                <a:cs typeface="Verdana"/>
              </a:rPr>
              <a:t>AI-</a:t>
            </a:r>
            <a:r>
              <a:rPr sz="1500" spc="-125" dirty="0">
                <a:latin typeface="Verdana"/>
                <a:cs typeface="Verdana"/>
              </a:rPr>
              <a:t>driven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environmental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20" dirty="0">
                <a:latin typeface="Verdana"/>
                <a:cs typeface="Verdana"/>
              </a:rPr>
              <a:t>modeling</a:t>
            </a:r>
            <a:r>
              <a:rPr sz="1500" spc="-114" dirty="0">
                <a:latin typeface="Verdana"/>
                <a:cs typeface="Verdana"/>
              </a:rPr>
              <a:t> </a:t>
            </a:r>
            <a:r>
              <a:rPr sz="1500" spc="-145" dirty="0">
                <a:latin typeface="Verdana"/>
                <a:cs typeface="Verdana"/>
              </a:rPr>
              <a:t>and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00" dirty="0">
                <a:latin typeface="Verdana"/>
                <a:cs typeface="Verdana"/>
              </a:rPr>
              <a:t>big </a:t>
            </a:r>
            <a:r>
              <a:rPr sz="1500" spc="-135" dirty="0">
                <a:latin typeface="Verdana"/>
                <a:cs typeface="Verdana"/>
              </a:rPr>
              <a:t>data</a:t>
            </a:r>
            <a:r>
              <a:rPr sz="1500" spc="-50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analysis,</a:t>
            </a:r>
            <a:r>
              <a:rPr sz="1500" spc="-60" dirty="0">
                <a:latin typeface="Verdana"/>
                <a:cs typeface="Verdana"/>
              </a:rPr>
              <a:t> </a:t>
            </a:r>
            <a:r>
              <a:rPr sz="1500" spc="-25" dirty="0">
                <a:latin typeface="Verdana"/>
                <a:cs typeface="Verdana"/>
              </a:rPr>
              <a:t>to </a:t>
            </a:r>
            <a:r>
              <a:rPr sz="1500" spc="-155" dirty="0">
                <a:latin typeface="Verdana"/>
                <a:cs typeface="Verdana"/>
              </a:rPr>
              <a:t>assess</a:t>
            </a:r>
            <a:r>
              <a:rPr sz="1500" spc="-7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environmental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40" dirty="0">
                <a:latin typeface="Verdana"/>
                <a:cs typeface="Verdana"/>
              </a:rPr>
              <a:t>impacts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50" dirty="0">
                <a:latin typeface="Verdana"/>
                <a:cs typeface="Verdana"/>
              </a:rPr>
              <a:t>and</a:t>
            </a:r>
            <a:r>
              <a:rPr sz="1500" spc="-5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determine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70" dirty="0">
                <a:latin typeface="Verdana"/>
                <a:cs typeface="Verdana"/>
              </a:rPr>
              <a:t>liability</a:t>
            </a:r>
            <a:r>
              <a:rPr sz="1500" spc="-125" dirty="0">
                <a:latin typeface="Verdana"/>
                <a:cs typeface="Verdana"/>
              </a:rPr>
              <a:t> </a:t>
            </a:r>
            <a:r>
              <a:rPr sz="1500" spc="-80" dirty="0">
                <a:latin typeface="Verdana"/>
                <a:cs typeface="Verdana"/>
              </a:rPr>
              <a:t>in </a:t>
            </a:r>
            <a:r>
              <a:rPr sz="1500" spc="-130" dirty="0">
                <a:latin typeface="Verdana"/>
                <a:cs typeface="Verdana"/>
              </a:rPr>
              <a:t>nuisance</a:t>
            </a:r>
            <a:r>
              <a:rPr sz="1500" spc="-60" dirty="0">
                <a:latin typeface="Verdana"/>
                <a:cs typeface="Verdana"/>
              </a:rPr>
              <a:t> </a:t>
            </a:r>
            <a:r>
              <a:rPr sz="1500" spc="-10" dirty="0">
                <a:latin typeface="Verdana"/>
                <a:cs typeface="Verdana"/>
              </a:rPr>
              <a:t>cases.</a:t>
            </a: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Global</a:t>
            </a:r>
            <a:r>
              <a:rPr spc="60" dirty="0"/>
              <a:t> </a:t>
            </a:r>
            <a:r>
              <a:rPr dirty="0"/>
              <a:t>Harmonization</a:t>
            </a:r>
            <a:r>
              <a:rPr spc="75" dirty="0"/>
              <a:t> </a:t>
            </a:r>
            <a:r>
              <a:rPr dirty="0"/>
              <a:t>of</a:t>
            </a:r>
            <a:r>
              <a:rPr spc="65" dirty="0"/>
              <a:t> </a:t>
            </a:r>
            <a:r>
              <a:rPr spc="-10" dirty="0"/>
              <a:t>Standards</a:t>
            </a:r>
          </a:p>
          <a:p>
            <a:pPr marL="12700" marR="261620">
              <a:lnSpc>
                <a:spcPct val="133300"/>
              </a:lnSpc>
              <a:spcBef>
                <a:spcPts val="855"/>
              </a:spcBef>
            </a:pPr>
            <a:r>
              <a:rPr sz="1500" spc="-160" dirty="0">
                <a:latin typeface="Verdana"/>
                <a:cs typeface="Verdana"/>
              </a:rPr>
              <a:t>As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25" dirty="0">
                <a:latin typeface="Verdana"/>
                <a:cs typeface="Verdana"/>
              </a:rPr>
              <a:t>environmental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issues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50" dirty="0">
                <a:latin typeface="Verdana"/>
                <a:cs typeface="Verdana"/>
              </a:rPr>
              <a:t>become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114" dirty="0">
                <a:latin typeface="Verdana"/>
                <a:cs typeface="Verdana"/>
              </a:rPr>
              <a:t>increasingly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global, </a:t>
            </a:r>
            <a:r>
              <a:rPr sz="1500" spc="-130" dirty="0">
                <a:latin typeface="Verdana"/>
                <a:cs typeface="Verdana"/>
              </a:rPr>
              <a:t>there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210" dirty="0">
                <a:latin typeface="Verdana"/>
                <a:cs typeface="Verdana"/>
              </a:rPr>
              <a:t>may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be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70" dirty="0">
                <a:latin typeface="Verdana"/>
                <a:cs typeface="Verdana"/>
              </a:rPr>
              <a:t>a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trend</a:t>
            </a:r>
            <a:r>
              <a:rPr sz="1500" spc="-70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towards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harmonizing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environmental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45" dirty="0">
                <a:latin typeface="Verdana"/>
                <a:cs typeface="Verdana"/>
              </a:rPr>
              <a:t>standards</a:t>
            </a:r>
            <a:r>
              <a:rPr sz="1500" spc="-35" dirty="0">
                <a:latin typeface="Verdana"/>
                <a:cs typeface="Verdana"/>
              </a:rPr>
              <a:t> </a:t>
            </a:r>
            <a:r>
              <a:rPr sz="1500" spc="-150" dirty="0">
                <a:latin typeface="Verdana"/>
                <a:cs typeface="Verdana"/>
              </a:rPr>
              <a:t>and</a:t>
            </a:r>
            <a:r>
              <a:rPr sz="1500" spc="-55" dirty="0">
                <a:latin typeface="Verdana"/>
                <a:cs typeface="Verdana"/>
              </a:rPr>
              <a:t> </a:t>
            </a:r>
            <a:r>
              <a:rPr sz="1500" spc="-70" dirty="0">
                <a:latin typeface="Verdana"/>
                <a:cs typeface="Verdana"/>
              </a:rPr>
              <a:t>legal</a:t>
            </a:r>
            <a:r>
              <a:rPr sz="1500" spc="-100" dirty="0">
                <a:latin typeface="Verdana"/>
                <a:cs typeface="Verdana"/>
              </a:rPr>
              <a:t> </a:t>
            </a:r>
            <a:r>
              <a:rPr sz="1500" spc="-90" dirty="0">
                <a:latin typeface="Verdana"/>
                <a:cs typeface="Verdana"/>
              </a:rPr>
              <a:t>frameworks </a:t>
            </a:r>
            <a:r>
              <a:rPr sz="1500" spc="-140" dirty="0">
                <a:latin typeface="Verdana"/>
                <a:cs typeface="Verdana"/>
              </a:rPr>
              <a:t>across</a:t>
            </a:r>
            <a:r>
              <a:rPr sz="1500" spc="-55" dirty="0">
                <a:latin typeface="Verdana"/>
                <a:cs typeface="Verdana"/>
              </a:rPr>
              <a:t> </a:t>
            </a:r>
            <a:r>
              <a:rPr sz="1500" spc="-114" dirty="0">
                <a:latin typeface="Verdana"/>
                <a:cs typeface="Verdana"/>
              </a:rPr>
              <a:t>jurisdictions,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facilitating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65" dirty="0">
                <a:latin typeface="Verdana"/>
                <a:cs typeface="Verdana"/>
              </a:rPr>
              <a:t>more</a:t>
            </a:r>
            <a:r>
              <a:rPr sz="1500" spc="-100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effective</a:t>
            </a:r>
            <a:r>
              <a:rPr sz="1500" spc="-90" dirty="0">
                <a:latin typeface="Verdana"/>
                <a:cs typeface="Verdana"/>
              </a:rPr>
              <a:t> </a:t>
            </a:r>
            <a:r>
              <a:rPr sz="1500" spc="-145" dirty="0">
                <a:latin typeface="Verdana"/>
                <a:cs typeface="Verdana"/>
              </a:rPr>
              <a:t>responses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to</a:t>
            </a:r>
            <a:r>
              <a:rPr sz="1500" spc="-70" dirty="0">
                <a:latin typeface="Verdana"/>
                <a:cs typeface="Verdana"/>
              </a:rPr>
              <a:t> </a:t>
            </a:r>
            <a:r>
              <a:rPr sz="1500" spc="-145" dirty="0">
                <a:latin typeface="Verdana"/>
                <a:cs typeface="Verdana"/>
              </a:rPr>
              <a:t>transboundary</a:t>
            </a:r>
            <a:r>
              <a:rPr sz="1500" spc="-2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environmental</a:t>
            </a:r>
            <a:r>
              <a:rPr sz="1500" spc="-60" dirty="0">
                <a:latin typeface="Verdana"/>
                <a:cs typeface="Verdana"/>
              </a:rPr>
              <a:t> </a:t>
            </a:r>
            <a:r>
              <a:rPr sz="1500" spc="-10" dirty="0">
                <a:latin typeface="Verdana"/>
                <a:cs typeface="Verdana"/>
              </a:rPr>
              <a:t>challenges.</a:t>
            </a: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pc="-20" dirty="0"/>
              <a:t>Emphasis </a:t>
            </a:r>
            <a:r>
              <a:rPr dirty="0"/>
              <a:t>on</a:t>
            </a:r>
            <a:r>
              <a:rPr spc="-15" dirty="0"/>
              <a:t> </a:t>
            </a:r>
            <a:r>
              <a:rPr dirty="0"/>
              <a:t>Preventative</a:t>
            </a:r>
            <a:r>
              <a:rPr spc="-45" dirty="0"/>
              <a:t> </a:t>
            </a:r>
            <a:r>
              <a:rPr spc="-10" dirty="0"/>
              <a:t>Measures</a:t>
            </a:r>
          </a:p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sz="1500" spc="-125" dirty="0">
                <a:latin typeface="Verdana"/>
                <a:cs typeface="Verdana"/>
              </a:rPr>
              <a:t>Future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environmental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00" dirty="0">
                <a:latin typeface="Verdana"/>
                <a:cs typeface="Verdana"/>
              </a:rPr>
              <a:t>law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90" dirty="0">
                <a:latin typeface="Verdana"/>
                <a:cs typeface="Verdana"/>
              </a:rPr>
              <a:t>is</a:t>
            </a:r>
            <a:r>
              <a:rPr sz="1500" spc="-70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likely</a:t>
            </a:r>
            <a:r>
              <a:rPr sz="1500" spc="-130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to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10" dirty="0">
                <a:latin typeface="Verdana"/>
                <a:cs typeface="Verdana"/>
              </a:rPr>
              <a:t>place</a:t>
            </a:r>
            <a:r>
              <a:rPr sz="1500" spc="-70" dirty="0">
                <a:latin typeface="Verdana"/>
                <a:cs typeface="Verdana"/>
              </a:rPr>
              <a:t> </a:t>
            </a:r>
            <a:r>
              <a:rPr sz="1500" spc="-140" dirty="0">
                <a:latin typeface="Verdana"/>
                <a:cs typeface="Verdana"/>
              </a:rPr>
              <a:t>greater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50" dirty="0">
                <a:latin typeface="Verdana"/>
                <a:cs typeface="Verdana"/>
              </a:rPr>
              <a:t>emphasis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on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preventative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170" dirty="0">
                <a:latin typeface="Verdana"/>
                <a:cs typeface="Verdana"/>
              </a:rPr>
              <a:t>measures,</a:t>
            </a:r>
            <a:r>
              <a:rPr sz="1500" spc="-80" dirty="0">
                <a:latin typeface="Verdana"/>
                <a:cs typeface="Verdana"/>
              </a:rPr>
              <a:t> </a:t>
            </a:r>
            <a:r>
              <a:rPr sz="1500" spc="-100" dirty="0">
                <a:latin typeface="Verdana"/>
                <a:cs typeface="Verdana"/>
              </a:rPr>
              <a:t>potentially</a:t>
            </a:r>
            <a:r>
              <a:rPr sz="1500" spc="-85" dirty="0">
                <a:latin typeface="Verdana"/>
                <a:cs typeface="Verdana"/>
              </a:rPr>
              <a:t> </a:t>
            </a:r>
            <a:r>
              <a:rPr sz="1500" spc="-110" dirty="0">
                <a:latin typeface="Verdana"/>
                <a:cs typeface="Verdana"/>
              </a:rPr>
              <a:t>introducing</a:t>
            </a:r>
            <a:r>
              <a:rPr sz="1500" spc="-60" dirty="0">
                <a:latin typeface="Verdana"/>
                <a:cs typeface="Verdana"/>
              </a:rPr>
              <a:t> </a:t>
            </a:r>
            <a:r>
              <a:rPr sz="1500" spc="-165" dirty="0">
                <a:latin typeface="Verdana"/>
                <a:cs typeface="Verdana"/>
              </a:rPr>
              <a:t>more</a:t>
            </a:r>
            <a:r>
              <a:rPr sz="1500" spc="-105" dirty="0">
                <a:latin typeface="Verdana"/>
                <a:cs typeface="Verdana"/>
              </a:rPr>
              <a:t> </a:t>
            </a:r>
            <a:r>
              <a:rPr sz="1500" spc="-120" dirty="0">
                <a:latin typeface="Verdana"/>
                <a:cs typeface="Verdana"/>
              </a:rPr>
              <a:t>stringent</a:t>
            </a:r>
            <a:r>
              <a:rPr sz="1500" spc="15" dirty="0">
                <a:latin typeface="Verdana"/>
                <a:cs typeface="Verdana"/>
              </a:rPr>
              <a:t> </a:t>
            </a:r>
            <a:r>
              <a:rPr sz="1500" spc="-140" dirty="0">
                <a:latin typeface="Verdana"/>
                <a:cs typeface="Verdana"/>
              </a:rPr>
              <a:t>requirements</a:t>
            </a:r>
            <a:r>
              <a:rPr sz="1500" spc="-95" dirty="0">
                <a:latin typeface="Verdana"/>
                <a:cs typeface="Verdana"/>
              </a:rPr>
              <a:t> </a:t>
            </a:r>
            <a:r>
              <a:rPr sz="1500" spc="-25" dirty="0">
                <a:latin typeface="Verdana"/>
                <a:cs typeface="Verdana"/>
              </a:rPr>
              <a:t>for</a:t>
            </a: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500" spc="-130" dirty="0">
                <a:latin typeface="Verdana"/>
                <a:cs typeface="Verdana"/>
              </a:rPr>
              <a:t>environmental</a:t>
            </a:r>
            <a:r>
              <a:rPr sz="1500" spc="-7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impact</a:t>
            </a:r>
            <a:r>
              <a:rPr sz="1500" spc="-75" dirty="0">
                <a:latin typeface="Verdana"/>
                <a:cs typeface="Verdana"/>
              </a:rPr>
              <a:t> </a:t>
            </a:r>
            <a:r>
              <a:rPr sz="1500" spc="-160" dirty="0">
                <a:latin typeface="Verdana"/>
                <a:cs typeface="Verdana"/>
              </a:rPr>
              <a:t>assessments</a:t>
            </a:r>
            <a:r>
              <a:rPr sz="1500" spc="-55" dirty="0">
                <a:latin typeface="Verdana"/>
                <a:cs typeface="Verdana"/>
              </a:rPr>
              <a:t> </a:t>
            </a:r>
            <a:r>
              <a:rPr sz="1500" spc="-155" dirty="0">
                <a:latin typeface="Verdana"/>
                <a:cs typeface="Verdana"/>
              </a:rPr>
              <a:t>and</a:t>
            </a:r>
            <a:r>
              <a:rPr sz="1500" spc="-35" dirty="0">
                <a:latin typeface="Verdana"/>
                <a:cs typeface="Verdana"/>
              </a:rPr>
              <a:t> </a:t>
            </a:r>
            <a:r>
              <a:rPr sz="1500" spc="-135" dirty="0">
                <a:latin typeface="Verdana"/>
                <a:cs typeface="Verdana"/>
              </a:rPr>
              <a:t>pre-</a:t>
            </a:r>
            <a:r>
              <a:rPr sz="1500" spc="-140" dirty="0">
                <a:latin typeface="Verdana"/>
                <a:cs typeface="Verdana"/>
              </a:rPr>
              <a:t>emptive</a:t>
            </a:r>
            <a:r>
              <a:rPr sz="1500" spc="-114" dirty="0">
                <a:latin typeface="Verdana"/>
                <a:cs typeface="Verdana"/>
              </a:rPr>
              <a:t> </a:t>
            </a:r>
            <a:r>
              <a:rPr sz="1500" spc="-110" dirty="0">
                <a:latin typeface="Verdana"/>
                <a:cs typeface="Verdana"/>
              </a:rPr>
              <a:t>action</a:t>
            </a:r>
            <a:r>
              <a:rPr sz="1500" spc="-50" dirty="0">
                <a:latin typeface="Verdana"/>
                <a:cs typeface="Verdana"/>
              </a:rPr>
              <a:t> </a:t>
            </a:r>
            <a:r>
              <a:rPr sz="1500" spc="-130" dirty="0">
                <a:latin typeface="Verdana"/>
                <a:cs typeface="Verdana"/>
              </a:rPr>
              <a:t>against</a:t>
            </a:r>
            <a:r>
              <a:rPr sz="1500" spc="-50" dirty="0">
                <a:latin typeface="Verdana"/>
                <a:cs typeface="Verdana"/>
              </a:rPr>
              <a:t> </a:t>
            </a:r>
            <a:r>
              <a:rPr sz="1500" spc="-100" dirty="0">
                <a:latin typeface="Verdana"/>
                <a:cs typeface="Verdana"/>
              </a:rPr>
              <a:t>potential</a:t>
            </a:r>
            <a:r>
              <a:rPr sz="1500" spc="-65" dirty="0">
                <a:latin typeface="Verdana"/>
                <a:cs typeface="Verdana"/>
              </a:rPr>
              <a:t> </a:t>
            </a:r>
            <a:r>
              <a:rPr sz="1500" spc="-20" dirty="0">
                <a:latin typeface="Verdana"/>
                <a:cs typeface="Verdana"/>
              </a:rPr>
              <a:t>nuisances.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2CB126-1543-27D7-F6AC-5A3B63F1E4F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0201" y="596264"/>
            <a:ext cx="716089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dirty="0"/>
              <a:t>Practical</a:t>
            </a:r>
            <a:r>
              <a:rPr sz="4300" spc="-65" dirty="0"/>
              <a:t> </a:t>
            </a:r>
            <a:r>
              <a:rPr sz="4300" dirty="0"/>
              <a:t>Tips</a:t>
            </a:r>
            <a:r>
              <a:rPr sz="4300" spc="-60" dirty="0"/>
              <a:t> </a:t>
            </a:r>
            <a:r>
              <a:rPr sz="4300" spc="100" dirty="0"/>
              <a:t>for</a:t>
            </a:r>
            <a:r>
              <a:rPr sz="4300" spc="-45" dirty="0"/>
              <a:t> </a:t>
            </a:r>
            <a:r>
              <a:rPr sz="4300" spc="-10" dirty="0"/>
              <a:t>Compliance</a:t>
            </a:r>
            <a:endParaRPr sz="4300"/>
          </a:p>
        </p:txBody>
      </p:sp>
      <p:grpSp>
        <p:nvGrpSpPr>
          <p:cNvPr id="3" name="object 3"/>
          <p:cNvGrpSpPr/>
          <p:nvPr/>
        </p:nvGrpSpPr>
        <p:grpSpPr>
          <a:xfrm>
            <a:off x="801623" y="2037588"/>
            <a:ext cx="546100" cy="546100"/>
            <a:chOff x="801623" y="2037588"/>
            <a:chExt cx="546100" cy="546100"/>
          </a:xfrm>
        </p:grpSpPr>
        <p:sp>
          <p:nvSpPr>
            <p:cNvPr id="4" name="object 4"/>
            <p:cNvSpPr/>
            <p:nvPr/>
          </p:nvSpPr>
          <p:spPr>
            <a:xfrm>
              <a:off x="813053" y="2049018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261365" y="0"/>
                  </a:moveTo>
                  <a:lnTo>
                    <a:pt x="214385" y="4209"/>
                  </a:lnTo>
                  <a:lnTo>
                    <a:pt x="170167" y="16345"/>
                  </a:lnTo>
                  <a:lnTo>
                    <a:pt x="129449" y="35672"/>
                  </a:lnTo>
                  <a:lnTo>
                    <a:pt x="92971" y="61453"/>
                  </a:lnTo>
                  <a:lnTo>
                    <a:pt x="61470" y="92950"/>
                  </a:lnTo>
                  <a:lnTo>
                    <a:pt x="35684" y="129427"/>
                  </a:lnTo>
                  <a:lnTo>
                    <a:pt x="16351" y="170146"/>
                  </a:lnTo>
                  <a:lnTo>
                    <a:pt x="4210" y="214371"/>
                  </a:lnTo>
                  <a:lnTo>
                    <a:pt x="0" y="261366"/>
                  </a:lnTo>
                  <a:lnTo>
                    <a:pt x="4210" y="308360"/>
                  </a:lnTo>
                  <a:lnTo>
                    <a:pt x="16351" y="352585"/>
                  </a:lnTo>
                  <a:lnTo>
                    <a:pt x="35684" y="393304"/>
                  </a:lnTo>
                  <a:lnTo>
                    <a:pt x="61470" y="429781"/>
                  </a:lnTo>
                  <a:lnTo>
                    <a:pt x="92971" y="461278"/>
                  </a:lnTo>
                  <a:lnTo>
                    <a:pt x="129449" y="487059"/>
                  </a:lnTo>
                  <a:lnTo>
                    <a:pt x="170167" y="506386"/>
                  </a:lnTo>
                  <a:lnTo>
                    <a:pt x="214385" y="518522"/>
                  </a:lnTo>
                  <a:lnTo>
                    <a:pt x="261365" y="522732"/>
                  </a:lnTo>
                  <a:lnTo>
                    <a:pt x="308346" y="518522"/>
                  </a:lnTo>
                  <a:lnTo>
                    <a:pt x="352564" y="506386"/>
                  </a:lnTo>
                  <a:lnTo>
                    <a:pt x="393282" y="487059"/>
                  </a:lnTo>
                  <a:lnTo>
                    <a:pt x="429760" y="461278"/>
                  </a:lnTo>
                  <a:lnTo>
                    <a:pt x="461261" y="429781"/>
                  </a:lnTo>
                  <a:lnTo>
                    <a:pt x="487047" y="393304"/>
                  </a:lnTo>
                  <a:lnTo>
                    <a:pt x="506380" y="352585"/>
                  </a:lnTo>
                  <a:lnTo>
                    <a:pt x="518521" y="308360"/>
                  </a:lnTo>
                  <a:lnTo>
                    <a:pt x="522732" y="261366"/>
                  </a:lnTo>
                  <a:lnTo>
                    <a:pt x="518521" y="214371"/>
                  </a:lnTo>
                  <a:lnTo>
                    <a:pt x="506380" y="170146"/>
                  </a:lnTo>
                  <a:lnTo>
                    <a:pt x="487047" y="129427"/>
                  </a:lnTo>
                  <a:lnTo>
                    <a:pt x="461261" y="92950"/>
                  </a:lnTo>
                  <a:lnTo>
                    <a:pt x="429760" y="61453"/>
                  </a:lnTo>
                  <a:lnTo>
                    <a:pt x="393282" y="35672"/>
                  </a:lnTo>
                  <a:lnTo>
                    <a:pt x="352564" y="16345"/>
                  </a:lnTo>
                  <a:lnTo>
                    <a:pt x="308346" y="4209"/>
                  </a:lnTo>
                  <a:lnTo>
                    <a:pt x="261365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3053" y="2049018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0" y="261366"/>
                  </a:moveTo>
                  <a:lnTo>
                    <a:pt x="4210" y="214371"/>
                  </a:lnTo>
                  <a:lnTo>
                    <a:pt x="16351" y="170146"/>
                  </a:lnTo>
                  <a:lnTo>
                    <a:pt x="35684" y="129427"/>
                  </a:lnTo>
                  <a:lnTo>
                    <a:pt x="61470" y="92950"/>
                  </a:lnTo>
                  <a:lnTo>
                    <a:pt x="92971" y="61453"/>
                  </a:lnTo>
                  <a:lnTo>
                    <a:pt x="129449" y="35672"/>
                  </a:lnTo>
                  <a:lnTo>
                    <a:pt x="170167" y="16345"/>
                  </a:lnTo>
                  <a:lnTo>
                    <a:pt x="214385" y="4209"/>
                  </a:lnTo>
                  <a:lnTo>
                    <a:pt x="261365" y="0"/>
                  </a:lnTo>
                  <a:lnTo>
                    <a:pt x="308346" y="4209"/>
                  </a:lnTo>
                  <a:lnTo>
                    <a:pt x="352564" y="16345"/>
                  </a:lnTo>
                  <a:lnTo>
                    <a:pt x="393282" y="35672"/>
                  </a:lnTo>
                  <a:lnTo>
                    <a:pt x="429760" y="61453"/>
                  </a:lnTo>
                  <a:lnTo>
                    <a:pt x="461261" y="92950"/>
                  </a:lnTo>
                  <a:lnTo>
                    <a:pt x="487047" y="129427"/>
                  </a:lnTo>
                  <a:lnTo>
                    <a:pt x="506380" y="170146"/>
                  </a:lnTo>
                  <a:lnTo>
                    <a:pt x="518521" y="214371"/>
                  </a:lnTo>
                  <a:lnTo>
                    <a:pt x="522732" y="261366"/>
                  </a:lnTo>
                  <a:lnTo>
                    <a:pt x="518521" y="308360"/>
                  </a:lnTo>
                  <a:lnTo>
                    <a:pt x="506380" y="352585"/>
                  </a:lnTo>
                  <a:lnTo>
                    <a:pt x="487047" y="393304"/>
                  </a:lnTo>
                  <a:lnTo>
                    <a:pt x="461261" y="429781"/>
                  </a:lnTo>
                  <a:lnTo>
                    <a:pt x="429760" y="461278"/>
                  </a:lnTo>
                  <a:lnTo>
                    <a:pt x="393282" y="487059"/>
                  </a:lnTo>
                  <a:lnTo>
                    <a:pt x="352564" y="506386"/>
                  </a:lnTo>
                  <a:lnTo>
                    <a:pt x="308346" y="518522"/>
                  </a:lnTo>
                  <a:lnTo>
                    <a:pt x="261365" y="522732"/>
                  </a:lnTo>
                  <a:lnTo>
                    <a:pt x="214385" y="518522"/>
                  </a:lnTo>
                  <a:lnTo>
                    <a:pt x="170167" y="506386"/>
                  </a:lnTo>
                  <a:lnTo>
                    <a:pt x="129449" y="487059"/>
                  </a:lnTo>
                  <a:lnTo>
                    <a:pt x="92971" y="461278"/>
                  </a:lnTo>
                  <a:lnTo>
                    <a:pt x="61470" y="429781"/>
                  </a:lnTo>
                  <a:lnTo>
                    <a:pt x="35684" y="393304"/>
                  </a:lnTo>
                  <a:lnTo>
                    <a:pt x="16351" y="352585"/>
                  </a:lnTo>
                  <a:lnTo>
                    <a:pt x="4210" y="308360"/>
                  </a:lnTo>
                  <a:lnTo>
                    <a:pt x="0" y="261366"/>
                  </a:lnTo>
                  <a:close/>
                </a:path>
              </a:pathLst>
            </a:custGeom>
            <a:ln w="22859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63879" y="2057857"/>
            <a:ext cx="219710" cy="41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50" spc="6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5241" y="2020316"/>
            <a:ext cx="5473065" cy="2317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Conduct</a:t>
            </a:r>
            <a:r>
              <a:rPr sz="21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Regular</a:t>
            </a:r>
            <a:r>
              <a:rPr sz="215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Environmental</a:t>
            </a:r>
            <a:r>
              <a:rPr sz="215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Audits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4300"/>
              </a:lnSpc>
              <a:spcBef>
                <a:spcPts val="960"/>
              </a:spcBef>
            </a:pP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Businesses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should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implement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00" dirty="0">
                <a:solidFill>
                  <a:srgbClr val="FFFFFF"/>
                </a:solidFill>
                <a:latin typeface="Verdana"/>
                <a:cs typeface="Verdana"/>
              </a:rPr>
              <a:t>system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Verdana"/>
                <a:cs typeface="Verdana"/>
              </a:rPr>
              <a:t>regular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audits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assess</a:t>
            </a:r>
            <a:r>
              <a:rPr sz="18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compliance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current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regulations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identify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potential</a:t>
            </a:r>
            <a:r>
              <a:rPr sz="18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areas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00" spc="-185" dirty="0">
                <a:solidFill>
                  <a:srgbClr val="FFFFFF"/>
                </a:solidFill>
                <a:latin typeface="Verdana"/>
                <a:cs typeface="Verdana"/>
              </a:rPr>
              <a:t>improvement.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proactive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approach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help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prevent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nuisances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before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Verdana"/>
                <a:cs typeface="Verdana"/>
              </a:rPr>
              <a:t>occur.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0356" y="2037588"/>
            <a:ext cx="546100" cy="546100"/>
            <a:chOff x="7420356" y="2037588"/>
            <a:chExt cx="546100" cy="546100"/>
          </a:xfrm>
        </p:grpSpPr>
        <p:sp>
          <p:nvSpPr>
            <p:cNvPr id="9" name="object 9"/>
            <p:cNvSpPr/>
            <p:nvPr/>
          </p:nvSpPr>
          <p:spPr>
            <a:xfrm>
              <a:off x="7431786" y="2049018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261366" y="0"/>
                  </a:moveTo>
                  <a:lnTo>
                    <a:pt x="214371" y="4209"/>
                  </a:lnTo>
                  <a:lnTo>
                    <a:pt x="170146" y="16345"/>
                  </a:lnTo>
                  <a:lnTo>
                    <a:pt x="129427" y="35672"/>
                  </a:lnTo>
                  <a:lnTo>
                    <a:pt x="92950" y="61453"/>
                  </a:lnTo>
                  <a:lnTo>
                    <a:pt x="61453" y="92950"/>
                  </a:lnTo>
                  <a:lnTo>
                    <a:pt x="35672" y="129427"/>
                  </a:lnTo>
                  <a:lnTo>
                    <a:pt x="16345" y="170146"/>
                  </a:lnTo>
                  <a:lnTo>
                    <a:pt x="4209" y="214371"/>
                  </a:lnTo>
                  <a:lnTo>
                    <a:pt x="0" y="261366"/>
                  </a:lnTo>
                  <a:lnTo>
                    <a:pt x="4209" y="308360"/>
                  </a:lnTo>
                  <a:lnTo>
                    <a:pt x="16345" y="352585"/>
                  </a:lnTo>
                  <a:lnTo>
                    <a:pt x="35672" y="393304"/>
                  </a:lnTo>
                  <a:lnTo>
                    <a:pt x="61453" y="429781"/>
                  </a:lnTo>
                  <a:lnTo>
                    <a:pt x="92950" y="461278"/>
                  </a:lnTo>
                  <a:lnTo>
                    <a:pt x="129427" y="487059"/>
                  </a:lnTo>
                  <a:lnTo>
                    <a:pt x="170146" y="506386"/>
                  </a:lnTo>
                  <a:lnTo>
                    <a:pt x="214371" y="518522"/>
                  </a:lnTo>
                  <a:lnTo>
                    <a:pt x="261366" y="522732"/>
                  </a:lnTo>
                  <a:lnTo>
                    <a:pt x="308360" y="518522"/>
                  </a:lnTo>
                  <a:lnTo>
                    <a:pt x="352585" y="506386"/>
                  </a:lnTo>
                  <a:lnTo>
                    <a:pt x="393304" y="487059"/>
                  </a:lnTo>
                  <a:lnTo>
                    <a:pt x="429781" y="461278"/>
                  </a:lnTo>
                  <a:lnTo>
                    <a:pt x="461278" y="429781"/>
                  </a:lnTo>
                  <a:lnTo>
                    <a:pt x="487059" y="393304"/>
                  </a:lnTo>
                  <a:lnTo>
                    <a:pt x="506386" y="352585"/>
                  </a:lnTo>
                  <a:lnTo>
                    <a:pt x="518522" y="308360"/>
                  </a:lnTo>
                  <a:lnTo>
                    <a:pt x="522732" y="261366"/>
                  </a:lnTo>
                  <a:lnTo>
                    <a:pt x="518522" y="214371"/>
                  </a:lnTo>
                  <a:lnTo>
                    <a:pt x="506386" y="170146"/>
                  </a:lnTo>
                  <a:lnTo>
                    <a:pt x="487059" y="129427"/>
                  </a:lnTo>
                  <a:lnTo>
                    <a:pt x="461278" y="92950"/>
                  </a:lnTo>
                  <a:lnTo>
                    <a:pt x="429781" y="61453"/>
                  </a:lnTo>
                  <a:lnTo>
                    <a:pt x="393304" y="35672"/>
                  </a:lnTo>
                  <a:lnTo>
                    <a:pt x="352585" y="16345"/>
                  </a:lnTo>
                  <a:lnTo>
                    <a:pt x="308360" y="4209"/>
                  </a:lnTo>
                  <a:lnTo>
                    <a:pt x="261366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31786" y="2049018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0" y="261366"/>
                  </a:moveTo>
                  <a:lnTo>
                    <a:pt x="4209" y="214371"/>
                  </a:lnTo>
                  <a:lnTo>
                    <a:pt x="16345" y="170146"/>
                  </a:lnTo>
                  <a:lnTo>
                    <a:pt x="35672" y="129427"/>
                  </a:lnTo>
                  <a:lnTo>
                    <a:pt x="61453" y="92950"/>
                  </a:lnTo>
                  <a:lnTo>
                    <a:pt x="92950" y="61453"/>
                  </a:lnTo>
                  <a:lnTo>
                    <a:pt x="129427" y="35672"/>
                  </a:lnTo>
                  <a:lnTo>
                    <a:pt x="170146" y="16345"/>
                  </a:lnTo>
                  <a:lnTo>
                    <a:pt x="214371" y="4209"/>
                  </a:lnTo>
                  <a:lnTo>
                    <a:pt x="261366" y="0"/>
                  </a:lnTo>
                  <a:lnTo>
                    <a:pt x="308360" y="4209"/>
                  </a:lnTo>
                  <a:lnTo>
                    <a:pt x="352585" y="16345"/>
                  </a:lnTo>
                  <a:lnTo>
                    <a:pt x="393304" y="35672"/>
                  </a:lnTo>
                  <a:lnTo>
                    <a:pt x="429781" y="61453"/>
                  </a:lnTo>
                  <a:lnTo>
                    <a:pt x="461278" y="92950"/>
                  </a:lnTo>
                  <a:lnTo>
                    <a:pt x="487059" y="129427"/>
                  </a:lnTo>
                  <a:lnTo>
                    <a:pt x="506386" y="170146"/>
                  </a:lnTo>
                  <a:lnTo>
                    <a:pt x="518522" y="214371"/>
                  </a:lnTo>
                  <a:lnTo>
                    <a:pt x="522732" y="261366"/>
                  </a:lnTo>
                  <a:lnTo>
                    <a:pt x="518522" y="308360"/>
                  </a:lnTo>
                  <a:lnTo>
                    <a:pt x="506386" y="352585"/>
                  </a:lnTo>
                  <a:lnTo>
                    <a:pt x="487059" y="393304"/>
                  </a:lnTo>
                  <a:lnTo>
                    <a:pt x="461278" y="429781"/>
                  </a:lnTo>
                  <a:lnTo>
                    <a:pt x="429781" y="461278"/>
                  </a:lnTo>
                  <a:lnTo>
                    <a:pt x="393304" y="487059"/>
                  </a:lnTo>
                  <a:lnTo>
                    <a:pt x="352585" y="506386"/>
                  </a:lnTo>
                  <a:lnTo>
                    <a:pt x="308360" y="518522"/>
                  </a:lnTo>
                  <a:lnTo>
                    <a:pt x="261366" y="522732"/>
                  </a:lnTo>
                  <a:lnTo>
                    <a:pt x="214371" y="518522"/>
                  </a:lnTo>
                  <a:lnTo>
                    <a:pt x="170146" y="506386"/>
                  </a:lnTo>
                  <a:lnTo>
                    <a:pt x="129427" y="487059"/>
                  </a:lnTo>
                  <a:lnTo>
                    <a:pt x="92950" y="461278"/>
                  </a:lnTo>
                  <a:lnTo>
                    <a:pt x="61453" y="429781"/>
                  </a:lnTo>
                  <a:lnTo>
                    <a:pt x="35672" y="393304"/>
                  </a:lnTo>
                  <a:lnTo>
                    <a:pt x="16345" y="352585"/>
                  </a:lnTo>
                  <a:lnTo>
                    <a:pt x="4209" y="308360"/>
                  </a:lnTo>
                  <a:lnTo>
                    <a:pt x="0" y="261366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82916" y="2057857"/>
            <a:ext cx="219710" cy="41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50" spc="6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5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74228" y="2020316"/>
            <a:ext cx="5603240" cy="2686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Invest</a:t>
            </a:r>
            <a:r>
              <a:rPr sz="21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15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Clean</a:t>
            </a:r>
            <a:r>
              <a:rPr sz="21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Technologies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4400"/>
              </a:lnSpc>
              <a:spcBef>
                <a:spcPts val="960"/>
              </a:spcBef>
            </a:pP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Investing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technologies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sustainable</a:t>
            </a:r>
            <a:r>
              <a:rPr sz="18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practices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only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ensures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compliance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but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also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lead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00" spc="-10" dirty="0">
                <a:solidFill>
                  <a:srgbClr val="FFFFFF"/>
                </a:solidFill>
                <a:latin typeface="Verdana"/>
                <a:cs typeface="Verdana"/>
              </a:rPr>
              <a:t>long-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term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cost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savings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improved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public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image.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This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FFFFFF"/>
                </a:solidFill>
                <a:latin typeface="Verdana"/>
                <a:cs typeface="Verdana"/>
              </a:rPr>
              <a:t>could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include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adopting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5" dirty="0">
                <a:solidFill>
                  <a:srgbClr val="FFFFFF"/>
                </a:solidFill>
                <a:latin typeface="Verdana"/>
                <a:cs typeface="Verdana"/>
              </a:rPr>
              <a:t>energy-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efficient</a:t>
            </a:r>
            <a:r>
              <a:rPr sz="18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04" dirty="0">
                <a:solidFill>
                  <a:srgbClr val="FFFFFF"/>
                </a:solidFill>
                <a:latin typeface="Verdana"/>
                <a:cs typeface="Verdana"/>
              </a:rPr>
              <a:t>systems,</a:t>
            </a:r>
            <a:r>
              <a:rPr sz="180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implementing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waste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reduction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strategies,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utilizing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renewable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energy </a:t>
            </a:r>
            <a:r>
              <a:rPr sz="1800" spc="-60" dirty="0">
                <a:solidFill>
                  <a:srgbClr val="FFFFFF"/>
                </a:solidFill>
                <a:latin typeface="Verdana"/>
                <a:cs typeface="Verdana"/>
              </a:rPr>
              <a:t>sources.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01623" y="5241035"/>
            <a:ext cx="546100" cy="546100"/>
            <a:chOff x="801623" y="5241035"/>
            <a:chExt cx="546100" cy="546100"/>
          </a:xfrm>
        </p:grpSpPr>
        <p:sp>
          <p:nvSpPr>
            <p:cNvPr id="14" name="object 14"/>
            <p:cNvSpPr/>
            <p:nvPr/>
          </p:nvSpPr>
          <p:spPr>
            <a:xfrm>
              <a:off x="813053" y="5252465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261365" y="0"/>
                  </a:moveTo>
                  <a:lnTo>
                    <a:pt x="214385" y="4209"/>
                  </a:lnTo>
                  <a:lnTo>
                    <a:pt x="170167" y="16345"/>
                  </a:lnTo>
                  <a:lnTo>
                    <a:pt x="129449" y="35672"/>
                  </a:lnTo>
                  <a:lnTo>
                    <a:pt x="92971" y="61453"/>
                  </a:lnTo>
                  <a:lnTo>
                    <a:pt x="61470" y="92950"/>
                  </a:lnTo>
                  <a:lnTo>
                    <a:pt x="35684" y="129427"/>
                  </a:lnTo>
                  <a:lnTo>
                    <a:pt x="16351" y="170146"/>
                  </a:lnTo>
                  <a:lnTo>
                    <a:pt x="4210" y="214371"/>
                  </a:lnTo>
                  <a:lnTo>
                    <a:pt x="0" y="261365"/>
                  </a:lnTo>
                  <a:lnTo>
                    <a:pt x="4210" y="308360"/>
                  </a:lnTo>
                  <a:lnTo>
                    <a:pt x="16351" y="352585"/>
                  </a:lnTo>
                  <a:lnTo>
                    <a:pt x="35684" y="393304"/>
                  </a:lnTo>
                  <a:lnTo>
                    <a:pt x="61470" y="429781"/>
                  </a:lnTo>
                  <a:lnTo>
                    <a:pt x="92971" y="461278"/>
                  </a:lnTo>
                  <a:lnTo>
                    <a:pt x="129449" y="487059"/>
                  </a:lnTo>
                  <a:lnTo>
                    <a:pt x="170167" y="506386"/>
                  </a:lnTo>
                  <a:lnTo>
                    <a:pt x="214385" y="518522"/>
                  </a:lnTo>
                  <a:lnTo>
                    <a:pt x="261365" y="522731"/>
                  </a:lnTo>
                  <a:lnTo>
                    <a:pt x="308346" y="518522"/>
                  </a:lnTo>
                  <a:lnTo>
                    <a:pt x="352564" y="506386"/>
                  </a:lnTo>
                  <a:lnTo>
                    <a:pt x="393282" y="487059"/>
                  </a:lnTo>
                  <a:lnTo>
                    <a:pt x="429760" y="461278"/>
                  </a:lnTo>
                  <a:lnTo>
                    <a:pt x="461261" y="429781"/>
                  </a:lnTo>
                  <a:lnTo>
                    <a:pt x="487047" y="393304"/>
                  </a:lnTo>
                  <a:lnTo>
                    <a:pt x="506380" y="352585"/>
                  </a:lnTo>
                  <a:lnTo>
                    <a:pt x="518521" y="308360"/>
                  </a:lnTo>
                  <a:lnTo>
                    <a:pt x="522732" y="261365"/>
                  </a:lnTo>
                  <a:lnTo>
                    <a:pt x="518521" y="214371"/>
                  </a:lnTo>
                  <a:lnTo>
                    <a:pt x="506380" y="170146"/>
                  </a:lnTo>
                  <a:lnTo>
                    <a:pt x="487047" y="129427"/>
                  </a:lnTo>
                  <a:lnTo>
                    <a:pt x="461261" y="92950"/>
                  </a:lnTo>
                  <a:lnTo>
                    <a:pt x="429760" y="61453"/>
                  </a:lnTo>
                  <a:lnTo>
                    <a:pt x="393282" y="35672"/>
                  </a:lnTo>
                  <a:lnTo>
                    <a:pt x="352564" y="16345"/>
                  </a:lnTo>
                  <a:lnTo>
                    <a:pt x="308346" y="4209"/>
                  </a:lnTo>
                  <a:lnTo>
                    <a:pt x="261365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13053" y="5252465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0" y="261365"/>
                  </a:moveTo>
                  <a:lnTo>
                    <a:pt x="4210" y="214371"/>
                  </a:lnTo>
                  <a:lnTo>
                    <a:pt x="16351" y="170146"/>
                  </a:lnTo>
                  <a:lnTo>
                    <a:pt x="35684" y="129427"/>
                  </a:lnTo>
                  <a:lnTo>
                    <a:pt x="61470" y="92950"/>
                  </a:lnTo>
                  <a:lnTo>
                    <a:pt x="92971" y="61453"/>
                  </a:lnTo>
                  <a:lnTo>
                    <a:pt x="129449" y="35672"/>
                  </a:lnTo>
                  <a:lnTo>
                    <a:pt x="170167" y="16345"/>
                  </a:lnTo>
                  <a:lnTo>
                    <a:pt x="214385" y="4209"/>
                  </a:lnTo>
                  <a:lnTo>
                    <a:pt x="261365" y="0"/>
                  </a:lnTo>
                  <a:lnTo>
                    <a:pt x="308346" y="4209"/>
                  </a:lnTo>
                  <a:lnTo>
                    <a:pt x="352564" y="16345"/>
                  </a:lnTo>
                  <a:lnTo>
                    <a:pt x="393282" y="35672"/>
                  </a:lnTo>
                  <a:lnTo>
                    <a:pt x="429760" y="61453"/>
                  </a:lnTo>
                  <a:lnTo>
                    <a:pt x="461261" y="92950"/>
                  </a:lnTo>
                  <a:lnTo>
                    <a:pt x="487047" y="129427"/>
                  </a:lnTo>
                  <a:lnTo>
                    <a:pt x="506380" y="170146"/>
                  </a:lnTo>
                  <a:lnTo>
                    <a:pt x="518521" y="214371"/>
                  </a:lnTo>
                  <a:lnTo>
                    <a:pt x="522732" y="261365"/>
                  </a:lnTo>
                  <a:lnTo>
                    <a:pt x="518521" y="308360"/>
                  </a:lnTo>
                  <a:lnTo>
                    <a:pt x="506380" y="352585"/>
                  </a:lnTo>
                  <a:lnTo>
                    <a:pt x="487047" y="393304"/>
                  </a:lnTo>
                  <a:lnTo>
                    <a:pt x="461261" y="429781"/>
                  </a:lnTo>
                  <a:lnTo>
                    <a:pt x="429760" y="461278"/>
                  </a:lnTo>
                  <a:lnTo>
                    <a:pt x="393282" y="487059"/>
                  </a:lnTo>
                  <a:lnTo>
                    <a:pt x="352564" y="506386"/>
                  </a:lnTo>
                  <a:lnTo>
                    <a:pt x="308346" y="518522"/>
                  </a:lnTo>
                  <a:lnTo>
                    <a:pt x="261365" y="522731"/>
                  </a:lnTo>
                  <a:lnTo>
                    <a:pt x="214385" y="518522"/>
                  </a:lnTo>
                  <a:lnTo>
                    <a:pt x="170167" y="506386"/>
                  </a:lnTo>
                  <a:lnTo>
                    <a:pt x="129449" y="487059"/>
                  </a:lnTo>
                  <a:lnTo>
                    <a:pt x="92971" y="461278"/>
                  </a:lnTo>
                  <a:lnTo>
                    <a:pt x="61470" y="429781"/>
                  </a:lnTo>
                  <a:lnTo>
                    <a:pt x="35684" y="393304"/>
                  </a:lnTo>
                  <a:lnTo>
                    <a:pt x="16351" y="352585"/>
                  </a:lnTo>
                  <a:lnTo>
                    <a:pt x="4210" y="308360"/>
                  </a:lnTo>
                  <a:lnTo>
                    <a:pt x="0" y="261365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63879" y="5262498"/>
            <a:ext cx="21971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6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5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55241" y="5224652"/>
            <a:ext cx="5549265" cy="2317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-25" dirty="0">
                <a:solidFill>
                  <a:srgbClr val="FFFFFF"/>
                </a:solidFill>
                <a:latin typeface="Arial"/>
                <a:cs typeface="Arial"/>
              </a:rPr>
              <a:t>Engage</a:t>
            </a:r>
            <a:r>
              <a:rPr sz="215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10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1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Stakeholders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4300"/>
              </a:lnSpc>
              <a:spcBef>
                <a:spcPts val="960"/>
              </a:spcBef>
            </a:pP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Maintaining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open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communication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Verdana"/>
                <a:cs typeface="Verdana"/>
              </a:rPr>
              <a:t>local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communities,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5" dirty="0">
                <a:solidFill>
                  <a:srgbClr val="FFFFFF"/>
                </a:solidFill>
                <a:latin typeface="Verdana"/>
                <a:cs typeface="Verdana"/>
              </a:rPr>
              <a:t>groups,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5" dirty="0">
                <a:solidFill>
                  <a:srgbClr val="FFFFFF"/>
                </a:solidFill>
                <a:latin typeface="Verdana"/>
                <a:cs typeface="Verdana"/>
              </a:rPr>
              <a:t>regulatory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bodies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help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businesses</a:t>
            </a:r>
            <a:r>
              <a:rPr sz="18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address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concerns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proactively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develop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mutually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beneficial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solutions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Verdana"/>
                <a:cs typeface="Verdana"/>
              </a:rPr>
              <a:t>potential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0" dirty="0">
                <a:solidFill>
                  <a:srgbClr val="FFFFFF"/>
                </a:solidFill>
                <a:latin typeface="Verdana"/>
                <a:cs typeface="Verdana"/>
              </a:rPr>
              <a:t>issues.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0356" y="5241035"/>
            <a:ext cx="546100" cy="546100"/>
            <a:chOff x="7420356" y="5241035"/>
            <a:chExt cx="546100" cy="546100"/>
          </a:xfrm>
        </p:grpSpPr>
        <p:sp>
          <p:nvSpPr>
            <p:cNvPr id="19" name="object 19"/>
            <p:cNvSpPr/>
            <p:nvPr/>
          </p:nvSpPr>
          <p:spPr>
            <a:xfrm>
              <a:off x="7431786" y="5252465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261366" y="0"/>
                  </a:moveTo>
                  <a:lnTo>
                    <a:pt x="214371" y="4209"/>
                  </a:lnTo>
                  <a:lnTo>
                    <a:pt x="170146" y="16345"/>
                  </a:lnTo>
                  <a:lnTo>
                    <a:pt x="129427" y="35672"/>
                  </a:lnTo>
                  <a:lnTo>
                    <a:pt x="92950" y="61453"/>
                  </a:lnTo>
                  <a:lnTo>
                    <a:pt x="61453" y="92950"/>
                  </a:lnTo>
                  <a:lnTo>
                    <a:pt x="35672" y="129427"/>
                  </a:lnTo>
                  <a:lnTo>
                    <a:pt x="16345" y="170146"/>
                  </a:lnTo>
                  <a:lnTo>
                    <a:pt x="4209" y="214371"/>
                  </a:lnTo>
                  <a:lnTo>
                    <a:pt x="0" y="261365"/>
                  </a:lnTo>
                  <a:lnTo>
                    <a:pt x="4209" y="308360"/>
                  </a:lnTo>
                  <a:lnTo>
                    <a:pt x="16345" y="352585"/>
                  </a:lnTo>
                  <a:lnTo>
                    <a:pt x="35672" y="393304"/>
                  </a:lnTo>
                  <a:lnTo>
                    <a:pt x="61453" y="429781"/>
                  </a:lnTo>
                  <a:lnTo>
                    <a:pt x="92950" y="461278"/>
                  </a:lnTo>
                  <a:lnTo>
                    <a:pt x="129427" y="487059"/>
                  </a:lnTo>
                  <a:lnTo>
                    <a:pt x="170146" y="506386"/>
                  </a:lnTo>
                  <a:lnTo>
                    <a:pt x="214371" y="518522"/>
                  </a:lnTo>
                  <a:lnTo>
                    <a:pt x="261366" y="522731"/>
                  </a:lnTo>
                  <a:lnTo>
                    <a:pt x="308360" y="518522"/>
                  </a:lnTo>
                  <a:lnTo>
                    <a:pt x="352585" y="506386"/>
                  </a:lnTo>
                  <a:lnTo>
                    <a:pt x="393304" y="487059"/>
                  </a:lnTo>
                  <a:lnTo>
                    <a:pt x="429781" y="461278"/>
                  </a:lnTo>
                  <a:lnTo>
                    <a:pt x="461278" y="429781"/>
                  </a:lnTo>
                  <a:lnTo>
                    <a:pt x="487059" y="393304"/>
                  </a:lnTo>
                  <a:lnTo>
                    <a:pt x="506386" y="352585"/>
                  </a:lnTo>
                  <a:lnTo>
                    <a:pt x="518522" y="308360"/>
                  </a:lnTo>
                  <a:lnTo>
                    <a:pt x="522732" y="261365"/>
                  </a:lnTo>
                  <a:lnTo>
                    <a:pt x="518522" y="214371"/>
                  </a:lnTo>
                  <a:lnTo>
                    <a:pt x="506386" y="170146"/>
                  </a:lnTo>
                  <a:lnTo>
                    <a:pt x="487059" y="129427"/>
                  </a:lnTo>
                  <a:lnTo>
                    <a:pt x="461278" y="92950"/>
                  </a:lnTo>
                  <a:lnTo>
                    <a:pt x="429781" y="61453"/>
                  </a:lnTo>
                  <a:lnTo>
                    <a:pt x="393304" y="35672"/>
                  </a:lnTo>
                  <a:lnTo>
                    <a:pt x="352585" y="16345"/>
                  </a:lnTo>
                  <a:lnTo>
                    <a:pt x="308360" y="4209"/>
                  </a:lnTo>
                  <a:lnTo>
                    <a:pt x="261366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31786" y="5252465"/>
              <a:ext cx="523240" cy="523240"/>
            </a:xfrm>
            <a:custGeom>
              <a:avLst/>
              <a:gdLst/>
              <a:ahLst/>
              <a:cxnLst/>
              <a:rect l="l" t="t" r="r" b="b"/>
              <a:pathLst>
                <a:path w="523240" h="523239">
                  <a:moveTo>
                    <a:pt x="0" y="261365"/>
                  </a:moveTo>
                  <a:lnTo>
                    <a:pt x="4209" y="214371"/>
                  </a:lnTo>
                  <a:lnTo>
                    <a:pt x="16345" y="170146"/>
                  </a:lnTo>
                  <a:lnTo>
                    <a:pt x="35672" y="129427"/>
                  </a:lnTo>
                  <a:lnTo>
                    <a:pt x="61453" y="92950"/>
                  </a:lnTo>
                  <a:lnTo>
                    <a:pt x="92950" y="61453"/>
                  </a:lnTo>
                  <a:lnTo>
                    <a:pt x="129427" y="35672"/>
                  </a:lnTo>
                  <a:lnTo>
                    <a:pt x="170146" y="16345"/>
                  </a:lnTo>
                  <a:lnTo>
                    <a:pt x="214371" y="4209"/>
                  </a:lnTo>
                  <a:lnTo>
                    <a:pt x="261366" y="0"/>
                  </a:lnTo>
                  <a:lnTo>
                    <a:pt x="308360" y="4209"/>
                  </a:lnTo>
                  <a:lnTo>
                    <a:pt x="352585" y="16345"/>
                  </a:lnTo>
                  <a:lnTo>
                    <a:pt x="393304" y="35672"/>
                  </a:lnTo>
                  <a:lnTo>
                    <a:pt x="429781" y="61453"/>
                  </a:lnTo>
                  <a:lnTo>
                    <a:pt x="461278" y="92950"/>
                  </a:lnTo>
                  <a:lnTo>
                    <a:pt x="487059" y="129427"/>
                  </a:lnTo>
                  <a:lnTo>
                    <a:pt x="506386" y="170146"/>
                  </a:lnTo>
                  <a:lnTo>
                    <a:pt x="518522" y="214371"/>
                  </a:lnTo>
                  <a:lnTo>
                    <a:pt x="522732" y="261365"/>
                  </a:lnTo>
                  <a:lnTo>
                    <a:pt x="518522" y="308360"/>
                  </a:lnTo>
                  <a:lnTo>
                    <a:pt x="506386" y="352585"/>
                  </a:lnTo>
                  <a:lnTo>
                    <a:pt x="487059" y="393304"/>
                  </a:lnTo>
                  <a:lnTo>
                    <a:pt x="461278" y="429781"/>
                  </a:lnTo>
                  <a:lnTo>
                    <a:pt x="429781" y="461278"/>
                  </a:lnTo>
                  <a:lnTo>
                    <a:pt x="393304" y="487059"/>
                  </a:lnTo>
                  <a:lnTo>
                    <a:pt x="352585" y="506386"/>
                  </a:lnTo>
                  <a:lnTo>
                    <a:pt x="308360" y="518522"/>
                  </a:lnTo>
                  <a:lnTo>
                    <a:pt x="261366" y="522731"/>
                  </a:lnTo>
                  <a:lnTo>
                    <a:pt x="214371" y="518522"/>
                  </a:lnTo>
                  <a:lnTo>
                    <a:pt x="170146" y="506386"/>
                  </a:lnTo>
                  <a:lnTo>
                    <a:pt x="129427" y="487059"/>
                  </a:lnTo>
                  <a:lnTo>
                    <a:pt x="92950" y="461278"/>
                  </a:lnTo>
                  <a:lnTo>
                    <a:pt x="61453" y="429781"/>
                  </a:lnTo>
                  <a:lnTo>
                    <a:pt x="35672" y="393304"/>
                  </a:lnTo>
                  <a:lnTo>
                    <a:pt x="16345" y="352585"/>
                  </a:lnTo>
                  <a:lnTo>
                    <a:pt x="4209" y="308360"/>
                  </a:lnTo>
                  <a:lnTo>
                    <a:pt x="0" y="261365"/>
                  </a:lnTo>
                  <a:close/>
                </a:path>
              </a:pathLst>
            </a:custGeom>
            <a:ln w="22860">
              <a:solidFill>
                <a:srgbClr val="47A8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82916" y="5262498"/>
            <a:ext cx="21971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60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25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174228" y="5224652"/>
            <a:ext cx="5588000" cy="1948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Stay</a:t>
            </a:r>
            <a:r>
              <a:rPr sz="215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Informed</a:t>
            </a:r>
            <a:r>
              <a:rPr sz="21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21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sz="21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"/>
                <a:cs typeface="Arial"/>
              </a:rPr>
              <a:t>Changes</a:t>
            </a:r>
            <a:endParaRPr sz="2150">
              <a:latin typeface="Arial"/>
              <a:cs typeface="Arial"/>
            </a:endParaRPr>
          </a:p>
          <a:p>
            <a:pPr marL="12700" marR="5080">
              <a:lnSpc>
                <a:spcPct val="134300"/>
              </a:lnSpc>
              <a:spcBef>
                <a:spcPts val="960"/>
              </a:spcBef>
            </a:pP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regulations</a:t>
            </a:r>
            <a:r>
              <a:rPr sz="18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constantly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Verdana"/>
                <a:cs typeface="Verdana"/>
              </a:rPr>
              <a:t>evolving.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Businesses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individuals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should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5" dirty="0">
                <a:solidFill>
                  <a:srgbClr val="FFFFFF"/>
                </a:solidFill>
                <a:latin typeface="Verdana"/>
                <a:cs typeface="Verdana"/>
              </a:rPr>
              <a:t>stay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informed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Verdana"/>
                <a:cs typeface="Verdana"/>
              </a:rPr>
              <a:t>about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changes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laws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adjust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their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practices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accordingly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ensure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ongoing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Verdana"/>
                <a:cs typeface="Verdana"/>
              </a:rPr>
              <a:t>compliance.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6561F40-D195-581C-4C35-F36BA071F18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Conclusion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55904" y="1845564"/>
            <a:ext cx="6461760" cy="2712720"/>
            <a:chOff x="755904" y="1845564"/>
            <a:chExt cx="6461760" cy="2712720"/>
          </a:xfrm>
        </p:grpSpPr>
        <p:sp>
          <p:nvSpPr>
            <p:cNvPr id="4" name="object 4"/>
            <p:cNvSpPr/>
            <p:nvPr/>
          </p:nvSpPr>
          <p:spPr>
            <a:xfrm>
              <a:off x="767334" y="1856994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60">
                  <a:moveTo>
                    <a:pt x="6110223" y="0"/>
                  </a:moveTo>
                  <a:lnTo>
                    <a:pt x="328625" y="0"/>
                  </a:lnTo>
                  <a:lnTo>
                    <a:pt x="280063" y="3561"/>
                  </a:lnTo>
                  <a:lnTo>
                    <a:pt x="233713" y="13908"/>
                  </a:lnTo>
                  <a:lnTo>
                    <a:pt x="190084" y="30533"/>
                  </a:lnTo>
                  <a:lnTo>
                    <a:pt x="149684" y="52929"/>
                  </a:lnTo>
                  <a:lnTo>
                    <a:pt x="113022" y="80589"/>
                  </a:lnTo>
                  <a:lnTo>
                    <a:pt x="80605" y="113005"/>
                  </a:lnTo>
                  <a:lnTo>
                    <a:pt x="52943" y="149669"/>
                  </a:lnTo>
                  <a:lnTo>
                    <a:pt x="30543" y="190076"/>
                  </a:lnTo>
                  <a:lnTo>
                    <a:pt x="13913" y="233718"/>
                  </a:lnTo>
                  <a:lnTo>
                    <a:pt x="3563" y="280087"/>
                  </a:lnTo>
                  <a:lnTo>
                    <a:pt x="0" y="328675"/>
                  </a:lnTo>
                  <a:lnTo>
                    <a:pt x="0" y="2361183"/>
                  </a:lnTo>
                  <a:lnTo>
                    <a:pt x="3563" y="2409772"/>
                  </a:lnTo>
                  <a:lnTo>
                    <a:pt x="13913" y="2456141"/>
                  </a:lnTo>
                  <a:lnTo>
                    <a:pt x="30543" y="2499783"/>
                  </a:lnTo>
                  <a:lnTo>
                    <a:pt x="52943" y="2540190"/>
                  </a:lnTo>
                  <a:lnTo>
                    <a:pt x="80605" y="2576854"/>
                  </a:lnTo>
                  <a:lnTo>
                    <a:pt x="113022" y="2609270"/>
                  </a:lnTo>
                  <a:lnTo>
                    <a:pt x="149684" y="2636930"/>
                  </a:lnTo>
                  <a:lnTo>
                    <a:pt x="190084" y="2659326"/>
                  </a:lnTo>
                  <a:lnTo>
                    <a:pt x="233713" y="2675951"/>
                  </a:lnTo>
                  <a:lnTo>
                    <a:pt x="280063" y="2686298"/>
                  </a:lnTo>
                  <a:lnTo>
                    <a:pt x="328625" y="2689859"/>
                  </a:lnTo>
                  <a:lnTo>
                    <a:pt x="6110223" y="2689859"/>
                  </a:lnTo>
                  <a:lnTo>
                    <a:pt x="6158812" y="2686298"/>
                  </a:lnTo>
                  <a:lnTo>
                    <a:pt x="6205181" y="2675951"/>
                  </a:lnTo>
                  <a:lnTo>
                    <a:pt x="6248823" y="2659326"/>
                  </a:lnTo>
                  <a:lnTo>
                    <a:pt x="6289230" y="2636930"/>
                  </a:lnTo>
                  <a:lnTo>
                    <a:pt x="6325894" y="2609270"/>
                  </a:lnTo>
                  <a:lnTo>
                    <a:pt x="6358310" y="2576854"/>
                  </a:lnTo>
                  <a:lnTo>
                    <a:pt x="6385970" y="2540190"/>
                  </a:lnTo>
                  <a:lnTo>
                    <a:pt x="6408366" y="2499783"/>
                  </a:lnTo>
                  <a:lnTo>
                    <a:pt x="6424991" y="2456141"/>
                  </a:lnTo>
                  <a:lnTo>
                    <a:pt x="6435338" y="2409772"/>
                  </a:lnTo>
                  <a:lnTo>
                    <a:pt x="6438899" y="2361183"/>
                  </a:lnTo>
                  <a:lnTo>
                    <a:pt x="6438899" y="328675"/>
                  </a:lnTo>
                  <a:lnTo>
                    <a:pt x="6435338" y="280087"/>
                  </a:lnTo>
                  <a:lnTo>
                    <a:pt x="6424991" y="233718"/>
                  </a:lnTo>
                  <a:lnTo>
                    <a:pt x="6408366" y="190076"/>
                  </a:lnTo>
                  <a:lnTo>
                    <a:pt x="6385970" y="149669"/>
                  </a:lnTo>
                  <a:lnTo>
                    <a:pt x="6358310" y="113005"/>
                  </a:lnTo>
                  <a:lnTo>
                    <a:pt x="6325894" y="80589"/>
                  </a:lnTo>
                  <a:lnTo>
                    <a:pt x="6289230" y="52929"/>
                  </a:lnTo>
                  <a:lnTo>
                    <a:pt x="6248823" y="30533"/>
                  </a:lnTo>
                  <a:lnTo>
                    <a:pt x="6205181" y="13908"/>
                  </a:lnTo>
                  <a:lnTo>
                    <a:pt x="6158812" y="3561"/>
                  </a:lnTo>
                  <a:lnTo>
                    <a:pt x="611022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7334" y="1856994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60">
                  <a:moveTo>
                    <a:pt x="0" y="328675"/>
                  </a:moveTo>
                  <a:lnTo>
                    <a:pt x="3563" y="280087"/>
                  </a:lnTo>
                  <a:lnTo>
                    <a:pt x="13913" y="233718"/>
                  </a:lnTo>
                  <a:lnTo>
                    <a:pt x="30543" y="190076"/>
                  </a:lnTo>
                  <a:lnTo>
                    <a:pt x="52943" y="149669"/>
                  </a:lnTo>
                  <a:lnTo>
                    <a:pt x="80605" y="113005"/>
                  </a:lnTo>
                  <a:lnTo>
                    <a:pt x="113022" y="80589"/>
                  </a:lnTo>
                  <a:lnTo>
                    <a:pt x="149684" y="52929"/>
                  </a:lnTo>
                  <a:lnTo>
                    <a:pt x="190084" y="30533"/>
                  </a:lnTo>
                  <a:lnTo>
                    <a:pt x="233713" y="13908"/>
                  </a:lnTo>
                  <a:lnTo>
                    <a:pt x="280063" y="3561"/>
                  </a:lnTo>
                  <a:lnTo>
                    <a:pt x="328625" y="0"/>
                  </a:lnTo>
                  <a:lnTo>
                    <a:pt x="6110223" y="0"/>
                  </a:lnTo>
                  <a:lnTo>
                    <a:pt x="6158812" y="3561"/>
                  </a:lnTo>
                  <a:lnTo>
                    <a:pt x="6205181" y="13908"/>
                  </a:lnTo>
                  <a:lnTo>
                    <a:pt x="6248823" y="30533"/>
                  </a:lnTo>
                  <a:lnTo>
                    <a:pt x="6289230" y="52929"/>
                  </a:lnTo>
                  <a:lnTo>
                    <a:pt x="6325894" y="80589"/>
                  </a:lnTo>
                  <a:lnTo>
                    <a:pt x="6358310" y="113005"/>
                  </a:lnTo>
                  <a:lnTo>
                    <a:pt x="6385970" y="149669"/>
                  </a:lnTo>
                  <a:lnTo>
                    <a:pt x="6408366" y="190076"/>
                  </a:lnTo>
                  <a:lnTo>
                    <a:pt x="6424991" y="233718"/>
                  </a:lnTo>
                  <a:lnTo>
                    <a:pt x="6435338" y="280087"/>
                  </a:lnTo>
                  <a:lnTo>
                    <a:pt x="6438899" y="328675"/>
                  </a:lnTo>
                  <a:lnTo>
                    <a:pt x="6438899" y="2361183"/>
                  </a:lnTo>
                  <a:lnTo>
                    <a:pt x="6435338" y="2409772"/>
                  </a:lnTo>
                  <a:lnTo>
                    <a:pt x="6424991" y="2456141"/>
                  </a:lnTo>
                  <a:lnTo>
                    <a:pt x="6408366" y="2499783"/>
                  </a:lnTo>
                  <a:lnTo>
                    <a:pt x="6385970" y="2540190"/>
                  </a:lnTo>
                  <a:lnTo>
                    <a:pt x="6358310" y="2576854"/>
                  </a:lnTo>
                  <a:lnTo>
                    <a:pt x="6325894" y="2609270"/>
                  </a:lnTo>
                  <a:lnTo>
                    <a:pt x="6289230" y="2636930"/>
                  </a:lnTo>
                  <a:lnTo>
                    <a:pt x="6248823" y="2659326"/>
                  </a:lnTo>
                  <a:lnTo>
                    <a:pt x="6205181" y="2675951"/>
                  </a:lnTo>
                  <a:lnTo>
                    <a:pt x="6158812" y="2686298"/>
                  </a:lnTo>
                  <a:lnTo>
                    <a:pt x="6110223" y="2689859"/>
                  </a:lnTo>
                  <a:lnTo>
                    <a:pt x="328625" y="2689859"/>
                  </a:lnTo>
                  <a:lnTo>
                    <a:pt x="280063" y="2686298"/>
                  </a:lnTo>
                  <a:lnTo>
                    <a:pt x="233713" y="2675951"/>
                  </a:lnTo>
                  <a:lnTo>
                    <a:pt x="190084" y="2659326"/>
                  </a:lnTo>
                  <a:lnTo>
                    <a:pt x="149684" y="2636930"/>
                  </a:lnTo>
                  <a:lnTo>
                    <a:pt x="113022" y="2609270"/>
                  </a:lnTo>
                  <a:lnTo>
                    <a:pt x="80605" y="2576854"/>
                  </a:lnTo>
                  <a:lnTo>
                    <a:pt x="52943" y="2540190"/>
                  </a:lnTo>
                  <a:lnTo>
                    <a:pt x="30543" y="2499783"/>
                  </a:lnTo>
                  <a:lnTo>
                    <a:pt x="13913" y="2456141"/>
                  </a:lnTo>
                  <a:lnTo>
                    <a:pt x="3563" y="2409772"/>
                  </a:lnTo>
                  <a:lnTo>
                    <a:pt x="0" y="2361183"/>
                  </a:lnTo>
                  <a:lnTo>
                    <a:pt x="0" y="328675"/>
                  </a:lnTo>
                  <a:close/>
                </a:path>
              </a:pathLst>
            </a:custGeom>
            <a:ln w="22860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96188" y="2069338"/>
            <a:ext cx="5955030" cy="18732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Balancing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Act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300"/>
              </a:lnSpc>
              <a:spcBef>
                <a:spcPts val="935"/>
              </a:spcBef>
            </a:pP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law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plays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balancing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4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needs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imperative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protection.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provides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framework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addressing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conflicts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ensuring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responsible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resource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FFFFFF"/>
                </a:solidFill>
                <a:latin typeface="Verdana"/>
                <a:cs typeface="Verdana"/>
              </a:rPr>
              <a:t>management.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14259" y="1845564"/>
            <a:ext cx="6461760" cy="2712720"/>
            <a:chOff x="7414259" y="1845564"/>
            <a:chExt cx="6461760" cy="2712720"/>
          </a:xfrm>
        </p:grpSpPr>
        <p:sp>
          <p:nvSpPr>
            <p:cNvPr id="8" name="object 8"/>
            <p:cNvSpPr/>
            <p:nvPr/>
          </p:nvSpPr>
          <p:spPr>
            <a:xfrm>
              <a:off x="7425689" y="1856994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60">
                  <a:moveTo>
                    <a:pt x="6110223" y="0"/>
                  </a:moveTo>
                  <a:lnTo>
                    <a:pt x="328675" y="0"/>
                  </a:lnTo>
                  <a:lnTo>
                    <a:pt x="280087" y="3561"/>
                  </a:lnTo>
                  <a:lnTo>
                    <a:pt x="233718" y="13908"/>
                  </a:lnTo>
                  <a:lnTo>
                    <a:pt x="190076" y="30533"/>
                  </a:lnTo>
                  <a:lnTo>
                    <a:pt x="149669" y="52929"/>
                  </a:lnTo>
                  <a:lnTo>
                    <a:pt x="113005" y="80589"/>
                  </a:lnTo>
                  <a:lnTo>
                    <a:pt x="80589" y="113005"/>
                  </a:lnTo>
                  <a:lnTo>
                    <a:pt x="52929" y="149669"/>
                  </a:lnTo>
                  <a:lnTo>
                    <a:pt x="30533" y="190076"/>
                  </a:lnTo>
                  <a:lnTo>
                    <a:pt x="13908" y="233718"/>
                  </a:lnTo>
                  <a:lnTo>
                    <a:pt x="3561" y="280087"/>
                  </a:lnTo>
                  <a:lnTo>
                    <a:pt x="0" y="328675"/>
                  </a:lnTo>
                  <a:lnTo>
                    <a:pt x="0" y="2361183"/>
                  </a:lnTo>
                  <a:lnTo>
                    <a:pt x="3561" y="2409772"/>
                  </a:lnTo>
                  <a:lnTo>
                    <a:pt x="13908" y="2456141"/>
                  </a:lnTo>
                  <a:lnTo>
                    <a:pt x="30533" y="2499783"/>
                  </a:lnTo>
                  <a:lnTo>
                    <a:pt x="52929" y="2540190"/>
                  </a:lnTo>
                  <a:lnTo>
                    <a:pt x="80589" y="2576854"/>
                  </a:lnTo>
                  <a:lnTo>
                    <a:pt x="113005" y="2609270"/>
                  </a:lnTo>
                  <a:lnTo>
                    <a:pt x="149669" y="2636930"/>
                  </a:lnTo>
                  <a:lnTo>
                    <a:pt x="190076" y="2659326"/>
                  </a:lnTo>
                  <a:lnTo>
                    <a:pt x="233718" y="2675951"/>
                  </a:lnTo>
                  <a:lnTo>
                    <a:pt x="280087" y="2686298"/>
                  </a:lnTo>
                  <a:lnTo>
                    <a:pt x="328675" y="2689859"/>
                  </a:lnTo>
                  <a:lnTo>
                    <a:pt x="6110223" y="2689859"/>
                  </a:lnTo>
                  <a:lnTo>
                    <a:pt x="6158784" y="2686298"/>
                  </a:lnTo>
                  <a:lnTo>
                    <a:pt x="6205135" y="2675951"/>
                  </a:lnTo>
                  <a:lnTo>
                    <a:pt x="6248768" y="2659326"/>
                  </a:lnTo>
                  <a:lnTo>
                    <a:pt x="6289173" y="2636930"/>
                  </a:lnTo>
                  <a:lnTo>
                    <a:pt x="6325843" y="2609270"/>
                  </a:lnTo>
                  <a:lnTo>
                    <a:pt x="6358267" y="2576854"/>
                  </a:lnTo>
                  <a:lnTo>
                    <a:pt x="6385938" y="2540190"/>
                  </a:lnTo>
                  <a:lnTo>
                    <a:pt x="6408345" y="2499783"/>
                  </a:lnTo>
                  <a:lnTo>
                    <a:pt x="6424980" y="2456141"/>
                  </a:lnTo>
                  <a:lnTo>
                    <a:pt x="6435335" y="2409772"/>
                  </a:lnTo>
                  <a:lnTo>
                    <a:pt x="6438900" y="2361183"/>
                  </a:lnTo>
                  <a:lnTo>
                    <a:pt x="6438900" y="328675"/>
                  </a:lnTo>
                  <a:lnTo>
                    <a:pt x="6435335" y="280087"/>
                  </a:lnTo>
                  <a:lnTo>
                    <a:pt x="6424980" y="233718"/>
                  </a:lnTo>
                  <a:lnTo>
                    <a:pt x="6408345" y="190076"/>
                  </a:lnTo>
                  <a:lnTo>
                    <a:pt x="6385938" y="149669"/>
                  </a:lnTo>
                  <a:lnTo>
                    <a:pt x="6358267" y="113005"/>
                  </a:lnTo>
                  <a:lnTo>
                    <a:pt x="6325843" y="80589"/>
                  </a:lnTo>
                  <a:lnTo>
                    <a:pt x="6289173" y="52929"/>
                  </a:lnTo>
                  <a:lnTo>
                    <a:pt x="6248768" y="30533"/>
                  </a:lnTo>
                  <a:lnTo>
                    <a:pt x="6205135" y="13908"/>
                  </a:lnTo>
                  <a:lnTo>
                    <a:pt x="6158784" y="3561"/>
                  </a:lnTo>
                  <a:lnTo>
                    <a:pt x="611022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5689" y="1856994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60">
                  <a:moveTo>
                    <a:pt x="0" y="328675"/>
                  </a:moveTo>
                  <a:lnTo>
                    <a:pt x="3561" y="280087"/>
                  </a:lnTo>
                  <a:lnTo>
                    <a:pt x="13908" y="233718"/>
                  </a:lnTo>
                  <a:lnTo>
                    <a:pt x="30533" y="190076"/>
                  </a:lnTo>
                  <a:lnTo>
                    <a:pt x="52929" y="149669"/>
                  </a:lnTo>
                  <a:lnTo>
                    <a:pt x="80589" y="113005"/>
                  </a:lnTo>
                  <a:lnTo>
                    <a:pt x="113005" y="80589"/>
                  </a:lnTo>
                  <a:lnTo>
                    <a:pt x="149669" y="52929"/>
                  </a:lnTo>
                  <a:lnTo>
                    <a:pt x="190076" y="30533"/>
                  </a:lnTo>
                  <a:lnTo>
                    <a:pt x="233718" y="13908"/>
                  </a:lnTo>
                  <a:lnTo>
                    <a:pt x="280087" y="3561"/>
                  </a:lnTo>
                  <a:lnTo>
                    <a:pt x="328675" y="0"/>
                  </a:lnTo>
                  <a:lnTo>
                    <a:pt x="6110223" y="0"/>
                  </a:lnTo>
                  <a:lnTo>
                    <a:pt x="6158784" y="3561"/>
                  </a:lnTo>
                  <a:lnTo>
                    <a:pt x="6205135" y="13908"/>
                  </a:lnTo>
                  <a:lnTo>
                    <a:pt x="6248768" y="30533"/>
                  </a:lnTo>
                  <a:lnTo>
                    <a:pt x="6289173" y="52929"/>
                  </a:lnTo>
                  <a:lnTo>
                    <a:pt x="6325843" y="80589"/>
                  </a:lnTo>
                  <a:lnTo>
                    <a:pt x="6358267" y="113005"/>
                  </a:lnTo>
                  <a:lnTo>
                    <a:pt x="6385938" y="149669"/>
                  </a:lnTo>
                  <a:lnTo>
                    <a:pt x="6408345" y="190076"/>
                  </a:lnTo>
                  <a:lnTo>
                    <a:pt x="6424980" y="233718"/>
                  </a:lnTo>
                  <a:lnTo>
                    <a:pt x="6435335" y="280087"/>
                  </a:lnTo>
                  <a:lnTo>
                    <a:pt x="6438900" y="328675"/>
                  </a:lnTo>
                  <a:lnTo>
                    <a:pt x="6438900" y="2361183"/>
                  </a:lnTo>
                  <a:lnTo>
                    <a:pt x="6435335" y="2409772"/>
                  </a:lnTo>
                  <a:lnTo>
                    <a:pt x="6424980" y="2456141"/>
                  </a:lnTo>
                  <a:lnTo>
                    <a:pt x="6408345" y="2499783"/>
                  </a:lnTo>
                  <a:lnTo>
                    <a:pt x="6385938" y="2540190"/>
                  </a:lnTo>
                  <a:lnTo>
                    <a:pt x="6358267" y="2576854"/>
                  </a:lnTo>
                  <a:lnTo>
                    <a:pt x="6325843" y="2609270"/>
                  </a:lnTo>
                  <a:lnTo>
                    <a:pt x="6289173" y="2636930"/>
                  </a:lnTo>
                  <a:lnTo>
                    <a:pt x="6248768" y="2659326"/>
                  </a:lnTo>
                  <a:lnTo>
                    <a:pt x="6205135" y="2675951"/>
                  </a:lnTo>
                  <a:lnTo>
                    <a:pt x="6158784" y="2686298"/>
                  </a:lnTo>
                  <a:lnTo>
                    <a:pt x="6110223" y="2689859"/>
                  </a:lnTo>
                  <a:lnTo>
                    <a:pt x="328675" y="2689859"/>
                  </a:lnTo>
                  <a:lnTo>
                    <a:pt x="280087" y="2686298"/>
                  </a:lnTo>
                  <a:lnTo>
                    <a:pt x="233718" y="2675951"/>
                  </a:lnTo>
                  <a:lnTo>
                    <a:pt x="190076" y="2659326"/>
                  </a:lnTo>
                  <a:lnTo>
                    <a:pt x="149669" y="2636930"/>
                  </a:lnTo>
                  <a:lnTo>
                    <a:pt x="113005" y="2609270"/>
                  </a:lnTo>
                  <a:lnTo>
                    <a:pt x="80589" y="2576854"/>
                  </a:lnTo>
                  <a:lnTo>
                    <a:pt x="52929" y="2540190"/>
                  </a:lnTo>
                  <a:lnTo>
                    <a:pt x="30533" y="2499783"/>
                  </a:lnTo>
                  <a:lnTo>
                    <a:pt x="13908" y="2456141"/>
                  </a:lnTo>
                  <a:lnTo>
                    <a:pt x="3561" y="2409772"/>
                  </a:lnTo>
                  <a:lnTo>
                    <a:pt x="0" y="2361183"/>
                  </a:lnTo>
                  <a:lnTo>
                    <a:pt x="0" y="328675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54797" y="2069338"/>
            <a:ext cx="5905500" cy="18732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Evolving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Landscape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300"/>
              </a:lnSpc>
              <a:spcBef>
                <a:spcPts val="935"/>
              </a:spcBef>
            </a:pPr>
            <a:r>
              <a:rPr sz="1700" spc="-180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our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understanding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issues 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deepens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FFFFFF"/>
                </a:solidFill>
                <a:latin typeface="Verdana"/>
                <a:cs typeface="Verdana"/>
              </a:rPr>
              <a:t>new 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challenges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emerge,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law</a:t>
            </a:r>
            <a:r>
              <a:rPr sz="170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continues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evolve.</a:t>
            </a:r>
            <a:r>
              <a:rPr sz="17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integration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scientific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advancements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expansion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legal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concepts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shaping 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its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future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direction.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55904" y="4754879"/>
            <a:ext cx="6461760" cy="2712720"/>
            <a:chOff x="755904" y="4754879"/>
            <a:chExt cx="6461760" cy="2712720"/>
          </a:xfrm>
        </p:grpSpPr>
        <p:sp>
          <p:nvSpPr>
            <p:cNvPr id="12" name="object 12"/>
            <p:cNvSpPr/>
            <p:nvPr/>
          </p:nvSpPr>
          <p:spPr>
            <a:xfrm>
              <a:off x="767334" y="4766309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59">
                  <a:moveTo>
                    <a:pt x="6110223" y="0"/>
                  </a:moveTo>
                  <a:lnTo>
                    <a:pt x="328625" y="0"/>
                  </a:lnTo>
                  <a:lnTo>
                    <a:pt x="280063" y="3561"/>
                  </a:lnTo>
                  <a:lnTo>
                    <a:pt x="233713" y="13908"/>
                  </a:lnTo>
                  <a:lnTo>
                    <a:pt x="190084" y="30533"/>
                  </a:lnTo>
                  <a:lnTo>
                    <a:pt x="149684" y="52929"/>
                  </a:lnTo>
                  <a:lnTo>
                    <a:pt x="113022" y="80589"/>
                  </a:lnTo>
                  <a:lnTo>
                    <a:pt x="80605" y="113005"/>
                  </a:lnTo>
                  <a:lnTo>
                    <a:pt x="52943" y="149669"/>
                  </a:lnTo>
                  <a:lnTo>
                    <a:pt x="30543" y="190076"/>
                  </a:lnTo>
                  <a:lnTo>
                    <a:pt x="13913" y="233718"/>
                  </a:lnTo>
                  <a:lnTo>
                    <a:pt x="3563" y="280087"/>
                  </a:lnTo>
                  <a:lnTo>
                    <a:pt x="0" y="328675"/>
                  </a:lnTo>
                  <a:lnTo>
                    <a:pt x="0" y="2361234"/>
                  </a:lnTo>
                  <a:lnTo>
                    <a:pt x="3563" y="2409796"/>
                  </a:lnTo>
                  <a:lnTo>
                    <a:pt x="13913" y="2456146"/>
                  </a:lnTo>
                  <a:lnTo>
                    <a:pt x="30543" y="2499775"/>
                  </a:lnTo>
                  <a:lnTo>
                    <a:pt x="52943" y="2540175"/>
                  </a:lnTo>
                  <a:lnTo>
                    <a:pt x="80605" y="2576837"/>
                  </a:lnTo>
                  <a:lnTo>
                    <a:pt x="113022" y="2609254"/>
                  </a:lnTo>
                  <a:lnTo>
                    <a:pt x="149684" y="2636916"/>
                  </a:lnTo>
                  <a:lnTo>
                    <a:pt x="190084" y="2659316"/>
                  </a:lnTo>
                  <a:lnTo>
                    <a:pt x="233713" y="2675946"/>
                  </a:lnTo>
                  <a:lnTo>
                    <a:pt x="280063" y="2686296"/>
                  </a:lnTo>
                  <a:lnTo>
                    <a:pt x="328625" y="2689860"/>
                  </a:lnTo>
                  <a:lnTo>
                    <a:pt x="6110223" y="2689860"/>
                  </a:lnTo>
                  <a:lnTo>
                    <a:pt x="6158812" y="2686296"/>
                  </a:lnTo>
                  <a:lnTo>
                    <a:pt x="6205181" y="2675946"/>
                  </a:lnTo>
                  <a:lnTo>
                    <a:pt x="6248823" y="2659316"/>
                  </a:lnTo>
                  <a:lnTo>
                    <a:pt x="6289230" y="2636916"/>
                  </a:lnTo>
                  <a:lnTo>
                    <a:pt x="6325894" y="2609254"/>
                  </a:lnTo>
                  <a:lnTo>
                    <a:pt x="6358310" y="2576837"/>
                  </a:lnTo>
                  <a:lnTo>
                    <a:pt x="6385970" y="2540175"/>
                  </a:lnTo>
                  <a:lnTo>
                    <a:pt x="6408366" y="2499775"/>
                  </a:lnTo>
                  <a:lnTo>
                    <a:pt x="6424991" y="2456146"/>
                  </a:lnTo>
                  <a:lnTo>
                    <a:pt x="6435338" y="2409796"/>
                  </a:lnTo>
                  <a:lnTo>
                    <a:pt x="6438899" y="2361234"/>
                  </a:lnTo>
                  <a:lnTo>
                    <a:pt x="6438899" y="328675"/>
                  </a:lnTo>
                  <a:lnTo>
                    <a:pt x="6435338" y="280087"/>
                  </a:lnTo>
                  <a:lnTo>
                    <a:pt x="6424991" y="233718"/>
                  </a:lnTo>
                  <a:lnTo>
                    <a:pt x="6408366" y="190076"/>
                  </a:lnTo>
                  <a:lnTo>
                    <a:pt x="6385970" y="149669"/>
                  </a:lnTo>
                  <a:lnTo>
                    <a:pt x="6358310" y="113005"/>
                  </a:lnTo>
                  <a:lnTo>
                    <a:pt x="6325894" y="80589"/>
                  </a:lnTo>
                  <a:lnTo>
                    <a:pt x="6289230" y="52929"/>
                  </a:lnTo>
                  <a:lnTo>
                    <a:pt x="6248823" y="30533"/>
                  </a:lnTo>
                  <a:lnTo>
                    <a:pt x="6205181" y="13908"/>
                  </a:lnTo>
                  <a:lnTo>
                    <a:pt x="6158812" y="3561"/>
                  </a:lnTo>
                  <a:lnTo>
                    <a:pt x="611022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67334" y="4766309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59">
                  <a:moveTo>
                    <a:pt x="0" y="328675"/>
                  </a:moveTo>
                  <a:lnTo>
                    <a:pt x="3563" y="280087"/>
                  </a:lnTo>
                  <a:lnTo>
                    <a:pt x="13913" y="233718"/>
                  </a:lnTo>
                  <a:lnTo>
                    <a:pt x="30543" y="190076"/>
                  </a:lnTo>
                  <a:lnTo>
                    <a:pt x="52943" y="149669"/>
                  </a:lnTo>
                  <a:lnTo>
                    <a:pt x="80605" y="113005"/>
                  </a:lnTo>
                  <a:lnTo>
                    <a:pt x="113022" y="80589"/>
                  </a:lnTo>
                  <a:lnTo>
                    <a:pt x="149684" y="52929"/>
                  </a:lnTo>
                  <a:lnTo>
                    <a:pt x="190084" y="30533"/>
                  </a:lnTo>
                  <a:lnTo>
                    <a:pt x="233713" y="13908"/>
                  </a:lnTo>
                  <a:lnTo>
                    <a:pt x="280063" y="3561"/>
                  </a:lnTo>
                  <a:lnTo>
                    <a:pt x="328625" y="0"/>
                  </a:lnTo>
                  <a:lnTo>
                    <a:pt x="6110223" y="0"/>
                  </a:lnTo>
                  <a:lnTo>
                    <a:pt x="6158812" y="3561"/>
                  </a:lnTo>
                  <a:lnTo>
                    <a:pt x="6205181" y="13908"/>
                  </a:lnTo>
                  <a:lnTo>
                    <a:pt x="6248823" y="30533"/>
                  </a:lnTo>
                  <a:lnTo>
                    <a:pt x="6289230" y="52929"/>
                  </a:lnTo>
                  <a:lnTo>
                    <a:pt x="6325894" y="80589"/>
                  </a:lnTo>
                  <a:lnTo>
                    <a:pt x="6358310" y="113005"/>
                  </a:lnTo>
                  <a:lnTo>
                    <a:pt x="6385970" y="149669"/>
                  </a:lnTo>
                  <a:lnTo>
                    <a:pt x="6408366" y="190076"/>
                  </a:lnTo>
                  <a:lnTo>
                    <a:pt x="6424991" y="233718"/>
                  </a:lnTo>
                  <a:lnTo>
                    <a:pt x="6435338" y="280087"/>
                  </a:lnTo>
                  <a:lnTo>
                    <a:pt x="6438899" y="328675"/>
                  </a:lnTo>
                  <a:lnTo>
                    <a:pt x="6438899" y="2361234"/>
                  </a:lnTo>
                  <a:lnTo>
                    <a:pt x="6435338" y="2409796"/>
                  </a:lnTo>
                  <a:lnTo>
                    <a:pt x="6424991" y="2456146"/>
                  </a:lnTo>
                  <a:lnTo>
                    <a:pt x="6408366" y="2499775"/>
                  </a:lnTo>
                  <a:lnTo>
                    <a:pt x="6385970" y="2540175"/>
                  </a:lnTo>
                  <a:lnTo>
                    <a:pt x="6358310" y="2576837"/>
                  </a:lnTo>
                  <a:lnTo>
                    <a:pt x="6325894" y="2609254"/>
                  </a:lnTo>
                  <a:lnTo>
                    <a:pt x="6289230" y="2636916"/>
                  </a:lnTo>
                  <a:lnTo>
                    <a:pt x="6248823" y="2659316"/>
                  </a:lnTo>
                  <a:lnTo>
                    <a:pt x="6205181" y="2675946"/>
                  </a:lnTo>
                  <a:lnTo>
                    <a:pt x="6158812" y="2686296"/>
                  </a:lnTo>
                  <a:lnTo>
                    <a:pt x="6110223" y="2689860"/>
                  </a:lnTo>
                  <a:lnTo>
                    <a:pt x="328625" y="2689860"/>
                  </a:lnTo>
                  <a:lnTo>
                    <a:pt x="280063" y="2686296"/>
                  </a:lnTo>
                  <a:lnTo>
                    <a:pt x="233713" y="2675946"/>
                  </a:lnTo>
                  <a:lnTo>
                    <a:pt x="190084" y="2659316"/>
                  </a:lnTo>
                  <a:lnTo>
                    <a:pt x="149684" y="2636916"/>
                  </a:lnTo>
                  <a:lnTo>
                    <a:pt x="113022" y="2609254"/>
                  </a:lnTo>
                  <a:lnTo>
                    <a:pt x="80605" y="2576837"/>
                  </a:lnTo>
                  <a:lnTo>
                    <a:pt x="52943" y="2540175"/>
                  </a:lnTo>
                  <a:lnTo>
                    <a:pt x="30543" y="2499775"/>
                  </a:lnTo>
                  <a:lnTo>
                    <a:pt x="13913" y="2456146"/>
                  </a:lnTo>
                  <a:lnTo>
                    <a:pt x="3563" y="2409796"/>
                  </a:lnTo>
                  <a:lnTo>
                    <a:pt x="0" y="2361234"/>
                  </a:lnTo>
                  <a:lnTo>
                    <a:pt x="0" y="328675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96188" y="4979034"/>
            <a:ext cx="5778500" cy="187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Collaborative</a:t>
            </a:r>
            <a:r>
              <a:rPr sz="20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Approach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300"/>
              </a:lnSpc>
              <a:spcBef>
                <a:spcPts val="945"/>
              </a:spcBef>
            </a:pP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Addressing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nuisances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effectively</a:t>
            </a:r>
            <a:r>
              <a:rPr sz="17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requires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collaboration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among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5" dirty="0">
                <a:solidFill>
                  <a:srgbClr val="FFFFFF"/>
                </a:solidFill>
                <a:latin typeface="Verdana"/>
                <a:cs typeface="Verdana"/>
              </a:rPr>
              <a:t>governments,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businesses,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10" dirty="0">
                <a:solidFill>
                  <a:srgbClr val="FFFFFF"/>
                </a:solidFill>
                <a:latin typeface="Verdana"/>
                <a:cs typeface="Verdana"/>
              </a:rPr>
              <a:t>NGOs,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individuals.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Each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stakeholder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5" dirty="0">
                <a:solidFill>
                  <a:srgbClr val="FFFFFF"/>
                </a:solidFill>
                <a:latin typeface="Verdana"/>
                <a:cs typeface="Verdana"/>
              </a:rPr>
              <a:t>has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play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creating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sustainable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environmentally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responsible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future.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14259" y="4754879"/>
            <a:ext cx="6461760" cy="2712720"/>
            <a:chOff x="7414259" y="4754879"/>
            <a:chExt cx="6461760" cy="2712720"/>
          </a:xfrm>
        </p:grpSpPr>
        <p:sp>
          <p:nvSpPr>
            <p:cNvPr id="16" name="object 16"/>
            <p:cNvSpPr/>
            <p:nvPr/>
          </p:nvSpPr>
          <p:spPr>
            <a:xfrm>
              <a:off x="7425689" y="4766309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59">
                  <a:moveTo>
                    <a:pt x="6110223" y="0"/>
                  </a:moveTo>
                  <a:lnTo>
                    <a:pt x="328675" y="0"/>
                  </a:lnTo>
                  <a:lnTo>
                    <a:pt x="280087" y="3561"/>
                  </a:lnTo>
                  <a:lnTo>
                    <a:pt x="233718" y="13908"/>
                  </a:lnTo>
                  <a:lnTo>
                    <a:pt x="190076" y="30533"/>
                  </a:lnTo>
                  <a:lnTo>
                    <a:pt x="149669" y="52929"/>
                  </a:lnTo>
                  <a:lnTo>
                    <a:pt x="113005" y="80589"/>
                  </a:lnTo>
                  <a:lnTo>
                    <a:pt x="80589" y="113005"/>
                  </a:lnTo>
                  <a:lnTo>
                    <a:pt x="52929" y="149669"/>
                  </a:lnTo>
                  <a:lnTo>
                    <a:pt x="30533" y="190076"/>
                  </a:lnTo>
                  <a:lnTo>
                    <a:pt x="13908" y="233718"/>
                  </a:lnTo>
                  <a:lnTo>
                    <a:pt x="3561" y="280087"/>
                  </a:lnTo>
                  <a:lnTo>
                    <a:pt x="0" y="328675"/>
                  </a:lnTo>
                  <a:lnTo>
                    <a:pt x="0" y="2361234"/>
                  </a:lnTo>
                  <a:lnTo>
                    <a:pt x="3561" y="2409796"/>
                  </a:lnTo>
                  <a:lnTo>
                    <a:pt x="13908" y="2456146"/>
                  </a:lnTo>
                  <a:lnTo>
                    <a:pt x="30533" y="2499775"/>
                  </a:lnTo>
                  <a:lnTo>
                    <a:pt x="52929" y="2540175"/>
                  </a:lnTo>
                  <a:lnTo>
                    <a:pt x="80589" y="2576837"/>
                  </a:lnTo>
                  <a:lnTo>
                    <a:pt x="113005" y="2609254"/>
                  </a:lnTo>
                  <a:lnTo>
                    <a:pt x="149669" y="2636916"/>
                  </a:lnTo>
                  <a:lnTo>
                    <a:pt x="190076" y="2659316"/>
                  </a:lnTo>
                  <a:lnTo>
                    <a:pt x="233718" y="2675946"/>
                  </a:lnTo>
                  <a:lnTo>
                    <a:pt x="280087" y="2686296"/>
                  </a:lnTo>
                  <a:lnTo>
                    <a:pt x="328675" y="2689860"/>
                  </a:lnTo>
                  <a:lnTo>
                    <a:pt x="6110223" y="2689860"/>
                  </a:lnTo>
                  <a:lnTo>
                    <a:pt x="6158784" y="2686296"/>
                  </a:lnTo>
                  <a:lnTo>
                    <a:pt x="6205135" y="2675946"/>
                  </a:lnTo>
                  <a:lnTo>
                    <a:pt x="6248768" y="2659316"/>
                  </a:lnTo>
                  <a:lnTo>
                    <a:pt x="6289173" y="2636916"/>
                  </a:lnTo>
                  <a:lnTo>
                    <a:pt x="6325843" y="2609254"/>
                  </a:lnTo>
                  <a:lnTo>
                    <a:pt x="6358267" y="2576837"/>
                  </a:lnTo>
                  <a:lnTo>
                    <a:pt x="6385938" y="2540175"/>
                  </a:lnTo>
                  <a:lnTo>
                    <a:pt x="6408345" y="2499775"/>
                  </a:lnTo>
                  <a:lnTo>
                    <a:pt x="6424980" y="2456146"/>
                  </a:lnTo>
                  <a:lnTo>
                    <a:pt x="6435335" y="2409796"/>
                  </a:lnTo>
                  <a:lnTo>
                    <a:pt x="6438900" y="2361234"/>
                  </a:lnTo>
                  <a:lnTo>
                    <a:pt x="6438900" y="328675"/>
                  </a:lnTo>
                  <a:lnTo>
                    <a:pt x="6435335" y="280087"/>
                  </a:lnTo>
                  <a:lnTo>
                    <a:pt x="6424980" y="233718"/>
                  </a:lnTo>
                  <a:lnTo>
                    <a:pt x="6408345" y="190076"/>
                  </a:lnTo>
                  <a:lnTo>
                    <a:pt x="6385938" y="149669"/>
                  </a:lnTo>
                  <a:lnTo>
                    <a:pt x="6358267" y="113005"/>
                  </a:lnTo>
                  <a:lnTo>
                    <a:pt x="6325843" y="80589"/>
                  </a:lnTo>
                  <a:lnTo>
                    <a:pt x="6289173" y="52929"/>
                  </a:lnTo>
                  <a:lnTo>
                    <a:pt x="6248768" y="30533"/>
                  </a:lnTo>
                  <a:lnTo>
                    <a:pt x="6205135" y="13908"/>
                  </a:lnTo>
                  <a:lnTo>
                    <a:pt x="6158784" y="3561"/>
                  </a:lnTo>
                  <a:lnTo>
                    <a:pt x="611022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5689" y="4766309"/>
              <a:ext cx="6438900" cy="2689860"/>
            </a:xfrm>
            <a:custGeom>
              <a:avLst/>
              <a:gdLst/>
              <a:ahLst/>
              <a:cxnLst/>
              <a:rect l="l" t="t" r="r" b="b"/>
              <a:pathLst>
                <a:path w="6438900" h="2689859">
                  <a:moveTo>
                    <a:pt x="0" y="328675"/>
                  </a:moveTo>
                  <a:lnTo>
                    <a:pt x="3561" y="280087"/>
                  </a:lnTo>
                  <a:lnTo>
                    <a:pt x="13908" y="233718"/>
                  </a:lnTo>
                  <a:lnTo>
                    <a:pt x="30533" y="190076"/>
                  </a:lnTo>
                  <a:lnTo>
                    <a:pt x="52929" y="149669"/>
                  </a:lnTo>
                  <a:lnTo>
                    <a:pt x="80589" y="113005"/>
                  </a:lnTo>
                  <a:lnTo>
                    <a:pt x="113005" y="80589"/>
                  </a:lnTo>
                  <a:lnTo>
                    <a:pt x="149669" y="52929"/>
                  </a:lnTo>
                  <a:lnTo>
                    <a:pt x="190076" y="30533"/>
                  </a:lnTo>
                  <a:lnTo>
                    <a:pt x="233718" y="13908"/>
                  </a:lnTo>
                  <a:lnTo>
                    <a:pt x="280087" y="3561"/>
                  </a:lnTo>
                  <a:lnTo>
                    <a:pt x="328675" y="0"/>
                  </a:lnTo>
                  <a:lnTo>
                    <a:pt x="6110223" y="0"/>
                  </a:lnTo>
                  <a:lnTo>
                    <a:pt x="6158784" y="3561"/>
                  </a:lnTo>
                  <a:lnTo>
                    <a:pt x="6205135" y="13908"/>
                  </a:lnTo>
                  <a:lnTo>
                    <a:pt x="6248768" y="30533"/>
                  </a:lnTo>
                  <a:lnTo>
                    <a:pt x="6289173" y="52929"/>
                  </a:lnTo>
                  <a:lnTo>
                    <a:pt x="6325843" y="80589"/>
                  </a:lnTo>
                  <a:lnTo>
                    <a:pt x="6358267" y="113005"/>
                  </a:lnTo>
                  <a:lnTo>
                    <a:pt x="6385938" y="149669"/>
                  </a:lnTo>
                  <a:lnTo>
                    <a:pt x="6408345" y="190076"/>
                  </a:lnTo>
                  <a:lnTo>
                    <a:pt x="6424980" y="233718"/>
                  </a:lnTo>
                  <a:lnTo>
                    <a:pt x="6435335" y="280087"/>
                  </a:lnTo>
                  <a:lnTo>
                    <a:pt x="6438900" y="328675"/>
                  </a:lnTo>
                  <a:lnTo>
                    <a:pt x="6438900" y="2361234"/>
                  </a:lnTo>
                  <a:lnTo>
                    <a:pt x="6435335" y="2409796"/>
                  </a:lnTo>
                  <a:lnTo>
                    <a:pt x="6424980" y="2456146"/>
                  </a:lnTo>
                  <a:lnTo>
                    <a:pt x="6408345" y="2499775"/>
                  </a:lnTo>
                  <a:lnTo>
                    <a:pt x="6385938" y="2540175"/>
                  </a:lnTo>
                  <a:lnTo>
                    <a:pt x="6358267" y="2576837"/>
                  </a:lnTo>
                  <a:lnTo>
                    <a:pt x="6325843" y="2609254"/>
                  </a:lnTo>
                  <a:lnTo>
                    <a:pt x="6289173" y="2636916"/>
                  </a:lnTo>
                  <a:lnTo>
                    <a:pt x="6248768" y="2659316"/>
                  </a:lnTo>
                  <a:lnTo>
                    <a:pt x="6205135" y="2675946"/>
                  </a:lnTo>
                  <a:lnTo>
                    <a:pt x="6158784" y="2686296"/>
                  </a:lnTo>
                  <a:lnTo>
                    <a:pt x="6110223" y="2689860"/>
                  </a:lnTo>
                  <a:lnTo>
                    <a:pt x="328675" y="2689860"/>
                  </a:lnTo>
                  <a:lnTo>
                    <a:pt x="280087" y="2686296"/>
                  </a:lnTo>
                  <a:lnTo>
                    <a:pt x="233718" y="2675946"/>
                  </a:lnTo>
                  <a:lnTo>
                    <a:pt x="190076" y="2659316"/>
                  </a:lnTo>
                  <a:lnTo>
                    <a:pt x="149669" y="2636916"/>
                  </a:lnTo>
                  <a:lnTo>
                    <a:pt x="113005" y="2609254"/>
                  </a:lnTo>
                  <a:lnTo>
                    <a:pt x="80589" y="2576837"/>
                  </a:lnTo>
                  <a:lnTo>
                    <a:pt x="52929" y="2540175"/>
                  </a:lnTo>
                  <a:lnTo>
                    <a:pt x="30533" y="2499775"/>
                  </a:lnTo>
                  <a:lnTo>
                    <a:pt x="13908" y="2456146"/>
                  </a:lnTo>
                  <a:lnTo>
                    <a:pt x="3561" y="2409796"/>
                  </a:lnTo>
                  <a:lnTo>
                    <a:pt x="0" y="2361234"/>
                  </a:lnTo>
                  <a:lnTo>
                    <a:pt x="0" y="328675"/>
                  </a:lnTo>
                  <a:close/>
                </a:path>
              </a:pathLst>
            </a:custGeom>
            <a:ln w="22860">
              <a:solidFill>
                <a:srgbClr val="47A8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54797" y="4979034"/>
            <a:ext cx="5934075" cy="2228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Looking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Ahead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37200"/>
              </a:lnSpc>
              <a:spcBef>
                <a:spcPts val="944"/>
              </a:spcBef>
            </a:pP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future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law</a:t>
            </a:r>
            <a:r>
              <a:rPr sz="17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lies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its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ability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adapt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new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challenges,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incorporate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technological innovations,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foster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FFFFFF"/>
                </a:solidFill>
                <a:latin typeface="Verdana"/>
                <a:cs typeface="Verdana"/>
              </a:rPr>
              <a:t>global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5" dirty="0">
                <a:solidFill>
                  <a:srgbClr val="FFFFFF"/>
                </a:solidFill>
                <a:latin typeface="Verdana"/>
                <a:cs typeface="Verdana"/>
              </a:rPr>
              <a:t>approach</a:t>
            </a:r>
            <a:r>
              <a:rPr sz="17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protection.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Verdana"/>
                <a:cs typeface="Verdana"/>
              </a:rPr>
              <a:t>By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staying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Verdana"/>
                <a:cs typeface="Verdana"/>
              </a:rPr>
              <a:t>informed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Verdana"/>
                <a:cs typeface="Verdana"/>
              </a:rPr>
              <a:t>proactive,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0" dirty="0">
                <a:solidFill>
                  <a:srgbClr val="FFFFFF"/>
                </a:solidFill>
                <a:latin typeface="Verdana"/>
                <a:cs typeface="Verdana"/>
              </a:rPr>
              <a:t>we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FFFFFF"/>
                </a:solidFill>
                <a:latin typeface="Verdana"/>
                <a:cs typeface="Verdana"/>
              </a:rPr>
              <a:t>all</a:t>
            </a:r>
            <a:r>
              <a:rPr sz="17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Verdana"/>
                <a:cs typeface="Verdana"/>
              </a:rPr>
              <a:t>contribute</a:t>
            </a:r>
            <a:r>
              <a:rPr sz="17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70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700" spc="-135" dirty="0">
                <a:solidFill>
                  <a:srgbClr val="FFFFFF"/>
                </a:solidFill>
                <a:latin typeface="Verdana"/>
                <a:cs typeface="Verdana"/>
              </a:rPr>
              <a:t>healthier,</a:t>
            </a:r>
            <a:r>
              <a:rPr sz="17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8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17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Verdana"/>
                <a:cs typeface="Verdana"/>
              </a:rPr>
              <a:t>sustainable</a:t>
            </a:r>
            <a:r>
              <a:rPr sz="17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Verdana"/>
                <a:cs typeface="Verdana"/>
              </a:rPr>
              <a:t>world.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FD8F1092-7948-0030-20F8-FDF68E9E5E9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17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4630400" cy="8229600"/>
            <a:chOff x="0" y="0"/>
            <a:chExt cx="14630400" cy="8229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29996" y="731519"/>
              <a:ext cx="13167360" cy="6766559"/>
            </a:xfrm>
            <a:custGeom>
              <a:avLst/>
              <a:gdLst/>
              <a:ahLst/>
              <a:cxnLst/>
              <a:rect l="l" t="t" r="r" b="b"/>
              <a:pathLst>
                <a:path w="13167360" h="6766559">
                  <a:moveTo>
                    <a:pt x="0" y="6766559"/>
                  </a:moveTo>
                  <a:lnTo>
                    <a:pt x="13167360" y="6766559"/>
                  </a:lnTo>
                  <a:lnTo>
                    <a:pt x="13167360" y="0"/>
                  </a:lnTo>
                  <a:lnTo>
                    <a:pt x="0" y="0"/>
                  </a:lnTo>
                  <a:lnTo>
                    <a:pt x="0" y="6766559"/>
                  </a:lnTo>
                  <a:close/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784091"/>
              <a:ext cx="914399" cy="7284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25143" y="3784091"/>
              <a:ext cx="905255" cy="7284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74876" y="2906267"/>
              <a:ext cx="11289030" cy="0"/>
            </a:xfrm>
            <a:custGeom>
              <a:avLst/>
              <a:gdLst/>
              <a:ahLst/>
              <a:cxnLst/>
              <a:rect l="l" t="t" r="r" b="b"/>
              <a:pathLst>
                <a:path w="11289030">
                  <a:moveTo>
                    <a:pt x="0" y="0"/>
                  </a:moveTo>
                  <a:lnTo>
                    <a:pt x="11288776" y="0"/>
                  </a:lnTo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80769" y="2870149"/>
            <a:ext cx="2414905" cy="2440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600"/>
              </a:lnSpc>
              <a:spcBef>
                <a:spcPts val="95"/>
              </a:spcBef>
            </a:pPr>
            <a:r>
              <a:rPr sz="5250" b="1" spc="-10" dirty="0">
                <a:solidFill>
                  <a:srgbClr val="252525"/>
                </a:solidFill>
                <a:latin typeface="Times New Roman"/>
                <a:cs typeface="Times New Roman"/>
              </a:rPr>
              <a:t>Minor </a:t>
            </a:r>
            <a:r>
              <a:rPr sz="5250" b="1" spc="155" dirty="0">
                <a:solidFill>
                  <a:srgbClr val="252525"/>
                </a:solidFill>
                <a:latin typeface="Times New Roman"/>
                <a:cs typeface="Times New Roman"/>
              </a:rPr>
              <a:t>House </a:t>
            </a:r>
            <a:r>
              <a:rPr sz="5250" b="1" spc="-10" dirty="0">
                <a:solidFill>
                  <a:srgbClr val="252525"/>
                </a:solidFill>
                <a:latin typeface="Times New Roman"/>
                <a:cs typeface="Times New Roman"/>
              </a:rPr>
              <a:t>Keeping</a:t>
            </a:r>
            <a:endParaRPr sz="52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35938" y="7708188"/>
            <a:ext cx="97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563868" y="967739"/>
            <a:ext cx="7097395" cy="1325880"/>
            <a:chOff x="6563868" y="967739"/>
            <a:chExt cx="7097395" cy="1325880"/>
          </a:xfrm>
        </p:grpSpPr>
        <p:sp>
          <p:nvSpPr>
            <p:cNvPr id="12" name="object 12"/>
            <p:cNvSpPr/>
            <p:nvPr/>
          </p:nvSpPr>
          <p:spPr>
            <a:xfrm>
              <a:off x="6563868" y="967739"/>
              <a:ext cx="7097395" cy="1325880"/>
            </a:xfrm>
            <a:custGeom>
              <a:avLst/>
              <a:gdLst/>
              <a:ahLst/>
              <a:cxnLst/>
              <a:rect l="l" t="t" r="r" b="b"/>
              <a:pathLst>
                <a:path w="7097394" h="1325880">
                  <a:moveTo>
                    <a:pt x="6964680" y="0"/>
                  </a:moveTo>
                  <a:lnTo>
                    <a:pt x="132587" y="0"/>
                  </a:lnTo>
                  <a:lnTo>
                    <a:pt x="90659" y="6754"/>
                  </a:lnTo>
                  <a:lnTo>
                    <a:pt x="54260" y="25566"/>
                  </a:lnTo>
                  <a:lnTo>
                    <a:pt x="25566" y="54260"/>
                  </a:lnTo>
                  <a:lnTo>
                    <a:pt x="6754" y="90659"/>
                  </a:lnTo>
                  <a:lnTo>
                    <a:pt x="0" y="132587"/>
                  </a:lnTo>
                  <a:lnTo>
                    <a:pt x="0" y="1193291"/>
                  </a:lnTo>
                  <a:lnTo>
                    <a:pt x="6754" y="1235220"/>
                  </a:lnTo>
                  <a:lnTo>
                    <a:pt x="25566" y="1271619"/>
                  </a:lnTo>
                  <a:lnTo>
                    <a:pt x="54260" y="1300313"/>
                  </a:lnTo>
                  <a:lnTo>
                    <a:pt x="90659" y="1319125"/>
                  </a:lnTo>
                  <a:lnTo>
                    <a:pt x="132587" y="1325879"/>
                  </a:lnTo>
                  <a:lnTo>
                    <a:pt x="6964680" y="1325879"/>
                  </a:lnTo>
                  <a:lnTo>
                    <a:pt x="7006608" y="1319125"/>
                  </a:lnTo>
                  <a:lnTo>
                    <a:pt x="7043007" y="1300313"/>
                  </a:lnTo>
                  <a:lnTo>
                    <a:pt x="7071701" y="1271619"/>
                  </a:lnTo>
                  <a:lnTo>
                    <a:pt x="7090513" y="1235220"/>
                  </a:lnTo>
                  <a:lnTo>
                    <a:pt x="7097268" y="1193291"/>
                  </a:lnTo>
                  <a:lnTo>
                    <a:pt x="7097268" y="132587"/>
                  </a:lnTo>
                  <a:lnTo>
                    <a:pt x="7090513" y="90659"/>
                  </a:lnTo>
                  <a:lnTo>
                    <a:pt x="7071701" y="54260"/>
                  </a:lnTo>
                  <a:lnTo>
                    <a:pt x="7043007" y="25566"/>
                  </a:lnTo>
                  <a:lnTo>
                    <a:pt x="7006608" y="6754"/>
                  </a:lnTo>
                  <a:lnTo>
                    <a:pt x="6964680" y="0"/>
                  </a:lnTo>
                  <a:close/>
                </a:path>
              </a:pathLst>
            </a:custGeom>
            <a:solidFill>
              <a:srgbClr val="3B96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10076" y="1749197"/>
              <a:ext cx="435148" cy="14563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86584" y="1423556"/>
              <a:ext cx="89130" cy="8917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7008622" y="1346847"/>
              <a:ext cx="569595" cy="578485"/>
            </a:xfrm>
            <a:custGeom>
              <a:avLst/>
              <a:gdLst/>
              <a:ahLst/>
              <a:cxnLst/>
              <a:rect l="l" t="t" r="r" b="b"/>
              <a:pathLst>
                <a:path w="569595" h="578485">
                  <a:moveTo>
                    <a:pt x="389712" y="108559"/>
                  </a:moveTo>
                  <a:lnTo>
                    <a:pt x="385330" y="104114"/>
                  </a:lnTo>
                  <a:lnTo>
                    <a:pt x="380923" y="99771"/>
                  </a:lnTo>
                  <a:lnTo>
                    <a:pt x="373837" y="99771"/>
                  </a:lnTo>
                  <a:lnTo>
                    <a:pt x="272491" y="201104"/>
                  </a:lnTo>
                  <a:lnTo>
                    <a:pt x="264756" y="198907"/>
                  </a:lnTo>
                  <a:lnTo>
                    <a:pt x="256425" y="201028"/>
                  </a:lnTo>
                  <a:lnTo>
                    <a:pt x="250659" y="206654"/>
                  </a:lnTo>
                  <a:lnTo>
                    <a:pt x="221107" y="254025"/>
                  </a:lnTo>
                  <a:lnTo>
                    <a:pt x="211594" y="213601"/>
                  </a:lnTo>
                  <a:lnTo>
                    <a:pt x="171780" y="185775"/>
                  </a:lnTo>
                  <a:lnTo>
                    <a:pt x="131762" y="177482"/>
                  </a:lnTo>
                  <a:lnTo>
                    <a:pt x="113207" y="177457"/>
                  </a:lnTo>
                  <a:lnTo>
                    <a:pt x="94792" y="180238"/>
                  </a:lnTo>
                  <a:lnTo>
                    <a:pt x="49606" y="198958"/>
                  </a:lnTo>
                  <a:lnTo>
                    <a:pt x="0" y="357466"/>
                  </a:lnTo>
                  <a:lnTo>
                    <a:pt x="1778" y="366229"/>
                  </a:lnTo>
                  <a:lnTo>
                    <a:pt x="6591" y="373392"/>
                  </a:lnTo>
                  <a:lnTo>
                    <a:pt x="13754" y="378218"/>
                  </a:lnTo>
                  <a:lnTo>
                    <a:pt x="22517" y="379984"/>
                  </a:lnTo>
                  <a:lnTo>
                    <a:pt x="29654" y="378625"/>
                  </a:lnTo>
                  <a:lnTo>
                    <a:pt x="35852" y="375170"/>
                  </a:lnTo>
                  <a:lnTo>
                    <a:pt x="40678" y="369951"/>
                  </a:lnTo>
                  <a:lnTo>
                    <a:pt x="43675" y="363321"/>
                  </a:lnTo>
                  <a:lnTo>
                    <a:pt x="67081" y="266407"/>
                  </a:lnTo>
                  <a:lnTo>
                    <a:pt x="67081" y="578015"/>
                  </a:lnTo>
                  <a:lnTo>
                    <a:pt x="111417" y="578015"/>
                  </a:lnTo>
                  <a:lnTo>
                    <a:pt x="111417" y="377507"/>
                  </a:lnTo>
                  <a:lnTo>
                    <a:pt x="133921" y="377507"/>
                  </a:lnTo>
                  <a:lnTo>
                    <a:pt x="133921" y="578015"/>
                  </a:lnTo>
                  <a:lnTo>
                    <a:pt x="178193" y="578015"/>
                  </a:lnTo>
                  <a:lnTo>
                    <a:pt x="178193" y="264985"/>
                  </a:lnTo>
                  <a:lnTo>
                    <a:pt x="187020" y="302704"/>
                  </a:lnTo>
                  <a:lnTo>
                    <a:pt x="227952" y="317474"/>
                  </a:lnTo>
                  <a:lnTo>
                    <a:pt x="234975" y="314286"/>
                  </a:lnTo>
                  <a:lnTo>
                    <a:pt x="287578" y="228612"/>
                  </a:lnTo>
                  <a:lnTo>
                    <a:pt x="288671" y="223075"/>
                  </a:lnTo>
                  <a:lnTo>
                    <a:pt x="287731" y="217690"/>
                  </a:lnTo>
                  <a:lnTo>
                    <a:pt x="389686" y="115697"/>
                  </a:lnTo>
                  <a:lnTo>
                    <a:pt x="389712" y="108559"/>
                  </a:lnTo>
                  <a:close/>
                </a:path>
                <a:path w="569595" h="578485">
                  <a:moveTo>
                    <a:pt x="569074" y="30022"/>
                  </a:moveTo>
                  <a:lnTo>
                    <a:pt x="566712" y="18338"/>
                  </a:lnTo>
                  <a:lnTo>
                    <a:pt x="560285" y="8788"/>
                  </a:lnTo>
                  <a:lnTo>
                    <a:pt x="550748" y="2362"/>
                  </a:lnTo>
                  <a:lnTo>
                    <a:pt x="539064" y="0"/>
                  </a:lnTo>
                  <a:lnTo>
                    <a:pt x="171437" y="0"/>
                  </a:lnTo>
                  <a:lnTo>
                    <a:pt x="159753" y="2362"/>
                  </a:lnTo>
                  <a:lnTo>
                    <a:pt x="150215" y="8788"/>
                  </a:lnTo>
                  <a:lnTo>
                    <a:pt x="143789" y="18338"/>
                  </a:lnTo>
                  <a:lnTo>
                    <a:pt x="141427" y="30022"/>
                  </a:lnTo>
                  <a:lnTo>
                    <a:pt x="141427" y="57048"/>
                  </a:lnTo>
                  <a:lnTo>
                    <a:pt x="149809" y="59956"/>
                  </a:lnTo>
                  <a:lnTo>
                    <a:pt x="157683" y="63982"/>
                  </a:lnTo>
                  <a:lnTo>
                    <a:pt x="164922" y="69037"/>
                  </a:lnTo>
                  <a:lnTo>
                    <a:pt x="171437" y="75069"/>
                  </a:lnTo>
                  <a:lnTo>
                    <a:pt x="171437" y="30022"/>
                  </a:lnTo>
                  <a:lnTo>
                    <a:pt x="539064" y="30022"/>
                  </a:lnTo>
                  <a:lnTo>
                    <a:pt x="539064" y="277749"/>
                  </a:lnTo>
                  <a:lnTo>
                    <a:pt x="283006" y="277749"/>
                  </a:lnTo>
                  <a:lnTo>
                    <a:pt x="264693" y="307771"/>
                  </a:lnTo>
                  <a:lnTo>
                    <a:pt x="539064" y="307771"/>
                  </a:lnTo>
                  <a:lnTo>
                    <a:pt x="550748" y="305409"/>
                  </a:lnTo>
                  <a:lnTo>
                    <a:pt x="560285" y="298983"/>
                  </a:lnTo>
                  <a:lnTo>
                    <a:pt x="566712" y="289433"/>
                  </a:lnTo>
                  <a:lnTo>
                    <a:pt x="569074" y="277749"/>
                  </a:lnTo>
                  <a:lnTo>
                    <a:pt x="569074" y="300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8222742" y="1041653"/>
            <a:ext cx="5283835" cy="11023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4300"/>
              </a:lnSpc>
              <a:spcBef>
                <a:spcPts val="480"/>
              </a:spcBef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purpose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2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online</a:t>
            </a:r>
            <a:r>
              <a:rPr sz="2000" spc="-25" dirty="0">
                <a:latin typeface="Times New Roman"/>
                <a:cs typeface="Times New Roman"/>
              </a:rPr>
              <a:t> lesson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Times New Roman"/>
                <a:cs typeface="Times New Roman"/>
              </a:rPr>
              <a:t>is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encourage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you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b="1" u="sng" spc="-20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participate</a:t>
            </a:r>
            <a:r>
              <a:rPr sz="2000" b="1" u="sng" spc="-5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actively</a:t>
            </a:r>
            <a:r>
              <a:rPr sz="2000" b="1" u="sng" spc="-60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none" dirty="0">
                <a:latin typeface="Times New Roman"/>
                <a:cs typeface="Times New Roman"/>
              </a:rPr>
              <a:t>in</a:t>
            </a:r>
            <a:r>
              <a:rPr sz="2000" u="none" spc="-45" dirty="0">
                <a:latin typeface="Times New Roman"/>
                <a:cs typeface="Times New Roman"/>
              </a:rPr>
              <a:t> </a:t>
            </a:r>
            <a:r>
              <a:rPr sz="2000" u="none" spc="-55" dirty="0">
                <a:latin typeface="Times New Roman"/>
                <a:cs typeface="Times New Roman"/>
              </a:rPr>
              <a:t>achieving</a:t>
            </a:r>
            <a:r>
              <a:rPr sz="2000" u="none" spc="-60" dirty="0">
                <a:latin typeface="Times New Roman"/>
                <a:cs typeface="Times New Roman"/>
              </a:rPr>
              <a:t> </a:t>
            </a:r>
            <a:r>
              <a:rPr sz="2000" u="none" spc="-30" dirty="0">
                <a:latin typeface="Times New Roman"/>
                <a:cs typeface="Times New Roman"/>
              </a:rPr>
              <a:t>your</a:t>
            </a:r>
            <a:r>
              <a:rPr sz="2000" u="none" spc="-60" dirty="0">
                <a:latin typeface="Times New Roman"/>
                <a:cs typeface="Times New Roman"/>
              </a:rPr>
              <a:t> </a:t>
            </a:r>
            <a:r>
              <a:rPr sz="2000" u="none" spc="-10" dirty="0">
                <a:latin typeface="Times New Roman"/>
                <a:cs typeface="Times New Roman"/>
              </a:rPr>
              <a:t>needs</a:t>
            </a:r>
            <a:r>
              <a:rPr sz="2000" u="none" spc="-65" dirty="0">
                <a:latin typeface="Times New Roman"/>
                <a:cs typeface="Times New Roman"/>
              </a:rPr>
              <a:t> </a:t>
            </a:r>
            <a:r>
              <a:rPr sz="2000" u="none" spc="-25" dirty="0">
                <a:latin typeface="Times New Roman"/>
                <a:cs typeface="Times New Roman"/>
              </a:rPr>
              <a:t>and </a:t>
            </a:r>
            <a:r>
              <a:rPr sz="2000" u="none" spc="-65" dirty="0">
                <a:latin typeface="Times New Roman"/>
                <a:cs typeface="Times New Roman"/>
              </a:rPr>
              <a:t>simplifying</a:t>
            </a:r>
            <a:r>
              <a:rPr sz="2000" u="none" spc="-20" dirty="0">
                <a:latin typeface="Times New Roman"/>
                <a:cs typeface="Times New Roman"/>
              </a:rPr>
              <a:t> </a:t>
            </a:r>
            <a:r>
              <a:rPr sz="2000" u="none" spc="-40" dirty="0">
                <a:latin typeface="Times New Roman"/>
                <a:cs typeface="Times New Roman"/>
              </a:rPr>
              <a:t>your</a:t>
            </a:r>
            <a:r>
              <a:rPr sz="2000" u="none" spc="-20" dirty="0">
                <a:latin typeface="Times New Roman"/>
                <a:cs typeface="Times New Roman"/>
              </a:rPr>
              <a:t> </a:t>
            </a:r>
            <a:r>
              <a:rPr sz="2000" u="none" spc="-75" dirty="0">
                <a:latin typeface="Times New Roman"/>
                <a:cs typeface="Times New Roman"/>
              </a:rPr>
              <a:t>legal</a:t>
            </a:r>
            <a:r>
              <a:rPr sz="2000" u="none" spc="-15" dirty="0">
                <a:latin typeface="Times New Roman"/>
                <a:cs typeface="Times New Roman"/>
              </a:rPr>
              <a:t> </a:t>
            </a:r>
            <a:r>
              <a:rPr sz="2000" u="none" spc="-30" dirty="0">
                <a:latin typeface="Times New Roman"/>
                <a:cs typeface="Times New Roman"/>
              </a:rPr>
              <a:t>education.</a:t>
            </a:r>
            <a:r>
              <a:rPr sz="2000" u="none" spc="-35" dirty="0">
                <a:latin typeface="Times New Roman"/>
                <a:cs typeface="Times New Roman"/>
              </a:rPr>
              <a:t> </a:t>
            </a:r>
            <a:r>
              <a:rPr sz="2000" i="1" u="none" dirty="0">
                <a:latin typeface="Times New Roman"/>
                <a:cs typeface="Times New Roman"/>
              </a:rPr>
              <a:t>I</a:t>
            </a:r>
            <a:r>
              <a:rPr sz="2000" i="1" u="none" spc="-5" dirty="0">
                <a:latin typeface="Times New Roman"/>
                <a:cs typeface="Times New Roman"/>
              </a:rPr>
              <a:t> </a:t>
            </a:r>
            <a:r>
              <a:rPr sz="2000" i="1" u="none" spc="-180" dirty="0">
                <a:latin typeface="Times New Roman"/>
                <a:cs typeface="Times New Roman"/>
              </a:rPr>
              <a:t>want</a:t>
            </a:r>
            <a:r>
              <a:rPr sz="2000" i="1" u="none" spc="-20" dirty="0">
                <a:latin typeface="Times New Roman"/>
                <a:cs typeface="Times New Roman"/>
              </a:rPr>
              <a:t> </a:t>
            </a:r>
            <a:r>
              <a:rPr sz="2000" i="1" u="none" spc="-240" dirty="0">
                <a:latin typeface="Times New Roman"/>
                <a:cs typeface="Times New Roman"/>
              </a:rPr>
              <a:t>you</a:t>
            </a:r>
            <a:r>
              <a:rPr sz="2000" i="1" u="none" dirty="0">
                <a:latin typeface="Times New Roman"/>
                <a:cs typeface="Times New Roman"/>
              </a:rPr>
              <a:t> </a:t>
            </a:r>
            <a:r>
              <a:rPr sz="2000" i="1" u="none" spc="-175" dirty="0">
                <a:latin typeface="Times New Roman"/>
                <a:cs typeface="Times New Roman"/>
              </a:rPr>
              <a:t>to</a:t>
            </a:r>
            <a:r>
              <a:rPr sz="2000" i="1" u="none" spc="-10" dirty="0">
                <a:latin typeface="Times New Roman"/>
                <a:cs typeface="Times New Roman"/>
              </a:rPr>
              <a:t> </a:t>
            </a:r>
            <a:r>
              <a:rPr sz="2000" i="1" u="none" spc="-254" dirty="0">
                <a:latin typeface="Times New Roman"/>
                <a:cs typeface="Times New Roman"/>
              </a:rPr>
              <a:t>be</a:t>
            </a:r>
            <a:r>
              <a:rPr sz="2000" i="1" u="none" dirty="0">
                <a:latin typeface="Times New Roman"/>
                <a:cs typeface="Times New Roman"/>
              </a:rPr>
              <a:t> </a:t>
            </a:r>
            <a:r>
              <a:rPr sz="2000" i="1" u="none" spc="-25" dirty="0">
                <a:latin typeface="Times New Roman"/>
                <a:cs typeface="Times New Roman"/>
              </a:rPr>
              <a:t>the </a:t>
            </a:r>
            <a:r>
              <a:rPr sz="2000" i="1" u="none" spc="-10" dirty="0">
                <a:latin typeface="Times New Roman"/>
                <a:cs typeface="Times New Roman"/>
              </a:rPr>
              <a:t>best!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563868" y="2624327"/>
            <a:ext cx="7097395" cy="1324610"/>
            <a:chOff x="6563868" y="2624327"/>
            <a:chExt cx="7097395" cy="1324610"/>
          </a:xfrm>
        </p:grpSpPr>
        <p:sp>
          <p:nvSpPr>
            <p:cNvPr id="18" name="object 18"/>
            <p:cNvSpPr/>
            <p:nvPr/>
          </p:nvSpPr>
          <p:spPr>
            <a:xfrm>
              <a:off x="6563868" y="2624327"/>
              <a:ext cx="7097395" cy="1324610"/>
            </a:xfrm>
            <a:custGeom>
              <a:avLst/>
              <a:gdLst/>
              <a:ahLst/>
              <a:cxnLst/>
              <a:rect l="l" t="t" r="r" b="b"/>
              <a:pathLst>
                <a:path w="7097394" h="1324610">
                  <a:moveTo>
                    <a:pt x="6964807" y="0"/>
                  </a:moveTo>
                  <a:lnTo>
                    <a:pt x="132460" y="0"/>
                  </a:lnTo>
                  <a:lnTo>
                    <a:pt x="90594" y="6753"/>
                  </a:lnTo>
                  <a:lnTo>
                    <a:pt x="54233" y="25558"/>
                  </a:lnTo>
                  <a:lnTo>
                    <a:pt x="25558" y="54233"/>
                  </a:lnTo>
                  <a:lnTo>
                    <a:pt x="6753" y="90594"/>
                  </a:lnTo>
                  <a:lnTo>
                    <a:pt x="0" y="132461"/>
                  </a:lnTo>
                  <a:lnTo>
                    <a:pt x="0" y="1191895"/>
                  </a:lnTo>
                  <a:lnTo>
                    <a:pt x="6753" y="1233761"/>
                  </a:lnTo>
                  <a:lnTo>
                    <a:pt x="25558" y="1270122"/>
                  </a:lnTo>
                  <a:lnTo>
                    <a:pt x="54233" y="1298797"/>
                  </a:lnTo>
                  <a:lnTo>
                    <a:pt x="90594" y="1317602"/>
                  </a:lnTo>
                  <a:lnTo>
                    <a:pt x="132460" y="1324356"/>
                  </a:lnTo>
                  <a:lnTo>
                    <a:pt x="6964807" y="1324356"/>
                  </a:lnTo>
                  <a:lnTo>
                    <a:pt x="7006673" y="1317602"/>
                  </a:lnTo>
                  <a:lnTo>
                    <a:pt x="7043034" y="1298797"/>
                  </a:lnTo>
                  <a:lnTo>
                    <a:pt x="7071709" y="1270122"/>
                  </a:lnTo>
                  <a:lnTo>
                    <a:pt x="7090514" y="1233761"/>
                  </a:lnTo>
                  <a:lnTo>
                    <a:pt x="7097268" y="1191895"/>
                  </a:lnTo>
                  <a:lnTo>
                    <a:pt x="7097268" y="132461"/>
                  </a:lnTo>
                  <a:lnTo>
                    <a:pt x="7090514" y="90594"/>
                  </a:lnTo>
                  <a:lnTo>
                    <a:pt x="7071709" y="54233"/>
                  </a:lnTo>
                  <a:lnTo>
                    <a:pt x="7043034" y="25558"/>
                  </a:lnTo>
                  <a:lnTo>
                    <a:pt x="7006673" y="6753"/>
                  </a:lnTo>
                  <a:lnTo>
                    <a:pt x="6964807" y="0"/>
                  </a:lnTo>
                  <a:close/>
                </a:path>
              </a:pathLst>
            </a:custGeom>
            <a:solidFill>
              <a:srgbClr val="446F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31299" y="3195597"/>
              <a:ext cx="135046" cy="13512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243838" y="3453827"/>
              <a:ext cx="270510" cy="135255"/>
            </a:xfrm>
            <a:custGeom>
              <a:avLst/>
              <a:gdLst/>
              <a:ahLst/>
              <a:cxnLst/>
              <a:rect l="l" t="t" r="r" b="b"/>
              <a:pathLst>
                <a:path w="270509" h="135254">
                  <a:moveTo>
                    <a:pt x="135046" y="0"/>
                  </a:moveTo>
                  <a:lnTo>
                    <a:pt x="93108" y="5114"/>
                  </a:lnTo>
                  <a:lnTo>
                    <a:pt x="45109" y="21823"/>
                  </a:lnTo>
                  <a:lnTo>
                    <a:pt x="7829" y="45969"/>
                  </a:lnTo>
                  <a:lnTo>
                    <a:pt x="0" y="67560"/>
                  </a:lnTo>
                  <a:lnTo>
                    <a:pt x="0" y="135120"/>
                  </a:lnTo>
                  <a:lnTo>
                    <a:pt x="270092" y="135120"/>
                  </a:lnTo>
                  <a:lnTo>
                    <a:pt x="270092" y="67560"/>
                  </a:lnTo>
                  <a:lnTo>
                    <a:pt x="241456" y="29968"/>
                  </a:lnTo>
                  <a:lnTo>
                    <a:pt x="176929" y="5390"/>
                  </a:lnTo>
                  <a:lnTo>
                    <a:pt x="1350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63776" y="3300691"/>
              <a:ext cx="382630" cy="183163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281182" y="2988413"/>
              <a:ext cx="314960" cy="288925"/>
            </a:xfrm>
            <a:custGeom>
              <a:avLst/>
              <a:gdLst/>
              <a:ahLst/>
              <a:cxnLst/>
              <a:rect l="l" t="t" r="r" b="b"/>
              <a:pathLst>
                <a:path w="314959" h="288925">
                  <a:moveTo>
                    <a:pt x="122985" y="225200"/>
                  </a:moveTo>
                  <a:lnTo>
                    <a:pt x="60789" y="225200"/>
                  </a:lnTo>
                  <a:lnTo>
                    <a:pt x="60789" y="288557"/>
                  </a:lnTo>
                  <a:lnTo>
                    <a:pt x="122985" y="225200"/>
                  </a:lnTo>
                  <a:close/>
                </a:path>
                <a:path w="314959" h="288925">
                  <a:moveTo>
                    <a:pt x="299146" y="0"/>
                  </a:moveTo>
                  <a:lnTo>
                    <a:pt x="15774" y="0"/>
                  </a:lnTo>
                  <a:lnTo>
                    <a:pt x="7102" y="62"/>
                  </a:lnTo>
                  <a:lnTo>
                    <a:pt x="125" y="7131"/>
                  </a:lnTo>
                  <a:lnTo>
                    <a:pt x="168" y="209136"/>
                  </a:lnTo>
                  <a:lnTo>
                    <a:pt x="0" y="217844"/>
                  </a:lnTo>
                  <a:lnTo>
                    <a:pt x="6921" y="225031"/>
                  </a:lnTo>
                  <a:lnTo>
                    <a:pt x="15617" y="225200"/>
                  </a:lnTo>
                  <a:lnTo>
                    <a:pt x="299146" y="225200"/>
                  </a:lnTo>
                  <a:lnTo>
                    <a:pt x="307830" y="225119"/>
                  </a:lnTo>
                  <a:lnTo>
                    <a:pt x="314838" y="218050"/>
                  </a:lnTo>
                  <a:lnTo>
                    <a:pt x="314838" y="197050"/>
                  </a:lnTo>
                  <a:lnTo>
                    <a:pt x="146950" y="197050"/>
                  </a:lnTo>
                  <a:lnTo>
                    <a:pt x="139491" y="189587"/>
                  </a:lnTo>
                  <a:lnTo>
                    <a:pt x="139491" y="171177"/>
                  </a:lnTo>
                  <a:lnTo>
                    <a:pt x="146950" y="163721"/>
                  </a:lnTo>
                  <a:lnTo>
                    <a:pt x="314838" y="163721"/>
                  </a:lnTo>
                  <a:lnTo>
                    <a:pt x="314838" y="152010"/>
                  </a:lnTo>
                  <a:lnTo>
                    <a:pt x="145493" y="152010"/>
                  </a:lnTo>
                  <a:lnTo>
                    <a:pt x="145493" y="107796"/>
                  </a:lnTo>
                  <a:lnTo>
                    <a:pt x="156147" y="107796"/>
                  </a:lnTo>
                  <a:lnTo>
                    <a:pt x="168779" y="105833"/>
                  </a:lnTo>
                  <a:lnTo>
                    <a:pt x="178429" y="100261"/>
                  </a:lnTo>
                  <a:lnTo>
                    <a:pt x="184591" y="91550"/>
                  </a:lnTo>
                  <a:lnTo>
                    <a:pt x="186400" y="82048"/>
                  </a:lnTo>
                  <a:lnTo>
                    <a:pt x="104229" y="82048"/>
                  </a:lnTo>
                  <a:lnTo>
                    <a:pt x="104229" y="80171"/>
                  </a:lnTo>
                  <a:lnTo>
                    <a:pt x="131485" y="33152"/>
                  </a:lnTo>
                  <a:lnTo>
                    <a:pt x="152283" y="28025"/>
                  </a:lnTo>
                  <a:lnTo>
                    <a:pt x="314838" y="28025"/>
                  </a:lnTo>
                  <a:lnTo>
                    <a:pt x="314838" y="7131"/>
                  </a:lnTo>
                  <a:lnTo>
                    <a:pt x="307830" y="62"/>
                  </a:lnTo>
                  <a:lnTo>
                    <a:pt x="299146" y="0"/>
                  </a:lnTo>
                  <a:close/>
                </a:path>
                <a:path w="314959" h="288925">
                  <a:moveTo>
                    <a:pt x="314838" y="163721"/>
                  </a:moveTo>
                  <a:lnTo>
                    <a:pt x="165262" y="163721"/>
                  </a:lnTo>
                  <a:lnTo>
                    <a:pt x="172677" y="171046"/>
                  </a:lnTo>
                  <a:lnTo>
                    <a:pt x="172802" y="180160"/>
                  </a:lnTo>
                  <a:lnTo>
                    <a:pt x="172971" y="189318"/>
                  </a:lnTo>
                  <a:lnTo>
                    <a:pt x="165681" y="196881"/>
                  </a:lnTo>
                  <a:lnTo>
                    <a:pt x="156522" y="197050"/>
                  </a:lnTo>
                  <a:lnTo>
                    <a:pt x="314838" y="197050"/>
                  </a:lnTo>
                  <a:lnTo>
                    <a:pt x="314838" y="163721"/>
                  </a:lnTo>
                  <a:close/>
                </a:path>
                <a:path w="314959" h="288925">
                  <a:moveTo>
                    <a:pt x="314838" y="28025"/>
                  </a:moveTo>
                  <a:lnTo>
                    <a:pt x="154215" y="28025"/>
                  </a:lnTo>
                  <a:lnTo>
                    <a:pt x="156147" y="28150"/>
                  </a:lnTo>
                  <a:lnTo>
                    <a:pt x="176196" y="31964"/>
                  </a:lnTo>
                  <a:lnTo>
                    <a:pt x="192661" y="42789"/>
                  </a:lnTo>
                  <a:lnTo>
                    <a:pt x="203866" y="58999"/>
                  </a:lnTo>
                  <a:lnTo>
                    <a:pt x="208028" y="78445"/>
                  </a:lnTo>
                  <a:lnTo>
                    <a:pt x="208139" y="80171"/>
                  </a:lnTo>
                  <a:lnTo>
                    <a:pt x="205392" y="97534"/>
                  </a:lnTo>
                  <a:lnTo>
                    <a:pt x="196827" y="112255"/>
                  </a:lnTo>
                  <a:lnTo>
                    <a:pt x="183602" y="122983"/>
                  </a:lnTo>
                  <a:lnTo>
                    <a:pt x="166875" y="128364"/>
                  </a:lnTo>
                  <a:lnTo>
                    <a:pt x="166875" y="152010"/>
                  </a:lnTo>
                  <a:lnTo>
                    <a:pt x="314838" y="152010"/>
                  </a:lnTo>
                  <a:lnTo>
                    <a:pt x="314838" y="28025"/>
                  </a:lnTo>
                  <a:close/>
                </a:path>
                <a:path w="314959" h="288925">
                  <a:moveTo>
                    <a:pt x="157285" y="49619"/>
                  </a:moveTo>
                  <a:lnTo>
                    <a:pt x="125611" y="74979"/>
                  </a:lnTo>
                  <a:lnTo>
                    <a:pt x="125498" y="78964"/>
                  </a:lnTo>
                  <a:lnTo>
                    <a:pt x="125611" y="82048"/>
                  </a:lnTo>
                  <a:lnTo>
                    <a:pt x="186400" y="82048"/>
                  </a:lnTo>
                  <a:lnTo>
                    <a:pt x="186757" y="80171"/>
                  </a:lnTo>
                  <a:lnTo>
                    <a:pt x="184606" y="68442"/>
                  </a:lnTo>
                  <a:lnTo>
                    <a:pt x="178344" y="58786"/>
                  </a:lnTo>
                  <a:lnTo>
                    <a:pt x="168921" y="52185"/>
                  </a:lnTo>
                  <a:lnTo>
                    <a:pt x="157285" y="496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8222742" y="2826207"/>
            <a:ext cx="5194935" cy="84518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4300"/>
              </a:lnSpc>
              <a:spcBef>
                <a:spcPts val="480"/>
              </a:spcBef>
            </a:pPr>
            <a:r>
              <a:rPr sz="2000" spc="-95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2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learning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interactive 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discussions</a:t>
            </a:r>
            <a:r>
              <a:rPr sz="2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feel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free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ask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question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you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speak.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563868" y="4280915"/>
            <a:ext cx="7097395" cy="1324610"/>
            <a:chOff x="6563868" y="4280915"/>
            <a:chExt cx="7097395" cy="1324610"/>
          </a:xfrm>
        </p:grpSpPr>
        <p:sp>
          <p:nvSpPr>
            <p:cNvPr id="25" name="object 25"/>
            <p:cNvSpPr/>
            <p:nvPr/>
          </p:nvSpPr>
          <p:spPr>
            <a:xfrm>
              <a:off x="6563868" y="4280915"/>
              <a:ext cx="7097395" cy="1324610"/>
            </a:xfrm>
            <a:custGeom>
              <a:avLst/>
              <a:gdLst/>
              <a:ahLst/>
              <a:cxnLst/>
              <a:rect l="l" t="t" r="r" b="b"/>
              <a:pathLst>
                <a:path w="7097394" h="1324610">
                  <a:moveTo>
                    <a:pt x="6964807" y="0"/>
                  </a:moveTo>
                  <a:lnTo>
                    <a:pt x="132460" y="0"/>
                  </a:lnTo>
                  <a:lnTo>
                    <a:pt x="90594" y="6753"/>
                  </a:lnTo>
                  <a:lnTo>
                    <a:pt x="54233" y="25558"/>
                  </a:lnTo>
                  <a:lnTo>
                    <a:pt x="25558" y="54233"/>
                  </a:lnTo>
                  <a:lnTo>
                    <a:pt x="6753" y="90594"/>
                  </a:lnTo>
                  <a:lnTo>
                    <a:pt x="0" y="132461"/>
                  </a:lnTo>
                  <a:lnTo>
                    <a:pt x="0" y="1191895"/>
                  </a:lnTo>
                  <a:lnTo>
                    <a:pt x="6753" y="1233761"/>
                  </a:lnTo>
                  <a:lnTo>
                    <a:pt x="25558" y="1270122"/>
                  </a:lnTo>
                  <a:lnTo>
                    <a:pt x="54233" y="1298797"/>
                  </a:lnTo>
                  <a:lnTo>
                    <a:pt x="90594" y="1317602"/>
                  </a:lnTo>
                  <a:lnTo>
                    <a:pt x="132460" y="1324356"/>
                  </a:lnTo>
                  <a:lnTo>
                    <a:pt x="6964807" y="1324356"/>
                  </a:lnTo>
                  <a:lnTo>
                    <a:pt x="7006673" y="1317602"/>
                  </a:lnTo>
                  <a:lnTo>
                    <a:pt x="7043034" y="1298797"/>
                  </a:lnTo>
                  <a:lnTo>
                    <a:pt x="7071709" y="1270122"/>
                  </a:lnTo>
                  <a:lnTo>
                    <a:pt x="7090514" y="1233761"/>
                  </a:lnTo>
                  <a:lnTo>
                    <a:pt x="7097268" y="1191895"/>
                  </a:lnTo>
                  <a:lnTo>
                    <a:pt x="7097268" y="132461"/>
                  </a:lnTo>
                  <a:lnTo>
                    <a:pt x="7090514" y="90594"/>
                  </a:lnTo>
                  <a:lnTo>
                    <a:pt x="7071709" y="54233"/>
                  </a:lnTo>
                  <a:lnTo>
                    <a:pt x="7043034" y="25558"/>
                  </a:lnTo>
                  <a:lnTo>
                    <a:pt x="7006673" y="6753"/>
                  </a:lnTo>
                  <a:lnTo>
                    <a:pt x="6964807" y="0"/>
                  </a:lnTo>
                  <a:close/>
                </a:path>
              </a:pathLst>
            </a:custGeom>
            <a:solidFill>
              <a:srgbClr val="A13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114794" y="4665996"/>
              <a:ext cx="431165" cy="555625"/>
            </a:xfrm>
            <a:custGeom>
              <a:avLst/>
              <a:gdLst/>
              <a:ahLst/>
              <a:cxnLst/>
              <a:rect l="l" t="t" r="r" b="b"/>
              <a:pathLst>
                <a:path w="431165" h="555625">
                  <a:moveTo>
                    <a:pt x="0" y="0"/>
                  </a:moveTo>
                  <a:lnTo>
                    <a:pt x="0" y="555495"/>
                  </a:lnTo>
                  <a:lnTo>
                    <a:pt x="430647" y="2777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222742" y="4611751"/>
            <a:ext cx="5297170" cy="5873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2020"/>
              </a:lnSpc>
              <a:spcBef>
                <a:spcPts val="484"/>
              </a:spcBef>
            </a:pP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right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whether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turn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your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video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not.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563868" y="5935979"/>
            <a:ext cx="7097395" cy="1325880"/>
            <a:chOff x="6563868" y="5935979"/>
            <a:chExt cx="7097395" cy="1325880"/>
          </a:xfrm>
        </p:grpSpPr>
        <p:sp>
          <p:nvSpPr>
            <p:cNvPr id="29" name="object 29"/>
            <p:cNvSpPr/>
            <p:nvPr/>
          </p:nvSpPr>
          <p:spPr>
            <a:xfrm>
              <a:off x="6563868" y="5935979"/>
              <a:ext cx="7097395" cy="1325880"/>
            </a:xfrm>
            <a:custGeom>
              <a:avLst/>
              <a:gdLst/>
              <a:ahLst/>
              <a:cxnLst/>
              <a:rect l="l" t="t" r="r" b="b"/>
              <a:pathLst>
                <a:path w="7097394" h="1325879">
                  <a:moveTo>
                    <a:pt x="6964680" y="0"/>
                  </a:moveTo>
                  <a:lnTo>
                    <a:pt x="132587" y="0"/>
                  </a:lnTo>
                  <a:lnTo>
                    <a:pt x="90659" y="6754"/>
                  </a:lnTo>
                  <a:lnTo>
                    <a:pt x="54260" y="25566"/>
                  </a:lnTo>
                  <a:lnTo>
                    <a:pt x="25566" y="54260"/>
                  </a:lnTo>
                  <a:lnTo>
                    <a:pt x="6754" y="90659"/>
                  </a:lnTo>
                  <a:lnTo>
                    <a:pt x="0" y="132588"/>
                  </a:lnTo>
                  <a:lnTo>
                    <a:pt x="0" y="1193292"/>
                  </a:lnTo>
                  <a:lnTo>
                    <a:pt x="6754" y="1235200"/>
                  </a:lnTo>
                  <a:lnTo>
                    <a:pt x="25566" y="1271597"/>
                  </a:lnTo>
                  <a:lnTo>
                    <a:pt x="54260" y="1300298"/>
                  </a:lnTo>
                  <a:lnTo>
                    <a:pt x="90659" y="1319120"/>
                  </a:lnTo>
                  <a:lnTo>
                    <a:pt x="132587" y="1325880"/>
                  </a:lnTo>
                  <a:lnTo>
                    <a:pt x="6964680" y="1325880"/>
                  </a:lnTo>
                  <a:lnTo>
                    <a:pt x="7006608" y="1319120"/>
                  </a:lnTo>
                  <a:lnTo>
                    <a:pt x="7043007" y="1300298"/>
                  </a:lnTo>
                  <a:lnTo>
                    <a:pt x="7071701" y="1271597"/>
                  </a:lnTo>
                  <a:lnTo>
                    <a:pt x="7090513" y="1235200"/>
                  </a:lnTo>
                  <a:lnTo>
                    <a:pt x="7097268" y="1193292"/>
                  </a:lnTo>
                  <a:lnTo>
                    <a:pt x="7097268" y="132588"/>
                  </a:lnTo>
                  <a:lnTo>
                    <a:pt x="7090513" y="90659"/>
                  </a:lnTo>
                  <a:lnTo>
                    <a:pt x="7071701" y="54260"/>
                  </a:lnTo>
                  <a:lnTo>
                    <a:pt x="7043007" y="25566"/>
                  </a:lnTo>
                  <a:lnTo>
                    <a:pt x="7006608" y="6754"/>
                  </a:lnTo>
                  <a:lnTo>
                    <a:pt x="6964680" y="0"/>
                  </a:lnTo>
                  <a:close/>
                </a:path>
              </a:pathLst>
            </a:custGeom>
            <a:solidFill>
              <a:srgbClr val="D978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018761" y="6404783"/>
              <a:ext cx="625475" cy="391160"/>
            </a:xfrm>
            <a:custGeom>
              <a:avLst/>
              <a:gdLst/>
              <a:ahLst/>
              <a:cxnLst/>
              <a:rect l="l" t="t" r="r" b="b"/>
              <a:pathLst>
                <a:path w="625475" h="391159">
                  <a:moveTo>
                    <a:pt x="302203" y="7337"/>
                  </a:moveTo>
                  <a:lnTo>
                    <a:pt x="275419" y="22895"/>
                  </a:lnTo>
                  <a:lnTo>
                    <a:pt x="79602" y="23085"/>
                  </a:lnTo>
                  <a:lnTo>
                    <a:pt x="21898" y="63168"/>
                  </a:lnTo>
                  <a:lnTo>
                    <a:pt x="5832" y="102539"/>
                  </a:lnTo>
                  <a:lnTo>
                    <a:pt x="0" y="150509"/>
                  </a:lnTo>
                  <a:lnTo>
                    <a:pt x="6385" y="200629"/>
                  </a:lnTo>
                  <a:lnTo>
                    <a:pt x="23905" y="241143"/>
                  </a:lnTo>
                  <a:lnTo>
                    <a:pt x="50104" y="268243"/>
                  </a:lnTo>
                  <a:lnTo>
                    <a:pt x="82528" y="278122"/>
                  </a:lnTo>
                  <a:lnTo>
                    <a:pt x="258838" y="278122"/>
                  </a:lnTo>
                  <a:lnTo>
                    <a:pt x="258838" y="390723"/>
                  </a:lnTo>
                  <a:lnTo>
                    <a:pt x="333864" y="332546"/>
                  </a:lnTo>
                  <a:lnTo>
                    <a:pt x="408889" y="332546"/>
                  </a:lnTo>
                  <a:lnTo>
                    <a:pt x="408889" y="329468"/>
                  </a:lnTo>
                  <a:lnTo>
                    <a:pt x="288848" y="329468"/>
                  </a:lnTo>
                  <a:lnTo>
                    <a:pt x="288848" y="248096"/>
                  </a:lnTo>
                  <a:lnTo>
                    <a:pt x="82528" y="248096"/>
                  </a:lnTo>
                  <a:lnTo>
                    <a:pt x="63624" y="241060"/>
                  </a:lnTo>
                  <a:lnTo>
                    <a:pt x="46759" y="221203"/>
                  </a:lnTo>
                  <a:lnTo>
                    <a:pt x="34650" y="190395"/>
                  </a:lnTo>
                  <a:lnTo>
                    <a:pt x="30010" y="150509"/>
                  </a:lnTo>
                  <a:lnTo>
                    <a:pt x="34650" y="110622"/>
                  </a:lnTo>
                  <a:lnTo>
                    <a:pt x="46759" y="79814"/>
                  </a:lnTo>
                  <a:lnTo>
                    <a:pt x="63624" y="59957"/>
                  </a:lnTo>
                  <a:lnTo>
                    <a:pt x="82528" y="52922"/>
                  </a:lnTo>
                  <a:lnTo>
                    <a:pt x="589174" y="52922"/>
                  </a:lnTo>
                  <a:lnTo>
                    <a:pt x="573789" y="35750"/>
                  </a:lnTo>
                  <a:lnTo>
                    <a:pt x="532682" y="22895"/>
                  </a:lnTo>
                  <a:lnTo>
                    <a:pt x="397635" y="22895"/>
                  </a:lnTo>
                  <a:lnTo>
                    <a:pt x="394284" y="16151"/>
                  </a:lnTo>
                  <a:lnTo>
                    <a:pt x="388489" y="10947"/>
                  </a:lnTo>
                  <a:lnTo>
                    <a:pt x="385888" y="9983"/>
                  </a:lnTo>
                  <a:lnTo>
                    <a:pt x="314807" y="9983"/>
                  </a:lnTo>
                  <a:lnTo>
                    <a:pt x="308609" y="7999"/>
                  </a:lnTo>
                  <a:lnTo>
                    <a:pt x="302203" y="7337"/>
                  </a:lnTo>
                  <a:close/>
                </a:path>
                <a:path w="625475" h="391159">
                  <a:moveTo>
                    <a:pt x="408889" y="332546"/>
                  </a:moveTo>
                  <a:lnTo>
                    <a:pt x="333864" y="332546"/>
                  </a:lnTo>
                  <a:lnTo>
                    <a:pt x="408889" y="390723"/>
                  </a:lnTo>
                  <a:lnTo>
                    <a:pt x="408889" y="332546"/>
                  </a:lnTo>
                  <a:close/>
                </a:path>
                <a:path w="625475" h="391159">
                  <a:moveTo>
                    <a:pt x="333864" y="294562"/>
                  </a:moveTo>
                  <a:lnTo>
                    <a:pt x="288848" y="329468"/>
                  </a:lnTo>
                  <a:lnTo>
                    <a:pt x="378879" y="329468"/>
                  </a:lnTo>
                  <a:lnTo>
                    <a:pt x="333864" y="294562"/>
                  </a:lnTo>
                  <a:close/>
                </a:path>
                <a:path w="625475" h="391159">
                  <a:moveTo>
                    <a:pt x="408889" y="232782"/>
                  </a:moveTo>
                  <a:lnTo>
                    <a:pt x="378879" y="232782"/>
                  </a:lnTo>
                  <a:lnTo>
                    <a:pt x="378879" y="329468"/>
                  </a:lnTo>
                  <a:lnTo>
                    <a:pt x="408889" y="329468"/>
                  </a:lnTo>
                  <a:lnTo>
                    <a:pt x="408889" y="278122"/>
                  </a:lnTo>
                  <a:lnTo>
                    <a:pt x="593515" y="278122"/>
                  </a:lnTo>
                  <a:lnTo>
                    <a:pt x="600205" y="271404"/>
                  </a:lnTo>
                  <a:lnTo>
                    <a:pt x="600205" y="254820"/>
                  </a:lnTo>
                  <a:lnTo>
                    <a:pt x="593515" y="248096"/>
                  </a:lnTo>
                  <a:lnTo>
                    <a:pt x="408889" y="248096"/>
                  </a:lnTo>
                  <a:lnTo>
                    <a:pt x="408889" y="232782"/>
                  </a:lnTo>
                  <a:close/>
                </a:path>
                <a:path w="625475" h="391159">
                  <a:moveTo>
                    <a:pt x="415492" y="210562"/>
                  </a:moveTo>
                  <a:lnTo>
                    <a:pt x="258838" y="210562"/>
                  </a:lnTo>
                  <a:lnTo>
                    <a:pt x="258838" y="248096"/>
                  </a:lnTo>
                  <a:lnTo>
                    <a:pt x="288848" y="248096"/>
                  </a:lnTo>
                  <a:lnTo>
                    <a:pt x="288848" y="229254"/>
                  </a:lnTo>
                  <a:lnTo>
                    <a:pt x="408889" y="229254"/>
                  </a:lnTo>
                  <a:lnTo>
                    <a:pt x="408889" y="213190"/>
                  </a:lnTo>
                  <a:lnTo>
                    <a:pt x="411171" y="212539"/>
                  </a:lnTo>
                  <a:lnTo>
                    <a:pt x="413385" y="211657"/>
                  </a:lnTo>
                  <a:lnTo>
                    <a:pt x="415492" y="210562"/>
                  </a:lnTo>
                  <a:close/>
                </a:path>
                <a:path w="625475" h="391159">
                  <a:moveTo>
                    <a:pt x="543935" y="210562"/>
                  </a:moveTo>
                  <a:lnTo>
                    <a:pt x="513925" y="210562"/>
                  </a:lnTo>
                  <a:lnTo>
                    <a:pt x="514708" y="220571"/>
                  </a:lnTo>
                  <a:lnTo>
                    <a:pt x="517046" y="230342"/>
                  </a:lnTo>
                  <a:lnTo>
                    <a:pt x="520804" y="239512"/>
                  </a:lnTo>
                  <a:lnTo>
                    <a:pt x="526004" y="248096"/>
                  </a:lnTo>
                  <a:lnTo>
                    <a:pt x="585200" y="248096"/>
                  </a:lnTo>
                  <a:lnTo>
                    <a:pt x="569738" y="245700"/>
                  </a:lnTo>
                  <a:lnTo>
                    <a:pt x="556828" y="237847"/>
                  </a:lnTo>
                  <a:lnTo>
                    <a:pt x="547788" y="225735"/>
                  </a:lnTo>
                  <a:lnTo>
                    <a:pt x="543935" y="210562"/>
                  </a:lnTo>
                  <a:close/>
                </a:path>
                <a:path w="625475" h="391159">
                  <a:moveTo>
                    <a:pt x="359898" y="232031"/>
                  </a:moveTo>
                  <a:lnTo>
                    <a:pt x="316833" y="232031"/>
                  </a:lnTo>
                  <a:lnTo>
                    <a:pt x="322616" y="237405"/>
                  </a:lnTo>
                  <a:lnTo>
                    <a:pt x="330175" y="240451"/>
                  </a:lnTo>
                  <a:lnTo>
                    <a:pt x="338065" y="240589"/>
                  </a:lnTo>
                  <a:lnTo>
                    <a:pt x="346806" y="240627"/>
                  </a:lnTo>
                  <a:lnTo>
                    <a:pt x="355171" y="237042"/>
                  </a:lnTo>
                  <a:lnTo>
                    <a:pt x="359898" y="232031"/>
                  </a:lnTo>
                  <a:close/>
                </a:path>
                <a:path w="625475" h="391159">
                  <a:moveTo>
                    <a:pt x="408889" y="229254"/>
                  </a:moveTo>
                  <a:lnTo>
                    <a:pt x="288848" y="229254"/>
                  </a:lnTo>
                  <a:lnTo>
                    <a:pt x="290586" y="230342"/>
                  </a:lnTo>
                  <a:lnTo>
                    <a:pt x="292418" y="231274"/>
                  </a:lnTo>
                  <a:lnTo>
                    <a:pt x="301565" y="234846"/>
                  </a:lnTo>
                  <a:lnTo>
                    <a:pt x="309593" y="234846"/>
                  </a:lnTo>
                  <a:lnTo>
                    <a:pt x="316833" y="232031"/>
                  </a:lnTo>
                  <a:lnTo>
                    <a:pt x="359898" y="232031"/>
                  </a:lnTo>
                  <a:lnTo>
                    <a:pt x="361173" y="230680"/>
                  </a:lnTo>
                  <a:lnTo>
                    <a:pt x="408889" y="230680"/>
                  </a:lnTo>
                  <a:lnTo>
                    <a:pt x="408889" y="229254"/>
                  </a:lnTo>
                  <a:close/>
                </a:path>
                <a:path w="625475" h="391159">
                  <a:moveTo>
                    <a:pt x="408889" y="230680"/>
                  </a:moveTo>
                  <a:lnTo>
                    <a:pt x="361173" y="230680"/>
                  </a:lnTo>
                  <a:lnTo>
                    <a:pt x="366762" y="233032"/>
                  </a:lnTo>
                  <a:lnTo>
                    <a:pt x="372896" y="233758"/>
                  </a:lnTo>
                  <a:lnTo>
                    <a:pt x="378879" y="232782"/>
                  </a:lnTo>
                  <a:lnTo>
                    <a:pt x="408889" y="232782"/>
                  </a:lnTo>
                  <a:lnTo>
                    <a:pt x="408889" y="230680"/>
                  </a:lnTo>
                  <a:close/>
                </a:path>
                <a:path w="625475" h="391159">
                  <a:moveTo>
                    <a:pt x="68348" y="104493"/>
                  </a:moveTo>
                  <a:lnTo>
                    <a:pt x="60320" y="109597"/>
                  </a:lnTo>
                  <a:lnTo>
                    <a:pt x="56981" y="124779"/>
                  </a:lnTo>
                  <a:lnTo>
                    <a:pt x="56231" y="132005"/>
                  </a:lnTo>
                  <a:lnTo>
                    <a:pt x="56269" y="139249"/>
                  </a:lnTo>
                  <a:lnTo>
                    <a:pt x="60339" y="167271"/>
                  </a:lnTo>
                  <a:lnTo>
                    <a:pt x="71499" y="189909"/>
                  </a:lnTo>
                  <a:lnTo>
                    <a:pt x="88173" y="205046"/>
                  </a:lnTo>
                  <a:lnTo>
                    <a:pt x="108787" y="210562"/>
                  </a:lnTo>
                  <a:lnTo>
                    <a:pt x="588951" y="210562"/>
                  </a:lnTo>
                  <a:lnTo>
                    <a:pt x="602038" y="207543"/>
                  </a:lnTo>
                  <a:lnTo>
                    <a:pt x="613701" y="197669"/>
                  </a:lnTo>
                  <a:lnTo>
                    <a:pt x="619099" y="186090"/>
                  </a:lnTo>
                  <a:lnTo>
                    <a:pt x="336414" y="186090"/>
                  </a:lnTo>
                  <a:lnTo>
                    <a:pt x="310847" y="180941"/>
                  </a:lnTo>
                  <a:lnTo>
                    <a:pt x="310243" y="180535"/>
                  </a:lnTo>
                  <a:lnTo>
                    <a:pt x="108787" y="180535"/>
                  </a:lnTo>
                  <a:lnTo>
                    <a:pt x="100775" y="177410"/>
                  </a:lnTo>
                  <a:lnTo>
                    <a:pt x="93538" y="168759"/>
                  </a:lnTo>
                  <a:lnTo>
                    <a:pt x="88298" y="155675"/>
                  </a:lnTo>
                  <a:lnTo>
                    <a:pt x="86279" y="139249"/>
                  </a:lnTo>
                  <a:lnTo>
                    <a:pt x="86241" y="134200"/>
                  </a:lnTo>
                  <a:lnTo>
                    <a:pt x="86773" y="129165"/>
                  </a:lnTo>
                  <a:lnTo>
                    <a:pt x="89655" y="116128"/>
                  </a:lnTo>
                  <a:lnTo>
                    <a:pt x="84553" y="108096"/>
                  </a:lnTo>
                  <a:lnTo>
                    <a:pt x="68348" y="104493"/>
                  </a:lnTo>
                  <a:close/>
                </a:path>
                <a:path w="625475" h="391159">
                  <a:moveTo>
                    <a:pt x="431785" y="54273"/>
                  </a:moveTo>
                  <a:lnTo>
                    <a:pt x="336414" y="54273"/>
                  </a:lnTo>
                  <a:lnTo>
                    <a:pt x="362055" y="59452"/>
                  </a:lnTo>
                  <a:lnTo>
                    <a:pt x="382994" y="73577"/>
                  </a:lnTo>
                  <a:lnTo>
                    <a:pt x="397111" y="94527"/>
                  </a:lnTo>
                  <a:lnTo>
                    <a:pt x="402287" y="120182"/>
                  </a:lnTo>
                  <a:lnTo>
                    <a:pt x="397111" y="145837"/>
                  </a:lnTo>
                  <a:lnTo>
                    <a:pt x="382994" y="166786"/>
                  </a:lnTo>
                  <a:lnTo>
                    <a:pt x="362055" y="180911"/>
                  </a:lnTo>
                  <a:lnTo>
                    <a:pt x="336414" y="186090"/>
                  </a:lnTo>
                  <a:lnTo>
                    <a:pt x="619099" y="186090"/>
                  </a:lnTo>
                  <a:lnTo>
                    <a:pt x="621689" y="180535"/>
                  </a:lnTo>
                  <a:lnTo>
                    <a:pt x="434398" y="180535"/>
                  </a:lnTo>
                  <a:lnTo>
                    <a:pt x="441519" y="177239"/>
                  </a:lnTo>
                  <a:lnTo>
                    <a:pt x="447065" y="171283"/>
                  </a:lnTo>
                  <a:lnTo>
                    <a:pt x="450617" y="161966"/>
                  </a:lnTo>
                  <a:lnTo>
                    <a:pt x="452648" y="156702"/>
                  </a:lnTo>
                  <a:lnTo>
                    <a:pt x="452648" y="148676"/>
                  </a:lnTo>
                  <a:lnTo>
                    <a:pt x="449853" y="141426"/>
                  </a:lnTo>
                  <a:lnTo>
                    <a:pt x="455155" y="135708"/>
                  </a:lnTo>
                  <a:lnTo>
                    <a:pt x="458100" y="128201"/>
                  </a:lnTo>
                  <a:lnTo>
                    <a:pt x="458144" y="111662"/>
                  </a:lnTo>
                  <a:lnTo>
                    <a:pt x="454561" y="103292"/>
                  </a:lnTo>
                  <a:lnTo>
                    <a:pt x="448203" y="97286"/>
                  </a:lnTo>
                  <a:lnTo>
                    <a:pt x="450165" y="91083"/>
                  </a:lnTo>
                  <a:lnTo>
                    <a:pt x="432072" y="55999"/>
                  </a:lnTo>
                  <a:lnTo>
                    <a:pt x="431906" y="54823"/>
                  </a:lnTo>
                  <a:lnTo>
                    <a:pt x="431785" y="54273"/>
                  </a:lnTo>
                  <a:close/>
                </a:path>
                <a:path w="625475" h="391159">
                  <a:moveTo>
                    <a:pt x="136771" y="52922"/>
                  </a:moveTo>
                  <a:lnTo>
                    <a:pt x="82528" y="52922"/>
                  </a:lnTo>
                  <a:lnTo>
                    <a:pt x="102080" y="59607"/>
                  </a:lnTo>
                  <a:lnTo>
                    <a:pt x="117522" y="78267"/>
                  </a:lnTo>
                  <a:lnTo>
                    <a:pt x="127652" y="106759"/>
                  </a:lnTo>
                  <a:lnTo>
                    <a:pt x="131089" y="140960"/>
                  </a:lnTo>
                  <a:lnTo>
                    <a:pt x="131210" y="145837"/>
                  </a:lnTo>
                  <a:lnTo>
                    <a:pt x="130647" y="164701"/>
                  </a:lnTo>
                  <a:lnTo>
                    <a:pt x="128087" y="175844"/>
                  </a:lnTo>
                  <a:lnTo>
                    <a:pt x="121504" y="179949"/>
                  </a:lnTo>
                  <a:lnTo>
                    <a:pt x="108787" y="180535"/>
                  </a:lnTo>
                  <a:lnTo>
                    <a:pt x="153202" y="180535"/>
                  </a:lnTo>
                  <a:lnTo>
                    <a:pt x="156670" y="171505"/>
                  </a:lnTo>
                  <a:lnTo>
                    <a:pt x="159188" y="162189"/>
                  </a:lnTo>
                  <a:lnTo>
                    <a:pt x="160738" y="152662"/>
                  </a:lnTo>
                  <a:lnTo>
                    <a:pt x="161138" y="145837"/>
                  </a:lnTo>
                  <a:lnTo>
                    <a:pt x="161072" y="139249"/>
                  </a:lnTo>
                  <a:lnTo>
                    <a:pt x="159634" y="116090"/>
                  </a:lnTo>
                  <a:lnTo>
                    <a:pt x="154806" y="91881"/>
                  </a:lnTo>
                  <a:lnTo>
                    <a:pt x="147093" y="70713"/>
                  </a:lnTo>
                  <a:lnTo>
                    <a:pt x="136771" y="52922"/>
                  </a:lnTo>
                  <a:close/>
                </a:path>
                <a:path w="625475" h="391159">
                  <a:moveTo>
                    <a:pt x="431397" y="52922"/>
                  </a:moveTo>
                  <a:lnTo>
                    <a:pt x="244283" y="52922"/>
                  </a:lnTo>
                  <a:lnTo>
                    <a:pt x="244204" y="53929"/>
                  </a:lnTo>
                  <a:lnTo>
                    <a:pt x="244133" y="56731"/>
                  </a:lnTo>
                  <a:lnTo>
                    <a:pt x="244283" y="58627"/>
                  </a:lnTo>
                  <a:lnTo>
                    <a:pt x="233880" y="65353"/>
                  </a:lnTo>
                  <a:lnTo>
                    <a:pt x="227083" y="75200"/>
                  </a:lnTo>
                  <a:lnTo>
                    <a:pt x="224460" y="86876"/>
                  </a:lnTo>
                  <a:lnTo>
                    <a:pt x="226577" y="99088"/>
                  </a:lnTo>
                  <a:lnTo>
                    <a:pt x="221175" y="104912"/>
                  </a:lnTo>
                  <a:lnTo>
                    <a:pt x="218124" y="112537"/>
                  </a:lnTo>
                  <a:lnTo>
                    <a:pt x="218071" y="124779"/>
                  </a:lnTo>
                  <a:lnTo>
                    <a:pt x="218178" y="129165"/>
                  </a:lnTo>
                  <a:lnTo>
                    <a:pt x="221694" y="137166"/>
                  </a:lnTo>
                  <a:lnTo>
                    <a:pt x="227927" y="143002"/>
                  </a:lnTo>
                  <a:lnTo>
                    <a:pt x="225947" y="149185"/>
                  </a:lnTo>
                  <a:lnTo>
                    <a:pt x="225287" y="155576"/>
                  </a:lnTo>
                  <a:lnTo>
                    <a:pt x="225947" y="161966"/>
                  </a:lnTo>
                  <a:lnTo>
                    <a:pt x="227927" y="168149"/>
                  </a:lnTo>
                  <a:lnTo>
                    <a:pt x="229991" y="173004"/>
                  </a:lnTo>
                  <a:lnTo>
                    <a:pt x="233242" y="177264"/>
                  </a:lnTo>
                  <a:lnTo>
                    <a:pt x="237381" y="180535"/>
                  </a:lnTo>
                  <a:lnTo>
                    <a:pt x="310243" y="180535"/>
                  </a:lnTo>
                  <a:lnTo>
                    <a:pt x="289941" y="166892"/>
                  </a:lnTo>
                  <a:lnTo>
                    <a:pt x="275804" y="146040"/>
                  </a:lnTo>
                  <a:lnTo>
                    <a:pt x="270542" y="120482"/>
                  </a:lnTo>
                  <a:lnTo>
                    <a:pt x="275600" y="94804"/>
                  </a:lnTo>
                  <a:lnTo>
                    <a:pt x="289622" y="73790"/>
                  </a:lnTo>
                  <a:lnTo>
                    <a:pt x="310497" y="59570"/>
                  </a:lnTo>
                  <a:lnTo>
                    <a:pt x="336114" y="54273"/>
                  </a:lnTo>
                  <a:lnTo>
                    <a:pt x="431785" y="54273"/>
                  </a:lnTo>
                  <a:lnTo>
                    <a:pt x="431710" y="53929"/>
                  </a:lnTo>
                  <a:lnTo>
                    <a:pt x="431397" y="52922"/>
                  </a:lnTo>
                  <a:close/>
                </a:path>
                <a:path w="625475" h="391159">
                  <a:moveTo>
                    <a:pt x="589174" y="52922"/>
                  </a:moveTo>
                  <a:lnTo>
                    <a:pt x="532682" y="52922"/>
                  </a:lnTo>
                  <a:lnTo>
                    <a:pt x="553187" y="58501"/>
                  </a:lnTo>
                  <a:lnTo>
                    <a:pt x="569647" y="73068"/>
                  </a:lnTo>
                  <a:lnTo>
                    <a:pt x="582005" y="93363"/>
                  </a:lnTo>
                  <a:lnTo>
                    <a:pt x="590201" y="116128"/>
                  </a:lnTo>
                  <a:lnTo>
                    <a:pt x="594674" y="140960"/>
                  </a:lnTo>
                  <a:lnTo>
                    <a:pt x="594851" y="160802"/>
                  </a:lnTo>
                  <a:lnTo>
                    <a:pt x="592390" y="174409"/>
                  </a:lnTo>
                  <a:lnTo>
                    <a:pt x="588951" y="180535"/>
                  </a:lnTo>
                  <a:lnTo>
                    <a:pt x="621689" y="180535"/>
                  </a:lnTo>
                  <a:lnTo>
                    <a:pt x="622071" y="179717"/>
                  </a:lnTo>
                  <a:lnTo>
                    <a:pt x="625276" y="152460"/>
                  </a:lnTo>
                  <a:lnTo>
                    <a:pt x="619688" y="110048"/>
                  </a:lnTo>
                  <a:lnTo>
                    <a:pt x="602659" y="67973"/>
                  </a:lnTo>
                  <a:lnTo>
                    <a:pt x="589174" y="52922"/>
                  </a:lnTo>
                  <a:close/>
                </a:path>
                <a:path w="625475" h="391159">
                  <a:moveTo>
                    <a:pt x="329168" y="0"/>
                  </a:moveTo>
                  <a:lnTo>
                    <a:pt x="320784" y="3590"/>
                  </a:lnTo>
                  <a:lnTo>
                    <a:pt x="314807" y="9983"/>
                  </a:lnTo>
                  <a:lnTo>
                    <a:pt x="385888" y="9983"/>
                  </a:lnTo>
                  <a:lnTo>
                    <a:pt x="381430" y="8332"/>
                  </a:lnTo>
                  <a:lnTo>
                    <a:pt x="358922" y="8332"/>
                  </a:lnTo>
                  <a:lnTo>
                    <a:pt x="353164" y="3102"/>
                  </a:lnTo>
                  <a:lnTo>
                    <a:pt x="345693" y="168"/>
                  </a:lnTo>
                  <a:lnTo>
                    <a:pt x="329168" y="0"/>
                  </a:lnTo>
                  <a:close/>
                </a:path>
                <a:path w="625475" h="391159">
                  <a:moveTo>
                    <a:pt x="374209" y="5411"/>
                  </a:moveTo>
                  <a:lnTo>
                    <a:pt x="366143" y="5411"/>
                  </a:lnTo>
                  <a:lnTo>
                    <a:pt x="358922" y="8332"/>
                  </a:lnTo>
                  <a:lnTo>
                    <a:pt x="381430" y="8332"/>
                  </a:lnTo>
                  <a:lnTo>
                    <a:pt x="374209" y="54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222742" y="6267958"/>
            <a:ext cx="4615180" cy="5873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2020"/>
              </a:lnSpc>
              <a:spcBef>
                <a:spcPts val="484"/>
              </a:spcBef>
            </a:pPr>
            <a:r>
              <a:rPr sz="2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Participation</a:t>
            </a:r>
            <a:r>
              <a:rPr sz="2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prepares</a:t>
            </a:r>
            <a:r>
              <a:rPr sz="2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your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exam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needs</a:t>
            </a:r>
            <a:r>
              <a:rPr sz="2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ease.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56F992-54CA-C75E-EC4E-E644A0B15C1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2548" y="734949"/>
            <a:ext cx="7150734" cy="76745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ts val="6300"/>
              </a:lnSpc>
              <a:spcBef>
                <a:spcPts val="110"/>
              </a:spcBef>
            </a:pPr>
            <a:r>
              <a:rPr lang="en-GB" sz="5050" dirty="0"/>
              <a:t>Introduction</a:t>
            </a:r>
            <a:endParaRPr sz="5050" dirty="0"/>
          </a:p>
        </p:txBody>
      </p:sp>
      <p:sp>
        <p:nvSpPr>
          <p:cNvPr id="4" name="object 4"/>
          <p:cNvSpPr txBox="1"/>
          <p:nvPr/>
        </p:nvSpPr>
        <p:spPr>
          <a:xfrm>
            <a:off x="682548" y="4265752"/>
            <a:ext cx="7637780" cy="2568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4500"/>
              </a:lnSpc>
              <a:spcBef>
                <a:spcPts val="105"/>
              </a:spcBef>
            </a:pP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nuisance,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critical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concept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in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law,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addresses</a:t>
            </a:r>
            <a:r>
              <a:rPr sz="15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delicate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balance</a:t>
            </a:r>
            <a:r>
              <a:rPr sz="15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between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societal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progress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ecological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preservation.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presentation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explores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multifaceted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nature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of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nuisance,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its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legal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framework,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ongoing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challenges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reconciling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protection.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15" dirty="0">
                <a:solidFill>
                  <a:srgbClr val="FFFFFF"/>
                </a:solidFill>
                <a:latin typeface="Verdana"/>
                <a:cs typeface="Verdana"/>
              </a:rPr>
              <a:t>We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examine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landmark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70" dirty="0">
                <a:solidFill>
                  <a:srgbClr val="FFFFFF"/>
                </a:solidFill>
                <a:latin typeface="Verdana"/>
                <a:cs typeface="Verdana"/>
              </a:rPr>
              <a:t>cases,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analyze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various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types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pollution,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discuss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roles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different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stakeholders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shaping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policy.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Join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0" dirty="0">
                <a:solidFill>
                  <a:srgbClr val="FFFFFF"/>
                </a:solidFill>
                <a:latin typeface="Verdana"/>
                <a:cs typeface="Verdana"/>
              </a:rPr>
              <a:t>us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journey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through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complex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landscape</a:t>
            </a:r>
            <a:r>
              <a:rPr sz="15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law,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70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we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uncover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its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historical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roots,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current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applications,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future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trends.</a:t>
            </a:r>
            <a:endParaRPr sz="1550" dirty="0">
              <a:latin typeface="Verdana"/>
              <a:cs typeface="Verdana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2D7661B-A1DF-27B0-DE4C-0395614CC7D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195" y="1097660"/>
            <a:ext cx="99193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Introduction</a:t>
            </a:r>
            <a:r>
              <a:rPr sz="4400" spc="190" dirty="0"/>
              <a:t> </a:t>
            </a:r>
            <a:r>
              <a:rPr sz="4400" spc="145" dirty="0"/>
              <a:t>to</a:t>
            </a:r>
            <a:r>
              <a:rPr sz="4400" spc="215" dirty="0"/>
              <a:t> </a:t>
            </a:r>
            <a:r>
              <a:rPr sz="4400" dirty="0"/>
              <a:t>Environmental</a:t>
            </a:r>
            <a:r>
              <a:rPr sz="4400" spc="215" dirty="0"/>
              <a:t> </a:t>
            </a:r>
            <a:r>
              <a:rPr sz="4400" spc="-10" dirty="0"/>
              <a:t>Nuisance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825195" y="2422601"/>
            <a:ext cx="3924935" cy="40119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Definition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100"/>
              </a:lnSpc>
              <a:spcBef>
                <a:spcPts val="1750"/>
              </a:spcBef>
            </a:pP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refers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any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activity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condition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40" dirty="0">
                <a:solidFill>
                  <a:srgbClr val="FFFFFF"/>
                </a:solidFill>
                <a:latin typeface="Verdana"/>
                <a:cs typeface="Verdana"/>
              </a:rPr>
              <a:t>interferes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90" dirty="0">
                <a:solidFill>
                  <a:srgbClr val="FFFFFF"/>
                </a:solidFill>
                <a:latin typeface="Verdana"/>
                <a:cs typeface="Verdana"/>
              </a:rPr>
              <a:t>use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90" dirty="0">
                <a:solidFill>
                  <a:srgbClr val="FFFFFF"/>
                </a:solidFill>
                <a:latin typeface="Verdana"/>
                <a:cs typeface="Verdana"/>
              </a:rPr>
              <a:t>enjoyment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3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property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90" dirty="0">
                <a:solidFill>
                  <a:srgbClr val="FFFFFF"/>
                </a:solidFill>
                <a:latin typeface="Verdana"/>
                <a:cs typeface="Verdana"/>
              </a:rPr>
              <a:t>causes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15" dirty="0">
                <a:solidFill>
                  <a:srgbClr val="FFFFFF"/>
                </a:solidFill>
                <a:latin typeface="Verdana"/>
                <a:cs typeface="Verdana"/>
              </a:rPr>
              <a:t>harm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public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health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environment.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60" dirty="0">
                <a:solidFill>
                  <a:srgbClr val="FFFFFF"/>
                </a:solidFill>
                <a:latin typeface="Verdana"/>
                <a:cs typeface="Verdana"/>
              </a:rPr>
              <a:t>legal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concept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90" dirty="0">
                <a:solidFill>
                  <a:srgbClr val="FFFFFF"/>
                </a:solidFill>
                <a:latin typeface="Verdana"/>
                <a:cs typeface="Verdana"/>
              </a:rPr>
              <a:t>encompasses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various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forms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degradation,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including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air,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water,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noise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pollution.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5684" y="2422601"/>
            <a:ext cx="3723004" cy="4392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Importance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1745"/>
              </a:spcBef>
            </a:pP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Understanding</a:t>
            </a:r>
            <a:r>
              <a:rPr sz="185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is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5" dirty="0">
                <a:solidFill>
                  <a:srgbClr val="FFFFFF"/>
                </a:solidFill>
                <a:latin typeface="Verdana"/>
                <a:cs typeface="Verdana"/>
              </a:rPr>
              <a:t>maintaining 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ecological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balance,</a:t>
            </a:r>
            <a:r>
              <a:rPr sz="18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protecting</a:t>
            </a:r>
            <a:r>
              <a:rPr sz="18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public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health,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ensuring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5" dirty="0">
                <a:solidFill>
                  <a:srgbClr val="FFFFFF"/>
                </a:solidFill>
                <a:latin typeface="Verdana"/>
                <a:cs typeface="Verdana"/>
              </a:rPr>
              <a:t>sustainable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development.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provides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1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legal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framework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addressing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conflicts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between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progress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conservation,</a:t>
            </a:r>
            <a:r>
              <a:rPr sz="18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helping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safeguard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natural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resources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future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generations.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6121" y="2422601"/>
            <a:ext cx="3872229" cy="3630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Legal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 Implications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100"/>
              </a:lnSpc>
              <a:spcBef>
                <a:spcPts val="1750"/>
              </a:spcBef>
            </a:pP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8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law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plays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vital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role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regulating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industrial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activities,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urban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development,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resource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15" dirty="0">
                <a:solidFill>
                  <a:srgbClr val="FFFFFF"/>
                </a:solidFill>
                <a:latin typeface="Verdana"/>
                <a:cs typeface="Verdana"/>
              </a:rPr>
              <a:t>management.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empowers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communities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individuals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seek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legal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recourse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against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polluters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holds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businesses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accountable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their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impact.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FB81F-77F4-8673-B78C-446BA34502A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611" y="539572"/>
            <a:ext cx="4921885" cy="620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45" dirty="0"/>
              <a:t>Historical</a:t>
            </a:r>
            <a:r>
              <a:rPr sz="3900" spc="-70" dirty="0"/>
              <a:t> </a:t>
            </a:r>
            <a:r>
              <a:rPr sz="3900" spc="-10" dirty="0"/>
              <a:t>Background</a:t>
            </a:r>
            <a:endParaRPr sz="3900"/>
          </a:p>
        </p:txBody>
      </p:sp>
      <p:grpSp>
        <p:nvGrpSpPr>
          <p:cNvPr id="3" name="object 3"/>
          <p:cNvGrpSpPr/>
          <p:nvPr/>
        </p:nvGrpSpPr>
        <p:grpSpPr>
          <a:xfrm>
            <a:off x="806195" y="1621536"/>
            <a:ext cx="1198245" cy="6026150"/>
            <a:chOff x="806195" y="1621536"/>
            <a:chExt cx="1198245" cy="6026150"/>
          </a:xfrm>
        </p:grpSpPr>
        <p:sp>
          <p:nvSpPr>
            <p:cNvPr id="4" name="object 4"/>
            <p:cNvSpPr/>
            <p:nvPr/>
          </p:nvSpPr>
          <p:spPr>
            <a:xfrm>
              <a:off x="1042415" y="1621536"/>
              <a:ext cx="22860" cy="6026150"/>
            </a:xfrm>
            <a:custGeom>
              <a:avLst/>
              <a:gdLst/>
              <a:ahLst/>
              <a:cxnLst/>
              <a:rect l="l" t="t" r="r" b="b"/>
              <a:pathLst>
                <a:path w="22859" h="6026150">
                  <a:moveTo>
                    <a:pt x="17741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020777"/>
                  </a:lnTo>
                  <a:lnTo>
                    <a:pt x="5118" y="6025896"/>
                  </a:lnTo>
                  <a:lnTo>
                    <a:pt x="17741" y="6025896"/>
                  </a:lnTo>
                  <a:lnTo>
                    <a:pt x="22859" y="6020777"/>
                  </a:lnTo>
                  <a:lnTo>
                    <a:pt x="22859" y="5080"/>
                  </a:lnTo>
                  <a:lnTo>
                    <a:pt x="17741" y="0"/>
                  </a:lnTo>
                  <a:close/>
                </a:path>
              </a:pathLst>
            </a:custGeom>
            <a:solidFill>
              <a:srgbClr val="FFFFFF">
                <a:alpha val="2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67968" y="2084831"/>
              <a:ext cx="736600" cy="22860"/>
            </a:xfrm>
            <a:custGeom>
              <a:avLst/>
              <a:gdLst/>
              <a:ahLst/>
              <a:cxnLst/>
              <a:rect l="l" t="t" r="r" b="b"/>
              <a:pathLst>
                <a:path w="736600" h="22860">
                  <a:moveTo>
                    <a:pt x="731012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79" y="22859"/>
                  </a:lnTo>
                  <a:lnTo>
                    <a:pt x="731012" y="22859"/>
                  </a:lnTo>
                  <a:lnTo>
                    <a:pt x="736092" y="17779"/>
                  </a:lnTo>
                  <a:lnTo>
                    <a:pt x="736092" y="5079"/>
                  </a:lnTo>
                  <a:lnTo>
                    <a:pt x="731012" y="0"/>
                  </a:lnTo>
                  <a:close/>
                </a:path>
              </a:pathLst>
            </a:custGeom>
            <a:solidFill>
              <a:srgbClr val="F1B4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17625" y="1860042"/>
              <a:ext cx="474345" cy="474345"/>
            </a:xfrm>
            <a:custGeom>
              <a:avLst/>
              <a:gdLst/>
              <a:ahLst/>
              <a:cxnLst/>
              <a:rect l="l" t="t" r="r" b="b"/>
              <a:pathLst>
                <a:path w="474344" h="474344">
                  <a:moveTo>
                    <a:pt x="236982" y="0"/>
                  </a:moveTo>
                  <a:lnTo>
                    <a:pt x="189220" y="4812"/>
                  </a:lnTo>
                  <a:lnTo>
                    <a:pt x="144735" y="18615"/>
                  </a:lnTo>
                  <a:lnTo>
                    <a:pt x="104481" y="40458"/>
                  </a:lnTo>
                  <a:lnTo>
                    <a:pt x="69408" y="69389"/>
                  </a:lnTo>
                  <a:lnTo>
                    <a:pt x="40471" y="104458"/>
                  </a:lnTo>
                  <a:lnTo>
                    <a:pt x="18622" y="144714"/>
                  </a:lnTo>
                  <a:lnTo>
                    <a:pt x="4814" y="189205"/>
                  </a:lnTo>
                  <a:lnTo>
                    <a:pt x="0" y="236982"/>
                  </a:lnTo>
                  <a:lnTo>
                    <a:pt x="4814" y="284758"/>
                  </a:lnTo>
                  <a:lnTo>
                    <a:pt x="18622" y="329249"/>
                  </a:lnTo>
                  <a:lnTo>
                    <a:pt x="40471" y="369505"/>
                  </a:lnTo>
                  <a:lnTo>
                    <a:pt x="69408" y="404574"/>
                  </a:lnTo>
                  <a:lnTo>
                    <a:pt x="104481" y="433505"/>
                  </a:lnTo>
                  <a:lnTo>
                    <a:pt x="144735" y="455348"/>
                  </a:lnTo>
                  <a:lnTo>
                    <a:pt x="189220" y="469151"/>
                  </a:lnTo>
                  <a:lnTo>
                    <a:pt x="236982" y="473963"/>
                  </a:lnTo>
                  <a:lnTo>
                    <a:pt x="284743" y="469151"/>
                  </a:lnTo>
                  <a:lnTo>
                    <a:pt x="329228" y="455348"/>
                  </a:lnTo>
                  <a:lnTo>
                    <a:pt x="369482" y="433505"/>
                  </a:lnTo>
                  <a:lnTo>
                    <a:pt x="404555" y="404574"/>
                  </a:lnTo>
                  <a:lnTo>
                    <a:pt x="433492" y="369505"/>
                  </a:lnTo>
                  <a:lnTo>
                    <a:pt x="455341" y="329249"/>
                  </a:lnTo>
                  <a:lnTo>
                    <a:pt x="469149" y="284758"/>
                  </a:lnTo>
                  <a:lnTo>
                    <a:pt x="473964" y="236982"/>
                  </a:lnTo>
                  <a:lnTo>
                    <a:pt x="469149" y="189205"/>
                  </a:lnTo>
                  <a:lnTo>
                    <a:pt x="455341" y="144714"/>
                  </a:lnTo>
                  <a:lnTo>
                    <a:pt x="433492" y="104458"/>
                  </a:lnTo>
                  <a:lnTo>
                    <a:pt x="404555" y="69389"/>
                  </a:lnTo>
                  <a:lnTo>
                    <a:pt x="369482" y="40458"/>
                  </a:lnTo>
                  <a:lnTo>
                    <a:pt x="329228" y="18615"/>
                  </a:lnTo>
                  <a:lnTo>
                    <a:pt x="284743" y="4812"/>
                  </a:lnTo>
                  <a:lnTo>
                    <a:pt x="236982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17625" y="1860042"/>
              <a:ext cx="474345" cy="474345"/>
            </a:xfrm>
            <a:custGeom>
              <a:avLst/>
              <a:gdLst/>
              <a:ahLst/>
              <a:cxnLst/>
              <a:rect l="l" t="t" r="r" b="b"/>
              <a:pathLst>
                <a:path w="474344" h="474344">
                  <a:moveTo>
                    <a:pt x="0" y="236982"/>
                  </a:moveTo>
                  <a:lnTo>
                    <a:pt x="4814" y="189205"/>
                  </a:lnTo>
                  <a:lnTo>
                    <a:pt x="18622" y="144714"/>
                  </a:lnTo>
                  <a:lnTo>
                    <a:pt x="40471" y="104458"/>
                  </a:lnTo>
                  <a:lnTo>
                    <a:pt x="69408" y="69389"/>
                  </a:lnTo>
                  <a:lnTo>
                    <a:pt x="104481" y="40458"/>
                  </a:lnTo>
                  <a:lnTo>
                    <a:pt x="144735" y="18615"/>
                  </a:lnTo>
                  <a:lnTo>
                    <a:pt x="189220" y="4812"/>
                  </a:lnTo>
                  <a:lnTo>
                    <a:pt x="236982" y="0"/>
                  </a:lnTo>
                  <a:lnTo>
                    <a:pt x="284743" y="4812"/>
                  </a:lnTo>
                  <a:lnTo>
                    <a:pt x="329228" y="18615"/>
                  </a:lnTo>
                  <a:lnTo>
                    <a:pt x="369482" y="40458"/>
                  </a:lnTo>
                  <a:lnTo>
                    <a:pt x="404555" y="69389"/>
                  </a:lnTo>
                  <a:lnTo>
                    <a:pt x="433492" y="104458"/>
                  </a:lnTo>
                  <a:lnTo>
                    <a:pt x="455341" y="144714"/>
                  </a:lnTo>
                  <a:lnTo>
                    <a:pt x="469149" y="189205"/>
                  </a:lnTo>
                  <a:lnTo>
                    <a:pt x="473964" y="236982"/>
                  </a:lnTo>
                  <a:lnTo>
                    <a:pt x="469149" y="284758"/>
                  </a:lnTo>
                  <a:lnTo>
                    <a:pt x="455341" y="329249"/>
                  </a:lnTo>
                  <a:lnTo>
                    <a:pt x="433492" y="369505"/>
                  </a:lnTo>
                  <a:lnTo>
                    <a:pt x="404555" y="404574"/>
                  </a:lnTo>
                  <a:lnTo>
                    <a:pt x="369482" y="433505"/>
                  </a:lnTo>
                  <a:lnTo>
                    <a:pt x="329228" y="455348"/>
                  </a:lnTo>
                  <a:lnTo>
                    <a:pt x="284743" y="469151"/>
                  </a:lnTo>
                  <a:lnTo>
                    <a:pt x="236982" y="473963"/>
                  </a:lnTo>
                  <a:lnTo>
                    <a:pt x="189220" y="469151"/>
                  </a:lnTo>
                  <a:lnTo>
                    <a:pt x="144735" y="455348"/>
                  </a:lnTo>
                  <a:lnTo>
                    <a:pt x="104481" y="433505"/>
                  </a:lnTo>
                  <a:lnTo>
                    <a:pt x="69408" y="404574"/>
                  </a:lnTo>
                  <a:lnTo>
                    <a:pt x="40471" y="369505"/>
                  </a:lnTo>
                  <a:lnTo>
                    <a:pt x="18622" y="329249"/>
                  </a:lnTo>
                  <a:lnTo>
                    <a:pt x="4814" y="284758"/>
                  </a:lnTo>
                  <a:lnTo>
                    <a:pt x="0" y="236982"/>
                  </a:lnTo>
                  <a:close/>
                </a:path>
              </a:pathLst>
            </a:custGeom>
            <a:ln w="22860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53211" y="1861515"/>
            <a:ext cx="201295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99258" y="1800859"/>
            <a:ext cx="11641455" cy="1466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Early</a:t>
            </a:r>
            <a:r>
              <a:rPr sz="19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60" dirty="0">
                <a:solidFill>
                  <a:srgbClr val="FFFFFF"/>
                </a:solidFill>
                <a:latin typeface="Arial"/>
                <a:cs typeface="Arial"/>
              </a:rPr>
              <a:t>Cases</a:t>
            </a:r>
            <a:r>
              <a:rPr sz="19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60" dirty="0">
                <a:solidFill>
                  <a:srgbClr val="FFFFFF"/>
                </a:solidFill>
                <a:latin typeface="Arial"/>
                <a:cs typeface="Arial"/>
              </a:rPr>
              <a:t>(19th</a:t>
            </a:r>
            <a:r>
              <a:rPr sz="19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Century)</a:t>
            </a:r>
            <a:endParaRPr sz="1950">
              <a:latin typeface="Arial"/>
              <a:cs typeface="Arial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concept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5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75" dirty="0">
                <a:solidFill>
                  <a:srgbClr val="FFFFFF"/>
                </a:solidFill>
                <a:latin typeface="Verdana"/>
                <a:cs typeface="Verdana"/>
              </a:rPr>
              <a:t>emerged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5" dirty="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75" dirty="0">
                <a:solidFill>
                  <a:srgbClr val="FFFFFF"/>
                </a:solidFill>
                <a:latin typeface="Verdana"/>
                <a:cs typeface="Verdana"/>
              </a:rPr>
              <a:t>common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law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principles.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9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80" dirty="0">
                <a:solidFill>
                  <a:srgbClr val="FFFFFF"/>
                </a:solidFill>
                <a:latin typeface="Verdana"/>
                <a:cs typeface="Verdana"/>
              </a:rPr>
              <a:t>1856,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landmark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04" dirty="0">
                <a:solidFill>
                  <a:srgbClr val="FFFFFF"/>
                </a:solidFill>
                <a:latin typeface="Verdana"/>
                <a:cs typeface="Verdana"/>
              </a:rPr>
              <a:t>St.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Helen's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FFFFFF"/>
                </a:solidFill>
                <a:latin typeface="Verdana"/>
                <a:cs typeface="Verdana"/>
              </a:rPr>
              <a:t>Smelting </a:t>
            </a:r>
            <a:r>
              <a:rPr sz="1650" spc="-200" dirty="0">
                <a:solidFill>
                  <a:srgbClr val="FFFFFF"/>
                </a:solidFill>
                <a:latin typeface="Verdana"/>
                <a:cs typeface="Verdana"/>
              </a:rPr>
              <a:t>Co.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20" dirty="0">
                <a:solidFill>
                  <a:srgbClr val="FFFFFF"/>
                </a:solidFill>
                <a:latin typeface="Verdana"/>
                <a:cs typeface="Verdana"/>
              </a:rPr>
              <a:t>v.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Tipping</a:t>
            </a:r>
            <a:r>
              <a:rPr sz="16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established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principle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 that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activities </a:t>
            </a:r>
            <a:r>
              <a:rPr sz="1650" spc="-145" dirty="0">
                <a:solidFill>
                  <a:srgbClr val="FFFFFF"/>
                </a:solidFill>
                <a:latin typeface="Verdana"/>
                <a:cs typeface="Verdana"/>
              </a:rPr>
              <a:t>causing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95" dirty="0">
                <a:solidFill>
                  <a:srgbClr val="FFFFFF"/>
                </a:solidFill>
                <a:latin typeface="Verdana"/>
                <a:cs typeface="Verdana"/>
              </a:rPr>
              <a:t>harm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neighboring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properties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could</a:t>
            </a:r>
            <a:r>
              <a:rPr sz="16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considered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650" spc="-155" dirty="0">
                <a:solidFill>
                  <a:srgbClr val="FFFFFF"/>
                </a:solidFill>
                <a:latin typeface="Verdana"/>
                <a:cs typeface="Verdana"/>
              </a:rPr>
              <a:t>nuisance,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even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40" dirty="0">
                <a:solidFill>
                  <a:srgbClr val="FFFFFF"/>
                </a:solidFill>
                <a:latin typeface="Verdana"/>
                <a:cs typeface="Verdana"/>
              </a:rPr>
              <a:t>if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5" dirty="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0" dirty="0">
                <a:solidFill>
                  <a:srgbClr val="FFFFFF"/>
                </a:solidFill>
                <a:latin typeface="Verdana"/>
                <a:cs typeface="Verdana"/>
              </a:rPr>
              <a:t>were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economically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Verdana"/>
                <a:cs typeface="Verdana"/>
              </a:rPr>
              <a:t>beneficial.</a:t>
            </a:r>
            <a:endParaRPr sz="165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06195" y="3927347"/>
            <a:ext cx="1198245" cy="497205"/>
            <a:chOff x="806195" y="3927347"/>
            <a:chExt cx="1198245" cy="497205"/>
          </a:xfrm>
        </p:grpSpPr>
        <p:sp>
          <p:nvSpPr>
            <p:cNvPr id="11" name="object 11"/>
            <p:cNvSpPr/>
            <p:nvPr/>
          </p:nvSpPr>
          <p:spPr>
            <a:xfrm>
              <a:off x="1267968" y="4163567"/>
              <a:ext cx="736600" cy="22860"/>
            </a:xfrm>
            <a:custGeom>
              <a:avLst/>
              <a:gdLst/>
              <a:ahLst/>
              <a:cxnLst/>
              <a:rect l="l" t="t" r="r" b="b"/>
              <a:pathLst>
                <a:path w="736600" h="22860">
                  <a:moveTo>
                    <a:pt x="731012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79" y="22860"/>
                  </a:lnTo>
                  <a:lnTo>
                    <a:pt x="731012" y="22860"/>
                  </a:lnTo>
                  <a:lnTo>
                    <a:pt x="736092" y="17780"/>
                  </a:lnTo>
                  <a:lnTo>
                    <a:pt x="736092" y="5080"/>
                  </a:lnTo>
                  <a:lnTo>
                    <a:pt x="731012" y="0"/>
                  </a:lnTo>
                  <a:close/>
                </a:path>
              </a:pathLst>
            </a:custGeom>
            <a:solidFill>
              <a:srgbClr val="D642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17625" y="3938777"/>
              <a:ext cx="474345" cy="474345"/>
            </a:xfrm>
            <a:custGeom>
              <a:avLst/>
              <a:gdLst/>
              <a:ahLst/>
              <a:cxnLst/>
              <a:rect l="l" t="t" r="r" b="b"/>
              <a:pathLst>
                <a:path w="474344" h="474345">
                  <a:moveTo>
                    <a:pt x="236982" y="0"/>
                  </a:moveTo>
                  <a:lnTo>
                    <a:pt x="189220" y="4812"/>
                  </a:lnTo>
                  <a:lnTo>
                    <a:pt x="144735" y="18615"/>
                  </a:lnTo>
                  <a:lnTo>
                    <a:pt x="104481" y="40458"/>
                  </a:lnTo>
                  <a:lnTo>
                    <a:pt x="69408" y="69389"/>
                  </a:lnTo>
                  <a:lnTo>
                    <a:pt x="40471" y="104458"/>
                  </a:lnTo>
                  <a:lnTo>
                    <a:pt x="18622" y="144714"/>
                  </a:lnTo>
                  <a:lnTo>
                    <a:pt x="4814" y="189205"/>
                  </a:lnTo>
                  <a:lnTo>
                    <a:pt x="0" y="236982"/>
                  </a:lnTo>
                  <a:lnTo>
                    <a:pt x="4814" y="284758"/>
                  </a:lnTo>
                  <a:lnTo>
                    <a:pt x="18622" y="329249"/>
                  </a:lnTo>
                  <a:lnTo>
                    <a:pt x="40471" y="369505"/>
                  </a:lnTo>
                  <a:lnTo>
                    <a:pt x="69408" y="404574"/>
                  </a:lnTo>
                  <a:lnTo>
                    <a:pt x="104481" y="433505"/>
                  </a:lnTo>
                  <a:lnTo>
                    <a:pt x="144735" y="455348"/>
                  </a:lnTo>
                  <a:lnTo>
                    <a:pt x="189220" y="469151"/>
                  </a:lnTo>
                  <a:lnTo>
                    <a:pt x="236982" y="473963"/>
                  </a:lnTo>
                  <a:lnTo>
                    <a:pt x="284743" y="469151"/>
                  </a:lnTo>
                  <a:lnTo>
                    <a:pt x="329228" y="455348"/>
                  </a:lnTo>
                  <a:lnTo>
                    <a:pt x="369482" y="433505"/>
                  </a:lnTo>
                  <a:lnTo>
                    <a:pt x="404555" y="404574"/>
                  </a:lnTo>
                  <a:lnTo>
                    <a:pt x="433492" y="369505"/>
                  </a:lnTo>
                  <a:lnTo>
                    <a:pt x="455341" y="329249"/>
                  </a:lnTo>
                  <a:lnTo>
                    <a:pt x="469149" y="284758"/>
                  </a:lnTo>
                  <a:lnTo>
                    <a:pt x="473964" y="236982"/>
                  </a:lnTo>
                  <a:lnTo>
                    <a:pt x="469149" y="189205"/>
                  </a:lnTo>
                  <a:lnTo>
                    <a:pt x="455341" y="144714"/>
                  </a:lnTo>
                  <a:lnTo>
                    <a:pt x="433492" y="104458"/>
                  </a:lnTo>
                  <a:lnTo>
                    <a:pt x="404555" y="69389"/>
                  </a:lnTo>
                  <a:lnTo>
                    <a:pt x="369482" y="40458"/>
                  </a:lnTo>
                  <a:lnTo>
                    <a:pt x="329228" y="18615"/>
                  </a:lnTo>
                  <a:lnTo>
                    <a:pt x="284743" y="4812"/>
                  </a:lnTo>
                  <a:lnTo>
                    <a:pt x="236982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17625" y="3938777"/>
              <a:ext cx="474345" cy="474345"/>
            </a:xfrm>
            <a:custGeom>
              <a:avLst/>
              <a:gdLst/>
              <a:ahLst/>
              <a:cxnLst/>
              <a:rect l="l" t="t" r="r" b="b"/>
              <a:pathLst>
                <a:path w="474344" h="474345">
                  <a:moveTo>
                    <a:pt x="0" y="236982"/>
                  </a:moveTo>
                  <a:lnTo>
                    <a:pt x="4814" y="189205"/>
                  </a:lnTo>
                  <a:lnTo>
                    <a:pt x="18622" y="144714"/>
                  </a:lnTo>
                  <a:lnTo>
                    <a:pt x="40471" y="104458"/>
                  </a:lnTo>
                  <a:lnTo>
                    <a:pt x="69408" y="69389"/>
                  </a:lnTo>
                  <a:lnTo>
                    <a:pt x="104481" y="40458"/>
                  </a:lnTo>
                  <a:lnTo>
                    <a:pt x="144735" y="18615"/>
                  </a:lnTo>
                  <a:lnTo>
                    <a:pt x="189220" y="4812"/>
                  </a:lnTo>
                  <a:lnTo>
                    <a:pt x="236982" y="0"/>
                  </a:lnTo>
                  <a:lnTo>
                    <a:pt x="284743" y="4812"/>
                  </a:lnTo>
                  <a:lnTo>
                    <a:pt x="329228" y="18615"/>
                  </a:lnTo>
                  <a:lnTo>
                    <a:pt x="369482" y="40458"/>
                  </a:lnTo>
                  <a:lnTo>
                    <a:pt x="404555" y="69389"/>
                  </a:lnTo>
                  <a:lnTo>
                    <a:pt x="433492" y="104458"/>
                  </a:lnTo>
                  <a:lnTo>
                    <a:pt x="455341" y="144714"/>
                  </a:lnTo>
                  <a:lnTo>
                    <a:pt x="469149" y="189205"/>
                  </a:lnTo>
                  <a:lnTo>
                    <a:pt x="473964" y="236982"/>
                  </a:lnTo>
                  <a:lnTo>
                    <a:pt x="469149" y="284758"/>
                  </a:lnTo>
                  <a:lnTo>
                    <a:pt x="455341" y="329249"/>
                  </a:lnTo>
                  <a:lnTo>
                    <a:pt x="433492" y="369505"/>
                  </a:lnTo>
                  <a:lnTo>
                    <a:pt x="404555" y="404574"/>
                  </a:lnTo>
                  <a:lnTo>
                    <a:pt x="369482" y="433505"/>
                  </a:lnTo>
                  <a:lnTo>
                    <a:pt x="329228" y="455348"/>
                  </a:lnTo>
                  <a:lnTo>
                    <a:pt x="284743" y="469151"/>
                  </a:lnTo>
                  <a:lnTo>
                    <a:pt x="236982" y="473963"/>
                  </a:lnTo>
                  <a:lnTo>
                    <a:pt x="189220" y="469151"/>
                  </a:lnTo>
                  <a:lnTo>
                    <a:pt x="144735" y="455348"/>
                  </a:lnTo>
                  <a:lnTo>
                    <a:pt x="104481" y="433505"/>
                  </a:lnTo>
                  <a:lnTo>
                    <a:pt x="69408" y="404574"/>
                  </a:lnTo>
                  <a:lnTo>
                    <a:pt x="40471" y="369505"/>
                  </a:lnTo>
                  <a:lnTo>
                    <a:pt x="18622" y="329249"/>
                  </a:lnTo>
                  <a:lnTo>
                    <a:pt x="4814" y="284758"/>
                  </a:lnTo>
                  <a:lnTo>
                    <a:pt x="0" y="236982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53211" y="3941190"/>
            <a:ext cx="20129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99258" y="3879850"/>
            <a:ext cx="11584940" cy="1467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65" dirty="0">
                <a:solidFill>
                  <a:srgbClr val="FFFFFF"/>
                </a:solidFill>
                <a:latin typeface="Arial"/>
                <a:cs typeface="Arial"/>
              </a:rPr>
              <a:t>Mid-</a:t>
            </a:r>
            <a:r>
              <a:rPr sz="1950" spc="85" dirty="0">
                <a:solidFill>
                  <a:srgbClr val="FFFFFF"/>
                </a:solidFill>
                <a:latin typeface="Arial"/>
                <a:cs typeface="Arial"/>
              </a:rPr>
              <a:t>20th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Century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Developments</a:t>
            </a:r>
            <a:endParaRPr sz="1950">
              <a:latin typeface="Arial"/>
              <a:cs typeface="Arial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5" dirty="0">
                <a:solidFill>
                  <a:srgbClr val="FFFFFF"/>
                </a:solidFill>
                <a:latin typeface="Verdana"/>
                <a:cs typeface="Verdana"/>
              </a:rPr>
              <a:t>post-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World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04" dirty="0">
                <a:solidFill>
                  <a:srgbClr val="FFFFFF"/>
                </a:solidFill>
                <a:latin typeface="Verdana"/>
                <a:cs typeface="Verdana"/>
              </a:rPr>
              <a:t>War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29" dirty="0">
                <a:solidFill>
                  <a:srgbClr val="FFFFFF"/>
                </a:solidFill>
                <a:latin typeface="Verdana"/>
                <a:cs typeface="Verdana"/>
              </a:rPr>
              <a:t>II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boom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led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increased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45" dirty="0">
                <a:solidFill>
                  <a:srgbClr val="FFFFFF"/>
                </a:solidFill>
                <a:latin typeface="Verdana"/>
                <a:cs typeface="Verdana"/>
              </a:rPr>
              <a:t> degradation.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period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saw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rise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awareness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70" dirty="0">
                <a:solidFill>
                  <a:srgbClr val="FFFFFF"/>
                </a:solidFill>
                <a:latin typeface="Verdana"/>
                <a:cs typeface="Verdana"/>
              </a:rPr>
              <a:t>emergence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cases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0" dirty="0">
                <a:solidFill>
                  <a:srgbClr val="FFFFFF"/>
                </a:solidFill>
                <a:latin typeface="Verdana"/>
                <a:cs typeface="Verdana"/>
              </a:rPr>
              <a:t>Rylands</a:t>
            </a:r>
            <a:r>
              <a:rPr sz="16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20" dirty="0">
                <a:solidFill>
                  <a:srgbClr val="FFFFFF"/>
                </a:solidFill>
                <a:latin typeface="Verdana"/>
                <a:cs typeface="Verdana"/>
              </a:rPr>
              <a:t>v.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Fletcher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15" dirty="0">
                <a:solidFill>
                  <a:srgbClr val="FFFFFF"/>
                </a:solidFill>
                <a:latin typeface="Verdana"/>
                <a:cs typeface="Verdana"/>
              </a:rPr>
              <a:t>(1868),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which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established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rule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strict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Verdana"/>
                <a:cs typeface="Verdana"/>
              </a:rPr>
              <a:t>liability 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6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40" dirty="0">
                <a:solidFill>
                  <a:srgbClr val="FFFFFF"/>
                </a:solidFill>
                <a:latin typeface="Verdana"/>
                <a:cs typeface="Verdana"/>
              </a:rPr>
              <a:t>damage.</a:t>
            </a:r>
            <a:endParaRPr sz="165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806195" y="6006084"/>
            <a:ext cx="1198245" cy="497205"/>
            <a:chOff x="806195" y="6006084"/>
            <a:chExt cx="1198245" cy="497205"/>
          </a:xfrm>
        </p:grpSpPr>
        <p:sp>
          <p:nvSpPr>
            <p:cNvPr id="17" name="object 17"/>
            <p:cNvSpPr/>
            <p:nvPr/>
          </p:nvSpPr>
          <p:spPr>
            <a:xfrm>
              <a:off x="1267968" y="6242304"/>
              <a:ext cx="736600" cy="22860"/>
            </a:xfrm>
            <a:custGeom>
              <a:avLst/>
              <a:gdLst/>
              <a:ahLst/>
              <a:cxnLst/>
              <a:rect l="l" t="t" r="r" b="b"/>
              <a:pathLst>
                <a:path w="736600" h="22860">
                  <a:moveTo>
                    <a:pt x="731012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79" y="22860"/>
                  </a:lnTo>
                  <a:lnTo>
                    <a:pt x="731012" y="22860"/>
                  </a:lnTo>
                  <a:lnTo>
                    <a:pt x="736092" y="17780"/>
                  </a:lnTo>
                  <a:lnTo>
                    <a:pt x="736092" y="5080"/>
                  </a:lnTo>
                  <a:lnTo>
                    <a:pt x="731012" y="0"/>
                  </a:lnTo>
                  <a:close/>
                </a:path>
              </a:pathLst>
            </a:custGeom>
            <a:solidFill>
              <a:srgbClr val="DD78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17625" y="6017514"/>
              <a:ext cx="474345" cy="474345"/>
            </a:xfrm>
            <a:custGeom>
              <a:avLst/>
              <a:gdLst/>
              <a:ahLst/>
              <a:cxnLst/>
              <a:rect l="l" t="t" r="r" b="b"/>
              <a:pathLst>
                <a:path w="474344" h="474345">
                  <a:moveTo>
                    <a:pt x="236982" y="0"/>
                  </a:moveTo>
                  <a:lnTo>
                    <a:pt x="189220" y="4812"/>
                  </a:lnTo>
                  <a:lnTo>
                    <a:pt x="144735" y="18615"/>
                  </a:lnTo>
                  <a:lnTo>
                    <a:pt x="104481" y="40458"/>
                  </a:lnTo>
                  <a:lnTo>
                    <a:pt x="69408" y="69389"/>
                  </a:lnTo>
                  <a:lnTo>
                    <a:pt x="40471" y="104458"/>
                  </a:lnTo>
                  <a:lnTo>
                    <a:pt x="18622" y="144714"/>
                  </a:lnTo>
                  <a:lnTo>
                    <a:pt x="4814" y="189205"/>
                  </a:lnTo>
                  <a:lnTo>
                    <a:pt x="0" y="236981"/>
                  </a:lnTo>
                  <a:lnTo>
                    <a:pt x="4814" y="284758"/>
                  </a:lnTo>
                  <a:lnTo>
                    <a:pt x="18622" y="329249"/>
                  </a:lnTo>
                  <a:lnTo>
                    <a:pt x="40471" y="369505"/>
                  </a:lnTo>
                  <a:lnTo>
                    <a:pt x="69408" y="404574"/>
                  </a:lnTo>
                  <a:lnTo>
                    <a:pt x="104481" y="433505"/>
                  </a:lnTo>
                  <a:lnTo>
                    <a:pt x="144735" y="455348"/>
                  </a:lnTo>
                  <a:lnTo>
                    <a:pt x="189220" y="469151"/>
                  </a:lnTo>
                  <a:lnTo>
                    <a:pt x="236982" y="473963"/>
                  </a:lnTo>
                  <a:lnTo>
                    <a:pt x="284743" y="469151"/>
                  </a:lnTo>
                  <a:lnTo>
                    <a:pt x="329228" y="455348"/>
                  </a:lnTo>
                  <a:lnTo>
                    <a:pt x="369482" y="433505"/>
                  </a:lnTo>
                  <a:lnTo>
                    <a:pt x="404555" y="404574"/>
                  </a:lnTo>
                  <a:lnTo>
                    <a:pt x="433492" y="369505"/>
                  </a:lnTo>
                  <a:lnTo>
                    <a:pt x="455341" y="329249"/>
                  </a:lnTo>
                  <a:lnTo>
                    <a:pt x="469149" y="284758"/>
                  </a:lnTo>
                  <a:lnTo>
                    <a:pt x="473964" y="236981"/>
                  </a:lnTo>
                  <a:lnTo>
                    <a:pt x="469149" y="189205"/>
                  </a:lnTo>
                  <a:lnTo>
                    <a:pt x="455341" y="144714"/>
                  </a:lnTo>
                  <a:lnTo>
                    <a:pt x="433492" y="104458"/>
                  </a:lnTo>
                  <a:lnTo>
                    <a:pt x="404555" y="69389"/>
                  </a:lnTo>
                  <a:lnTo>
                    <a:pt x="369482" y="40458"/>
                  </a:lnTo>
                  <a:lnTo>
                    <a:pt x="329228" y="18615"/>
                  </a:lnTo>
                  <a:lnTo>
                    <a:pt x="284743" y="4812"/>
                  </a:lnTo>
                  <a:lnTo>
                    <a:pt x="236982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17625" y="6017514"/>
              <a:ext cx="474345" cy="474345"/>
            </a:xfrm>
            <a:custGeom>
              <a:avLst/>
              <a:gdLst/>
              <a:ahLst/>
              <a:cxnLst/>
              <a:rect l="l" t="t" r="r" b="b"/>
              <a:pathLst>
                <a:path w="474344" h="474345">
                  <a:moveTo>
                    <a:pt x="0" y="236981"/>
                  </a:moveTo>
                  <a:lnTo>
                    <a:pt x="4814" y="189205"/>
                  </a:lnTo>
                  <a:lnTo>
                    <a:pt x="18622" y="144714"/>
                  </a:lnTo>
                  <a:lnTo>
                    <a:pt x="40471" y="104458"/>
                  </a:lnTo>
                  <a:lnTo>
                    <a:pt x="69408" y="69389"/>
                  </a:lnTo>
                  <a:lnTo>
                    <a:pt x="104481" y="40458"/>
                  </a:lnTo>
                  <a:lnTo>
                    <a:pt x="144735" y="18615"/>
                  </a:lnTo>
                  <a:lnTo>
                    <a:pt x="189220" y="4812"/>
                  </a:lnTo>
                  <a:lnTo>
                    <a:pt x="236982" y="0"/>
                  </a:lnTo>
                  <a:lnTo>
                    <a:pt x="284743" y="4812"/>
                  </a:lnTo>
                  <a:lnTo>
                    <a:pt x="329228" y="18615"/>
                  </a:lnTo>
                  <a:lnTo>
                    <a:pt x="369482" y="40458"/>
                  </a:lnTo>
                  <a:lnTo>
                    <a:pt x="404555" y="69389"/>
                  </a:lnTo>
                  <a:lnTo>
                    <a:pt x="433492" y="104458"/>
                  </a:lnTo>
                  <a:lnTo>
                    <a:pt x="455341" y="144714"/>
                  </a:lnTo>
                  <a:lnTo>
                    <a:pt x="469149" y="189205"/>
                  </a:lnTo>
                  <a:lnTo>
                    <a:pt x="473964" y="236981"/>
                  </a:lnTo>
                  <a:lnTo>
                    <a:pt x="469149" y="284758"/>
                  </a:lnTo>
                  <a:lnTo>
                    <a:pt x="455341" y="329249"/>
                  </a:lnTo>
                  <a:lnTo>
                    <a:pt x="433492" y="369505"/>
                  </a:lnTo>
                  <a:lnTo>
                    <a:pt x="404555" y="404574"/>
                  </a:lnTo>
                  <a:lnTo>
                    <a:pt x="369482" y="433505"/>
                  </a:lnTo>
                  <a:lnTo>
                    <a:pt x="329228" y="455348"/>
                  </a:lnTo>
                  <a:lnTo>
                    <a:pt x="284743" y="469151"/>
                  </a:lnTo>
                  <a:lnTo>
                    <a:pt x="236982" y="473963"/>
                  </a:lnTo>
                  <a:lnTo>
                    <a:pt x="189220" y="469151"/>
                  </a:lnTo>
                  <a:lnTo>
                    <a:pt x="144735" y="455348"/>
                  </a:lnTo>
                  <a:lnTo>
                    <a:pt x="104481" y="433505"/>
                  </a:lnTo>
                  <a:lnTo>
                    <a:pt x="69408" y="404574"/>
                  </a:lnTo>
                  <a:lnTo>
                    <a:pt x="40471" y="369505"/>
                  </a:lnTo>
                  <a:lnTo>
                    <a:pt x="18622" y="329249"/>
                  </a:lnTo>
                  <a:lnTo>
                    <a:pt x="4814" y="284758"/>
                  </a:lnTo>
                  <a:lnTo>
                    <a:pt x="0" y="236981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953211" y="6020561"/>
            <a:ext cx="20129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spc="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3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199258" y="5959220"/>
            <a:ext cx="11645900" cy="1466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Modern</a:t>
            </a:r>
            <a:r>
              <a:rPr sz="195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50" dirty="0">
                <a:solidFill>
                  <a:srgbClr val="FFFFFF"/>
                </a:solidFill>
                <a:latin typeface="Arial"/>
                <a:cs typeface="Arial"/>
              </a:rPr>
              <a:t>Era</a:t>
            </a:r>
            <a:r>
              <a:rPr sz="19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(Late</a:t>
            </a:r>
            <a:r>
              <a:rPr sz="195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85" dirty="0">
                <a:solidFill>
                  <a:srgbClr val="FFFFFF"/>
                </a:solidFill>
                <a:latin typeface="Arial"/>
                <a:cs typeface="Arial"/>
              </a:rPr>
              <a:t>20th</a:t>
            </a:r>
            <a:r>
              <a:rPr sz="19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7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9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60" dirty="0">
                <a:solidFill>
                  <a:srgbClr val="FFFFFF"/>
                </a:solidFill>
                <a:latin typeface="Arial"/>
                <a:cs typeface="Arial"/>
              </a:rPr>
              <a:t>21st</a:t>
            </a:r>
            <a:r>
              <a:rPr sz="19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Century)</a:t>
            </a:r>
            <a:endParaRPr sz="1950">
              <a:latin typeface="Arial"/>
              <a:cs typeface="Arial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5" dirty="0">
                <a:solidFill>
                  <a:srgbClr val="FFFFFF"/>
                </a:solidFill>
                <a:latin typeface="Verdana"/>
                <a:cs typeface="Verdana"/>
              </a:rPr>
              <a:t>nuisance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law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75" dirty="0">
                <a:solidFill>
                  <a:srgbClr val="FFFFFF"/>
                </a:solidFill>
                <a:latin typeface="Verdana"/>
                <a:cs typeface="Verdana"/>
              </a:rPr>
              <a:t>has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evolved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address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35" dirty="0">
                <a:solidFill>
                  <a:srgbClr val="FFFFFF"/>
                </a:solidFill>
                <a:latin typeface="Verdana"/>
                <a:cs typeface="Verdana"/>
              </a:rPr>
              <a:t>complex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FFFFFF"/>
                </a:solidFill>
                <a:latin typeface="Verdana"/>
                <a:cs typeface="Verdana"/>
              </a:rPr>
              <a:t>global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5" dirty="0">
                <a:solidFill>
                  <a:srgbClr val="FFFFFF"/>
                </a:solidFill>
                <a:latin typeface="Verdana"/>
                <a:cs typeface="Verdana"/>
              </a:rPr>
              <a:t>issues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75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FFFFFF"/>
                </a:solidFill>
                <a:latin typeface="Verdana"/>
                <a:cs typeface="Verdana"/>
              </a:rPr>
              <a:t>climate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change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biodiversity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 loss.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Verdana"/>
                <a:cs typeface="Verdana"/>
              </a:rPr>
              <a:t>Cases </a:t>
            </a:r>
            <a:r>
              <a:rPr sz="1650" spc="-85" dirty="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5" dirty="0">
                <a:solidFill>
                  <a:srgbClr val="FFFFFF"/>
                </a:solidFill>
                <a:latin typeface="Verdana"/>
                <a:cs typeface="Verdana"/>
              </a:rPr>
              <a:t>Massachusetts</a:t>
            </a:r>
            <a:r>
              <a:rPr sz="16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20" dirty="0">
                <a:solidFill>
                  <a:srgbClr val="FFFFFF"/>
                </a:solidFill>
                <a:latin typeface="Verdana"/>
                <a:cs typeface="Verdana"/>
              </a:rPr>
              <a:t>v.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Protection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Agency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210" dirty="0">
                <a:solidFill>
                  <a:srgbClr val="FFFFFF"/>
                </a:solidFill>
                <a:latin typeface="Verdana"/>
                <a:cs typeface="Verdana"/>
              </a:rPr>
              <a:t>(2007)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70" dirty="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5" dirty="0">
                <a:solidFill>
                  <a:srgbClr val="FFFFFF"/>
                </a:solidFill>
                <a:latin typeface="Verdana"/>
                <a:cs typeface="Verdana"/>
              </a:rPr>
              <a:t>expanded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0" dirty="0">
                <a:solidFill>
                  <a:srgbClr val="FFFFFF"/>
                </a:solidFill>
                <a:latin typeface="Verdana"/>
                <a:cs typeface="Verdana"/>
              </a:rPr>
              <a:t>scope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6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protection,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FFFFFF"/>
                </a:solidFill>
                <a:latin typeface="Verdana"/>
                <a:cs typeface="Verdana"/>
              </a:rPr>
              <a:t>recognizing </a:t>
            </a:r>
            <a:r>
              <a:rPr sz="1650" spc="-155" dirty="0">
                <a:solidFill>
                  <a:srgbClr val="FFFFFF"/>
                </a:solidFill>
                <a:latin typeface="Verdana"/>
                <a:cs typeface="Verdana"/>
              </a:rPr>
              <a:t>new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forms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95" dirty="0">
                <a:solidFill>
                  <a:srgbClr val="FFFFFF"/>
                </a:solidFill>
                <a:latin typeface="Verdana"/>
                <a:cs typeface="Verdana"/>
              </a:rPr>
              <a:t>harm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6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Verdana"/>
                <a:cs typeface="Verdana"/>
              </a:rPr>
              <a:t>need</a:t>
            </a:r>
            <a:r>
              <a:rPr sz="16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55" dirty="0">
                <a:solidFill>
                  <a:srgbClr val="FFFFFF"/>
                </a:solidFill>
                <a:latin typeface="Verdana"/>
                <a:cs typeface="Verdana"/>
              </a:rPr>
              <a:t>comprehensive</a:t>
            </a:r>
            <a:r>
              <a:rPr sz="16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140" dirty="0">
                <a:solidFill>
                  <a:srgbClr val="FFFFFF"/>
                </a:solidFill>
                <a:latin typeface="Verdana"/>
                <a:cs typeface="Verdana"/>
              </a:rPr>
              <a:t>regulatory</a:t>
            </a:r>
            <a:r>
              <a:rPr sz="16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50" spc="-45" dirty="0">
                <a:solidFill>
                  <a:srgbClr val="FFFFFF"/>
                </a:solidFill>
                <a:latin typeface="Verdana"/>
                <a:cs typeface="Verdana"/>
              </a:rPr>
              <a:t>frameworks.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6EB4D02-7ED4-5E46-9B82-5C980C41D95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Legal </a:t>
            </a:r>
            <a:r>
              <a:rPr sz="4200" spc="-10" dirty="0"/>
              <a:t>Framework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789431" y="1930907"/>
            <a:ext cx="6423660" cy="2830195"/>
            <a:chOff x="789431" y="1930907"/>
            <a:chExt cx="6423660" cy="2830195"/>
          </a:xfrm>
        </p:grpSpPr>
        <p:sp>
          <p:nvSpPr>
            <p:cNvPr id="4" name="object 4"/>
            <p:cNvSpPr/>
            <p:nvPr/>
          </p:nvSpPr>
          <p:spPr>
            <a:xfrm>
              <a:off x="800861" y="1942337"/>
              <a:ext cx="6400800" cy="2807335"/>
            </a:xfrm>
            <a:custGeom>
              <a:avLst/>
              <a:gdLst/>
              <a:ahLst/>
              <a:cxnLst/>
              <a:rect l="l" t="t" r="r" b="b"/>
              <a:pathLst>
                <a:path w="6400800" h="2807335">
                  <a:moveTo>
                    <a:pt x="6057645" y="0"/>
                  </a:moveTo>
                  <a:lnTo>
                    <a:pt x="343153" y="0"/>
                  </a:lnTo>
                  <a:lnTo>
                    <a:pt x="296589" y="3133"/>
                  </a:lnTo>
                  <a:lnTo>
                    <a:pt x="251928" y="12260"/>
                  </a:lnTo>
                  <a:lnTo>
                    <a:pt x="209581" y="26971"/>
                  </a:lnTo>
                  <a:lnTo>
                    <a:pt x="169956" y="46858"/>
                  </a:lnTo>
                  <a:lnTo>
                    <a:pt x="133461" y="71510"/>
                  </a:lnTo>
                  <a:lnTo>
                    <a:pt x="100506" y="100520"/>
                  </a:lnTo>
                  <a:lnTo>
                    <a:pt x="71499" y="133477"/>
                  </a:lnTo>
                  <a:lnTo>
                    <a:pt x="46849" y="169973"/>
                  </a:lnTo>
                  <a:lnTo>
                    <a:pt x="26966" y="209597"/>
                  </a:lnTo>
                  <a:lnTo>
                    <a:pt x="12257" y="251942"/>
                  </a:lnTo>
                  <a:lnTo>
                    <a:pt x="3132" y="296597"/>
                  </a:lnTo>
                  <a:lnTo>
                    <a:pt x="0" y="343153"/>
                  </a:lnTo>
                  <a:lnTo>
                    <a:pt x="0" y="2464054"/>
                  </a:lnTo>
                  <a:lnTo>
                    <a:pt x="3132" y="2510610"/>
                  </a:lnTo>
                  <a:lnTo>
                    <a:pt x="12257" y="2555265"/>
                  </a:lnTo>
                  <a:lnTo>
                    <a:pt x="26966" y="2597610"/>
                  </a:lnTo>
                  <a:lnTo>
                    <a:pt x="46849" y="2637234"/>
                  </a:lnTo>
                  <a:lnTo>
                    <a:pt x="71499" y="2673730"/>
                  </a:lnTo>
                  <a:lnTo>
                    <a:pt x="100506" y="2706687"/>
                  </a:lnTo>
                  <a:lnTo>
                    <a:pt x="133461" y="2735697"/>
                  </a:lnTo>
                  <a:lnTo>
                    <a:pt x="169956" y="2760349"/>
                  </a:lnTo>
                  <a:lnTo>
                    <a:pt x="209581" y="2780236"/>
                  </a:lnTo>
                  <a:lnTo>
                    <a:pt x="251928" y="2794947"/>
                  </a:lnTo>
                  <a:lnTo>
                    <a:pt x="296589" y="2804074"/>
                  </a:lnTo>
                  <a:lnTo>
                    <a:pt x="343153" y="2807208"/>
                  </a:lnTo>
                  <a:lnTo>
                    <a:pt x="6057645" y="2807208"/>
                  </a:lnTo>
                  <a:lnTo>
                    <a:pt x="6104202" y="2804074"/>
                  </a:lnTo>
                  <a:lnTo>
                    <a:pt x="6148857" y="2794947"/>
                  </a:lnTo>
                  <a:lnTo>
                    <a:pt x="6191202" y="2780236"/>
                  </a:lnTo>
                  <a:lnTo>
                    <a:pt x="6230826" y="2760349"/>
                  </a:lnTo>
                  <a:lnTo>
                    <a:pt x="6267322" y="2735697"/>
                  </a:lnTo>
                  <a:lnTo>
                    <a:pt x="6300279" y="2706687"/>
                  </a:lnTo>
                  <a:lnTo>
                    <a:pt x="6329289" y="2673730"/>
                  </a:lnTo>
                  <a:lnTo>
                    <a:pt x="6353941" y="2637234"/>
                  </a:lnTo>
                  <a:lnTo>
                    <a:pt x="6373828" y="2597610"/>
                  </a:lnTo>
                  <a:lnTo>
                    <a:pt x="6388539" y="2555265"/>
                  </a:lnTo>
                  <a:lnTo>
                    <a:pt x="6397666" y="2510610"/>
                  </a:lnTo>
                  <a:lnTo>
                    <a:pt x="6400799" y="2464054"/>
                  </a:lnTo>
                  <a:lnTo>
                    <a:pt x="6400799" y="343153"/>
                  </a:lnTo>
                  <a:lnTo>
                    <a:pt x="6397666" y="296597"/>
                  </a:lnTo>
                  <a:lnTo>
                    <a:pt x="6388539" y="251942"/>
                  </a:lnTo>
                  <a:lnTo>
                    <a:pt x="6373828" y="209597"/>
                  </a:lnTo>
                  <a:lnTo>
                    <a:pt x="6353941" y="169973"/>
                  </a:lnTo>
                  <a:lnTo>
                    <a:pt x="6329289" y="133477"/>
                  </a:lnTo>
                  <a:lnTo>
                    <a:pt x="6300279" y="100520"/>
                  </a:lnTo>
                  <a:lnTo>
                    <a:pt x="6267322" y="71510"/>
                  </a:lnTo>
                  <a:lnTo>
                    <a:pt x="6230826" y="46858"/>
                  </a:lnTo>
                  <a:lnTo>
                    <a:pt x="6191202" y="26971"/>
                  </a:lnTo>
                  <a:lnTo>
                    <a:pt x="6148857" y="12260"/>
                  </a:lnTo>
                  <a:lnTo>
                    <a:pt x="6104202" y="3133"/>
                  </a:lnTo>
                  <a:lnTo>
                    <a:pt x="6057645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00861" y="1942337"/>
              <a:ext cx="6400800" cy="2807335"/>
            </a:xfrm>
            <a:custGeom>
              <a:avLst/>
              <a:gdLst/>
              <a:ahLst/>
              <a:cxnLst/>
              <a:rect l="l" t="t" r="r" b="b"/>
              <a:pathLst>
                <a:path w="6400800" h="2807335">
                  <a:moveTo>
                    <a:pt x="0" y="343153"/>
                  </a:moveTo>
                  <a:lnTo>
                    <a:pt x="3132" y="296597"/>
                  </a:lnTo>
                  <a:lnTo>
                    <a:pt x="12257" y="251942"/>
                  </a:lnTo>
                  <a:lnTo>
                    <a:pt x="26966" y="209597"/>
                  </a:lnTo>
                  <a:lnTo>
                    <a:pt x="46849" y="169973"/>
                  </a:lnTo>
                  <a:lnTo>
                    <a:pt x="71499" y="133477"/>
                  </a:lnTo>
                  <a:lnTo>
                    <a:pt x="100506" y="100520"/>
                  </a:lnTo>
                  <a:lnTo>
                    <a:pt x="133461" y="71510"/>
                  </a:lnTo>
                  <a:lnTo>
                    <a:pt x="169956" y="46858"/>
                  </a:lnTo>
                  <a:lnTo>
                    <a:pt x="209581" y="26971"/>
                  </a:lnTo>
                  <a:lnTo>
                    <a:pt x="251928" y="12260"/>
                  </a:lnTo>
                  <a:lnTo>
                    <a:pt x="296589" y="3133"/>
                  </a:lnTo>
                  <a:lnTo>
                    <a:pt x="343153" y="0"/>
                  </a:lnTo>
                  <a:lnTo>
                    <a:pt x="6057645" y="0"/>
                  </a:lnTo>
                  <a:lnTo>
                    <a:pt x="6104202" y="3133"/>
                  </a:lnTo>
                  <a:lnTo>
                    <a:pt x="6148857" y="12260"/>
                  </a:lnTo>
                  <a:lnTo>
                    <a:pt x="6191202" y="26971"/>
                  </a:lnTo>
                  <a:lnTo>
                    <a:pt x="6230826" y="46858"/>
                  </a:lnTo>
                  <a:lnTo>
                    <a:pt x="6267322" y="71510"/>
                  </a:lnTo>
                  <a:lnTo>
                    <a:pt x="6300279" y="100520"/>
                  </a:lnTo>
                  <a:lnTo>
                    <a:pt x="6329289" y="133477"/>
                  </a:lnTo>
                  <a:lnTo>
                    <a:pt x="6353941" y="169973"/>
                  </a:lnTo>
                  <a:lnTo>
                    <a:pt x="6373828" y="209597"/>
                  </a:lnTo>
                  <a:lnTo>
                    <a:pt x="6388539" y="251942"/>
                  </a:lnTo>
                  <a:lnTo>
                    <a:pt x="6397666" y="296597"/>
                  </a:lnTo>
                  <a:lnTo>
                    <a:pt x="6400799" y="343153"/>
                  </a:lnTo>
                  <a:lnTo>
                    <a:pt x="6400799" y="2464054"/>
                  </a:lnTo>
                  <a:lnTo>
                    <a:pt x="6397666" y="2510610"/>
                  </a:lnTo>
                  <a:lnTo>
                    <a:pt x="6388539" y="2555265"/>
                  </a:lnTo>
                  <a:lnTo>
                    <a:pt x="6373828" y="2597610"/>
                  </a:lnTo>
                  <a:lnTo>
                    <a:pt x="6353941" y="2637234"/>
                  </a:lnTo>
                  <a:lnTo>
                    <a:pt x="6329289" y="2673730"/>
                  </a:lnTo>
                  <a:lnTo>
                    <a:pt x="6300279" y="2706687"/>
                  </a:lnTo>
                  <a:lnTo>
                    <a:pt x="6267322" y="2735697"/>
                  </a:lnTo>
                  <a:lnTo>
                    <a:pt x="6230826" y="2760349"/>
                  </a:lnTo>
                  <a:lnTo>
                    <a:pt x="6191202" y="2780236"/>
                  </a:lnTo>
                  <a:lnTo>
                    <a:pt x="6148857" y="2794947"/>
                  </a:lnTo>
                  <a:lnTo>
                    <a:pt x="6104202" y="2804074"/>
                  </a:lnTo>
                  <a:lnTo>
                    <a:pt x="6057645" y="2807208"/>
                  </a:lnTo>
                  <a:lnTo>
                    <a:pt x="343153" y="2807208"/>
                  </a:lnTo>
                  <a:lnTo>
                    <a:pt x="296589" y="2804074"/>
                  </a:lnTo>
                  <a:lnTo>
                    <a:pt x="251928" y="2794947"/>
                  </a:lnTo>
                  <a:lnTo>
                    <a:pt x="209581" y="2780236"/>
                  </a:lnTo>
                  <a:lnTo>
                    <a:pt x="169956" y="2760349"/>
                  </a:lnTo>
                  <a:lnTo>
                    <a:pt x="133461" y="2735697"/>
                  </a:lnTo>
                  <a:lnTo>
                    <a:pt x="100506" y="2706687"/>
                  </a:lnTo>
                  <a:lnTo>
                    <a:pt x="71499" y="2673730"/>
                  </a:lnTo>
                  <a:lnTo>
                    <a:pt x="46849" y="2637234"/>
                  </a:lnTo>
                  <a:lnTo>
                    <a:pt x="26966" y="2597610"/>
                  </a:lnTo>
                  <a:lnTo>
                    <a:pt x="12257" y="2555265"/>
                  </a:lnTo>
                  <a:lnTo>
                    <a:pt x="3132" y="2510610"/>
                  </a:lnTo>
                  <a:lnTo>
                    <a:pt x="0" y="2464054"/>
                  </a:lnTo>
                  <a:lnTo>
                    <a:pt x="0" y="343153"/>
                  </a:lnTo>
                  <a:close/>
                </a:path>
              </a:pathLst>
            </a:custGeom>
            <a:ln w="22860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39774" y="2162302"/>
            <a:ext cx="5398135" cy="1944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National</a:t>
            </a:r>
            <a:r>
              <a:rPr sz="2100" spc="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Arial"/>
                <a:cs typeface="Arial"/>
              </a:rPr>
              <a:t>Legislation</a:t>
            </a:r>
            <a:endParaRPr sz="2100">
              <a:latin typeface="Arial"/>
              <a:cs typeface="Arial"/>
            </a:endParaRPr>
          </a:p>
          <a:p>
            <a:pPr marL="12700" marR="5080">
              <a:lnSpc>
                <a:spcPct val="134300"/>
              </a:lnSpc>
              <a:spcBef>
                <a:spcPts val="985"/>
              </a:spcBef>
            </a:pPr>
            <a:r>
              <a:rPr sz="1800" spc="-204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United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States,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10" dirty="0">
                <a:solidFill>
                  <a:srgbClr val="FFFFFF"/>
                </a:solidFill>
                <a:latin typeface="Verdana"/>
                <a:cs typeface="Verdana"/>
              </a:rPr>
              <a:t>key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laws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include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75" dirty="0">
                <a:solidFill>
                  <a:srgbClr val="FFFFFF"/>
                </a:solidFill>
                <a:latin typeface="Verdana"/>
                <a:cs typeface="Verdana"/>
              </a:rPr>
              <a:t>Act </a:t>
            </a:r>
            <a:r>
              <a:rPr sz="1800" spc="-229" dirty="0">
                <a:solidFill>
                  <a:srgbClr val="FFFFFF"/>
                </a:solidFill>
                <a:latin typeface="Verdana"/>
                <a:cs typeface="Verdana"/>
              </a:rPr>
              <a:t>(1970),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Act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29" dirty="0">
                <a:solidFill>
                  <a:srgbClr val="FFFFFF"/>
                </a:solidFill>
                <a:latin typeface="Verdana"/>
                <a:cs typeface="Verdana"/>
              </a:rPr>
              <a:t>(1972),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Noise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Control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Verdana"/>
                <a:cs typeface="Verdana"/>
              </a:rPr>
              <a:t>Act </a:t>
            </a:r>
            <a:r>
              <a:rPr sz="1800" spc="-235" dirty="0">
                <a:solidFill>
                  <a:srgbClr val="FFFFFF"/>
                </a:solidFill>
                <a:latin typeface="Verdana"/>
                <a:cs typeface="Verdana"/>
              </a:rPr>
              <a:t>(1972).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provide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foundation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Verdana"/>
                <a:cs typeface="Verdana"/>
              </a:rPr>
              <a:t>regulating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nuisances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at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federal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Verdana"/>
                <a:cs typeface="Verdana"/>
              </a:rPr>
              <a:t>level.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18831" y="1930907"/>
            <a:ext cx="6423660" cy="2830195"/>
            <a:chOff x="7418831" y="1930907"/>
            <a:chExt cx="6423660" cy="2830195"/>
          </a:xfrm>
        </p:grpSpPr>
        <p:sp>
          <p:nvSpPr>
            <p:cNvPr id="8" name="object 8"/>
            <p:cNvSpPr/>
            <p:nvPr/>
          </p:nvSpPr>
          <p:spPr>
            <a:xfrm>
              <a:off x="7430261" y="1942337"/>
              <a:ext cx="6400800" cy="2807335"/>
            </a:xfrm>
            <a:custGeom>
              <a:avLst/>
              <a:gdLst/>
              <a:ahLst/>
              <a:cxnLst/>
              <a:rect l="l" t="t" r="r" b="b"/>
              <a:pathLst>
                <a:path w="6400800" h="2807335">
                  <a:moveTo>
                    <a:pt x="6057646" y="0"/>
                  </a:moveTo>
                  <a:lnTo>
                    <a:pt x="343154" y="0"/>
                  </a:lnTo>
                  <a:lnTo>
                    <a:pt x="296597" y="3133"/>
                  </a:lnTo>
                  <a:lnTo>
                    <a:pt x="251942" y="12260"/>
                  </a:lnTo>
                  <a:lnTo>
                    <a:pt x="209597" y="26971"/>
                  </a:lnTo>
                  <a:lnTo>
                    <a:pt x="169973" y="46858"/>
                  </a:lnTo>
                  <a:lnTo>
                    <a:pt x="133477" y="71510"/>
                  </a:lnTo>
                  <a:lnTo>
                    <a:pt x="100520" y="100520"/>
                  </a:lnTo>
                  <a:lnTo>
                    <a:pt x="71510" y="133477"/>
                  </a:lnTo>
                  <a:lnTo>
                    <a:pt x="46858" y="169973"/>
                  </a:lnTo>
                  <a:lnTo>
                    <a:pt x="26971" y="209597"/>
                  </a:lnTo>
                  <a:lnTo>
                    <a:pt x="12260" y="251942"/>
                  </a:lnTo>
                  <a:lnTo>
                    <a:pt x="3133" y="296597"/>
                  </a:lnTo>
                  <a:lnTo>
                    <a:pt x="0" y="343153"/>
                  </a:lnTo>
                  <a:lnTo>
                    <a:pt x="0" y="2464054"/>
                  </a:lnTo>
                  <a:lnTo>
                    <a:pt x="3133" y="2510610"/>
                  </a:lnTo>
                  <a:lnTo>
                    <a:pt x="12260" y="2555265"/>
                  </a:lnTo>
                  <a:lnTo>
                    <a:pt x="26971" y="2597610"/>
                  </a:lnTo>
                  <a:lnTo>
                    <a:pt x="46858" y="2637234"/>
                  </a:lnTo>
                  <a:lnTo>
                    <a:pt x="71510" y="2673730"/>
                  </a:lnTo>
                  <a:lnTo>
                    <a:pt x="100520" y="2706687"/>
                  </a:lnTo>
                  <a:lnTo>
                    <a:pt x="133477" y="2735697"/>
                  </a:lnTo>
                  <a:lnTo>
                    <a:pt x="169973" y="2760349"/>
                  </a:lnTo>
                  <a:lnTo>
                    <a:pt x="209597" y="2780236"/>
                  </a:lnTo>
                  <a:lnTo>
                    <a:pt x="251942" y="2794947"/>
                  </a:lnTo>
                  <a:lnTo>
                    <a:pt x="296597" y="2804074"/>
                  </a:lnTo>
                  <a:lnTo>
                    <a:pt x="343154" y="2807208"/>
                  </a:lnTo>
                  <a:lnTo>
                    <a:pt x="6057646" y="2807208"/>
                  </a:lnTo>
                  <a:lnTo>
                    <a:pt x="6104202" y="2804074"/>
                  </a:lnTo>
                  <a:lnTo>
                    <a:pt x="6148857" y="2794947"/>
                  </a:lnTo>
                  <a:lnTo>
                    <a:pt x="6191202" y="2780236"/>
                  </a:lnTo>
                  <a:lnTo>
                    <a:pt x="6230826" y="2760349"/>
                  </a:lnTo>
                  <a:lnTo>
                    <a:pt x="6267322" y="2735697"/>
                  </a:lnTo>
                  <a:lnTo>
                    <a:pt x="6300279" y="2706687"/>
                  </a:lnTo>
                  <a:lnTo>
                    <a:pt x="6329289" y="2673730"/>
                  </a:lnTo>
                  <a:lnTo>
                    <a:pt x="6353941" y="2637234"/>
                  </a:lnTo>
                  <a:lnTo>
                    <a:pt x="6373828" y="2597610"/>
                  </a:lnTo>
                  <a:lnTo>
                    <a:pt x="6388539" y="2555265"/>
                  </a:lnTo>
                  <a:lnTo>
                    <a:pt x="6397666" y="2510610"/>
                  </a:lnTo>
                  <a:lnTo>
                    <a:pt x="6400800" y="2464054"/>
                  </a:lnTo>
                  <a:lnTo>
                    <a:pt x="6400800" y="343153"/>
                  </a:lnTo>
                  <a:lnTo>
                    <a:pt x="6397666" y="296597"/>
                  </a:lnTo>
                  <a:lnTo>
                    <a:pt x="6388539" y="251942"/>
                  </a:lnTo>
                  <a:lnTo>
                    <a:pt x="6373828" y="209597"/>
                  </a:lnTo>
                  <a:lnTo>
                    <a:pt x="6353941" y="169973"/>
                  </a:lnTo>
                  <a:lnTo>
                    <a:pt x="6329289" y="133477"/>
                  </a:lnTo>
                  <a:lnTo>
                    <a:pt x="6300279" y="100520"/>
                  </a:lnTo>
                  <a:lnTo>
                    <a:pt x="6267322" y="71510"/>
                  </a:lnTo>
                  <a:lnTo>
                    <a:pt x="6230826" y="46858"/>
                  </a:lnTo>
                  <a:lnTo>
                    <a:pt x="6191202" y="26971"/>
                  </a:lnTo>
                  <a:lnTo>
                    <a:pt x="6148857" y="12260"/>
                  </a:lnTo>
                  <a:lnTo>
                    <a:pt x="6104202" y="3133"/>
                  </a:lnTo>
                  <a:lnTo>
                    <a:pt x="6057646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30261" y="1942337"/>
              <a:ext cx="6400800" cy="2807335"/>
            </a:xfrm>
            <a:custGeom>
              <a:avLst/>
              <a:gdLst/>
              <a:ahLst/>
              <a:cxnLst/>
              <a:rect l="l" t="t" r="r" b="b"/>
              <a:pathLst>
                <a:path w="6400800" h="2807335">
                  <a:moveTo>
                    <a:pt x="0" y="343153"/>
                  </a:moveTo>
                  <a:lnTo>
                    <a:pt x="3133" y="296597"/>
                  </a:lnTo>
                  <a:lnTo>
                    <a:pt x="12260" y="251942"/>
                  </a:lnTo>
                  <a:lnTo>
                    <a:pt x="26971" y="209597"/>
                  </a:lnTo>
                  <a:lnTo>
                    <a:pt x="46858" y="169973"/>
                  </a:lnTo>
                  <a:lnTo>
                    <a:pt x="71510" y="133477"/>
                  </a:lnTo>
                  <a:lnTo>
                    <a:pt x="100520" y="100520"/>
                  </a:lnTo>
                  <a:lnTo>
                    <a:pt x="133477" y="71510"/>
                  </a:lnTo>
                  <a:lnTo>
                    <a:pt x="169973" y="46858"/>
                  </a:lnTo>
                  <a:lnTo>
                    <a:pt x="209597" y="26971"/>
                  </a:lnTo>
                  <a:lnTo>
                    <a:pt x="251942" y="12260"/>
                  </a:lnTo>
                  <a:lnTo>
                    <a:pt x="296597" y="3133"/>
                  </a:lnTo>
                  <a:lnTo>
                    <a:pt x="343154" y="0"/>
                  </a:lnTo>
                  <a:lnTo>
                    <a:pt x="6057646" y="0"/>
                  </a:lnTo>
                  <a:lnTo>
                    <a:pt x="6104202" y="3133"/>
                  </a:lnTo>
                  <a:lnTo>
                    <a:pt x="6148857" y="12260"/>
                  </a:lnTo>
                  <a:lnTo>
                    <a:pt x="6191202" y="26971"/>
                  </a:lnTo>
                  <a:lnTo>
                    <a:pt x="6230826" y="46858"/>
                  </a:lnTo>
                  <a:lnTo>
                    <a:pt x="6267322" y="71510"/>
                  </a:lnTo>
                  <a:lnTo>
                    <a:pt x="6300279" y="100520"/>
                  </a:lnTo>
                  <a:lnTo>
                    <a:pt x="6329289" y="133477"/>
                  </a:lnTo>
                  <a:lnTo>
                    <a:pt x="6353941" y="169973"/>
                  </a:lnTo>
                  <a:lnTo>
                    <a:pt x="6373828" y="209597"/>
                  </a:lnTo>
                  <a:lnTo>
                    <a:pt x="6388539" y="251942"/>
                  </a:lnTo>
                  <a:lnTo>
                    <a:pt x="6397666" y="296597"/>
                  </a:lnTo>
                  <a:lnTo>
                    <a:pt x="6400800" y="343153"/>
                  </a:lnTo>
                  <a:lnTo>
                    <a:pt x="6400800" y="2464054"/>
                  </a:lnTo>
                  <a:lnTo>
                    <a:pt x="6397666" y="2510610"/>
                  </a:lnTo>
                  <a:lnTo>
                    <a:pt x="6388539" y="2555265"/>
                  </a:lnTo>
                  <a:lnTo>
                    <a:pt x="6373828" y="2597610"/>
                  </a:lnTo>
                  <a:lnTo>
                    <a:pt x="6353941" y="2637234"/>
                  </a:lnTo>
                  <a:lnTo>
                    <a:pt x="6329289" y="2673730"/>
                  </a:lnTo>
                  <a:lnTo>
                    <a:pt x="6300279" y="2706687"/>
                  </a:lnTo>
                  <a:lnTo>
                    <a:pt x="6267322" y="2735697"/>
                  </a:lnTo>
                  <a:lnTo>
                    <a:pt x="6230826" y="2760349"/>
                  </a:lnTo>
                  <a:lnTo>
                    <a:pt x="6191202" y="2780236"/>
                  </a:lnTo>
                  <a:lnTo>
                    <a:pt x="6148857" y="2794947"/>
                  </a:lnTo>
                  <a:lnTo>
                    <a:pt x="6104202" y="2804074"/>
                  </a:lnTo>
                  <a:lnTo>
                    <a:pt x="6057646" y="2807208"/>
                  </a:lnTo>
                  <a:lnTo>
                    <a:pt x="343154" y="2807208"/>
                  </a:lnTo>
                  <a:lnTo>
                    <a:pt x="296597" y="2804074"/>
                  </a:lnTo>
                  <a:lnTo>
                    <a:pt x="251942" y="2794947"/>
                  </a:lnTo>
                  <a:lnTo>
                    <a:pt x="209597" y="2780236"/>
                  </a:lnTo>
                  <a:lnTo>
                    <a:pt x="169973" y="2760349"/>
                  </a:lnTo>
                  <a:lnTo>
                    <a:pt x="133477" y="2735697"/>
                  </a:lnTo>
                  <a:lnTo>
                    <a:pt x="100520" y="2706687"/>
                  </a:lnTo>
                  <a:lnTo>
                    <a:pt x="71510" y="2673730"/>
                  </a:lnTo>
                  <a:lnTo>
                    <a:pt x="46858" y="2637234"/>
                  </a:lnTo>
                  <a:lnTo>
                    <a:pt x="26971" y="2597610"/>
                  </a:lnTo>
                  <a:lnTo>
                    <a:pt x="12260" y="2555265"/>
                  </a:lnTo>
                  <a:lnTo>
                    <a:pt x="3133" y="2510610"/>
                  </a:lnTo>
                  <a:lnTo>
                    <a:pt x="0" y="2464054"/>
                  </a:lnTo>
                  <a:lnTo>
                    <a:pt x="0" y="343153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69148" y="2162302"/>
            <a:ext cx="5886450" cy="2313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r>
              <a:rPr sz="2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Local</a:t>
            </a:r>
            <a:r>
              <a:rPr sz="2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-20" dirty="0">
                <a:solidFill>
                  <a:srgbClr val="FFFFFF"/>
                </a:solidFill>
                <a:latin typeface="Arial"/>
                <a:cs typeface="Arial"/>
              </a:rPr>
              <a:t>Laws</a:t>
            </a:r>
            <a:endParaRPr sz="2100">
              <a:latin typeface="Arial"/>
              <a:cs typeface="Arial"/>
            </a:endParaRPr>
          </a:p>
          <a:p>
            <a:pPr marL="12700" marR="5080">
              <a:lnSpc>
                <a:spcPct val="134300"/>
              </a:lnSpc>
              <a:spcBef>
                <a:spcPts val="985"/>
              </a:spcBef>
            </a:pP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Many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states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municipalities</a:t>
            </a:r>
            <a:r>
              <a:rPr sz="18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enacted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Verdana"/>
                <a:cs typeface="Verdana"/>
              </a:rPr>
              <a:t>own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protection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laws,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often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stringent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Verdana"/>
                <a:cs typeface="Verdana"/>
              </a:rPr>
              <a:t>than 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federal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regulations.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example,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California's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Quality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Act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45" dirty="0">
                <a:solidFill>
                  <a:srgbClr val="FFFFFF"/>
                </a:solidFill>
                <a:latin typeface="Verdana"/>
                <a:cs typeface="Verdana"/>
              </a:rPr>
              <a:t>(CEQA)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sets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high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standards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800" spc="-6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impact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assessments.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89431" y="4966715"/>
            <a:ext cx="6423660" cy="2464435"/>
            <a:chOff x="789431" y="4966715"/>
            <a:chExt cx="6423660" cy="2464435"/>
          </a:xfrm>
        </p:grpSpPr>
        <p:sp>
          <p:nvSpPr>
            <p:cNvPr id="12" name="object 12"/>
            <p:cNvSpPr/>
            <p:nvPr/>
          </p:nvSpPr>
          <p:spPr>
            <a:xfrm>
              <a:off x="800861" y="4978145"/>
              <a:ext cx="6400800" cy="2441575"/>
            </a:xfrm>
            <a:custGeom>
              <a:avLst/>
              <a:gdLst/>
              <a:ahLst/>
              <a:cxnLst/>
              <a:rect l="l" t="t" r="r" b="b"/>
              <a:pathLst>
                <a:path w="6400800" h="2441575">
                  <a:moveTo>
                    <a:pt x="6057645" y="0"/>
                  </a:moveTo>
                  <a:lnTo>
                    <a:pt x="343217" y="0"/>
                  </a:lnTo>
                  <a:lnTo>
                    <a:pt x="296643" y="3133"/>
                  </a:lnTo>
                  <a:lnTo>
                    <a:pt x="251974" y="12260"/>
                  </a:lnTo>
                  <a:lnTo>
                    <a:pt x="209619" y="26971"/>
                  </a:lnTo>
                  <a:lnTo>
                    <a:pt x="169986" y="46858"/>
                  </a:lnTo>
                  <a:lnTo>
                    <a:pt x="133484" y="71510"/>
                  </a:lnTo>
                  <a:lnTo>
                    <a:pt x="100523" y="100520"/>
                  </a:lnTo>
                  <a:lnTo>
                    <a:pt x="71511" y="133477"/>
                  </a:lnTo>
                  <a:lnTo>
                    <a:pt x="46857" y="169973"/>
                  </a:lnTo>
                  <a:lnTo>
                    <a:pt x="26970" y="209597"/>
                  </a:lnTo>
                  <a:lnTo>
                    <a:pt x="12259" y="251942"/>
                  </a:lnTo>
                  <a:lnTo>
                    <a:pt x="3133" y="296597"/>
                  </a:lnTo>
                  <a:lnTo>
                    <a:pt x="0" y="343153"/>
                  </a:lnTo>
                  <a:lnTo>
                    <a:pt x="0" y="2098230"/>
                  </a:lnTo>
                  <a:lnTo>
                    <a:pt x="3133" y="2144801"/>
                  </a:lnTo>
                  <a:lnTo>
                    <a:pt x="12259" y="2189469"/>
                  </a:lnTo>
                  <a:lnTo>
                    <a:pt x="26970" y="2231823"/>
                  </a:lnTo>
                  <a:lnTo>
                    <a:pt x="46857" y="2271456"/>
                  </a:lnTo>
                  <a:lnTo>
                    <a:pt x="71511" y="2307957"/>
                  </a:lnTo>
                  <a:lnTo>
                    <a:pt x="100523" y="2340919"/>
                  </a:lnTo>
                  <a:lnTo>
                    <a:pt x="133484" y="2369932"/>
                  </a:lnTo>
                  <a:lnTo>
                    <a:pt x="169986" y="2394587"/>
                  </a:lnTo>
                  <a:lnTo>
                    <a:pt x="209619" y="2414475"/>
                  </a:lnTo>
                  <a:lnTo>
                    <a:pt x="251974" y="2429187"/>
                  </a:lnTo>
                  <a:lnTo>
                    <a:pt x="296643" y="2438314"/>
                  </a:lnTo>
                  <a:lnTo>
                    <a:pt x="343217" y="2441447"/>
                  </a:lnTo>
                  <a:lnTo>
                    <a:pt x="6057645" y="2441447"/>
                  </a:lnTo>
                  <a:lnTo>
                    <a:pt x="6104202" y="2438314"/>
                  </a:lnTo>
                  <a:lnTo>
                    <a:pt x="6148857" y="2429187"/>
                  </a:lnTo>
                  <a:lnTo>
                    <a:pt x="6191202" y="2414475"/>
                  </a:lnTo>
                  <a:lnTo>
                    <a:pt x="6230826" y="2394587"/>
                  </a:lnTo>
                  <a:lnTo>
                    <a:pt x="6267322" y="2369932"/>
                  </a:lnTo>
                  <a:lnTo>
                    <a:pt x="6300279" y="2340919"/>
                  </a:lnTo>
                  <a:lnTo>
                    <a:pt x="6329289" y="2307957"/>
                  </a:lnTo>
                  <a:lnTo>
                    <a:pt x="6353941" y="2271456"/>
                  </a:lnTo>
                  <a:lnTo>
                    <a:pt x="6373828" y="2231823"/>
                  </a:lnTo>
                  <a:lnTo>
                    <a:pt x="6388539" y="2189469"/>
                  </a:lnTo>
                  <a:lnTo>
                    <a:pt x="6397666" y="2144801"/>
                  </a:lnTo>
                  <a:lnTo>
                    <a:pt x="6400799" y="2098230"/>
                  </a:lnTo>
                  <a:lnTo>
                    <a:pt x="6400799" y="343153"/>
                  </a:lnTo>
                  <a:lnTo>
                    <a:pt x="6397666" y="296597"/>
                  </a:lnTo>
                  <a:lnTo>
                    <a:pt x="6388539" y="251942"/>
                  </a:lnTo>
                  <a:lnTo>
                    <a:pt x="6373828" y="209597"/>
                  </a:lnTo>
                  <a:lnTo>
                    <a:pt x="6353941" y="169973"/>
                  </a:lnTo>
                  <a:lnTo>
                    <a:pt x="6329289" y="133477"/>
                  </a:lnTo>
                  <a:lnTo>
                    <a:pt x="6300279" y="100520"/>
                  </a:lnTo>
                  <a:lnTo>
                    <a:pt x="6267322" y="71510"/>
                  </a:lnTo>
                  <a:lnTo>
                    <a:pt x="6230826" y="46858"/>
                  </a:lnTo>
                  <a:lnTo>
                    <a:pt x="6191202" y="26971"/>
                  </a:lnTo>
                  <a:lnTo>
                    <a:pt x="6148857" y="12260"/>
                  </a:lnTo>
                  <a:lnTo>
                    <a:pt x="6104202" y="3133"/>
                  </a:lnTo>
                  <a:lnTo>
                    <a:pt x="6057645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861" y="4978145"/>
              <a:ext cx="6400800" cy="2441575"/>
            </a:xfrm>
            <a:custGeom>
              <a:avLst/>
              <a:gdLst/>
              <a:ahLst/>
              <a:cxnLst/>
              <a:rect l="l" t="t" r="r" b="b"/>
              <a:pathLst>
                <a:path w="6400800" h="2441575">
                  <a:moveTo>
                    <a:pt x="0" y="343153"/>
                  </a:moveTo>
                  <a:lnTo>
                    <a:pt x="3133" y="296597"/>
                  </a:lnTo>
                  <a:lnTo>
                    <a:pt x="12259" y="251942"/>
                  </a:lnTo>
                  <a:lnTo>
                    <a:pt x="26970" y="209597"/>
                  </a:lnTo>
                  <a:lnTo>
                    <a:pt x="46857" y="169973"/>
                  </a:lnTo>
                  <a:lnTo>
                    <a:pt x="71511" y="133477"/>
                  </a:lnTo>
                  <a:lnTo>
                    <a:pt x="100523" y="100520"/>
                  </a:lnTo>
                  <a:lnTo>
                    <a:pt x="133484" y="71510"/>
                  </a:lnTo>
                  <a:lnTo>
                    <a:pt x="169986" y="46858"/>
                  </a:lnTo>
                  <a:lnTo>
                    <a:pt x="209619" y="26971"/>
                  </a:lnTo>
                  <a:lnTo>
                    <a:pt x="251974" y="12260"/>
                  </a:lnTo>
                  <a:lnTo>
                    <a:pt x="296643" y="3133"/>
                  </a:lnTo>
                  <a:lnTo>
                    <a:pt x="343217" y="0"/>
                  </a:lnTo>
                  <a:lnTo>
                    <a:pt x="6057645" y="0"/>
                  </a:lnTo>
                  <a:lnTo>
                    <a:pt x="6104202" y="3133"/>
                  </a:lnTo>
                  <a:lnTo>
                    <a:pt x="6148857" y="12260"/>
                  </a:lnTo>
                  <a:lnTo>
                    <a:pt x="6191202" y="26971"/>
                  </a:lnTo>
                  <a:lnTo>
                    <a:pt x="6230826" y="46858"/>
                  </a:lnTo>
                  <a:lnTo>
                    <a:pt x="6267322" y="71510"/>
                  </a:lnTo>
                  <a:lnTo>
                    <a:pt x="6300279" y="100520"/>
                  </a:lnTo>
                  <a:lnTo>
                    <a:pt x="6329289" y="133477"/>
                  </a:lnTo>
                  <a:lnTo>
                    <a:pt x="6353941" y="169973"/>
                  </a:lnTo>
                  <a:lnTo>
                    <a:pt x="6373828" y="209597"/>
                  </a:lnTo>
                  <a:lnTo>
                    <a:pt x="6388539" y="251942"/>
                  </a:lnTo>
                  <a:lnTo>
                    <a:pt x="6397666" y="296597"/>
                  </a:lnTo>
                  <a:lnTo>
                    <a:pt x="6400799" y="343153"/>
                  </a:lnTo>
                  <a:lnTo>
                    <a:pt x="6400799" y="2098230"/>
                  </a:lnTo>
                  <a:lnTo>
                    <a:pt x="6397666" y="2144801"/>
                  </a:lnTo>
                  <a:lnTo>
                    <a:pt x="6388539" y="2189469"/>
                  </a:lnTo>
                  <a:lnTo>
                    <a:pt x="6373828" y="2231823"/>
                  </a:lnTo>
                  <a:lnTo>
                    <a:pt x="6353941" y="2271456"/>
                  </a:lnTo>
                  <a:lnTo>
                    <a:pt x="6329289" y="2307957"/>
                  </a:lnTo>
                  <a:lnTo>
                    <a:pt x="6300279" y="2340919"/>
                  </a:lnTo>
                  <a:lnTo>
                    <a:pt x="6267322" y="2369932"/>
                  </a:lnTo>
                  <a:lnTo>
                    <a:pt x="6230826" y="2394587"/>
                  </a:lnTo>
                  <a:lnTo>
                    <a:pt x="6191202" y="2414475"/>
                  </a:lnTo>
                  <a:lnTo>
                    <a:pt x="6148857" y="2429187"/>
                  </a:lnTo>
                  <a:lnTo>
                    <a:pt x="6104202" y="2438314"/>
                  </a:lnTo>
                  <a:lnTo>
                    <a:pt x="6057645" y="2441447"/>
                  </a:lnTo>
                  <a:lnTo>
                    <a:pt x="343217" y="2441447"/>
                  </a:lnTo>
                  <a:lnTo>
                    <a:pt x="296643" y="2438314"/>
                  </a:lnTo>
                  <a:lnTo>
                    <a:pt x="251974" y="2429187"/>
                  </a:lnTo>
                  <a:lnTo>
                    <a:pt x="209619" y="2414475"/>
                  </a:lnTo>
                  <a:lnTo>
                    <a:pt x="169986" y="2394587"/>
                  </a:lnTo>
                  <a:lnTo>
                    <a:pt x="133484" y="2369932"/>
                  </a:lnTo>
                  <a:lnTo>
                    <a:pt x="100523" y="2340919"/>
                  </a:lnTo>
                  <a:lnTo>
                    <a:pt x="71511" y="2307957"/>
                  </a:lnTo>
                  <a:lnTo>
                    <a:pt x="46857" y="2271456"/>
                  </a:lnTo>
                  <a:lnTo>
                    <a:pt x="26970" y="2231823"/>
                  </a:lnTo>
                  <a:lnTo>
                    <a:pt x="12259" y="2189469"/>
                  </a:lnTo>
                  <a:lnTo>
                    <a:pt x="3133" y="2144801"/>
                  </a:lnTo>
                  <a:lnTo>
                    <a:pt x="0" y="2098230"/>
                  </a:lnTo>
                  <a:lnTo>
                    <a:pt x="0" y="343153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39774" y="5199126"/>
            <a:ext cx="5799455" cy="1944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Common</a:t>
            </a:r>
            <a:r>
              <a:rPr sz="2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50" dirty="0">
                <a:solidFill>
                  <a:srgbClr val="FFFFFF"/>
                </a:solidFill>
                <a:latin typeface="Arial"/>
                <a:cs typeface="Arial"/>
              </a:rPr>
              <a:t>Law</a:t>
            </a:r>
            <a:r>
              <a:rPr sz="2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Arial"/>
                <a:cs typeface="Arial"/>
              </a:rPr>
              <a:t>Principles</a:t>
            </a:r>
            <a:endParaRPr sz="2100">
              <a:latin typeface="Arial"/>
              <a:cs typeface="Arial"/>
            </a:endParaRPr>
          </a:p>
          <a:p>
            <a:pPr marL="12700" marR="5080">
              <a:lnSpc>
                <a:spcPct val="134300"/>
              </a:lnSpc>
              <a:spcBef>
                <a:spcPts val="985"/>
              </a:spcBef>
            </a:pP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Traditional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tort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law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concepts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like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nuisance,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trespass,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negligence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continue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play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litigation,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offering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remedies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where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statutory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law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0" dirty="0">
                <a:solidFill>
                  <a:srgbClr val="FFFFFF"/>
                </a:solidFill>
                <a:latin typeface="Verdana"/>
                <a:cs typeface="Verdana"/>
              </a:rPr>
              <a:t>may</a:t>
            </a: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Verdana"/>
                <a:cs typeface="Verdana"/>
              </a:rPr>
              <a:t>be </a:t>
            </a:r>
            <a:r>
              <a:rPr sz="1800" spc="-50" dirty="0">
                <a:solidFill>
                  <a:srgbClr val="FFFFFF"/>
                </a:solidFill>
                <a:latin typeface="Verdana"/>
                <a:cs typeface="Verdana"/>
              </a:rPr>
              <a:t>insufficient.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18831" y="4966715"/>
            <a:ext cx="6423660" cy="2464435"/>
            <a:chOff x="7418831" y="4966715"/>
            <a:chExt cx="6423660" cy="2464435"/>
          </a:xfrm>
        </p:grpSpPr>
        <p:sp>
          <p:nvSpPr>
            <p:cNvPr id="16" name="object 16"/>
            <p:cNvSpPr/>
            <p:nvPr/>
          </p:nvSpPr>
          <p:spPr>
            <a:xfrm>
              <a:off x="7430261" y="4978145"/>
              <a:ext cx="6400800" cy="2441575"/>
            </a:xfrm>
            <a:custGeom>
              <a:avLst/>
              <a:gdLst/>
              <a:ahLst/>
              <a:cxnLst/>
              <a:rect l="l" t="t" r="r" b="b"/>
              <a:pathLst>
                <a:path w="6400800" h="2441575">
                  <a:moveTo>
                    <a:pt x="6057519" y="0"/>
                  </a:moveTo>
                  <a:lnTo>
                    <a:pt x="343154" y="0"/>
                  </a:lnTo>
                  <a:lnTo>
                    <a:pt x="296597" y="3133"/>
                  </a:lnTo>
                  <a:lnTo>
                    <a:pt x="251942" y="12260"/>
                  </a:lnTo>
                  <a:lnTo>
                    <a:pt x="209597" y="26971"/>
                  </a:lnTo>
                  <a:lnTo>
                    <a:pt x="169973" y="46858"/>
                  </a:lnTo>
                  <a:lnTo>
                    <a:pt x="133477" y="71510"/>
                  </a:lnTo>
                  <a:lnTo>
                    <a:pt x="100520" y="100520"/>
                  </a:lnTo>
                  <a:lnTo>
                    <a:pt x="71510" y="133477"/>
                  </a:lnTo>
                  <a:lnTo>
                    <a:pt x="46858" y="169973"/>
                  </a:lnTo>
                  <a:lnTo>
                    <a:pt x="26971" y="209597"/>
                  </a:lnTo>
                  <a:lnTo>
                    <a:pt x="12260" y="251942"/>
                  </a:lnTo>
                  <a:lnTo>
                    <a:pt x="3133" y="296597"/>
                  </a:lnTo>
                  <a:lnTo>
                    <a:pt x="0" y="343153"/>
                  </a:lnTo>
                  <a:lnTo>
                    <a:pt x="0" y="2098230"/>
                  </a:lnTo>
                  <a:lnTo>
                    <a:pt x="3133" y="2144801"/>
                  </a:lnTo>
                  <a:lnTo>
                    <a:pt x="12260" y="2189469"/>
                  </a:lnTo>
                  <a:lnTo>
                    <a:pt x="26971" y="2231823"/>
                  </a:lnTo>
                  <a:lnTo>
                    <a:pt x="46858" y="2271456"/>
                  </a:lnTo>
                  <a:lnTo>
                    <a:pt x="71510" y="2307957"/>
                  </a:lnTo>
                  <a:lnTo>
                    <a:pt x="100520" y="2340919"/>
                  </a:lnTo>
                  <a:lnTo>
                    <a:pt x="133477" y="2369932"/>
                  </a:lnTo>
                  <a:lnTo>
                    <a:pt x="169973" y="2394587"/>
                  </a:lnTo>
                  <a:lnTo>
                    <a:pt x="209597" y="2414475"/>
                  </a:lnTo>
                  <a:lnTo>
                    <a:pt x="251942" y="2429187"/>
                  </a:lnTo>
                  <a:lnTo>
                    <a:pt x="296597" y="2438314"/>
                  </a:lnTo>
                  <a:lnTo>
                    <a:pt x="343154" y="2441447"/>
                  </a:lnTo>
                  <a:lnTo>
                    <a:pt x="6057519" y="2441447"/>
                  </a:lnTo>
                  <a:lnTo>
                    <a:pt x="6104104" y="2438314"/>
                  </a:lnTo>
                  <a:lnTo>
                    <a:pt x="6148784" y="2429187"/>
                  </a:lnTo>
                  <a:lnTo>
                    <a:pt x="6191148" y="2414475"/>
                  </a:lnTo>
                  <a:lnTo>
                    <a:pt x="6230789" y="2394587"/>
                  </a:lnTo>
                  <a:lnTo>
                    <a:pt x="6267297" y="2369932"/>
                  </a:lnTo>
                  <a:lnTo>
                    <a:pt x="6300263" y="2340919"/>
                  </a:lnTo>
                  <a:lnTo>
                    <a:pt x="6329279" y="2307957"/>
                  </a:lnTo>
                  <a:lnTo>
                    <a:pt x="6353937" y="2271456"/>
                  </a:lnTo>
                  <a:lnTo>
                    <a:pt x="6373826" y="2231823"/>
                  </a:lnTo>
                  <a:lnTo>
                    <a:pt x="6388539" y="2189469"/>
                  </a:lnTo>
                  <a:lnTo>
                    <a:pt x="6397666" y="2144801"/>
                  </a:lnTo>
                  <a:lnTo>
                    <a:pt x="6400800" y="2098230"/>
                  </a:lnTo>
                  <a:lnTo>
                    <a:pt x="6400800" y="343153"/>
                  </a:lnTo>
                  <a:lnTo>
                    <a:pt x="6397666" y="296597"/>
                  </a:lnTo>
                  <a:lnTo>
                    <a:pt x="6388539" y="251942"/>
                  </a:lnTo>
                  <a:lnTo>
                    <a:pt x="6373826" y="209597"/>
                  </a:lnTo>
                  <a:lnTo>
                    <a:pt x="6353937" y="169973"/>
                  </a:lnTo>
                  <a:lnTo>
                    <a:pt x="6329279" y="133477"/>
                  </a:lnTo>
                  <a:lnTo>
                    <a:pt x="6300263" y="100520"/>
                  </a:lnTo>
                  <a:lnTo>
                    <a:pt x="6267297" y="71510"/>
                  </a:lnTo>
                  <a:lnTo>
                    <a:pt x="6230789" y="46858"/>
                  </a:lnTo>
                  <a:lnTo>
                    <a:pt x="6191148" y="26971"/>
                  </a:lnTo>
                  <a:lnTo>
                    <a:pt x="6148784" y="12260"/>
                  </a:lnTo>
                  <a:lnTo>
                    <a:pt x="6104104" y="3133"/>
                  </a:lnTo>
                  <a:lnTo>
                    <a:pt x="6057519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30261" y="4978145"/>
              <a:ext cx="6400800" cy="2441575"/>
            </a:xfrm>
            <a:custGeom>
              <a:avLst/>
              <a:gdLst/>
              <a:ahLst/>
              <a:cxnLst/>
              <a:rect l="l" t="t" r="r" b="b"/>
              <a:pathLst>
                <a:path w="6400800" h="2441575">
                  <a:moveTo>
                    <a:pt x="0" y="343153"/>
                  </a:moveTo>
                  <a:lnTo>
                    <a:pt x="3133" y="296597"/>
                  </a:lnTo>
                  <a:lnTo>
                    <a:pt x="12260" y="251942"/>
                  </a:lnTo>
                  <a:lnTo>
                    <a:pt x="26971" y="209597"/>
                  </a:lnTo>
                  <a:lnTo>
                    <a:pt x="46858" y="169973"/>
                  </a:lnTo>
                  <a:lnTo>
                    <a:pt x="71510" y="133477"/>
                  </a:lnTo>
                  <a:lnTo>
                    <a:pt x="100520" y="100520"/>
                  </a:lnTo>
                  <a:lnTo>
                    <a:pt x="133477" y="71510"/>
                  </a:lnTo>
                  <a:lnTo>
                    <a:pt x="169973" y="46858"/>
                  </a:lnTo>
                  <a:lnTo>
                    <a:pt x="209597" y="26971"/>
                  </a:lnTo>
                  <a:lnTo>
                    <a:pt x="251942" y="12260"/>
                  </a:lnTo>
                  <a:lnTo>
                    <a:pt x="296597" y="3133"/>
                  </a:lnTo>
                  <a:lnTo>
                    <a:pt x="343154" y="0"/>
                  </a:lnTo>
                  <a:lnTo>
                    <a:pt x="6057519" y="0"/>
                  </a:lnTo>
                  <a:lnTo>
                    <a:pt x="6104104" y="3133"/>
                  </a:lnTo>
                  <a:lnTo>
                    <a:pt x="6148784" y="12260"/>
                  </a:lnTo>
                  <a:lnTo>
                    <a:pt x="6191148" y="26971"/>
                  </a:lnTo>
                  <a:lnTo>
                    <a:pt x="6230789" y="46858"/>
                  </a:lnTo>
                  <a:lnTo>
                    <a:pt x="6267297" y="71510"/>
                  </a:lnTo>
                  <a:lnTo>
                    <a:pt x="6300263" y="100520"/>
                  </a:lnTo>
                  <a:lnTo>
                    <a:pt x="6329279" y="133477"/>
                  </a:lnTo>
                  <a:lnTo>
                    <a:pt x="6353937" y="169973"/>
                  </a:lnTo>
                  <a:lnTo>
                    <a:pt x="6373826" y="209597"/>
                  </a:lnTo>
                  <a:lnTo>
                    <a:pt x="6388539" y="251942"/>
                  </a:lnTo>
                  <a:lnTo>
                    <a:pt x="6397666" y="296597"/>
                  </a:lnTo>
                  <a:lnTo>
                    <a:pt x="6400800" y="343153"/>
                  </a:lnTo>
                  <a:lnTo>
                    <a:pt x="6400800" y="2098230"/>
                  </a:lnTo>
                  <a:lnTo>
                    <a:pt x="6397666" y="2144801"/>
                  </a:lnTo>
                  <a:lnTo>
                    <a:pt x="6388539" y="2189469"/>
                  </a:lnTo>
                  <a:lnTo>
                    <a:pt x="6373826" y="2231823"/>
                  </a:lnTo>
                  <a:lnTo>
                    <a:pt x="6353937" y="2271456"/>
                  </a:lnTo>
                  <a:lnTo>
                    <a:pt x="6329279" y="2307957"/>
                  </a:lnTo>
                  <a:lnTo>
                    <a:pt x="6300263" y="2340919"/>
                  </a:lnTo>
                  <a:lnTo>
                    <a:pt x="6267297" y="2369932"/>
                  </a:lnTo>
                  <a:lnTo>
                    <a:pt x="6230789" y="2394587"/>
                  </a:lnTo>
                  <a:lnTo>
                    <a:pt x="6191148" y="2414475"/>
                  </a:lnTo>
                  <a:lnTo>
                    <a:pt x="6148784" y="2429187"/>
                  </a:lnTo>
                  <a:lnTo>
                    <a:pt x="6104104" y="2438314"/>
                  </a:lnTo>
                  <a:lnTo>
                    <a:pt x="6057519" y="2441447"/>
                  </a:lnTo>
                  <a:lnTo>
                    <a:pt x="343154" y="2441447"/>
                  </a:lnTo>
                  <a:lnTo>
                    <a:pt x="296597" y="2438314"/>
                  </a:lnTo>
                  <a:lnTo>
                    <a:pt x="251942" y="2429187"/>
                  </a:lnTo>
                  <a:lnTo>
                    <a:pt x="209597" y="2414475"/>
                  </a:lnTo>
                  <a:lnTo>
                    <a:pt x="169973" y="2394587"/>
                  </a:lnTo>
                  <a:lnTo>
                    <a:pt x="133477" y="2369932"/>
                  </a:lnTo>
                  <a:lnTo>
                    <a:pt x="100520" y="2340919"/>
                  </a:lnTo>
                  <a:lnTo>
                    <a:pt x="71510" y="2307957"/>
                  </a:lnTo>
                  <a:lnTo>
                    <a:pt x="46858" y="2271456"/>
                  </a:lnTo>
                  <a:lnTo>
                    <a:pt x="26971" y="2231823"/>
                  </a:lnTo>
                  <a:lnTo>
                    <a:pt x="12260" y="2189469"/>
                  </a:lnTo>
                  <a:lnTo>
                    <a:pt x="3133" y="2144801"/>
                  </a:lnTo>
                  <a:lnTo>
                    <a:pt x="0" y="2098230"/>
                  </a:lnTo>
                  <a:lnTo>
                    <a:pt x="0" y="343153"/>
                  </a:lnTo>
                  <a:close/>
                </a:path>
              </a:pathLst>
            </a:custGeom>
            <a:ln w="22860">
              <a:solidFill>
                <a:srgbClr val="47A8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69148" y="5199126"/>
            <a:ext cx="5758180" cy="1944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International</a:t>
            </a:r>
            <a:r>
              <a:rPr sz="2100" spc="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Arial"/>
                <a:cs typeface="Arial"/>
              </a:rPr>
              <a:t>Perspectives</a:t>
            </a:r>
            <a:endParaRPr sz="2100">
              <a:latin typeface="Arial"/>
              <a:cs typeface="Arial"/>
            </a:endParaRPr>
          </a:p>
          <a:p>
            <a:pPr marL="12700" marR="5080" algn="just">
              <a:lnSpc>
                <a:spcPct val="134300"/>
              </a:lnSpc>
              <a:spcBef>
                <a:spcPts val="985"/>
              </a:spcBef>
            </a:pPr>
            <a:r>
              <a:rPr sz="1800" spc="-135" dirty="0">
                <a:solidFill>
                  <a:srgbClr val="FFFFFF"/>
                </a:solidFill>
                <a:latin typeface="Verdana"/>
                <a:cs typeface="Verdana"/>
              </a:rPr>
              <a:t>International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agreements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95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Paris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0" dirty="0">
                <a:solidFill>
                  <a:srgbClr val="FFFFFF"/>
                </a:solidFill>
                <a:latin typeface="Verdana"/>
                <a:cs typeface="Verdana"/>
              </a:rPr>
              <a:t>Agreement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Convention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on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Verdana"/>
                <a:cs typeface="Verdana"/>
              </a:rPr>
              <a:t>Biological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Verdana"/>
                <a:cs typeface="Verdana"/>
              </a:rPr>
              <a:t>Diversity</a:t>
            </a:r>
            <a:r>
              <a:rPr sz="18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influence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domestic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800" spc="-100" dirty="0">
                <a:solidFill>
                  <a:srgbClr val="FFFFFF"/>
                </a:solidFill>
                <a:latin typeface="Verdana"/>
                <a:cs typeface="Verdana"/>
              </a:rPr>
              <a:t>policies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provide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8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05" dirty="0">
                <a:solidFill>
                  <a:srgbClr val="FFFFFF"/>
                </a:solidFill>
                <a:latin typeface="Verdana"/>
                <a:cs typeface="Verdana"/>
              </a:rPr>
              <a:t>global</a:t>
            </a:r>
            <a:r>
              <a:rPr sz="18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framework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8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5" dirty="0">
                <a:solidFill>
                  <a:srgbClr val="FFFFFF"/>
                </a:solidFill>
                <a:latin typeface="Verdana"/>
                <a:cs typeface="Verdana"/>
              </a:rPr>
              <a:t>addressing</a:t>
            </a:r>
            <a:r>
              <a:rPr sz="18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transboundary</a:t>
            </a:r>
            <a:r>
              <a:rPr sz="1800" spc="-145" dirty="0">
                <a:solidFill>
                  <a:srgbClr val="FFFFFF"/>
                </a:solidFill>
                <a:latin typeface="Verdana"/>
                <a:cs typeface="Verdana"/>
              </a:rPr>
              <a:t> environmental </a:t>
            </a:r>
            <a:r>
              <a:rPr sz="1800" spc="-170" dirty="0">
                <a:solidFill>
                  <a:srgbClr val="FFFFFF"/>
                </a:solidFill>
                <a:latin typeface="Verdana"/>
                <a:cs typeface="Verdana"/>
              </a:rPr>
              <a:t>issues.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3D84D43D-5894-B940-5972-F3C58A45C89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9643" y="452120"/>
            <a:ext cx="61188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Types </a:t>
            </a:r>
            <a:r>
              <a:rPr sz="3200" spc="75" dirty="0"/>
              <a:t>of</a:t>
            </a:r>
            <a:r>
              <a:rPr sz="3200" dirty="0"/>
              <a:t> Environmental</a:t>
            </a:r>
            <a:r>
              <a:rPr sz="3200" spc="-15" dirty="0"/>
              <a:t> </a:t>
            </a:r>
            <a:r>
              <a:rPr sz="3200" spc="-10" dirty="0"/>
              <a:t>Nuisance</a:t>
            </a:r>
            <a:endParaRPr sz="32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2648" y="1258824"/>
            <a:ext cx="437388" cy="43586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99643" y="1845691"/>
            <a:ext cx="7547609" cy="1202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Air</a:t>
            </a:r>
            <a:r>
              <a:rPr sz="160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Pollution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35600"/>
              </a:lnSpc>
              <a:spcBef>
                <a:spcPts val="760"/>
              </a:spcBef>
            </a:pP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Includes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emissions</a:t>
            </a:r>
            <a:r>
              <a:rPr sz="13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30" dirty="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facilities,</a:t>
            </a:r>
            <a:r>
              <a:rPr sz="13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vehicles,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other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sources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3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30" dirty="0">
                <a:solidFill>
                  <a:srgbClr val="FFFFFF"/>
                </a:solidFill>
                <a:latin typeface="Verdana"/>
                <a:cs typeface="Verdana"/>
              </a:rPr>
              <a:t>degrade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quality.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40" dirty="0">
                <a:solidFill>
                  <a:srgbClr val="FFFFFF"/>
                </a:solidFill>
                <a:latin typeface="Verdana"/>
                <a:cs typeface="Verdana"/>
              </a:rPr>
              <a:t>Major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pollutants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include 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particulate</a:t>
            </a:r>
            <a:r>
              <a:rPr sz="13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40" dirty="0">
                <a:solidFill>
                  <a:srgbClr val="FFFFFF"/>
                </a:solidFill>
                <a:latin typeface="Verdana"/>
                <a:cs typeface="Verdana"/>
              </a:rPr>
              <a:t>matter,</a:t>
            </a:r>
            <a:r>
              <a:rPr sz="13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sulfur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 dioxide,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3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greenhouse</a:t>
            </a:r>
            <a:r>
              <a:rPr sz="13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50" dirty="0">
                <a:solidFill>
                  <a:srgbClr val="FFFFFF"/>
                </a:solidFill>
                <a:latin typeface="Verdana"/>
                <a:cs typeface="Verdana"/>
              </a:rPr>
              <a:t>gases.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 Air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75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lead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respiratory</a:t>
            </a:r>
            <a:r>
              <a:rPr sz="13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issues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5" dirty="0">
                <a:solidFill>
                  <a:srgbClr val="FFFFFF"/>
                </a:solidFill>
                <a:latin typeface="Verdana"/>
                <a:cs typeface="Verdana"/>
              </a:rPr>
              <a:t>contribute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climate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" dirty="0">
                <a:solidFill>
                  <a:srgbClr val="FFFFFF"/>
                </a:solidFill>
                <a:latin typeface="Verdana"/>
                <a:cs typeface="Verdana"/>
              </a:rPr>
              <a:t>change.</a:t>
            </a:r>
            <a:endParaRPr sz="135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2648" y="3596640"/>
            <a:ext cx="437388" cy="43738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99643" y="4184396"/>
            <a:ext cx="7899400" cy="1202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55" dirty="0">
                <a:solidFill>
                  <a:srgbClr val="FFFFFF"/>
                </a:solidFill>
                <a:latin typeface="Arial"/>
                <a:cs typeface="Arial"/>
              </a:rPr>
              <a:t>Water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Pollution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35600"/>
              </a:lnSpc>
              <a:spcBef>
                <a:spcPts val="760"/>
              </a:spcBef>
            </a:pPr>
            <a:r>
              <a:rPr sz="1350" spc="-135" dirty="0">
                <a:solidFill>
                  <a:srgbClr val="FFFFFF"/>
                </a:solidFill>
                <a:latin typeface="Verdana"/>
                <a:cs typeface="Verdana"/>
              </a:rPr>
              <a:t>Encompasses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contamination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3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bodies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45" dirty="0">
                <a:solidFill>
                  <a:srgbClr val="FFFFFF"/>
                </a:solidFill>
                <a:latin typeface="Verdana"/>
                <a:cs typeface="Verdana"/>
              </a:rPr>
              <a:t>by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chemicals,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30" dirty="0">
                <a:solidFill>
                  <a:srgbClr val="FFFFFF"/>
                </a:solidFill>
                <a:latin typeface="Verdana"/>
                <a:cs typeface="Verdana"/>
              </a:rPr>
              <a:t>microorganisms,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physical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alterations.</a:t>
            </a:r>
            <a:r>
              <a:rPr sz="135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Sources include 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discharge,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agricultural</a:t>
            </a:r>
            <a:r>
              <a:rPr sz="13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runoff,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improper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waste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disposal. </a:t>
            </a:r>
            <a:r>
              <a:rPr sz="1350" spc="-140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3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75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" dirty="0">
                <a:solidFill>
                  <a:srgbClr val="FFFFFF"/>
                </a:solidFill>
                <a:latin typeface="Verdana"/>
                <a:cs typeface="Verdana"/>
              </a:rPr>
              <a:t>threatens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aquatic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40" dirty="0">
                <a:solidFill>
                  <a:srgbClr val="FFFFFF"/>
                </a:solidFill>
                <a:latin typeface="Verdana"/>
                <a:cs typeface="Verdana"/>
              </a:rPr>
              <a:t>ecosystems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3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3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50" dirty="0">
                <a:solidFill>
                  <a:srgbClr val="FFFFFF"/>
                </a:solidFill>
                <a:latin typeface="Verdana"/>
                <a:cs typeface="Verdana"/>
              </a:rPr>
              <a:t>human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" dirty="0">
                <a:solidFill>
                  <a:srgbClr val="FFFFFF"/>
                </a:solidFill>
                <a:latin typeface="Verdana"/>
                <a:cs typeface="Verdana"/>
              </a:rPr>
              <a:t>health.</a:t>
            </a:r>
            <a:endParaRPr sz="1350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2648" y="5934455"/>
            <a:ext cx="437388" cy="437388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99643" y="6523101"/>
            <a:ext cx="7439659" cy="1202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Noise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Pollution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35600"/>
              </a:lnSpc>
              <a:spcBef>
                <a:spcPts val="760"/>
              </a:spcBef>
            </a:pP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Refers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excessive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unwanted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sound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disrupts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30" dirty="0">
                <a:solidFill>
                  <a:srgbClr val="FFFFFF"/>
                </a:solidFill>
                <a:latin typeface="Verdana"/>
                <a:cs typeface="Verdana"/>
              </a:rPr>
              <a:t>environment.</a:t>
            </a:r>
            <a:r>
              <a:rPr sz="13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60" dirty="0">
                <a:solidFill>
                  <a:srgbClr val="FFFFFF"/>
                </a:solidFill>
                <a:latin typeface="Verdana"/>
                <a:cs typeface="Verdana"/>
              </a:rPr>
              <a:t>Common</a:t>
            </a:r>
            <a:r>
              <a:rPr sz="13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sources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" dirty="0">
                <a:solidFill>
                  <a:srgbClr val="FFFFFF"/>
                </a:solidFill>
                <a:latin typeface="Verdana"/>
                <a:cs typeface="Verdana"/>
              </a:rPr>
              <a:t>include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transportation,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construction,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r>
              <a:rPr sz="13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5" dirty="0">
                <a:solidFill>
                  <a:srgbClr val="FFFFFF"/>
                </a:solidFill>
                <a:latin typeface="Verdana"/>
                <a:cs typeface="Verdana"/>
              </a:rPr>
              <a:t>activities.</a:t>
            </a:r>
            <a:r>
              <a:rPr sz="13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0" dirty="0">
                <a:solidFill>
                  <a:srgbClr val="FFFFFF"/>
                </a:solidFill>
                <a:latin typeface="Verdana"/>
                <a:cs typeface="Verdana"/>
              </a:rPr>
              <a:t>Chronic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0" dirty="0">
                <a:solidFill>
                  <a:srgbClr val="FFFFFF"/>
                </a:solidFill>
                <a:latin typeface="Verdana"/>
                <a:cs typeface="Verdana"/>
              </a:rPr>
              <a:t>exposure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5" dirty="0">
                <a:solidFill>
                  <a:srgbClr val="FFFFFF"/>
                </a:solidFill>
                <a:latin typeface="Verdana"/>
                <a:cs typeface="Verdana"/>
              </a:rPr>
              <a:t>noise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75" dirty="0">
                <a:solidFill>
                  <a:srgbClr val="FFFFFF"/>
                </a:solidFill>
                <a:latin typeface="Verdana"/>
                <a:cs typeface="Verdana"/>
              </a:rPr>
              <a:t>pollution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13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lead</a:t>
            </a:r>
            <a:r>
              <a:rPr sz="13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hearing</a:t>
            </a:r>
            <a:r>
              <a:rPr sz="13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95" dirty="0">
                <a:solidFill>
                  <a:srgbClr val="FFFFFF"/>
                </a:solidFill>
                <a:latin typeface="Verdana"/>
                <a:cs typeface="Verdana"/>
              </a:rPr>
              <a:t>loss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2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3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14" dirty="0">
                <a:solidFill>
                  <a:srgbClr val="FFFFFF"/>
                </a:solidFill>
                <a:latin typeface="Verdana"/>
                <a:cs typeface="Verdana"/>
              </a:rPr>
              <a:t>other</a:t>
            </a:r>
            <a:r>
              <a:rPr sz="13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0" dirty="0">
                <a:solidFill>
                  <a:srgbClr val="FFFFFF"/>
                </a:solidFill>
                <a:latin typeface="Verdana"/>
                <a:cs typeface="Verdana"/>
              </a:rPr>
              <a:t>health</a:t>
            </a:r>
            <a:r>
              <a:rPr sz="13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350" spc="-10" dirty="0">
                <a:solidFill>
                  <a:srgbClr val="FFFFFF"/>
                </a:solidFill>
                <a:latin typeface="Verdana"/>
                <a:cs typeface="Verdana"/>
              </a:rPr>
              <a:t>issues.</a:t>
            </a:r>
            <a:endParaRPr sz="1350">
              <a:latin typeface="Verdana"/>
              <a:cs typeface="Verdana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457F50-0386-37FC-1D85-83D3DD1BE2C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7120" y="506729"/>
            <a:ext cx="5287010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-125" dirty="0"/>
              <a:t>Case</a:t>
            </a:r>
            <a:r>
              <a:rPr sz="3700" spc="-100" dirty="0"/>
              <a:t> </a:t>
            </a:r>
            <a:r>
              <a:rPr sz="3700" dirty="0"/>
              <a:t>Study:</a:t>
            </a:r>
            <a:r>
              <a:rPr sz="3700" spc="-65" dirty="0"/>
              <a:t> </a:t>
            </a:r>
            <a:r>
              <a:rPr sz="3700" spc="105" dirty="0"/>
              <a:t>Air</a:t>
            </a:r>
            <a:r>
              <a:rPr sz="3700" spc="-80" dirty="0"/>
              <a:t> </a:t>
            </a:r>
            <a:r>
              <a:rPr sz="3700" spc="65" dirty="0"/>
              <a:t>Pollution</a:t>
            </a:r>
            <a:endParaRPr sz="3700"/>
          </a:p>
        </p:txBody>
      </p:sp>
      <p:grpSp>
        <p:nvGrpSpPr>
          <p:cNvPr id="3" name="object 3"/>
          <p:cNvGrpSpPr/>
          <p:nvPr/>
        </p:nvGrpSpPr>
        <p:grpSpPr>
          <a:xfrm>
            <a:off x="699516" y="3750564"/>
            <a:ext cx="13231494" cy="935990"/>
            <a:chOff x="699516" y="3750564"/>
            <a:chExt cx="13231494" cy="935990"/>
          </a:xfrm>
        </p:grpSpPr>
        <p:sp>
          <p:nvSpPr>
            <p:cNvPr id="4" name="object 4"/>
            <p:cNvSpPr/>
            <p:nvPr/>
          </p:nvSpPr>
          <p:spPr>
            <a:xfrm>
              <a:off x="699516" y="4450080"/>
              <a:ext cx="13231494" cy="22860"/>
            </a:xfrm>
            <a:custGeom>
              <a:avLst/>
              <a:gdLst/>
              <a:ahLst/>
              <a:cxnLst/>
              <a:rect l="l" t="t" r="r" b="b"/>
              <a:pathLst>
                <a:path w="13231494" h="22860">
                  <a:moveTo>
                    <a:pt x="13226288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13226288" y="22860"/>
                  </a:lnTo>
                  <a:lnTo>
                    <a:pt x="13231368" y="17780"/>
                  </a:lnTo>
                  <a:lnTo>
                    <a:pt x="13231368" y="5080"/>
                  </a:lnTo>
                  <a:lnTo>
                    <a:pt x="13226288" y="0"/>
                  </a:lnTo>
                  <a:close/>
                </a:path>
              </a:pathLst>
            </a:custGeom>
            <a:solidFill>
              <a:srgbClr val="FFFFFF">
                <a:alpha val="2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273551" y="3750564"/>
              <a:ext cx="22860" cy="699770"/>
            </a:xfrm>
            <a:custGeom>
              <a:avLst/>
              <a:gdLst/>
              <a:ahLst/>
              <a:cxnLst/>
              <a:rect l="l" t="t" r="r" b="b"/>
              <a:pathLst>
                <a:path w="22860" h="699770">
                  <a:moveTo>
                    <a:pt x="17780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94436"/>
                  </a:lnTo>
                  <a:lnTo>
                    <a:pt x="5080" y="699515"/>
                  </a:lnTo>
                  <a:lnTo>
                    <a:pt x="17780" y="699515"/>
                  </a:lnTo>
                  <a:lnTo>
                    <a:pt x="22860" y="694436"/>
                  </a:lnTo>
                  <a:lnTo>
                    <a:pt x="22860" y="5080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F1B4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60954" y="4225290"/>
              <a:ext cx="451484" cy="449580"/>
            </a:xfrm>
            <a:custGeom>
              <a:avLst/>
              <a:gdLst/>
              <a:ahLst/>
              <a:cxnLst/>
              <a:rect l="l" t="t" r="r" b="b"/>
              <a:pathLst>
                <a:path w="451485" h="449579">
                  <a:moveTo>
                    <a:pt x="226313" y="0"/>
                  </a:moveTo>
                  <a:lnTo>
                    <a:pt x="224790" y="0"/>
                  </a:lnTo>
                  <a:lnTo>
                    <a:pt x="179470" y="4564"/>
                  </a:lnTo>
                  <a:lnTo>
                    <a:pt x="137267" y="17656"/>
                  </a:lnTo>
                  <a:lnTo>
                    <a:pt x="99082" y="38375"/>
                  </a:lnTo>
                  <a:lnTo>
                    <a:pt x="65817" y="65817"/>
                  </a:lnTo>
                  <a:lnTo>
                    <a:pt x="38375" y="99082"/>
                  </a:lnTo>
                  <a:lnTo>
                    <a:pt x="17656" y="137267"/>
                  </a:lnTo>
                  <a:lnTo>
                    <a:pt x="4564" y="179470"/>
                  </a:lnTo>
                  <a:lnTo>
                    <a:pt x="0" y="224789"/>
                  </a:lnTo>
                  <a:lnTo>
                    <a:pt x="4564" y="270109"/>
                  </a:lnTo>
                  <a:lnTo>
                    <a:pt x="17656" y="312312"/>
                  </a:lnTo>
                  <a:lnTo>
                    <a:pt x="38375" y="350497"/>
                  </a:lnTo>
                  <a:lnTo>
                    <a:pt x="65817" y="383762"/>
                  </a:lnTo>
                  <a:lnTo>
                    <a:pt x="99082" y="411204"/>
                  </a:lnTo>
                  <a:lnTo>
                    <a:pt x="137267" y="431923"/>
                  </a:lnTo>
                  <a:lnTo>
                    <a:pt x="179470" y="445015"/>
                  </a:lnTo>
                  <a:lnTo>
                    <a:pt x="224790" y="449580"/>
                  </a:lnTo>
                  <a:lnTo>
                    <a:pt x="226313" y="449580"/>
                  </a:lnTo>
                  <a:lnTo>
                    <a:pt x="271633" y="445015"/>
                  </a:lnTo>
                  <a:lnTo>
                    <a:pt x="313836" y="431923"/>
                  </a:lnTo>
                  <a:lnTo>
                    <a:pt x="352021" y="411204"/>
                  </a:lnTo>
                  <a:lnTo>
                    <a:pt x="385286" y="383762"/>
                  </a:lnTo>
                  <a:lnTo>
                    <a:pt x="412728" y="350497"/>
                  </a:lnTo>
                  <a:lnTo>
                    <a:pt x="433447" y="312312"/>
                  </a:lnTo>
                  <a:lnTo>
                    <a:pt x="446539" y="270109"/>
                  </a:lnTo>
                  <a:lnTo>
                    <a:pt x="451104" y="224789"/>
                  </a:lnTo>
                  <a:lnTo>
                    <a:pt x="446539" y="179470"/>
                  </a:lnTo>
                  <a:lnTo>
                    <a:pt x="433447" y="137267"/>
                  </a:lnTo>
                  <a:lnTo>
                    <a:pt x="412728" y="99082"/>
                  </a:lnTo>
                  <a:lnTo>
                    <a:pt x="385286" y="65817"/>
                  </a:lnTo>
                  <a:lnTo>
                    <a:pt x="352021" y="38375"/>
                  </a:lnTo>
                  <a:lnTo>
                    <a:pt x="313836" y="17656"/>
                  </a:lnTo>
                  <a:lnTo>
                    <a:pt x="271633" y="4564"/>
                  </a:lnTo>
                  <a:lnTo>
                    <a:pt x="226313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60954" y="4225290"/>
              <a:ext cx="451484" cy="449580"/>
            </a:xfrm>
            <a:custGeom>
              <a:avLst/>
              <a:gdLst/>
              <a:ahLst/>
              <a:cxnLst/>
              <a:rect l="l" t="t" r="r" b="b"/>
              <a:pathLst>
                <a:path w="451485" h="449579">
                  <a:moveTo>
                    <a:pt x="0" y="224789"/>
                  </a:moveTo>
                  <a:lnTo>
                    <a:pt x="4564" y="179470"/>
                  </a:lnTo>
                  <a:lnTo>
                    <a:pt x="17656" y="137267"/>
                  </a:lnTo>
                  <a:lnTo>
                    <a:pt x="38375" y="99082"/>
                  </a:lnTo>
                  <a:lnTo>
                    <a:pt x="65817" y="65817"/>
                  </a:lnTo>
                  <a:lnTo>
                    <a:pt x="99082" y="38375"/>
                  </a:lnTo>
                  <a:lnTo>
                    <a:pt x="137267" y="17656"/>
                  </a:lnTo>
                  <a:lnTo>
                    <a:pt x="179470" y="4564"/>
                  </a:lnTo>
                  <a:lnTo>
                    <a:pt x="224790" y="0"/>
                  </a:lnTo>
                  <a:lnTo>
                    <a:pt x="226313" y="0"/>
                  </a:lnTo>
                  <a:lnTo>
                    <a:pt x="271633" y="4564"/>
                  </a:lnTo>
                  <a:lnTo>
                    <a:pt x="313836" y="17656"/>
                  </a:lnTo>
                  <a:lnTo>
                    <a:pt x="352021" y="38375"/>
                  </a:lnTo>
                  <a:lnTo>
                    <a:pt x="385286" y="65817"/>
                  </a:lnTo>
                  <a:lnTo>
                    <a:pt x="412728" y="99082"/>
                  </a:lnTo>
                  <a:lnTo>
                    <a:pt x="433447" y="137267"/>
                  </a:lnTo>
                  <a:lnTo>
                    <a:pt x="446539" y="179470"/>
                  </a:lnTo>
                  <a:lnTo>
                    <a:pt x="451104" y="224789"/>
                  </a:lnTo>
                  <a:lnTo>
                    <a:pt x="446539" y="270109"/>
                  </a:lnTo>
                  <a:lnTo>
                    <a:pt x="433447" y="312312"/>
                  </a:lnTo>
                  <a:lnTo>
                    <a:pt x="412728" y="350497"/>
                  </a:lnTo>
                  <a:lnTo>
                    <a:pt x="385286" y="383762"/>
                  </a:lnTo>
                  <a:lnTo>
                    <a:pt x="352021" y="411204"/>
                  </a:lnTo>
                  <a:lnTo>
                    <a:pt x="313836" y="431923"/>
                  </a:lnTo>
                  <a:lnTo>
                    <a:pt x="271633" y="445015"/>
                  </a:lnTo>
                  <a:lnTo>
                    <a:pt x="226313" y="449580"/>
                  </a:lnTo>
                  <a:lnTo>
                    <a:pt x="224790" y="449580"/>
                  </a:lnTo>
                  <a:lnTo>
                    <a:pt x="179470" y="445015"/>
                  </a:lnTo>
                  <a:lnTo>
                    <a:pt x="137267" y="431923"/>
                  </a:lnTo>
                  <a:lnTo>
                    <a:pt x="99082" y="411204"/>
                  </a:lnTo>
                  <a:lnTo>
                    <a:pt x="65817" y="383762"/>
                  </a:lnTo>
                  <a:lnTo>
                    <a:pt x="38375" y="350497"/>
                  </a:lnTo>
                  <a:lnTo>
                    <a:pt x="17656" y="312312"/>
                  </a:lnTo>
                  <a:lnTo>
                    <a:pt x="4564" y="270109"/>
                  </a:lnTo>
                  <a:lnTo>
                    <a:pt x="0" y="224789"/>
                  </a:lnTo>
                  <a:close/>
                </a:path>
              </a:pathLst>
            </a:custGeom>
            <a:ln w="22860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189223" y="4228338"/>
            <a:ext cx="193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090" y="1829816"/>
            <a:ext cx="4766310" cy="1684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95"/>
              </a:spcBef>
            </a:pPr>
            <a:r>
              <a:rPr sz="1850" spc="-10" dirty="0">
                <a:solidFill>
                  <a:srgbClr val="FFFFFF"/>
                </a:solidFill>
                <a:latin typeface="Arial"/>
                <a:cs typeface="Arial"/>
              </a:rPr>
              <a:t>Background</a:t>
            </a:r>
            <a:endParaRPr sz="1850">
              <a:latin typeface="Arial"/>
              <a:cs typeface="Arial"/>
            </a:endParaRPr>
          </a:p>
          <a:p>
            <a:pPr marL="12065" marR="5080" indent="-3175" algn="ctr">
              <a:lnSpc>
                <a:spcPct val="134400"/>
              </a:lnSpc>
              <a:spcBef>
                <a:spcPts val="845"/>
              </a:spcBef>
            </a:pPr>
            <a:r>
              <a:rPr sz="1550" spc="-17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landmark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of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Massachusetts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0" dirty="0">
                <a:solidFill>
                  <a:srgbClr val="FFFFFF"/>
                </a:solidFill>
                <a:latin typeface="Verdana"/>
                <a:cs typeface="Verdana"/>
              </a:rPr>
              <a:t>v.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Environmental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Protection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Agency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0" dirty="0">
                <a:solidFill>
                  <a:srgbClr val="FFFFFF"/>
                </a:solidFill>
                <a:latin typeface="Verdana"/>
                <a:cs typeface="Verdana"/>
              </a:rPr>
              <a:t>(2007),</a:t>
            </a:r>
            <a:r>
              <a:rPr sz="155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12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states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several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cities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challenged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EPA's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refusal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regulate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greenhouse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gas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emissions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motor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vehicles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under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Verdana"/>
                <a:cs typeface="Verdana"/>
              </a:rPr>
              <a:t>Act.</a:t>
            </a:r>
            <a:endParaRPr sz="155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736335" y="4213859"/>
            <a:ext cx="472440" cy="935990"/>
            <a:chOff x="5736335" y="4213859"/>
            <a:chExt cx="472440" cy="935990"/>
          </a:xfrm>
        </p:grpSpPr>
        <p:sp>
          <p:nvSpPr>
            <p:cNvPr id="11" name="object 11"/>
            <p:cNvSpPr/>
            <p:nvPr/>
          </p:nvSpPr>
          <p:spPr>
            <a:xfrm>
              <a:off x="5960363" y="4450079"/>
              <a:ext cx="22860" cy="699770"/>
            </a:xfrm>
            <a:custGeom>
              <a:avLst/>
              <a:gdLst/>
              <a:ahLst/>
              <a:cxnLst/>
              <a:rect l="l" t="t" r="r" b="b"/>
              <a:pathLst>
                <a:path w="22860" h="699770">
                  <a:moveTo>
                    <a:pt x="17780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94436"/>
                  </a:lnTo>
                  <a:lnTo>
                    <a:pt x="5080" y="699516"/>
                  </a:lnTo>
                  <a:lnTo>
                    <a:pt x="17780" y="699516"/>
                  </a:lnTo>
                  <a:lnTo>
                    <a:pt x="22860" y="694436"/>
                  </a:lnTo>
                  <a:lnTo>
                    <a:pt x="22860" y="5080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D642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47765" y="4225289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789" y="0"/>
                  </a:moveTo>
                  <a:lnTo>
                    <a:pt x="179470" y="4564"/>
                  </a:lnTo>
                  <a:lnTo>
                    <a:pt x="137267" y="17656"/>
                  </a:lnTo>
                  <a:lnTo>
                    <a:pt x="99082" y="38375"/>
                  </a:lnTo>
                  <a:lnTo>
                    <a:pt x="65817" y="65817"/>
                  </a:lnTo>
                  <a:lnTo>
                    <a:pt x="38375" y="99082"/>
                  </a:lnTo>
                  <a:lnTo>
                    <a:pt x="17656" y="137267"/>
                  </a:lnTo>
                  <a:lnTo>
                    <a:pt x="4564" y="179470"/>
                  </a:lnTo>
                  <a:lnTo>
                    <a:pt x="0" y="224789"/>
                  </a:lnTo>
                  <a:lnTo>
                    <a:pt x="4564" y="270109"/>
                  </a:lnTo>
                  <a:lnTo>
                    <a:pt x="17656" y="312312"/>
                  </a:lnTo>
                  <a:lnTo>
                    <a:pt x="38375" y="350497"/>
                  </a:lnTo>
                  <a:lnTo>
                    <a:pt x="65817" y="383762"/>
                  </a:lnTo>
                  <a:lnTo>
                    <a:pt x="99082" y="411204"/>
                  </a:lnTo>
                  <a:lnTo>
                    <a:pt x="137267" y="431923"/>
                  </a:lnTo>
                  <a:lnTo>
                    <a:pt x="179470" y="445015"/>
                  </a:lnTo>
                  <a:lnTo>
                    <a:pt x="224789" y="449580"/>
                  </a:lnTo>
                  <a:lnTo>
                    <a:pt x="270109" y="445015"/>
                  </a:lnTo>
                  <a:lnTo>
                    <a:pt x="312312" y="431923"/>
                  </a:lnTo>
                  <a:lnTo>
                    <a:pt x="350497" y="411204"/>
                  </a:lnTo>
                  <a:lnTo>
                    <a:pt x="383762" y="383762"/>
                  </a:lnTo>
                  <a:lnTo>
                    <a:pt x="411204" y="350497"/>
                  </a:lnTo>
                  <a:lnTo>
                    <a:pt x="431923" y="312312"/>
                  </a:lnTo>
                  <a:lnTo>
                    <a:pt x="445015" y="270109"/>
                  </a:lnTo>
                  <a:lnTo>
                    <a:pt x="449580" y="224789"/>
                  </a:lnTo>
                  <a:lnTo>
                    <a:pt x="445015" y="179470"/>
                  </a:lnTo>
                  <a:lnTo>
                    <a:pt x="431923" y="137267"/>
                  </a:lnTo>
                  <a:lnTo>
                    <a:pt x="411204" y="99082"/>
                  </a:lnTo>
                  <a:lnTo>
                    <a:pt x="383762" y="65817"/>
                  </a:lnTo>
                  <a:lnTo>
                    <a:pt x="350497" y="38375"/>
                  </a:lnTo>
                  <a:lnTo>
                    <a:pt x="312312" y="17656"/>
                  </a:lnTo>
                  <a:lnTo>
                    <a:pt x="270109" y="4564"/>
                  </a:lnTo>
                  <a:lnTo>
                    <a:pt x="224789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47765" y="4225289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0" y="224789"/>
                  </a:moveTo>
                  <a:lnTo>
                    <a:pt x="4564" y="179470"/>
                  </a:lnTo>
                  <a:lnTo>
                    <a:pt x="17656" y="137267"/>
                  </a:lnTo>
                  <a:lnTo>
                    <a:pt x="38375" y="99082"/>
                  </a:lnTo>
                  <a:lnTo>
                    <a:pt x="65817" y="65817"/>
                  </a:lnTo>
                  <a:lnTo>
                    <a:pt x="99082" y="38375"/>
                  </a:lnTo>
                  <a:lnTo>
                    <a:pt x="137267" y="17656"/>
                  </a:lnTo>
                  <a:lnTo>
                    <a:pt x="179470" y="4564"/>
                  </a:lnTo>
                  <a:lnTo>
                    <a:pt x="224789" y="0"/>
                  </a:lnTo>
                  <a:lnTo>
                    <a:pt x="270109" y="4564"/>
                  </a:lnTo>
                  <a:lnTo>
                    <a:pt x="312312" y="17656"/>
                  </a:lnTo>
                  <a:lnTo>
                    <a:pt x="350497" y="38375"/>
                  </a:lnTo>
                  <a:lnTo>
                    <a:pt x="383762" y="65817"/>
                  </a:lnTo>
                  <a:lnTo>
                    <a:pt x="411204" y="99082"/>
                  </a:lnTo>
                  <a:lnTo>
                    <a:pt x="431923" y="137267"/>
                  </a:lnTo>
                  <a:lnTo>
                    <a:pt x="445015" y="179470"/>
                  </a:lnTo>
                  <a:lnTo>
                    <a:pt x="449580" y="224789"/>
                  </a:lnTo>
                  <a:lnTo>
                    <a:pt x="445015" y="270109"/>
                  </a:lnTo>
                  <a:lnTo>
                    <a:pt x="431923" y="312312"/>
                  </a:lnTo>
                  <a:lnTo>
                    <a:pt x="411204" y="350497"/>
                  </a:lnTo>
                  <a:lnTo>
                    <a:pt x="383762" y="383762"/>
                  </a:lnTo>
                  <a:lnTo>
                    <a:pt x="350497" y="411204"/>
                  </a:lnTo>
                  <a:lnTo>
                    <a:pt x="312312" y="431923"/>
                  </a:lnTo>
                  <a:lnTo>
                    <a:pt x="270109" y="445015"/>
                  </a:lnTo>
                  <a:lnTo>
                    <a:pt x="224789" y="449580"/>
                  </a:lnTo>
                  <a:lnTo>
                    <a:pt x="179470" y="445015"/>
                  </a:lnTo>
                  <a:lnTo>
                    <a:pt x="137267" y="431923"/>
                  </a:lnTo>
                  <a:lnTo>
                    <a:pt x="99082" y="411204"/>
                  </a:lnTo>
                  <a:lnTo>
                    <a:pt x="65817" y="383762"/>
                  </a:lnTo>
                  <a:lnTo>
                    <a:pt x="38375" y="350497"/>
                  </a:lnTo>
                  <a:lnTo>
                    <a:pt x="17656" y="312312"/>
                  </a:lnTo>
                  <a:lnTo>
                    <a:pt x="4564" y="270109"/>
                  </a:lnTo>
                  <a:lnTo>
                    <a:pt x="0" y="224789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875782" y="4228338"/>
            <a:ext cx="193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88765" y="5321884"/>
            <a:ext cx="4763770" cy="232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00"/>
              </a:spcBef>
            </a:pPr>
            <a:r>
              <a:rPr sz="1850" dirty="0">
                <a:solidFill>
                  <a:srgbClr val="FFFFFF"/>
                </a:solidFill>
                <a:latin typeface="Arial"/>
                <a:cs typeface="Arial"/>
              </a:rPr>
              <a:t>Legal </a:t>
            </a:r>
            <a:r>
              <a:rPr sz="1850" spc="-10" dirty="0">
                <a:solidFill>
                  <a:srgbClr val="FFFFFF"/>
                </a:solidFill>
                <a:latin typeface="Arial"/>
                <a:cs typeface="Arial"/>
              </a:rPr>
              <a:t>Arguments</a:t>
            </a:r>
            <a:endParaRPr sz="1850">
              <a:latin typeface="Arial"/>
              <a:cs typeface="Arial"/>
            </a:endParaRPr>
          </a:p>
          <a:p>
            <a:pPr marL="12700" marR="5080" indent="-3175" algn="ctr">
              <a:lnSpc>
                <a:spcPct val="134500"/>
              </a:lnSpc>
              <a:spcBef>
                <a:spcPts val="840"/>
              </a:spcBef>
            </a:pP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petitioners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argued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greenhouse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0" dirty="0">
                <a:solidFill>
                  <a:srgbClr val="FFFFFF"/>
                </a:solidFill>
                <a:latin typeface="Verdana"/>
                <a:cs typeface="Verdana"/>
              </a:rPr>
              <a:t>gases</a:t>
            </a:r>
            <a:r>
              <a:rPr sz="155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air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pollutants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under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Act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had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duty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regulate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75" dirty="0">
                <a:solidFill>
                  <a:srgbClr val="FFFFFF"/>
                </a:solidFill>
                <a:latin typeface="Verdana"/>
                <a:cs typeface="Verdana"/>
              </a:rPr>
              <a:t>them.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contended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it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lacked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authority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regulate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greenhouse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0" dirty="0">
                <a:solidFill>
                  <a:srgbClr val="FFFFFF"/>
                </a:solidFill>
                <a:latin typeface="Verdana"/>
                <a:cs typeface="Verdana"/>
              </a:rPr>
              <a:t>gases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Verdana"/>
                <a:cs typeface="Verdana"/>
              </a:rPr>
              <a:t>that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regulation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would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conflict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other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administrative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priorities.</a:t>
            </a:r>
            <a:endParaRPr sz="155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8423147" y="3750564"/>
            <a:ext cx="472440" cy="935990"/>
            <a:chOff x="8423147" y="3750564"/>
            <a:chExt cx="472440" cy="935990"/>
          </a:xfrm>
        </p:grpSpPr>
        <p:sp>
          <p:nvSpPr>
            <p:cNvPr id="17" name="object 17"/>
            <p:cNvSpPr/>
            <p:nvPr/>
          </p:nvSpPr>
          <p:spPr>
            <a:xfrm>
              <a:off x="8647175" y="3750564"/>
              <a:ext cx="22860" cy="699770"/>
            </a:xfrm>
            <a:custGeom>
              <a:avLst/>
              <a:gdLst/>
              <a:ahLst/>
              <a:cxnLst/>
              <a:rect l="l" t="t" r="r" b="b"/>
              <a:pathLst>
                <a:path w="22859" h="699770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94436"/>
                  </a:lnTo>
                  <a:lnTo>
                    <a:pt x="5079" y="699515"/>
                  </a:lnTo>
                  <a:lnTo>
                    <a:pt x="17779" y="699515"/>
                  </a:lnTo>
                  <a:lnTo>
                    <a:pt x="22859" y="694436"/>
                  </a:lnTo>
                  <a:lnTo>
                    <a:pt x="22859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DD78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434577" y="4225290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790" y="0"/>
                  </a:moveTo>
                  <a:lnTo>
                    <a:pt x="179470" y="4564"/>
                  </a:lnTo>
                  <a:lnTo>
                    <a:pt x="137267" y="17656"/>
                  </a:lnTo>
                  <a:lnTo>
                    <a:pt x="99082" y="38375"/>
                  </a:lnTo>
                  <a:lnTo>
                    <a:pt x="65817" y="65817"/>
                  </a:lnTo>
                  <a:lnTo>
                    <a:pt x="38375" y="99082"/>
                  </a:lnTo>
                  <a:lnTo>
                    <a:pt x="17656" y="137267"/>
                  </a:lnTo>
                  <a:lnTo>
                    <a:pt x="4564" y="179470"/>
                  </a:lnTo>
                  <a:lnTo>
                    <a:pt x="0" y="224789"/>
                  </a:lnTo>
                  <a:lnTo>
                    <a:pt x="4564" y="270109"/>
                  </a:lnTo>
                  <a:lnTo>
                    <a:pt x="17656" y="312312"/>
                  </a:lnTo>
                  <a:lnTo>
                    <a:pt x="38375" y="350497"/>
                  </a:lnTo>
                  <a:lnTo>
                    <a:pt x="65817" y="383762"/>
                  </a:lnTo>
                  <a:lnTo>
                    <a:pt x="99082" y="411204"/>
                  </a:lnTo>
                  <a:lnTo>
                    <a:pt x="137267" y="431923"/>
                  </a:lnTo>
                  <a:lnTo>
                    <a:pt x="179470" y="445015"/>
                  </a:lnTo>
                  <a:lnTo>
                    <a:pt x="224790" y="449580"/>
                  </a:lnTo>
                  <a:lnTo>
                    <a:pt x="270109" y="445015"/>
                  </a:lnTo>
                  <a:lnTo>
                    <a:pt x="312312" y="431923"/>
                  </a:lnTo>
                  <a:lnTo>
                    <a:pt x="350497" y="411204"/>
                  </a:lnTo>
                  <a:lnTo>
                    <a:pt x="383762" y="383762"/>
                  </a:lnTo>
                  <a:lnTo>
                    <a:pt x="411204" y="350497"/>
                  </a:lnTo>
                  <a:lnTo>
                    <a:pt x="431923" y="312312"/>
                  </a:lnTo>
                  <a:lnTo>
                    <a:pt x="445015" y="270109"/>
                  </a:lnTo>
                  <a:lnTo>
                    <a:pt x="449579" y="224789"/>
                  </a:lnTo>
                  <a:lnTo>
                    <a:pt x="445015" y="179470"/>
                  </a:lnTo>
                  <a:lnTo>
                    <a:pt x="431923" y="137267"/>
                  </a:lnTo>
                  <a:lnTo>
                    <a:pt x="411204" y="99082"/>
                  </a:lnTo>
                  <a:lnTo>
                    <a:pt x="383762" y="65817"/>
                  </a:lnTo>
                  <a:lnTo>
                    <a:pt x="350497" y="38375"/>
                  </a:lnTo>
                  <a:lnTo>
                    <a:pt x="312312" y="17656"/>
                  </a:lnTo>
                  <a:lnTo>
                    <a:pt x="270109" y="4564"/>
                  </a:lnTo>
                  <a:lnTo>
                    <a:pt x="224790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434577" y="4225290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0" y="224789"/>
                  </a:moveTo>
                  <a:lnTo>
                    <a:pt x="4564" y="179470"/>
                  </a:lnTo>
                  <a:lnTo>
                    <a:pt x="17656" y="137267"/>
                  </a:lnTo>
                  <a:lnTo>
                    <a:pt x="38375" y="99082"/>
                  </a:lnTo>
                  <a:lnTo>
                    <a:pt x="65817" y="65817"/>
                  </a:lnTo>
                  <a:lnTo>
                    <a:pt x="99082" y="38375"/>
                  </a:lnTo>
                  <a:lnTo>
                    <a:pt x="137267" y="17656"/>
                  </a:lnTo>
                  <a:lnTo>
                    <a:pt x="179470" y="4564"/>
                  </a:lnTo>
                  <a:lnTo>
                    <a:pt x="224790" y="0"/>
                  </a:lnTo>
                  <a:lnTo>
                    <a:pt x="270109" y="4564"/>
                  </a:lnTo>
                  <a:lnTo>
                    <a:pt x="312312" y="17656"/>
                  </a:lnTo>
                  <a:lnTo>
                    <a:pt x="350497" y="38375"/>
                  </a:lnTo>
                  <a:lnTo>
                    <a:pt x="383762" y="65817"/>
                  </a:lnTo>
                  <a:lnTo>
                    <a:pt x="411204" y="99082"/>
                  </a:lnTo>
                  <a:lnTo>
                    <a:pt x="431923" y="137267"/>
                  </a:lnTo>
                  <a:lnTo>
                    <a:pt x="445015" y="179470"/>
                  </a:lnTo>
                  <a:lnTo>
                    <a:pt x="449579" y="224789"/>
                  </a:lnTo>
                  <a:lnTo>
                    <a:pt x="445015" y="270109"/>
                  </a:lnTo>
                  <a:lnTo>
                    <a:pt x="431923" y="312312"/>
                  </a:lnTo>
                  <a:lnTo>
                    <a:pt x="411204" y="350497"/>
                  </a:lnTo>
                  <a:lnTo>
                    <a:pt x="383762" y="383762"/>
                  </a:lnTo>
                  <a:lnTo>
                    <a:pt x="350497" y="411204"/>
                  </a:lnTo>
                  <a:lnTo>
                    <a:pt x="312312" y="431923"/>
                  </a:lnTo>
                  <a:lnTo>
                    <a:pt x="270109" y="445015"/>
                  </a:lnTo>
                  <a:lnTo>
                    <a:pt x="224790" y="449580"/>
                  </a:lnTo>
                  <a:lnTo>
                    <a:pt x="179470" y="445015"/>
                  </a:lnTo>
                  <a:lnTo>
                    <a:pt x="137267" y="431923"/>
                  </a:lnTo>
                  <a:lnTo>
                    <a:pt x="99082" y="411204"/>
                  </a:lnTo>
                  <a:lnTo>
                    <a:pt x="65817" y="383762"/>
                  </a:lnTo>
                  <a:lnTo>
                    <a:pt x="38375" y="350497"/>
                  </a:lnTo>
                  <a:lnTo>
                    <a:pt x="17656" y="312312"/>
                  </a:lnTo>
                  <a:lnTo>
                    <a:pt x="4564" y="270109"/>
                  </a:lnTo>
                  <a:lnTo>
                    <a:pt x="0" y="224789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8561958" y="4228338"/>
            <a:ext cx="193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60084" y="1509775"/>
            <a:ext cx="4795520" cy="1684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95"/>
              </a:spcBef>
            </a:pPr>
            <a:r>
              <a:rPr sz="1850" dirty="0">
                <a:solidFill>
                  <a:srgbClr val="FFFFFF"/>
                </a:solidFill>
                <a:latin typeface="Arial"/>
                <a:cs typeface="Arial"/>
              </a:rPr>
              <a:t>Court</a:t>
            </a:r>
            <a:r>
              <a:rPr sz="18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endParaRPr sz="1850">
              <a:latin typeface="Arial"/>
              <a:cs typeface="Arial"/>
            </a:endParaRPr>
          </a:p>
          <a:p>
            <a:pPr marL="12065" marR="5080" indent="-635" algn="ctr">
              <a:lnSpc>
                <a:spcPct val="134500"/>
              </a:lnSpc>
              <a:spcBef>
                <a:spcPts val="845"/>
              </a:spcBef>
            </a:pP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80" dirty="0">
                <a:solidFill>
                  <a:srgbClr val="FFFFFF"/>
                </a:solidFill>
                <a:latin typeface="Verdana"/>
                <a:cs typeface="Verdana"/>
              </a:rPr>
              <a:t>Supreme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Court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ruled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5-4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in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favor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5" dirty="0">
                <a:solidFill>
                  <a:srgbClr val="FFFFFF"/>
                </a:solidFill>
                <a:latin typeface="Verdana"/>
                <a:cs typeface="Verdana"/>
              </a:rPr>
              <a:t>petitioners, 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holding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greenhouse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0" dirty="0">
                <a:solidFill>
                  <a:srgbClr val="FFFFFF"/>
                </a:solidFill>
                <a:latin typeface="Verdana"/>
                <a:cs typeface="Verdana"/>
              </a:rPr>
              <a:t>gases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5" dirty="0">
                <a:solidFill>
                  <a:srgbClr val="FFFFFF"/>
                </a:solidFill>
                <a:latin typeface="Verdana"/>
                <a:cs typeface="Verdana"/>
              </a:rPr>
              <a:t>fit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within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 the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Air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Act's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definition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air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pollutant.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Court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directed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reconsider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its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refusal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regulate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emissions.</a:t>
            </a:r>
            <a:endParaRPr sz="1550">
              <a:latin typeface="Verdana"/>
              <a:cs typeface="Verdana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1108435" y="4213859"/>
            <a:ext cx="472440" cy="935990"/>
            <a:chOff x="11108435" y="4213859"/>
            <a:chExt cx="472440" cy="935990"/>
          </a:xfrm>
        </p:grpSpPr>
        <p:sp>
          <p:nvSpPr>
            <p:cNvPr id="23" name="object 23"/>
            <p:cNvSpPr/>
            <p:nvPr/>
          </p:nvSpPr>
          <p:spPr>
            <a:xfrm>
              <a:off x="11332463" y="4450079"/>
              <a:ext cx="22860" cy="699770"/>
            </a:xfrm>
            <a:custGeom>
              <a:avLst/>
              <a:gdLst/>
              <a:ahLst/>
              <a:cxnLst/>
              <a:rect l="l" t="t" r="r" b="b"/>
              <a:pathLst>
                <a:path w="22859" h="699770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94436"/>
                  </a:lnTo>
                  <a:lnTo>
                    <a:pt x="5079" y="699516"/>
                  </a:lnTo>
                  <a:lnTo>
                    <a:pt x="17779" y="699516"/>
                  </a:lnTo>
                  <a:lnTo>
                    <a:pt x="22859" y="694436"/>
                  </a:lnTo>
                  <a:lnTo>
                    <a:pt x="22859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47A8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119865" y="4225289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789" y="0"/>
                  </a:moveTo>
                  <a:lnTo>
                    <a:pt x="179470" y="4564"/>
                  </a:lnTo>
                  <a:lnTo>
                    <a:pt x="137267" y="17656"/>
                  </a:lnTo>
                  <a:lnTo>
                    <a:pt x="99082" y="38375"/>
                  </a:lnTo>
                  <a:lnTo>
                    <a:pt x="65817" y="65817"/>
                  </a:lnTo>
                  <a:lnTo>
                    <a:pt x="38375" y="99082"/>
                  </a:lnTo>
                  <a:lnTo>
                    <a:pt x="17656" y="137267"/>
                  </a:lnTo>
                  <a:lnTo>
                    <a:pt x="4564" y="179470"/>
                  </a:lnTo>
                  <a:lnTo>
                    <a:pt x="0" y="224789"/>
                  </a:lnTo>
                  <a:lnTo>
                    <a:pt x="4564" y="270109"/>
                  </a:lnTo>
                  <a:lnTo>
                    <a:pt x="17656" y="312312"/>
                  </a:lnTo>
                  <a:lnTo>
                    <a:pt x="38375" y="350497"/>
                  </a:lnTo>
                  <a:lnTo>
                    <a:pt x="65817" y="383762"/>
                  </a:lnTo>
                  <a:lnTo>
                    <a:pt x="99082" y="411204"/>
                  </a:lnTo>
                  <a:lnTo>
                    <a:pt x="137267" y="431923"/>
                  </a:lnTo>
                  <a:lnTo>
                    <a:pt x="179470" y="445015"/>
                  </a:lnTo>
                  <a:lnTo>
                    <a:pt x="224789" y="449580"/>
                  </a:lnTo>
                  <a:lnTo>
                    <a:pt x="270109" y="445015"/>
                  </a:lnTo>
                  <a:lnTo>
                    <a:pt x="312312" y="431923"/>
                  </a:lnTo>
                  <a:lnTo>
                    <a:pt x="350497" y="411204"/>
                  </a:lnTo>
                  <a:lnTo>
                    <a:pt x="383762" y="383762"/>
                  </a:lnTo>
                  <a:lnTo>
                    <a:pt x="411204" y="350497"/>
                  </a:lnTo>
                  <a:lnTo>
                    <a:pt x="431923" y="312312"/>
                  </a:lnTo>
                  <a:lnTo>
                    <a:pt x="445015" y="270109"/>
                  </a:lnTo>
                  <a:lnTo>
                    <a:pt x="449579" y="224789"/>
                  </a:lnTo>
                  <a:lnTo>
                    <a:pt x="445015" y="179470"/>
                  </a:lnTo>
                  <a:lnTo>
                    <a:pt x="431923" y="137267"/>
                  </a:lnTo>
                  <a:lnTo>
                    <a:pt x="411204" y="99082"/>
                  </a:lnTo>
                  <a:lnTo>
                    <a:pt x="383762" y="65817"/>
                  </a:lnTo>
                  <a:lnTo>
                    <a:pt x="350497" y="38375"/>
                  </a:lnTo>
                  <a:lnTo>
                    <a:pt x="312312" y="17656"/>
                  </a:lnTo>
                  <a:lnTo>
                    <a:pt x="270109" y="4564"/>
                  </a:lnTo>
                  <a:lnTo>
                    <a:pt x="224789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119865" y="4225289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0" y="224789"/>
                  </a:moveTo>
                  <a:lnTo>
                    <a:pt x="4564" y="179470"/>
                  </a:lnTo>
                  <a:lnTo>
                    <a:pt x="17656" y="137267"/>
                  </a:lnTo>
                  <a:lnTo>
                    <a:pt x="38375" y="99082"/>
                  </a:lnTo>
                  <a:lnTo>
                    <a:pt x="65817" y="65817"/>
                  </a:lnTo>
                  <a:lnTo>
                    <a:pt x="99082" y="38375"/>
                  </a:lnTo>
                  <a:lnTo>
                    <a:pt x="137267" y="17656"/>
                  </a:lnTo>
                  <a:lnTo>
                    <a:pt x="179470" y="4564"/>
                  </a:lnTo>
                  <a:lnTo>
                    <a:pt x="224789" y="0"/>
                  </a:lnTo>
                  <a:lnTo>
                    <a:pt x="270109" y="4564"/>
                  </a:lnTo>
                  <a:lnTo>
                    <a:pt x="312312" y="17656"/>
                  </a:lnTo>
                  <a:lnTo>
                    <a:pt x="350497" y="38375"/>
                  </a:lnTo>
                  <a:lnTo>
                    <a:pt x="383762" y="65817"/>
                  </a:lnTo>
                  <a:lnTo>
                    <a:pt x="411204" y="99082"/>
                  </a:lnTo>
                  <a:lnTo>
                    <a:pt x="431923" y="137267"/>
                  </a:lnTo>
                  <a:lnTo>
                    <a:pt x="445015" y="179470"/>
                  </a:lnTo>
                  <a:lnTo>
                    <a:pt x="449579" y="224789"/>
                  </a:lnTo>
                  <a:lnTo>
                    <a:pt x="445015" y="270109"/>
                  </a:lnTo>
                  <a:lnTo>
                    <a:pt x="431923" y="312312"/>
                  </a:lnTo>
                  <a:lnTo>
                    <a:pt x="411204" y="350497"/>
                  </a:lnTo>
                  <a:lnTo>
                    <a:pt x="383762" y="383762"/>
                  </a:lnTo>
                  <a:lnTo>
                    <a:pt x="350497" y="411204"/>
                  </a:lnTo>
                  <a:lnTo>
                    <a:pt x="312312" y="431923"/>
                  </a:lnTo>
                  <a:lnTo>
                    <a:pt x="270109" y="445015"/>
                  </a:lnTo>
                  <a:lnTo>
                    <a:pt x="224789" y="449580"/>
                  </a:lnTo>
                  <a:lnTo>
                    <a:pt x="179470" y="445015"/>
                  </a:lnTo>
                  <a:lnTo>
                    <a:pt x="137267" y="431923"/>
                  </a:lnTo>
                  <a:lnTo>
                    <a:pt x="99082" y="411204"/>
                  </a:lnTo>
                  <a:lnTo>
                    <a:pt x="65817" y="383762"/>
                  </a:lnTo>
                  <a:lnTo>
                    <a:pt x="38375" y="350497"/>
                  </a:lnTo>
                  <a:lnTo>
                    <a:pt x="17656" y="312312"/>
                  </a:lnTo>
                  <a:lnTo>
                    <a:pt x="4564" y="270109"/>
                  </a:lnTo>
                  <a:lnTo>
                    <a:pt x="0" y="224789"/>
                  </a:lnTo>
                  <a:close/>
                </a:path>
              </a:pathLst>
            </a:custGeom>
            <a:ln w="22860">
              <a:solidFill>
                <a:srgbClr val="47A8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1248770" y="4228338"/>
            <a:ext cx="193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22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978645" y="5321884"/>
            <a:ext cx="4728210" cy="2003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100"/>
              </a:spcBef>
            </a:pPr>
            <a:r>
              <a:rPr sz="1850" spc="-10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endParaRPr sz="1850">
              <a:latin typeface="Arial"/>
              <a:cs typeface="Arial"/>
            </a:endParaRPr>
          </a:p>
          <a:p>
            <a:pPr marL="12700" marR="5080" algn="ctr">
              <a:lnSpc>
                <a:spcPct val="134600"/>
              </a:lnSpc>
              <a:spcBef>
                <a:spcPts val="840"/>
              </a:spcBef>
            </a:pP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 decision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was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turning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point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15" dirty="0">
                <a:solidFill>
                  <a:srgbClr val="FFFFFF"/>
                </a:solidFill>
                <a:latin typeface="Verdana"/>
                <a:cs typeface="Verdana"/>
              </a:rPr>
              <a:t>U.S.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climate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change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policy,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effectively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requiring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regulate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greenhouse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0" dirty="0">
                <a:solidFill>
                  <a:srgbClr val="FFFFFF"/>
                </a:solidFill>
                <a:latin typeface="Verdana"/>
                <a:cs typeface="Verdana"/>
              </a:rPr>
              <a:t>gases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unless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60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could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provide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6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scientific </a:t>
            </a:r>
            <a:r>
              <a:rPr sz="1550" spc="-135" dirty="0">
                <a:solidFill>
                  <a:srgbClr val="FFFFFF"/>
                </a:solidFill>
                <a:latin typeface="Verdana"/>
                <a:cs typeface="Verdana"/>
              </a:rPr>
              <a:t>basis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14" dirty="0">
                <a:solidFill>
                  <a:srgbClr val="FFFFFF"/>
                </a:solidFill>
                <a:latin typeface="Verdana"/>
                <a:cs typeface="Verdana"/>
              </a:rPr>
              <a:t>doing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75" dirty="0">
                <a:solidFill>
                  <a:srgbClr val="FFFFFF"/>
                </a:solidFill>
                <a:latin typeface="Verdana"/>
                <a:cs typeface="Verdana"/>
              </a:rPr>
              <a:t>so.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0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set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5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40" dirty="0">
                <a:solidFill>
                  <a:srgbClr val="FFFFFF"/>
                </a:solidFill>
                <a:latin typeface="Verdana"/>
                <a:cs typeface="Verdana"/>
              </a:rPr>
              <a:t>stage</a:t>
            </a:r>
            <a:r>
              <a:rPr sz="15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550" spc="-130" dirty="0">
                <a:solidFill>
                  <a:srgbClr val="FFFFFF"/>
                </a:solidFill>
                <a:latin typeface="Verdana"/>
                <a:cs typeface="Verdana"/>
              </a:rPr>
              <a:t>future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climate 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change</a:t>
            </a:r>
            <a:r>
              <a:rPr sz="15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litigation</a:t>
            </a:r>
            <a:r>
              <a:rPr sz="15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5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5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regulation.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882B9495-7667-0FE8-DC11-786449A1D8C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195" y="676401"/>
            <a:ext cx="71577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35" dirty="0"/>
              <a:t>Case</a:t>
            </a:r>
            <a:r>
              <a:rPr sz="4400" spc="-114" dirty="0"/>
              <a:t> </a:t>
            </a:r>
            <a:r>
              <a:rPr sz="4400" dirty="0"/>
              <a:t>Study:</a:t>
            </a:r>
            <a:r>
              <a:rPr sz="4400" spc="-135" dirty="0"/>
              <a:t> </a:t>
            </a:r>
            <a:r>
              <a:rPr sz="4400" spc="160" dirty="0"/>
              <a:t>Water</a:t>
            </a:r>
            <a:r>
              <a:rPr sz="4400" spc="-110" dirty="0"/>
              <a:t> </a:t>
            </a:r>
            <a:r>
              <a:rPr sz="4400" spc="80" dirty="0"/>
              <a:t>Pollution</a:t>
            </a:r>
            <a:endParaRPr sz="4400"/>
          </a:p>
        </p:txBody>
      </p:sp>
      <p:grpSp>
        <p:nvGrpSpPr>
          <p:cNvPr id="3" name="object 3"/>
          <p:cNvGrpSpPr/>
          <p:nvPr/>
        </p:nvGrpSpPr>
        <p:grpSpPr>
          <a:xfrm>
            <a:off x="827532" y="2165604"/>
            <a:ext cx="561340" cy="561340"/>
            <a:chOff x="827532" y="2165604"/>
            <a:chExt cx="561340" cy="561340"/>
          </a:xfrm>
        </p:grpSpPr>
        <p:sp>
          <p:nvSpPr>
            <p:cNvPr id="4" name="object 4"/>
            <p:cNvSpPr/>
            <p:nvPr/>
          </p:nvSpPr>
          <p:spPr>
            <a:xfrm>
              <a:off x="838962" y="2177034"/>
              <a:ext cx="538480" cy="538480"/>
            </a:xfrm>
            <a:custGeom>
              <a:avLst/>
              <a:gdLst/>
              <a:ahLst/>
              <a:cxnLst/>
              <a:rect l="l" t="t" r="r" b="b"/>
              <a:pathLst>
                <a:path w="538480" h="538480">
                  <a:moveTo>
                    <a:pt x="268985" y="0"/>
                  </a:moveTo>
                  <a:lnTo>
                    <a:pt x="220636" y="4332"/>
                  </a:lnTo>
                  <a:lnTo>
                    <a:pt x="175130" y="16824"/>
                  </a:lnTo>
                  <a:lnTo>
                    <a:pt x="133225" y="36717"/>
                  </a:lnTo>
                  <a:lnTo>
                    <a:pt x="95683" y="63251"/>
                  </a:lnTo>
                  <a:lnTo>
                    <a:pt x="63263" y="95668"/>
                  </a:lnTo>
                  <a:lnTo>
                    <a:pt x="36725" y="133208"/>
                  </a:lnTo>
                  <a:lnTo>
                    <a:pt x="16829" y="175114"/>
                  </a:lnTo>
                  <a:lnTo>
                    <a:pt x="4333" y="220626"/>
                  </a:lnTo>
                  <a:lnTo>
                    <a:pt x="0" y="268986"/>
                  </a:lnTo>
                  <a:lnTo>
                    <a:pt x="4333" y="317345"/>
                  </a:lnTo>
                  <a:lnTo>
                    <a:pt x="16829" y="362857"/>
                  </a:lnTo>
                  <a:lnTo>
                    <a:pt x="36725" y="404763"/>
                  </a:lnTo>
                  <a:lnTo>
                    <a:pt x="63263" y="442303"/>
                  </a:lnTo>
                  <a:lnTo>
                    <a:pt x="95683" y="474720"/>
                  </a:lnTo>
                  <a:lnTo>
                    <a:pt x="133225" y="501254"/>
                  </a:lnTo>
                  <a:lnTo>
                    <a:pt x="175130" y="521147"/>
                  </a:lnTo>
                  <a:lnTo>
                    <a:pt x="220636" y="533639"/>
                  </a:lnTo>
                  <a:lnTo>
                    <a:pt x="268985" y="537971"/>
                  </a:lnTo>
                  <a:lnTo>
                    <a:pt x="317335" y="533639"/>
                  </a:lnTo>
                  <a:lnTo>
                    <a:pt x="362841" y="521147"/>
                  </a:lnTo>
                  <a:lnTo>
                    <a:pt x="404746" y="501254"/>
                  </a:lnTo>
                  <a:lnTo>
                    <a:pt x="442288" y="474720"/>
                  </a:lnTo>
                  <a:lnTo>
                    <a:pt x="474708" y="442303"/>
                  </a:lnTo>
                  <a:lnTo>
                    <a:pt x="501246" y="404763"/>
                  </a:lnTo>
                  <a:lnTo>
                    <a:pt x="521142" y="362857"/>
                  </a:lnTo>
                  <a:lnTo>
                    <a:pt x="533638" y="317345"/>
                  </a:lnTo>
                  <a:lnTo>
                    <a:pt x="537972" y="268986"/>
                  </a:lnTo>
                  <a:lnTo>
                    <a:pt x="533638" y="220626"/>
                  </a:lnTo>
                  <a:lnTo>
                    <a:pt x="521142" y="175114"/>
                  </a:lnTo>
                  <a:lnTo>
                    <a:pt x="501246" y="133208"/>
                  </a:lnTo>
                  <a:lnTo>
                    <a:pt x="474708" y="95668"/>
                  </a:lnTo>
                  <a:lnTo>
                    <a:pt x="442288" y="63251"/>
                  </a:lnTo>
                  <a:lnTo>
                    <a:pt x="404746" y="36717"/>
                  </a:lnTo>
                  <a:lnTo>
                    <a:pt x="362841" y="16824"/>
                  </a:lnTo>
                  <a:lnTo>
                    <a:pt x="317335" y="4332"/>
                  </a:lnTo>
                  <a:lnTo>
                    <a:pt x="268985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38962" y="2177034"/>
              <a:ext cx="538480" cy="538480"/>
            </a:xfrm>
            <a:custGeom>
              <a:avLst/>
              <a:gdLst/>
              <a:ahLst/>
              <a:cxnLst/>
              <a:rect l="l" t="t" r="r" b="b"/>
              <a:pathLst>
                <a:path w="538480" h="538480">
                  <a:moveTo>
                    <a:pt x="0" y="268986"/>
                  </a:moveTo>
                  <a:lnTo>
                    <a:pt x="4333" y="220626"/>
                  </a:lnTo>
                  <a:lnTo>
                    <a:pt x="16829" y="175114"/>
                  </a:lnTo>
                  <a:lnTo>
                    <a:pt x="36725" y="133208"/>
                  </a:lnTo>
                  <a:lnTo>
                    <a:pt x="63263" y="95668"/>
                  </a:lnTo>
                  <a:lnTo>
                    <a:pt x="95683" y="63251"/>
                  </a:lnTo>
                  <a:lnTo>
                    <a:pt x="133225" y="36717"/>
                  </a:lnTo>
                  <a:lnTo>
                    <a:pt x="175130" y="16824"/>
                  </a:lnTo>
                  <a:lnTo>
                    <a:pt x="220636" y="4332"/>
                  </a:lnTo>
                  <a:lnTo>
                    <a:pt x="268985" y="0"/>
                  </a:lnTo>
                  <a:lnTo>
                    <a:pt x="317335" y="4332"/>
                  </a:lnTo>
                  <a:lnTo>
                    <a:pt x="362841" y="16824"/>
                  </a:lnTo>
                  <a:lnTo>
                    <a:pt x="404746" y="36717"/>
                  </a:lnTo>
                  <a:lnTo>
                    <a:pt x="442288" y="63251"/>
                  </a:lnTo>
                  <a:lnTo>
                    <a:pt x="474708" y="95668"/>
                  </a:lnTo>
                  <a:lnTo>
                    <a:pt x="501246" y="133208"/>
                  </a:lnTo>
                  <a:lnTo>
                    <a:pt x="521142" y="175114"/>
                  </a:lnTo>
                  <a:lnTo>
                    <a:pt x="533638" y="220626"/>
                  </a:lnTo>
                  <a:lnTo>
                    <a:pt x="537972" y="268986"/>
                  </a:lnTo>
                  <a:lnTo>
                    <a:pt x="533638" y="317345"/>
                  </a:lnTo>
                  <a:lnTo>
                    <a:pt x="521142" y="362857"/>
                  </a:lnTo>
                  <a:lnTo>
                    <a:pt x="501246" y="404763"/>
                  </a:lnTo>
                  <a:lnTo>
                    <a:pt x="474708" y="442303"/>
                  </a:lnTo>
                  <a:lnTo>
                    <a:pt x="442288" y="474720"/>
                  </a:lnTo>
                  <a:lnTo>
                    <a:pt x="404746" y="501254"/>
                  </a:lnTo>
                  <a:lnTo>
                    <a:pt x="362841" y="521147"/>
                  </a:lnTo>
                  <a:lnTo>
                    <a:pt x="317335" y="533639"/>
                  </a:lnTo>
                  <a:lnTo>
                    <a:pt x="268985" y="537971"/>
                  </a:lnTo>
                  <a:lnTo>
                    <a:pt x="220636" y="533639"/>
                  </a:lnTo>
                  <a:lnTo>
                    <a:pt x="175130" y="521147"/>
                  </a:lnTo>
                  <a:lnTo>
                    <a:pt x="133225" y="501254"/>
                  </a:lnTo>
                  <a:lnTo>
                    <a:pt x="95683" y="474720"/>
                  </a:lnTo>
                  <a:lnTo>
                    <a:pt x="63263" y="442303"/>
                  </a:lnTo>
                  <a:lnTo>
                    <a:pt x="36725" y="404763"/>
                  </a:lnTo>
                  <a:lnTo>
                    <a:pt x="16829" y="362857"/>
                  </a:lnTo>
                  <a:lnTo>
                    <a:pt x="4333" y="317345"/>
                  </a:lnTo>
                  <a:lnTo>
                    <a:pt x="0" y="268986"/>
                  </a:lnTo>
                  <a:close/>
                </a:path>
              </a:pathLst>
            </a:custGeom>
            <a:ln w="22860">
              <a:solidFill>
                <a:srgbClr val="F1B4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93444" y="2184654"/>
            <a:ext cx="22796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2994" y="2125192"/>
            <a:ext cx="5505450" cy="238823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Case: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Los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Angeles</a:t>
            </a:r>
            <a:r>
              <a:rPr sz="22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Waterkeeper</a:t>
            </a:r>
            <a:r>
              <a:rPr sz="22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v.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Pruitt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(2018)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965"/>
              </a:spcBef>
            </a:pP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addressed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issue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stormwater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pollution 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Los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Angeles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0" dirty="0">
                <a:solidFill>
                  <a:srgbClr val="FFFFFF"/>
                </a:solidFill>
                <a:latin typeface="Verdana"/>
                <a:cs typeface="Verdana"/>
              </a:rPr>
              <a:t>County.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groups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sued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failing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address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quality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violations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Los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Angeles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River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watershed.</a:t>
            </a:r>
            <a:endParaRPr sz="185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4928" y="2165604"/>
            <a:ext cx="561340" cy="561340"/>
            <a:chOff x="7424928" y="2165604"/>
            <a:chExt cx="561340" cy="561340"/>
          </a:xfrm>
        </p:grpSpPr>
        <p:sp>
          <p:nvSpPr>
            <p:cNvPr id="9" name="object 9"/>
            <p:cNvSpPr/>
            <p:nvPr/>
          </p:nvSpPr>
          <p:spPr>
            <a:xfrm>
              <a:off x="7436358" y="2177034"/>
              <a:ext cx="538480" cy="538480"/>
            </a:xfrm>
            <a:custGeom>
              <a:avLst/>
              <a:gdLst/>
              <a:ahLst/>
              <a:cxnLst/>
              <a:rect l="l" t="t" r="r" b="b"/>
              <a:pathLst>
                <a:path w="538479" h="538480">
                  <a:moveTo>
                    <a:pt x="268986" y="0"/>
                  </a:moveTo>
                  <a:lnTo>
                    <a:pt x="220626" y="4332"/>
                  </a:lnTo>
                  <a:lnTo>
                    <a:pt x="175114" y="16824"/>
                  </a:lnTo>
                  <a:lnTo>
                    <a:pt x="133208" y="36717"/>
                  </a:lnTo>
                  <a:lnTo>
                    <a:pt x="95668" y="63251"/>
                  </a:lnTo>
                  <a:lnTo>
                    <a:pt x="63251" y="95668"/>
                  </a:lnTo>
                  <a:lnTo>
                    <a:pt x="36717" y="133208"/>
                  </a:lnTo>
                  <a:lnTo>
                    <a:pt x="16824" y="175114"/>
                  </a:lnTo>
                  <a:lnTo>
                    <a:pt x="4332" y="220626"/>
                  </a:lnTo>
                  <a:lnTo>
                    <a:pt x="0" y="268986"/>
                  </a:lnTo>
                  <a:lnTo>
                    <a:pt x="4332" y="317345"/>
                  </a:lnTo>
                  <a:lnTo>
                    <a:pt x="16824" y="362857"/>
                  </a:lnTo>
                  <a:lnTo>
                    <a:pt x="36717" y="404763"/>
                  </a:lnTo>
                  <a:lnTo>
                    <a:pt x="63251" y="442303"/>
                  </a:lnTo>
                  <a:lnTo>
                    <a:pt x="95668" y="474720"/>
                  </a:lnTo>
                  <a:lnTo>
                    <a:pt x="133208" y="501254"/>
                  </a:lnTo>
                  <a:lnTo>
                    <a:pt x="175114" y="521147"/>
                  </a:lnTo>
                  <a:lnTo>
                    <a:pt x="220626" y="533639"/>
                  </a:lnTo>
                  <a:lnTo>
                    <a:pt x="268986" y="537971"/>
                  </a:lnTo>
                  <a:lnTo>
                    <a:pt x="317345" y="533639"/>
                  </a:lnTo>
                  <a:lnTo>
                    <a:pt x="362857" y="521147"/>
                  </a:lnTo>
                  <a:lnTo>
                    <a:pt x="404763" y="501254"/>
                  </a:lnTo>
                  <a:lnTo>
                    <a:pt x="442303" y="474720"/>
                  </a:lnTo>
                  <a:lnTo>
                    <a:pt x="474720" y="442303"/>
                  </a:lnTo>
                  <a:lnTo>
                    <a:pt x="501254" y="404763"/>
                  </a:lnTo>
                  <a:lnTo>
                    <a:pt x="521147" y="362857"/>
                  </a:lnTo>
                  <a:lnTo>
                    <a:pt x="533639" y="317345"/>
                  </a:lnTo>
                  <a:lnTo>
                    <a:pt x="537972" y="268986"/>
                  </a:lnTo>
                  <a:lnTo>
                    <a:pt x="533639" y="220626"/>
                  </a:lnTo>
                  <a:lnTo>
                    <a:pt x="521147" y="175114"/>
                  </a:lnTo>
                  <a:lnTo>
                    <a:pt x="501254" y="133208"/>
                  </a:lnTo>
                  <a:lnTo>
                    <a:pt x="474720" y="95668"/>
                  </a:lnTo>
                  <a:lnTo>
                    <a:pt x="442303" y="63251"/>
                  </a:lnTo>
                  <a:lnTo>
                    <a:pt x="404763" y="36717"/>
                  </a:lnTo>
                  <a:lnTo>
                    <a:pt x="362857" y="16824"/>
                  </a:lnTo>
                  <a:lnTo>
                    <a:pt x="317345" y="4332"/>
                  </a:lnTo>
                  <a:lnTo>
                    <a:pt x="268986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36358" y="2177034"/>
              <a:ext cx="538480" cy="538480"/>
            </a:xfrm>
            <a:custGeom>
              <a:avLst/>
              <a:gdLst/>
              <a:ahLst/>
              <a:cxnLst/>
              <a:rect l="l" t="t" r="r" b="b"/>
              <a:pathLst>
                <a:path w="538479" h="538480">
                  <a:moveTo>
                    <a:pt x="0" y="268986"/>
                  </a:moveTo>
                  <a:lnTo>
                    <a:pt x="4332" y="220626"/>
                  </a:lnTo>
                  <a:lnTo>
                    <a:pt x="16824" y="175114"/>
                  </a:lnTo>
                  <a:lnTo>
                    <a:pt x="36717" y="133208"/>
                  </a:lnTo>
                  <a:lnTo>
                    <a:pt x="63251" y="95668"/>
                  </a:lnTo>
                  <a:lnTo>
                    <a:pt x="95668" y="63251"/>
                  </a:lnTo>
                  <a:lnTo>
                    <a:pt x="133208" y="36717"/>
                  </a:lnTo>
                  <a:lnTo>
                    <a:pt x="175114" y="16824"/>
                  </a:lnTo>
                  <a:lnTo>
                    <a:pt x="220626" y="4332"/>
                  </a:lnTo>
                  <a:lnTo>
                    <a:pt x="268986" y="0"/>
                  </a:lnTo>
                  <a:lnTo>
                    <a:pt x="317345" y="4332"/>
                  </a:lnTo>
                  <a:lnTo>
                    <a:pt x="362857" y="16824"/>
                  </a:lnTo>
                  <a:lnTo>
                    <a:pt x="404763" y="36717"/>
                  </a:lnTo>
                  <a:lnTo>
                    <a:pt x="442303" y="63251"/>
                  </a:lnTo>
                  <a:lnTo>
                    <a:pt x="474720" y="95668"/>
                  </a:lnTo>
                  <a:lnTo>
                    <a:pt x="501254" y="133208"/>
                  </a:lnTo>
                  <a:lnTo>
                    <a:pt x="521147" y="175114"/>
                  </a:lnTo>
                  <a:lnTo>
                    <a:pt x="533639" y="220626"/>
                  </a:lnTo>
                  <a:lnTo>
                    <a:pt x="537972" y="268986"/>
                  </a:lnTo>
                  <a:lnTo>
                    <a:pt x="533639" y="317345"/>
                  </a:lnTo>
                  <a:lnTo>
                    <a:pt x="521147" y="362857"/>
                  </a:lnTo>
                  <a:lnTo>
                    <a:pt x="501254" y="404763"/>
                  </a:lnTo>
                  <a:lnTo>
                    <a:pt x="474720" y="442303"/>
                  </a:lnTo>
                  <a:lnTo>
                    <a:pt x="442303" y="474720"/>
                  </a:lnTo>
                  <a:lnTo>
                    <a:pt x="404763" y="501254"/>
                  </a:lnTo>
                  <a:lnTo>
                    <a:pt x="362857" y="521147"/>
                  </a:lnTo>
                  <a:lnTo>
                    <a:pt x="317345" y="533639"/>
                  </a:lnTo>
                  <a:lnTo>
                    <a:pt x="268986" y="537971"/>
                  </a:lnTo>
                  <a:lnTo>
                    <a:pt x="220626" y="533639"/>
                  </a:lnTo>
                  <a:lnTo>
                    <a:pt x="175114" y="521147"/>
                  </a:lnTo>
                  <a:lnTo>
                    <a:pt x="133208" y="501254"/>
                  </a:lnTo>
                  <a:lnTo>
                    <a:pt x="95668" y="474720"/>
                  </a:lnTo>
                  <a:lnTo>
                    <a:pt x="63251" y="442303"/>
                  </a:lnTo>
                  <a:lnTo>
                    <a:pt x="36717" y="404763"/>
                  </a:lnTo>
                  <a:lnTo>
                    <a:pt x="16824" y="362857"/>
                  </a:lnTo>
                  <a:lnTo>
                    <a:pt x="4332" y="317345"/>
                  </a:lnTo>
                  <a:lnTo>
                    <a:pt x="0" y="268986"/>
                  </a:lnTo>
                  <a:close/>
                </a:path>
              </a:pathLst>
            </a:custGeom>
            <a:ln w="22860">
              <a:solidFill>
                <a:srgbClr val="D642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91425" y="2184654"/>
            <a:ext cx="22796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6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00770" y="2151379"/>
            <a:ext cx="5588000" cy="2391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Legal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Challenge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985"/>
              </a:spcBef>
            </a:pP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plaintiffs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argued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had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1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duty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under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60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Clean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0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Act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address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ongoing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quality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violations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caused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by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stormwater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runoff.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Verdana"/>
                <a:cs typeface="Verdana"/>
              </a:rPr>
              <a:t>They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contended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agency's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inaction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95" dirty="0">
                <a:solidFill>
                  <a:srgbClr val="FFFFFF"/>
                </a:solidFill>
                <a:latin typeface="Verdana"/>
                <a:cs typeface="Verdana"/>
              </a:rPr>
              <a:t>was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arbitrary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1850" spc="-65" dirty="0">
                <a:solidFill>
                  <a:srgbClr val="FFFFFF"/>
                </a:solidFill>
                <a:latin typeface="Verdana"/>
                <a:cs typeface="Verdana"/>
              </a:rPr>
              <a:t>capricious.</a:t>
            </a:r>
            <a:endParaRPr sz="185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27532" y="5084064"/>
            <a:ext cx="561340" cy="562610"/>
            <a:chOff x="827532" y="5084064"/>
            <a:chExt cx="561340" cy="562610"/>
          </a:xfrm>
        </p:grpSpPr>
        <p:sp>
          <p:nvSpPr>
            <p:cNvPr id="14" name="object 14"/>
            <p:cNvSpPr/>
            <p:nvPr/>
          </p:nvSpPr>
          <p:spPr>
            <a:xfrm>
              <a:off x="838962" y="5095494"/>
              <a:ext cx="538480" cy="539750"/>
            </a:xfrm>
            <a:custGeom>
              <a:avLst/>
              <a:gdLst/>
              <a:ahLst/>
              <a:cxnLst/>
              <a:rect l="l" t="t" r="r" b="b"/>
              <a:pathLst>
                <a:path w="538480" h="539750">
                  <a:moveTo>
                    <a:pt x="268985" y="0"/>
                  </a:moveTo>
                  <a:lnTo>
                    <a:pt x="220636" y="4332"/>
                  </a:lnTo>
                  <a:lnTo>
                    <a:pt x="175130" y="16824"/>
                  </a:lnTo>
                  <a:lnTo>
                    <a:pt x="133225" y="36717"/>
                  </a:lnTo>
                  <a:lnTo>
                    <a:pt x="95683" y="63251"/>
                  </a:lnTo>
                  <a:lnTo>
                    <a:pt x="63263" y="95668"/>
                  </a:lnTo>
                  <a:lnTo>
                    <a:pt x="36725" y="133208"/>
                  </a:lnTo>
                  <a:lnTo>
                    <a:pt x="16829" y="175114"/>
                  </a:lnTo>
                  <a:lnTo>
                    <a:pt x="4333" y="220626"/>
                  </a:lnTo>
                  <a:lnTo>
                    <a:pt x="0" y="268985"/>
                  </a:lnTo>
                  <a:lnTo>
                    <a:pt x="0" y="270509"/>
                  </a:lnTo>
                  <a:lnTo>
                    <a:pt x="4333" y="318869"/>
                  </a:lnTo>
                  <a:lnTo>
                    <a:pt x="16829" y="364381"/>
                  </a:lnTo>
                  <a:lnTo>
                    <a:pt x="36725" y="406287"/>
                  </a:lnTo>
                  <a:lnTo>
                    <a:pt x="63263" y="443827"/>
                  </a:lnTo>
                  <a:lnTo>
                    <a:pt x="95683" y="476244"/>
                  </a:lnTo>
                  <a:lnTo>
                    <a:pt x="133225" y="502778"/>
                  </a:lnTo>
                  <a:lnTo>
                    <a:pt x="175130" y="522671"/>
                  </a:lnTo>
                  <a:lnTo>
                    <a:pt x="220636" y="535163"/>
                  </a:lnTo>
                  <a:lnTo>
                    <a:pt x="268985" y="539495"/>
                  </a:lnTo>
                  <a:lnTo>
                    <a:pt x="317335" y="535163"/>
                  </a:lnTo>
                  <a:lnTo>
                    <a:pt x="362841" y="522671"/>
                  </a:lnTo>
                  <a:lnTo>
                    <a:pt x="404746" y="502778"/>
                  </a:lnTo>
                  <a:lnTo>
                    <a:pt x="442288" y="476244"/>
                  </a:lnTo>
                  <a:lnTo>
                    <a:pt x="474708" y="443827"/>
                  </a:lnTo>
                  <a:lnTo>
                    <a:pt x="501246" y="406287"/>
                  </a:lnTo>
                  <a:lnTo>
                    <a:pt x="521142" y="364381"/>
                  </a:lnTo>
                  <a:lnTo>
                    <a:pt x="533638" y="318869"/>
                  </a:lnTo>
                  <a:lnTo>
                    <a:pt x="537972" y="270509"/>
                  </a:lnTo>
                  <a:lnTo>
                    <a:pt x="537972" y="268985"/>
                  </a:lnTo>
                  <a:lnTo>
                    <a:pt x="533638" y="220626"/>
                  </a:lnTo>
                  <a:lnTo>
                    <a:pt x="521142" y="175114"/>
                  </a:lnTo>
                  <a:lnTo>
                    <a:pt x="501246" y="133208"/>
                  </a:lnTo>
                  <a:lnTo>
                    <a:pt x="474708" y="95668"/>
                  </a:lnTo>
                  <a:lnTo>
                    <a:pt x="442288" y="63251"/>
                  </a:lnTo>
                  <a:lnTo>
                    <a:pt x="404746" y="36717"/>
                  </a:lnTo>
                  <a:lnTo>
                    <a:pt x="362841" y="16824"/>
                  </a:lnTo>
                  <a:lnTo>
                    <a:pt x="317335" y="4332"/>
                  </a:lnTo>
                  <a:lnTo>
                    <a:pt x="268985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38962" y="5095494"/>
              <a:ext cx="538480" cy="539750"/>
            </a:xfrm>
            <a:custGeom>
              <a:avLst/>
              <a:gdLst/>
              <a:ahLst/>
              <a:cxnLst/>
              <a:rect l="l" t="t" r="r" b="b"/>
              <a:pathLst>
                <a:path w="538480" h="539750">
                  <a:moveTo>
                    <a:pt x="0" y="268985"/>
                  </a:moveTo>
                  <a:lnTo>
                    <a:pt x="4333" y="220626"/>
                  </a:lnTo>
                  <a:lnTo>
                    <a:pt x="16829" y="175114"/>
                  </a:lnTo>
                  <a:lnTo>
                    <a:pt x="36725" y="133208"/>
                  </a:lnTo>
                  <a:lnTo>
                    <a:pt x="63263" y="95668"/>
                  </a:lnTo>
                  <a:lnTo>
                    <a:pt x="95683" y="63251"/>
                  </a:lnTo>
                  <a:lnTo>
                    <a:pt x="133225" y="36717"/>
                  </a:lnTo>
                  <a:lnTo>
                    <a:pt x="175130" y="16824"/>
                  </a:lnTo>
                  <a:lnTo>
                    <a:pt x="220636" y="4332"/>
                  </a:lnTo>
                  <a:lnTo>
                    <a:pt x="268985" y="0"/>
                  </a:lnTo>
                  <a:lnTo>
                    <a:pt x="317335" y="4332"/>
                  </a:lnTo>
                  <a:lnTo>
                    <a:pt x="362841" y="16824"/>
                  </a:lnTo>
                  <a:lnTo>
                    <a:pt x="404746" y="36717"/>
                  </a:lnTo>
                  <a:lnTo>
                    <a:pt x="442288" y="63251"/>
                  </a:lnTo>
                  <a:lnTo>
                    <a:pt x="474708" y="95668"/>
                  </a:lnTo>
                  <a:lnTo>
                    <a:pt x="501246" y="133208"/>
                  </a:lnTo>
                  <a:lnTo>
                    <a:pt x="521142" y="175114"/>
                  </a:lnTo>
                  <a:lnTo>
                    <a:pt x="533638" y="220626"/>
                  </a:lnTo>
                  <a:lnTo>
                    <a:pt x="537972" y="268985"/>
                  </a:lnTo>
                  <a:lnTo>
                    <a:pt x="537972" y="270509"/>
                  </a:lnTo>
                  <a:lnTo>
                    <a:pt x="533638" y="318869"/>
                  </a:lnTo>
                  <a:lnTo>
                    <a:pt x="521142" y="364381"/>
                  </a:lnTo>
                  <a:lnTo>
                    <a:pt x="501246" y="406287"/>
                  </a:lnTo>
                  <a:lnTo>
                    <a:pt x="474708" y="443827"/>
                  </a:lnTo>
                  <a:lnTo>
                    <a:pt x="442288" y="476244"/>
                  </a:lnTo>
                  <a:lnTo>
                    <a:pt x="404746" y="502778"/>
                  </a:lnTo>
                  <a:lnTo>
                    <a:pt x="362841" y="522671"/>
                  </a:lnTo>
                  <a:lnTo>
                    <a:pt x="317335" y="535163"/>
                  </a:lnTo>
                  <a:lnTo>
                    <a:pt x="268985" y="539495"/>
                  </a:lnTo>
                  <a:lnTo>
                    <a:pt x="220636" y="535163"/>
                  </a:lnTo>
                  <a:lnTo>
                    <a:pt x="175130" y="522671"/>
                  </a:lnTo>
                  <a:lnTo>
                    <a:pt x="133225" y="502778"/>
                  </a:lnTo>
                  <a:lnTo>
                    <a:pt x="95683" y="476244"/>
                  </a:lnTo>
                  <a:lnTo>
                    <a:pt x="63263" y="443827"/>
                  </a:lnTo>
                  <a:lnTo>
                    <a:pt x="36725" y="406287"/>
                  </a:lnTo>
                  <a:lnTo>
                    <a:pt x="16829" y="364381"/>
                  </a:lnTo>
                  <a:lnTo>
                    <a:pt x="4333" y="318869"/>
                  </a:lnTo>
                  <a:lnTo>
                    <a:pt x="0" y="270509"/>
                  </a:lnTo>
                  <a:lnTo>
                    <a:pt x="0" y="268985"/>
                  </a:lnTo>
                  <a:close/>
                </a:path>
              </a:pathLst>
            </a:custGeom>
            <a:ln w="22860">
              <a:solidFill>
                <a:srgbClr val="DD78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93444" y="5104257"/>
            <a:ext cx="22796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6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02994" y="5070805"/>
            <a:ext cx="5371465" cy="2391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Court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Ruling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990"/>
              </a:spcBef>
            </a:pP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60" dirty="0">
                <a:solidFill>
                  <a:srgbClr val="FFFFFF"/>
                </a:solidFill>
                <a:latin typeface="Verdana"/>
                <a:cs typeface="Verdana"/>
              </a:rPr>
              <a:t>U.S.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District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Court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Central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District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California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ruled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favor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plaintiffs,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ordering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7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EPA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develop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1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plan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address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quality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violations 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Los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Angeles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0" dirty="0">
                <a:solidFill>
                  <a:srgbClr val="FFFFFF"/>
                </a:solidFill>
                <a:latin typeface="Verdana"/>
                <a:cs typeface="Verdana"/>
              </a:rPr>
              <a:t>River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watershed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within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13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60" dirty="0">
                <a:solidFill>
                  <a:srgbClr val="FFFFFF"/>
                </a:solidFill>
                <a:latin typeface="Verdana"/>
                <a:cs typeface="Verdana"/>
              </a:rPr>
              <a:t>months.</a:t>
            </a:r>
            <a:endParaRPr sz="185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4928" y="5084064"/>
            <a:ext cx="561340" cy="562610"/>
            <a:chOff x="7424928" y="5084064"/>
            <a:chExt cx="561340" cy="562610"/>
          </a:xfrm>
        </p:grpSpPr>
        <p:sp>
          <p:nvSpPr>
            <p:cNvPr id="19" name="object 19"/>
            <p:cNvSpPr/>
            <p:nvPr/>
          </p:nvSpPr>
          <p:spPr>
            <a:xfrm>
              <a:off x="7436358" y="5095494"/>
              <a:ext cx="538480" cy="539750"/>
            </a:xfrm>
            <a:custGeom>
              <a:avLst/>
              <a:gdLst/>
              <a:ahLst/>
              <a:cxnLst/>
              <a:rect l="l" t="t" r="r" b="b"/>
              <a:pathLst>
                <a:path w="538479" h="539750">
                  <a:moveTo>
                    <a:pt x="268986" y="0"/>
                  </a:moveTo>
                  <a:lnTo>
                    <a:pt x="220626" y="4332"/>
                  </a:lnTo>
                  <a:lnTo>
                    <a:pt x="175114" y="16824"/>
                  </a:lnTo>
                  <a:lnTo>
                    <a:pt x="133208" y="36717"/>
                  </a:lnTo>
                  <a:lnTo>
                    <a:pt x="95668" y="63251"/>
                  </a:lnTo>
                  <a:lnTo>
                    <a:pt x="63251" y="95668"/>
                  </a:lnTo>
                  <a:lnTo>
                    <a:pt x="36717" y="133208"/>
                  </a:lnTo>
                  <a:lnTo>
                    <a:pt x="16824" y="175114"/>
                  </a:lnTo>
                  <a:lnTo>
                    <a:pt x="4332" y="220626"/>
                  </a:lnTo>
                  <a:lnTo>
                    <a:pt x="0" y="268985"/>
                  </a:lnTo>
                  <a:lnTo>
                    <a:pt x="0" y="270509"/>
                  </a:lnTo>
                  <a:lnTo>
                    <a:pt x="4332" y="318869"/>
                  </a:lnTo>
                  <a:lnTo>
                    <a:pt x="16824" y="364381"/>
                  </a:lnTo>
                  <a:lnTo>
                    <a:pt x="36717" y="406287"/>
                  </a:lnTo>
                  <a:lnTo>
                    <a:pt x="63251" y="443827"/>
                  </a:lnTo>
                  <a:lnTo>
                    <a:pt x="95668" y="476244"/>
                  </a:lnTo>
                  <a:lnTo>
                    <a:pt x="133208" y="502778"/>
                  </a:lnTo>
                  <a:lnTo>
                    <a:pt x="175114" y="522671"/>
                  </a:lnTo>
                  <a:lnTo>
                    <a:pt x="220626" y="535163"/>
                  </a:lnTo>
                  <a:lnTo>
                    <a:pt x="268986" y="539495"/>
                  </a:lnTo>
                  <a:lnTo>
                    <a:pt x="317345" y="535163"/>
                  </a:lnTo>
                  <a:lnTo>
                    <a:pt x="362857" y="522671"/>
                  </a:lnTo>
                  <a:lnTo>
                    <a:pt x="404763" y="502778"/>
                  </a:lnTo>
                  <a:lnTo>
                    <a:pt x="442303" y="476244"/>
                  </a:lnTo>
                  <a:lnTo>
                    <a:pt x="474720" y="443827"/>
                  </a:lnTo>
                  <a:lnTo>
                    <a:pt x="501254" y="406287"/>
                  </a:lnTo>
                  <a:lnTo>
                    <a:pt x="521147" y="364381"/>
                  </a:lnTo>
                  <a:lnTo>
                    <a:pt x="533639" y="318869"/>
                  </a:lnTo>
                  <a:lnTo>
                    <a:pt x="537972" y="270509"/>
                  </a:lnTo>
                  <a:lnTo>
                    <a:pt x="537972" y="268985"/>
                  </a:lnTo>
                  <a:lnTo>
                    <a:pt x="533639" y="220626"/>
                  </a:lnTo>
                  <a:lnTo>
                    <a:pt x="521147" y="175114"/>
                  </a:lnTo>
                  <a:lnTo>
                    <a:pt x="501254" y="133208"/>
                  </a:lnTo>
                  <a:lnTo>
                    <a:pt x="474720" y="95668"/>
                  </a:lnTo>
                  <a:lnTo>
                    <a:pt x="442303" y="63251"/>
                  </a:lnTo>
                  <a:lnTo>
                    <a:pt x="404763" y="36717"/>
                  </a:lnTo>
                  <a:lnTo>
                    <a:pt x="362857" y="16824"/>
                  </a:lnTo>
                  <a:lnTo>
                    <a:pt x="317345" y="4332"/>
                  </a:lnTo>
                  <a:lnTo>
                    <a:pt x="268986" y="0"/>
                  </a:lnTo>
                  <a:close/>
                </a:path>
              </a:pathLst>
            </a:custGeom>
            <a:solidFill>
              <a:srgbClr val="000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36358" y="5095494"/>
              <a:ext cx="538480" cy="539750"/>
            </a:xfrm>
            <a:custGeom>
              <a:avLst/>
              <a:gdLst/>
              <a:ahLst/>
              <a:cxnLst/>
              <a:rect l="l" t="t" r="r" b="b"/>
              <a:pathLst>
                <a:path w="538479" h="539750">
                  <a:moveTo>
                    <a:pt x="0" y="268985"/>
                  </a:moveTo>
                  <a:lnTo>
                    <a:pt x="4332" y="220626"/>
                  </a:lnTo>
                  <a:lnTo>
                    <a:pt x="16824" y="175114"/>
                  </a:lnTo>
                  <a:lnTo>
                    <a:pt x="36717" y="133208"/>
                  </a:lnTo>
                  <a:lnTo>
                    <a:pt x="63251" y="95668"/>
                  </a:lnTo>
                  <a:lnTo>
                    <a:pt x="95668" y="63251"/>
                  </a:lnTo>
                  <a:lnTo>
                    <a:pt x="133208" y="36717"/>
                  </a:lnTo>
                  <a:lnTo>
                    <a:pt x="175114" y="16824"/>
                  </a:lnTo>
                  <a:lnTo>
                    <a:pt x="220626" y="4332"/>
                  </a:lnTo>
                  <a:lnTo>
                    <a:pt x="268986" y="0"/>
                  </a:lnTo>
                  <a:lnTo>
                    <a:pt x="317345" y="4332"/>
                  </a:lnTo>
                  <a:lnTo>
                    <a:pt x="362857" y="16824"/>
                  </a:lnTo>
                  <a:lnTo>
                    <a:pt x="404763" y="36717"/>
                  </a:lnTo>
                  <a:lnTo>
                    <a:pt x="442303" y="63251"/>
                  </a:lnTo>
                  <a:lnTo>
                    <a:pt x="474720" y="95668"/>
                  </a:lnTo>
                  <a:lnTo>
                    <a:pt x="501254" y="133208"/>
                  </a:lnTo>
                  <a:lnTo>
                    <a:pt x="521147" y="175114"/>
                  </a:lnTo>
                  <a:lnTo>
                    <a:pt x="533639" y="220626"/>
                  </a:lnTo>
                  <a:lnTo>
                    <a:pt x="537972" y="268985"/>
                  </a:lnTo>
                  <a:lnTo>
                    <a:pt x="537972" y="270509"/>
                  </a:lnTo>
                  <a:lnTo>
                    <a:pt x="533639" y="318869"/>
                  </a:lnTo>
                  <a:lnTo>
                    <a:pt x="521147" y="364381"/>
                  </a:lnTo>
                  <a:lnTo>
                    <a:pt x="501254" y="406287"/>
                  </a:lnTo>
                  <a:lnTo>
                    <a:pt x="474720" y="443827"/>
                  </a:lnTo>
                  <a:lnTo>
                    <a:pt x="442303" y="476244"/>
                  </a:lnTo>
                  <a:lnTo>
                    <a:pt x="404763" y="502778"/>
                  </a:lnTo>
                  <a:lnTo>
                    <a:pt x="362857" y="522671"/>
                  </a:lnTo>
                  <a:lnTo>
                    <a:pt x="317345" y="535163"/>
                  </a:lnTo>
                  <a:lnTo>
                    <a:pt x="268986" y="539495"/>
                  </a:lnTo>
                  <a:lnTo>
                    <a:pt x="220626" y="535163"/>
                  </a:lnTo>
                  <a:lnTo>
                    <a:pt x="175114" y="522671"/>
                  </a:lnTo>
                  <a:lnTo>
                    <a:pt x="133208" y="502778"/>
                  </a:lnTo>
                  <a:lnTo>
                    <a:pt x="95668" y="476244"/>
                  </a:lnTo>
                  <a:lnTo>
                    <a:pt x="63251" y="443827"/>
                  </a:lnTo>
                  <a:lnTo>
                    <a:pt x="36717" y="406287"/>
                  </a:lnTo>
                  <a:lnTo>
                    <a:pt x="16824" y="364381"/>
                  </a:lnTo>
                  <a:lnTo>
                    <a:pt x="4332" y="318869"/>
                  </a:lnTo>
                  <a:lnTo>
                    <a:pt x="0" y="270509"/>
                  </a:lnTo>
                  <a:lnTo>
                    <a:pt x="0" y="268985"/>
                  </a:lnTo>
                  <a:close/>
                </a:path>
              </a:pathLst>
            </a:custGeom>
            <a:ln w="22860">
              <a:solidFill>
                <a:srgbClr val="47A8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91425" y="5104257"/>
            <a:ext cx="22796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50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26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00770" y="5070805"/>
            <a:ext cx="5435600" cy="2391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Significance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35200"/>
              </a:lnSpc>
              <a:spcBef>
                <a:spcPts val="990"/>
              </a:spcBef>
            </a:pP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highlighted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importance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Verdana"/>
                <a:cs typeface="Verdana"/>
              </a:rPr>
              <a:t>enforcing </a:t>
            </a:r>
            <a:r>
              <a:rPr sz="1850" spc="-170" dirty="0">
                <a:solidFill>
                  <a:srgbClr val="FFFFFF"/>
                </a:solidFill>
                <a:latin typeface="Verdana"/>
                <a:cs typeface="Verdana"/>
              </a:rPr>
              <a:t>water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quality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0" dirty="0">
                <a:solidFill>
                  <a:srgbClr val="FFFFFF"/>
                </a:solidFill>
                <a:latin typeface="Verdana"/>
                <a:cs typeface="Verdana"/>
              </a:rPr>
              <a:t>standards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8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sz="18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citizen</a:t>
            </a:r>
            <a:r>
              <a:rPr sz="185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5" dirty="0">
                <a:solidFill>
                  <a:srgbClr val="FFFFFF"/>
                </a:solidFill>
                <a:latin typeface="Verdana"/>
                <a:cs typeface="Verdana"/>
              </a:rPr>
              <a:t>suits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protection.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75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185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set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04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precedent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850" spc="-120" dirty="0">
                <a:solidFill>
                  <a:srgbClr val="FFFFFF"/>
                </a:solidFill>
                <a:latin typeface="Verdana"/>
                <a:cs typeface="Verdana"/>
              </a:rPr>
              <a:t>holding</a:t>
            </a:r>
            <a:r>
              <a:rPr sz="18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regulatory</a:t>
            </a:r>
            <a:r>
              <a:rPr sz="185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5" dirty="0">
                <a:solidFill>
                  <a:srgbClr val="FFFFFF"/>
                </a:solidFill>
                <a:latin typeface="Verdana"/>
                <a:cs typeface="Verdana"/>
              </a:rPr>
              <a:t>agencies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accountable</a:t>
            </a:r>
            <a:r>
              <a:rPr sz="185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1850" spc="-150" dirty="0">
                <a:solidFill>
                  <a:srgbClr val="FFFFFF"/>
                </a:solidFill>
                <a:latin typeface="Verdana"/>
                <a:cs typeface="Verdana"/>
              </a:rPr>
              <a:t>implementing</a:t>
            </a:r>
            <a:r>
              <a:rPr sz="18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65" dirty="0">
                <a:solidFill>
                  <a:srgbClr val="FFFFFF"/>
                </a:solidFill>
                <a:latin typeface="Verdana"/>
                <a:cs typeface="Verdana"/>
              </a:rPr>
              <a:t>environmental</a:t>
            </a:r>
            <a:r>
              <a:rPr sz="18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140" dirty="0">
                <a:solidFill>
                  <a:srgbClr val="FFFFFF"/>
                </a:solidFill>
                <a:latin typeface="Verdana"/>
                <a:cs typeface="Verdana"/>
              </a:rPr>
              <a:t>laws</a:t>
            </a:r>
            <a:r>
              <a:rPr sz="18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40" dirty="0">
                <a:solidFill>
                  <a:srgbClr val="FFFFFF"/>
                </a:solidFill>
                <a:latin typeface="Verdana"/>
                <a:cs typeface="Verdana"/>
              </a:rPr>
              <a:t>effectively.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3089B56B-1432-C7A0-8832-0C973C6E91D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2524</Words>
  <Application>Microsoft Office PowerPoint</Application>
  <PresentationFormat>Custom</PresentationFormat>
  <Paragraphs>174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Times New Roman</vt:lpstr>
      <vt:lpstr>Verdana</vt:lpstr>
      <vt:lpstr>Office Theme</vt:lpstr>
      <vt:lpstr>Environmental Nuisance:  Balancing Development and Environmental Protection</vt:lpstr>
      <vt:lpstr>The purpose of the online lesson is to encourage you to participate actively in achieving your needs and simplifying your legal education. I want you to be the best!</vt:lpstr>
      <vt:lpstr>Introduction</vt:lpstr>
      <vt:lpstr>Introduction to Environmental Nuisance</vt:lpstr>
      <vt:lpstr>Historical Background</vt:lpstr>
      <vt:lpstr>Legal Framework</vt:lpstr>
      <vt:lpstr>Types of Environmental Nuisance</vt:lpstr>
      <vt:lpstr>Case Study: Air Pollution</vt:lpstr>
      <vt:lpstr>Case Study: Water Pollution</vt:lpstr>
      <vt:lpstr>Case Study: Noise Pollution</vt:lpstr>
      <vt:lpstr>Balancing Development and Protection</vt:lpstr>
      <vt:lpstr>Role of Government</vt:lpstr>
      <vt:lpstr>Role of NGOs and Activists</vt:lpstr>
      <vt:lpstr>Technological Solutions</vt:lpstr>
      <vt:lpstr>Future Trends in Environmental Nuisance Law</vt:lpstr>
      <vt:lpstr>Practical Tips for Compliance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1</cp:revision>
  <dcterms:created xsi:type="dcterms:W3CDTF">2024-11-18T22:34:08Z</dcterms:created>
  <dcterms:modified xsi:type="dcterms:W3CDTF">2024-11-18T22:45:55Z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2024-11-18T00:00:00Z</vt:filetime>
  </property>
  <property fmtid="{D5CDD505-2E9C-101B-9397-08002B2CF9AE}" pid="5" name="Producer">
    <vt:lpwstr>3-Heights(TM) PDF Security Shell 4.8.25.2 (http://www.pdf-tools.com)</vt:lpwstr>
  </property>
</Properties>
</file>