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8" r:id="rId3"/>
    <p:sldId id="257" r:id="rId4"/>
    <p:sldId id="262" r:id="rId5"/>
    <p:sldId id="259"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BBAAF-A4AC-465B-BA1D-E03155E53971}" v="6" dt="2024-12-26T07:17:03.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94660"/>
  </p:normalViewPr>
  <p:slideViewPr>
    <p:cSldViewPr snapToGrid="0">
      <p:cViewPr>
        <p:scale>
          <a:sx n="87" d="100"/>
          <a:sy n="87" d="100"/>
        </p:scale>
        <p:origin x="15" y="-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lie Kung" userId="48ccffa2c15c2653" providerId="LiveId" clId="{6B2BBAAF-A4AC-465B-BA1D-E03155E53971}"/>
    <pc:docChg chg="undo redo custSel addSld modSld">
      <pc:chgData name="Natalie Kung" userId="48ccffa2c15c2653" providerId="LiveId" clId="{6B2BBAAF-A4AC-465B-BA1D-E03155E53971}" dt="2024-12-26T07:17:31.941" v="12899" actId="20577"/>
      <pc:docMkLst>
        <pc:docMk/>
      </pc:docMkLst>
      <pc:sldChg chg="modSp mod">
        <pc:chgData name="Natalie Kung" userId="48ccffa2c15c2653" providerId="LiveId" clId="{6B2BBAAF-A4AC-465B-BA1D-E03155E53971}" dt="2024-12-26T07:17:31.941" v="12899" actId="20577"/>
        <pc:sldMkLst>
          <pc:docMk/>
          <pc:sldMk cId="2088581414" sldId="256"/>
        </pc:sldMkLst>
        <pc:spChg chg="mod">
          <ac:chgData name="Natalie Kung" userId="48ccffa2c15c2653" providerId="LiveId" clId="{6B2BBAAF-A4AC-465B-BA1D-E03155E53971}" dt="2024-12-26T07:17:31.941" v="12899" actId="20577"/>
          <ac:spMkLst>
            <pc:docMk/>
            <pc:sldMk cId="2088581414" sldId="256"/>
            <ac:spMk id="2" creationId="{9303B8A4-E1A4-D2FA-8827-F048853539CA}"/>
          </ac:spMkLst>
        </pc:spChg>
        <pc:spChg chg="mod">
          <ac:chgData name="Natalie Kung" userId="48ccffa2c15c2653" providerId="LiveId" clId="{6B2BBAAF-A4AC-465B-BA1D-E03155E53971}" dt="2024-12-26T07:17:25.957" v="12897" actId="1076"/>
          <ac:spMkLst>
            <pc:docMk/>
            <pc:sldMk cId="2088581414" sldId="256"/>
            <ac:spMk id="3" creationId="{65017FAE-5D9A-E79F-5D57-BBE67CB602DC}"/>
          </ac:spMkLst>
        </pc:spChg>
        <pc:picChg chg="mod">
          <ac:chgData name="Natalie Kung" userId="48ccffa2c15c2653" providerId="LiveId" clId="{6B2BBAAF-A4AC-465B-BA1D-E03155E53971}" dt="2024-12-26T07:16:57.010" v="12893" actId="1076"/>
          <ac:picMkLst>
            <pc:docMk/>
            <pc:sldMk cId="2088581414" sldId="256"/>
            <ac:picMk id="4" creationId="{62910ED9-EBC7-9C4E-0AB7-F2B31D114D7C}"/>
          </ac:picMkLst>
        </pc:picChg>
      </pc:sldChg>
      <pc:sldChg chg="modSp mod">
        <pc:chgData name="Natalie Kung" userId="48ccffa2c15c2653" providerId="LiveId" clId="{6B2BBAAF-A4AC-465B-BA1D-E03155E53971}" dt="2024-12-26T06:13:24.391" v="7569" actId="255"/>
        <pc:sldMkLst>
          <pc:docMk/>
          <pc:sldMk cId="2631539559" sldId="257"/>
        </pc:sldMkLst>
        <pc:spChg chg="mod">
          <ac:chgData name="Natalie Kung" userId="48ccffa2c15c2653" providerId="LiveId" clId="{6B2BBAAF-A4AC-465B-BA1D-E03155E53971}" dt="2024-12-26T06:13:24.391" v="7569" actId="255"/>
          <ac:spMkLst>
            <pc:docMk/>
            <pc:sldMk cId="2631539559" sldId="257"/>
            <ac:spMk id="2" creationId="{1720D037-BB1C-B604-1485-169373124C73}"/>
          </ac:spMkLst>
        </pc:spChg>
        <pc:spChg chg="mod">
          <ac:chgData name="Natalie Kung" userId="48ccffa2c15c2653" providerId="LiveId" clId="{6B2BBAAF-A4AC-465B-BA1D-E03155E53971}" dt="2024-12-26T06:12:29.159" v="7545" actId="1076"/>
          <ac:spMkLst>
            <pc:docMk/>
            <pc:sldMk cId="2631539559" sldId="257"/>
            <ac:spMk id="3" creationId="{7811F5AC-9041-CE66-3894-3D6276B3E782}"/>
          </ac:spMkLst>
        </pc:spChg>
      </pc:sldChg>
      <pc:sldChg chg="modSp new mod">
        <pc:chgData name="Natalie Kung" userId="48ccffa2c15c2653" providerId="LiveId" clId="{6B2BBAAF-A4AC-465B-BA1D-E03155E53971}" dt="2024-12-26T06:13:18.020" v="7568" actId="255"/>
        <pc:sldMkLst>
          <pc:docMk/>
          <pc:sldMk cId="96836421" sldId="258"/>
        </pc:sldMkLst>
        <pc:spChg chg="mod">
          <ac:chgData name="Natalie Kung" userId="48ccffa2c15c2653" providerId="LiveId" clId="{6B2BBAAF-A4AC-465B-BA1D-E03155E53971}" dt="2024-12-26T06:13:18.020" v="7568" actId="255"/>
          <ac:spMkLst>
            <pc:docMk/>
            <pc:sldMk cId="96836421" sldId="258"/>
            <ac:spMk id="2" creationId="{FAB625DC-8179-89DE-FBC0-180DF2C59837}"/>
          </ac:spMkLst>
        </pc:spChg>
        <pc:spChg chg="mod">
          <ac:chgData name="Natalie Kung" userId="48ccffa2c15c2653" providerId="LiveId" clId="{6B2BBAAF-A4AC-465B-BA1D-E03155E53971}" dt="2024-12-26T05:47:27.005" v="5967" actId="27636"/>
          <ac:spMkLst>
            <pc:docMk/>
            <pc:sldMk cId="96836421" sldId="258"/>
            <ac:spMk id="3" creationId="{BF157B99-6E0B-26E4-32EA-9B800A22B334}"/>
          </ac:spMkLst>
        </pc:spChg>
      </pc:sldChg>
      <pc:sldChg chg="modSp new mod">
        <pc:chgData name="Natalie Kung" userId="48ccffa2c15c2653" providerId="LiveId" clId="{6B2BBAAF-A4AC-465B-BA1D-E03155E53971}" dt="2024-12-26T06:36:48.955" v="9361" actId="207"/>
        <pc:sldMkLst>
          <pc:docMk/>
          <pc:sldMk cId="533727128" sldId="259"/>
        </pc:sldMkLst>
        <pc:spChg chg="mod">
          <ac:chgData name="Natalie Kung" userId="48ccffa2c15c2653" providerId="LiveId" clId="{6B2BBAAF-A4AC-465B-BA1D-E03155E53971}" dt="2024-12-26T06:13:30.795" v="7570" actId="255"/>
          <ac:spMkLst>
            <pc:docMk/>
            <pc:sldMk cId="533727128" sldId="259"/>
            <ac:spMk id="2" creationId="{37660318-A446-7EF3-D930-9C3087077131}"/>
          </ac:spMkLst>
        </pc:spChg>
        <pc:spChg chg="mod">
          <ac:chgData name="Natalie Kung" userId="48ccffa2c15c2653" providerId="LiveId" clId="{6B2BBAAF-A4AC-465B-BA1D-E03155E53971}" dt="2024-12-26T06:36:48.955" v="9361" actId="207"/>
          <ac:spMkLst>
            <pc:docMk/>
            <pc:sldMk cId="533727128" sldId="259"/>
            <ac:spMk id="3" creationId="{F1312F2C-5F2E-FAB1-6811-F4BB26E7E629}"/>
          </ac:spMkLst>
        </pc:spChg>
      </pc:sldChg>
      <pc:sldChg chg="modSp new mod">
        <pc:chgData name="Natalie Kung" userId="48ccffa2c15c2653" providerId="LiveId" clId="{6B2BBAAF-A4AC-465B-BA1D-E03155E53971}" dt="2024-12-26T06:43:17.230" v="10216" actId="20577"/>
        <pc:sldMkLst>
          <pc:docMk/>
          <pc:sldMk cId="2564588334" sldId="260"/>
        </pc:sldMkLst>
        <pc:spChg chg="mod">
          <ac:chgData name="Natalie Kung" userId="48ccffa2c15c2653" providerId="LiveId" clId="{6B2BBAAF-A4AC-465B-BA1D-E03155E53971}" dt="2024-12-26T06:43:17.230" v="10216" actId="20577"/>
          <ac:spMkLst>
            <pc:docMk/>
            <pc:sldMk cId="2564588334" sldId="260"/>
            <ac:spMk id="3" creationId="{853D6196-E0A5-AB82-EF2F-5266D3CBD88A}"/>
          </ac:spMkLst>
        </pc:spChg>
      </pc:sldChg>
      <pc:sldChg chg="modSp new mod">
        <pc:chgData name="Natalie Kung" userId="48ccffa2c15c2653" providerId="LiveId" clId="{6B2BBAAF-A4AC-465B-BA1D-E03155E53971}" dt="2024-12-26T06:45:44.582" v="10637" actId="20577"/>
        <pc:sldMkLst>
          <pc:docMk/>
          <pc:sldMk cId="3082768049" sldId="261"/>
        </pc:sldMkLst>
        <pc:spChg chg="mod">
          <ac:chgData name="Natalie Kung" userId="48ccffa2c15c2653" providerId="LiveId" clId="{6B2BBAAF-A4AC-465B-BA1D-E03155E53971}" dt="2024-12-26T06:13:36.693" v="7571" actId="255"/>
          <ac:spMkLst>
            <pc:docMk/>
            <pc:sldMk cId="3082768049" sldId="261"/>
            <ac:spMk id="2" creationId="{D0727C42-5043-AC82-480F-F73A38C835F0}"/>
          </ac:spMkLst>
        </pc:spChg>
        <pc:spChg chg="mod">
          <ac:chgData name="Natalie Kung" userId="48ccffa2c15c2653" providerId="LiveId" clId="{6B2BBAAF-A4AC-465B-BA1D-E03155E53971}" dt="2024-12-26T06:45:44.582" v="10637" actId="20577"/>
          <ac:spMkLst>
            <pc:docMk/>
            <pc:sldMk cId="3082768049" sldId="261"/>
            <ac:spMk id="3" creationId="{90CB1F5A-181E-6BAE-2D06-F26BCDEBBFE3}"/>
          </ac:spMkLst>
        </pc:spChg>
      </pc:sldChg>
      <pc:sldChg chg="modSp new mod">
        <pc:chgData name="Natalie Kung" userId="48ccffa2c15c2653" providerId="LiveId" clId="{6B2BBAAF-A4AC-465B-BA1D-E03155E53971}" dt="2024-12-26T06:17:32.037" v="7842" actId="20577"/>
        <pc:sldMkLst>
          <pc:docMk/>
          <pc:sldMk cId="339059819" sldId="262"/>
        </pc:sldMkLst>
        <pc:spChg chg="mod">
          <ac:chgData name="Natalie Kung" userId="48ccffa2c15c2653" providerId="LiveId" clId="{6B2BBAAF-A4AC-465B-BA1D-E03155E53971}" dt="2024-12-26T06:14:28.394" v="7596" actId="255"/>
          <ac:spMkLst>
            <pc:docMk/>
            <pc:sldMk cId="339059819" sldId="262"/>
            <ac:spMk id="2" creationId="{397DD709-29BE-E926-6DED-87C44B495FD9}"/>
          </ac:spMkLst>
        </pc:spChg>
        <pc:spChg chg="mod">
          <ac:chgData name="Natalie Kung" userId="48ccffa2c15c2653" providerId="LiveId" clId="{6B2BBAAF-A4AC-465B-BA1D-E03155E53971}" dt="2024-12-26T06:17:32.037" v="7842" actId="20577"/>
          <ac:spMkLst>
            <pc:docMk/>
            <pc:sldMk cId="339059819" sldId="262"/>
            <ac:spMk id="3" creationId="{18CABBCB-0983-E6B0-CB14-691EB3F4C481}"/>
          </ac:spMkLst>
        </pc:spChg>
      </pc:sldChg>
      <pc:sldChg chg="modSp new mod">
        <pc:chgData name="Natalie Kung" userId="48ccffa2c15c2653" providerId="LiveId" clId="{6B2BBAAF-A4AC-465B-BA1D-E03155E53971}" dt="2024-12-26T07:06:24.091" v="12814" actId="20577"/>
        <pc:sldMkLst>
          <pc:docMk/>
          <pc:sldMk cId="2116794785" sldId="263"/>
        </pc:sldMkLst>
        <pc:spChg chg="mod">
          <ac:chgData name="Natalie Kung" userId="48ccffa2c15c2653" providerId="LiveId" clId="{6B2BBAAF-A4AC-465B-BA1D-E03155E53971}" dt="2024-12-26T07:06:24.091" v="12814" actId="20577"/>
          <ac:spMkLst>
            <pc:docMk/>
            <pc:sldMk cId="2116794785" sldId="263"/>
            <ac:spMk id="3" creationId="{A1A70C48-DBD0-3A0D-D4F9-2151F89E643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12/26/2024</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67940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4812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394628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705344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12/26/2024</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704484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0457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3227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12/26/2024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33474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12/26/2024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24720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12/26/2024</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90391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12/26/2024</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63770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12/26/2024</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96072101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3" r:id="rId5"/>
    <p:sldLayoutId id="2147483688" r:id="rId6"/>
    <p:sldLayoutId id="2147483689" r:id="rId7"/>
    <p:sldLayoutId id="2147483690" r:id="rId8"/>
    <p:sldLayoutId id="2147483691" r:id="rId9"/>
    <p:sldLayoutId id="2147483692" r:id="rId10"/>
    <p:sldLayoutId id="2147483694" r:id="rId11"/>
  </p:sldLayoutIdLst>
  <p:hf sldNum="0" hdr="0" ftr="0" dt="0"/>
  <p:txStyles>
    <p:titleStyle>
      <a:lvl1pPr algn="l" defTabSz="914400" rtl="0" eaLnBrk="1" latinLnBrk="0" hangingPunct="1">
        <a:lnSpc>
          <a:spcPct val="90000"/>
        </a:lnSpc>
        <a:spcBef>
          <a:spcPct val="0"/>
        </a:spcBef>
        <a:buNone/>
        <a:defRPr lang="en-US" sz="48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2910ED9-EBC7-9C4E-0AB7-F2B31D114D7C}"/>
              </a:ext>
            </a:extLst>
          </p:cNvPr>
          <p:cNvPicPr>
            <a:picLocks noChangeAspect="1"/>
          </p:cNvPicPr>
          <p:nvPr/>
        </p:nvPicPr>
        <p:blipFill>
          <a:blip r:embed="rId2"/>
          <a:srcRect b="15730"/>
          <a:stretch/>
        </p:blipFill>
        <p:spPr>
          <a:xfrm>
            <a:off x="-175194" y="361390"/>
            <a:ext cx="12191979" cy="6857990"/>
          </a:xfrm>
          <a:prstGeom prst="rect">
            <a:avLst/>
          </a:prstGeom>
        </p:spPr>
      </p:pic>
      <p:sp>
        <p:nvSpPr>
          <p:cNvPr id="9" name="Rectangle 8">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txBody>
          <a:bodyPr/>
          <a:lstStyle/>
          <a:p>
            <a:endParaRPr lang="en-HK"/>
          </a:p>
        </p:txBody>
      </p:sp>
      <p:sp>
        <p:nvSpPr>
          <p:cNvPr id="11" name="Rectangle 10">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txBody>
          <a:bodyPr/>
          <a:lstStyle/>
          <a:p>
            <a:endParaRPr lang="en-HK"/>
          </a:p>
        </p:txBody>
      </p:sp>
      <p:sp>
        <p:nvSpPr>
          <p:cNvPr id="2" name="Title 1">
            <a:extLst>
              <a:ext uri="{FF2B5EF4-FFF2-40B4-BE49-F238E27FC236}">
                <a16:creationId xmlns:a16="http://schemas.microsoft.com/office/drawing/2014/main" id="{9303B8A4-E1A4-D2FA-8827-F048853539CA}"/>
              </a:ext>
            </a:extLst>
          </p:cNvPr>
          <p:cNvSpPr>
            <a:spLocks noGrp="1"/>
          </p:cNvSpPr>
          <p:nvPr>
            <p:ph type="ctrTitle"/>
          </p:nvPr>
        </p:nvSpPr>
        <p:spPr>
          <a:xfrm>
            <a:off x="1276054" y="2159479"/>
            <a:ext cx="4775075" cy="1630906"/>
          </a:xfrm>
        </p:spPr>
        <p:txBody>
          <a:bodyPr>
            <a:normAutofit fontScale="90000"/>
          </a:bodyPr>
          <a:lstStyle/>
          <a:p>
            <a:br>
              <a:rPr lang="en-HK" sz="4400" dirty="0">
                <a:solidFill>
                  <a:schemeClr val="tx1"/>
                </a:solidFill>
              </a:rPr>
            </a:br>
            <a:br>
              <a:rPr lang="en-HK" sz="4400" dirty="0">
                <a:solidFill>
                  <a:schemeClr val="tx1"/>
                </a:solidFill>
              </a:rPr>
            </a:br>
            <a:r>
              <a:rPr lang="en-HK" sz="4400" dirty="0">
                <a:solidFill>
                  <a:schemeClr val="tx1"/>
                </a:solidFill>
              </a:rPr>
              <a:t>The Metrics to writing an effective expository essay</a:t>
            </a:r>
          </a:p>
        </p:txBody>
      </p:sp>
      <p:sp>
        <p:nvSpPr>
          <p:cNvPr id="3" name="Subtitle 2">
            <a:extLst>
              <a:ext uri="{FF2B5EF4-FFF2-40B4-BE49-F238E27FC236}">
                <a16:creationId xmlns:a16="http://schemas.microsoft.com/office/drawing/2014/main" id="{65017FAE-5D9A-E79F-5D57-BBE67CB602DC}"/>
              </a:ext>
            </a:extLst>
          </p:cNvPr>
          <p:cNvSpPr>
            <a:spLocks noGrp="1"/>
          </p:cNvSpPr>
          <p:nvPr>
            <p:ph type="subTitle" idx="1"/>
          </p:nvPr>
        </p:nvSpPr>
        <p:spPr>
          <a:xfrm>
            <a:off x="1145720" y="4756239"/>
            <a:ext cx="4775075" cy="559656"/>
          </a:xfrm>
        </p:spPr>
        <p:txBody>
          <a:bodyPr>
            <a:normAutofit/>
          </a:bodyPr>
          <a:lstStyle/>
          <a:p>
            <a:endParaRPr lang="en-HK" dirty="0">
              <a:solidFill>
                <a:schemeClr val="tx1"/>
              </a:solidFill>
            </a:endParaRPr>
          </a:p>
        </p:txBody>
      </p:sp>
    </p:spTree>
    <p:extLst>
      <p:ext uri="{BB962C8B-B14F-4D97-AF65-F5344CB8AC3E}">
        <p14:creationId xmlns:p14="http://schemas.microsoft.com/office/powerpoint/2010/main" val="2088581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625DC-8179-89DE-FBC0-180DF2C59837}"/>
              </a:ext>
            </a:extLst>
          </p:cNvPr>
          <p:cNvSpPr>
            <a:spLocks noGrp="1"/>
          </p:cNvSpPr>
          <p:nvPr>
            <p:ph type="title"/>
          </p:nvPr>
        </p:nvSpPr>
        <p:spPr/>
        <p:txBody>
          <a:bodyPr>
            <a:normAutofit/>
          </a:bodyPr>
          <a:lstStyle/>
          <a:p>
            <a:r>
              <a:rPr lang="en-HK" sz="3000" dirty="0"/>
              <a:t>What’s it?</a:t>
            </a:r>
          </a:p>
        </p:txBody>
      </p:sp>
      <p:sp>
        <p:nvSpPr>
          <p:cNvPr id="3" name="Content Placeholder 2">
            <a:extLst>
              <a:ext uri="{FF2B5EF4-FFF2-40B4-BE49-F238E27FC236}">
                <a16:creationId xmlns:a16="http://schemas.microsoft.com/office/drawing/2014/main" id="{BF157B99-6E0B-26E4-32EA-9B800A22B334}"/>
              </a:ext>
            </a:extLst>
          </p:cNvPr>
          <p:cNvSpPr>
            <a:spLocks noGrp="1"/>
          </p:cNvSpPr>
          <p:nvPr>
            <p:ph idx="1"/>
          </p:nvPr>
        </p:nvSpPr>
        <p:spPr/>
        <p:txBody>
          <a:bodyPr>
            <a:normAutofit fontScale="92500"/>
          </a:bodyPr>
          <a:lstStyle/>
          <a:p>
            <a:pPr>
              <a:lnSpc>
                <a:spcPct val="160000"/>
              </a:lnSpc>
            </a:pPr>
            <a:r>
              <a:rPr lang="en-HK" sz="2000" dirty="0"/>
              <a:t>A type of writing which aims to explain, inform, or describe a particular topic clearly and concisely</a:t>
            </a:r>
          </a:p>
          <a:p>
            <a:pPr marL="0" indent="0">
              <a:lnSpc>
                <a:spcPct val="160000"/>
              </a:lnSpc>
              <a:buNone/>
            </a:pPr>
            <a:r>
              <a:rPr lang="en-HK" sz="2000" dirty="0"/>
              <a:t>For instance, ‘</a:t>
            </a:r>
            <a:r>
              <a:rPr lang="en-HK" sz="2000" b="1" dirty="0"/>
              <a:t>Subdivided flats is one of the most challenging socio-economic problems in Hong Kong</a:t>
            </a:r>
            <a:r>
              <a:rPr lang="en-HK" sz="2000" dirty="0"/>
              <a:t>.’</a:t>
            </a:r>
          </a:p>
          <a:p>
            <a:pPr>
              <a:lnSpc>
                <a:spcPct val="160000"/>
              </a:lnSpc>
              <a:buFont typeface="Courier New" panose="02070309020205020404" pitchFamily="49" charset="0"/>
              <a:buChar char="o"/>
            </a:pPr>
            <a:r>
              <a:rPr lang="en-HK" sz="2000" dirty="0"/>
              <a:t>This type of essays doesn’t set out to prove a point, just to </a:t>
            </a:r>
            <a:r>
              <a:rPr lang="en-HK" sz="2000" b="1" dirty="0"/>
              <a:t>give a balanced view </a:t>
            </a:r>
            <a:r>
              <a:rPr lang="en-HK" sz="2000" dirty="0"/>
              <a:t>of its subject matter</a:t>
            </a:r>
          </a:p>
          <a:p>
            <a:pPr marL="0" indent="0">
              <a:lnSpc>
                <a:spcPct val="160000"/>
              </a:lnSpc>
              <a:buNone/>
            </a:pPr>
            <a:r>
              <a:rPr lang="en-HK" sz="2000" dirty="0"/>
              <a:t>They are usually short assignments intended to test your composition skills or your understanding of a subject. They tend to involve less research and original arguments than argumentative essays</a:t>
            </a:r>
          </a:p>
          <a:p>
            <a:pPr>
              <a:lnSpc>
                <a:spcPct val="160000"/>
              </a:lnSpc>
              <a:buFont typeface="Courier New" panose="02070309020205020404" pitchFamily="49" charset="0"/>
              <a:buChar char="o"/>
            </a:pPr>
            <a:endParaRPr lang="en-HK" sz="2000" dirty="0"/>
          </a:p>
          <a:p>
            <a:pPr marL="0" indent="0">
              <a:buNone/>
            </a:pPr>
            <a:endParaRPr lang="en-HK" sz="2000" dirty="0"/>
          </a:p>
        </p:txBody>
      </p:sp>
    </p:spTree>
    <p:extLst>
      <p:ext uri="{BB962C8B-B14F-4D97-AF65-F5344CB8AC3E}">
        <p14:creationId xmlns:p14="http://schemas.microsoft.com/office/powerpoint/2010/main" val="96836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D037-BB1C-B604-1485-169373124C73}"/>
              </a:ext>
            </a:extLst>
          </p:cNvPr>
          <p:cNvSpPr>
            <a:spLocks noGrp="1"/>
          </p:cNvSpPr>
          <p:nvPr>
            <p:ph type="title"/>
          </p:nvPr>
        </p:nvSpPr>
        <p:spPr/>
        <p:txBody>
          <a:bodyPr>
            <a:normAutofit/>
          </a:bodyPr>
          <a:lstStyle/>
          <a:p>
            <a:r>
              <a:rPr lang="en-HK" sz="3000" dirty="0"/>
              <a:t>Structure</a:t>
            </a:r>
          </a:p>
        </p:txBody>
      </p:sp>
      <p:sp>
        <p:nvSpPr>
          <p:cNvPr id="3" name="Content Placeholder 2">
            <a:extLst>
              <a:ext uri="{FF2B5EF4-FFF2-40B4-BE49-F238E27FC236}">
                <a16:creationId xmlns:a16="http://schemas.microsoft.com/office/drawing/2014/main" id="{7811F5AC-9041-CE66-3894-3D6276B3E782}"/>
              </a:ext>
            </a:extLst>
          </p:cNvPr>
          <p:cNvSpPr>
            <a:spLocks noGrp="1"/>
          </p:cNvSpPr>
          <p:nvPr>
            <p:ph idx="1"/>
          </p:nvPr>
        </p:nvSpPr>
        <p:spPr>
          <a:xfrm>
            <a:off x="1133362" y="1673834"/>
            <a:ext cx="8322179" cy="3423189"/>
          </a:xfrm>
        </p:spPr>
        <p:txBody>
          <a:bodyPr>
            <a:normAutofit fontScale="25000" lnSpcReduction="20000"/>
          </a:bodyPr>
          <a:lstStyle/>
          <a:p>
            <a:pPr marL="0" indent="0">
              <a:lnSpc>
                <a:spcPct val="170000"/>
              </a:lnSpc>
              <a:buNone/>
            </a:pPr>
            <a:r>
              <a:rPr lang="en-HK" sz="6200" b="1" dirty="0"/>
              <a:t>Intro (</a:t>
            </a:r>
            <a:r>
              <a:rPr lang="en-HK" sz="6200" b="1" dirty="0">
                <a:solidFill>
                  <a:srgbClr val="0070C0"/>
                </a:solidFill>
              </a:rPr>
              <a:t>Hook, Background information and Thesis Statement</a:t>
            </a:r>
            <a:r>
              <a:rPr lang="en-HK" sz="6200" b="1" dirty="0"/>
              <a:t>)</a:t>
            </a:r>
          </a:p>
          <a:p>
            <a:pPr marL="0" indent="0">
              <a:lnSpc>
                <a:spcPct val="170000"/>
              </a:lnSpc>
              <a:buNone/>
            </a:pPr>
            <a:r>
              <a:rPr lang="en-HK" sz="6400" b="1" dirty="0">
                <a:solidFill>
                  <a:srgbClr val="0070C0"/>
                </a:solidFill>
              </a:rPr>
              <a:t>Hook</a:t>
            </a:r>
            <a:r>
              <a:rPr lang="en-HK" sz="6400" dirty="0"/>
              <a:t>: Start with an engaging hook to grab the reader’s attention (a question, quote, or interesting fact)</a:t>
            </a:r>
          </a:p>
          <a:p>
            <a:pPr>
              <a:lnSpc>
                <a:spcPct val="170000"/>
              </a:lnSpc>
              <a:buFont typeface="Wingdings" panose="05000000000000000000" pitchFamily="2" charset="2"/>
              <a:buChar char="v"/>
            </a:pPr>
            <a:r>
              <a:rPr lang="en-HK" sz="6400" dirty="0"/>
              <a:t>‘Could you imagine a quarter of subdivided flats have failed to meet modern housing standards in Hong Kong?’</a:t>
            </a:r>
          </a:p>
          <a:p>
            <a:pPr marL="0" indent="0">
              <a:lnSpc>
                <a:spcPct val="170000"/>
              </a:lnSpc>
              <a:buNone/>
            </a:pPr>
            <a:r>
              <a:rPr lang="en-HK" sz="6400" b="1" dirty="0">
                <a:solidFill>
                  <a:srgbClr val="0070C0"/>
                </a:solidFill>
              </a:rPr>
              <a:t>Background information</a:t>
            </a:r>
            <a:r>
              <a:rPr lang="en-HK" sz="6400" dirty="0"/>
              <a:t>: provide some context or background information about the topic</a:t>
            </a:r>
          </a:p>
          <a:p>
            <a:pPr>
              <a:lnSpc>
                <a:spcPct val="170000"/>
              </a:lnSpc>
              <a:buFont typeface="Wingdings" panose="05000000000000000000" pitchFamily="2" charset="2"/>
              <a:buChar char="v"/>
            </a:pPr>
            <a:r>
              <a:rPr lang="en-HK" sz="6400" dirty="0"/>
              <a:t> For the subdivided flats not meeting basic requirements, their sizes are smaller than required and about 10 percent lack a window</a:t>
            </a:r>
          </a:p>
          <a:p>
            <a:pPr marL="0" indent="0">
              <a:lnSpc>
                <a:spcPct val="170000"/>
              </a:lnSpc>
              <a:buNone/>
            </a:pPr>
            <a:r>
              <a:rPr lang="en-HK" sz="6400" b="1" dirty="0">
                <a:solidFill>
                  <a:srgbClr val="0070C0"/>
                </a:solidFill>
              </a:rPr>
              <a:t>Thesis Statement</a:t>
            </a:r>
            <a:r>
              <a:rPr lang="en-HK" sz="6400" dirty="0"/>
              <a:t>: clearly state the main point or argument of the essay</a:t>
            </a:r>
          </a:p>
          <a:p>
            <a:pPr>
              <a:lnSpc>
                <a:spcPct val="170000"/>
              </a:lnSpc>
              <a:buFont typeface="Wingdings" panose="05000000000000000000" pitchFamily="2" charset="2"/>
              <a:buChar char="v"/>
            </a:pPr>
            <a:r>
              <a:rPr lang="en-HK" sz="6400" dirty="0"/>
              <a:t>Subpar subdivide flats should be penalised or eradicated by enforcement authorities to ensure residents are offered habitable households. A set of measures should be in place to regulate their size, light, ceiling and hygiene.</a:t>
            </a:r>
          </a:p>
          <a:p>
            <a:pPr marL="0" indent="0">
              <a:lnSpc>
                <a:spcPct val="170000"/>
              </a:lnSpc>
              <a:buNone/>
            </a:pPr>
            <a:r>
              <a:rPr lang="en-HK" sz="3600" dirty="0"/>
              <a:t> </a:t>
            </a:r>
          </a:p>
          <a:p>
            <a:pPr>
              <a:lnSpc>
                <a:spcPct val="170000"/>
              </a:lnSpc>
            </a:pPr>
            <a:endParaRPr lang="en-HK" sz="2000" dirty="0"/>
          </a:p>
          <a:p>
            <a:pPr marL="0" indent="0">
              <a:buNone/>
            </a:pPr>
            <a:endParaRPr lang="en-HK"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1539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DD709-29BE-E926-6DED-87C44B495FD9}"/>
              </a:ext>
            </a:extLst>
          </p:cNvPr>
          <p:cNvSpPr>
            <a:spLocks noGrp="1"/>
          </p:cNvSpPr>
          <p:nvPr>
            <p:ph type="title"/>
          </p:nvPr>
        </p:nvSpPr>
        <p:spPr/>
        <p:txBody>
          <a:bodyPr>
            <a:normAutofit/>
          </a:bodyPr>
          <a:lstStyle/>
          <a:p>
            <a:r>
              <a:rPr lang="en-US" sz="3000" dirty="0"/>
              <a:t>Body Paragraphs</a:t>
            </a:r>
            <a:endParaRPr lang="en-HK" sz="3000" dirty="0"/>
          </a:p>
        </p:txBody>
      </p:sp>
      <p:sp>
        <p:nvSpPr>
          <p:cNvPr id="3" name="Content Placeholder 2">
            <a:extLst>
              <a:ext uri="{FF2B5EF4-FFF2-40B4-BE49-F238E27FC236}">
                <a16:creationId xmlns:a16="http://schemas.microsoft.com/office/drawing/2014/main" id="{18CABBCB-0983-E6B0-CB14-691EB3F4C481}"/>
              </a:ext>
            </a:extLst>
          </p:cNvPr>
          <p:cNvSpPr>
            <a:spLocks noGrp="1"/>
          </p:cNvSpPr>
          <p:nvPr>
            <p:ph idx="1"/>
          </p:nvPr>
        </p:nvSpPr>
        <p:spPr/>
        <p:txBody>
          <a:bodyPr/>
          <a:lstStyle/>
          <a:p>
            <a:pPr>
              <a:buFont typeface="Arial" panose="020B0604020202020204" pitchFamily="34" charset="0"/>
              <a:buChar char="•"/>
            </a:pPr>
            <a:r>
              <a:rPr lang="en-US" dirty="0"/>
              <a:t>Topic Sentence</a:t>
            </a:r>
          </a:p>
          <a:p>
            <a:pPr>
              <a:buFont typeface="Arial" panose="020B0604020202020204" pitchFamily="34" charset="0"/>
              <a:buChar char="•"/>
            </a:pPr>
            <a:r>
              <a:rPr lang="en-US" dirty="0"/>
              <a:t>Supporting Evidence: at best to strengthen your argument</a:t>
            </a:r>
          </a:p>
          <a:p>
            <a:pPr>
              <a:buFont typeface="Arial" panose="020B0604020202020204" pitchFamily="34" charset="0"/>
              <a:buChar char="•"/>
            </a:pPr>
            <a:r>
              <a:rPr lang="en-US" dirty="0"/>
              <a:t>Explanation</a:t>
            </a:r>
          </a:p>
          <a:p>
            <a:pPr>
              <a:buFont typeface="Arial" panose="020B0604020202020204" pitchFamily="34" charset="0"/>
              <a:buChar char="•"/>
            </a:pPr>
            <a:r>
              <a:rPr lang="en-US" dirty="0"/>
              <a:t>Transition</a:t>
            </a:r>
            <a:endParaRPr lang="en-HK" dirty="0"/>
          </a:p>
        </p:txBody>
      </p:sp>
    </p:spTree>
    <p:extLst>
      <p:ext uri="{BB962C8B-B14F-4D97-AF65-F5344CB8AC3E}">
        <p14:creationId xmlns:p14="http://schemas.microsoft.com/office/powerpoint/2010/main" val="33905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60318-A446-7EF3-D930-9C3087077131}"/>
              </a:ext>
            </a:extLst>
          </p:cNvPr>
          <p:cNvSpPr>
            <a:spLocks noGrp="1"/>
          </p:cNvSpPr>
          <p:nvPr>
            <p:ph type="title"/>
          </p:nvPr>
        </p:nvSpPr>
        <p:spPr/>
        <p:txBody>
          <a:bodyPr>
            <a:normAutofit/>
          </a:bodyPr>
          <a:lstStyle/>
          <a:p>
            <a:r>
              <a:rPr lang="en-HK" sz="3000" dirty="0"/>
              <a:t>Body Paragraphs</a:t>
            </a:r>
          </a:p>
        </p:txBody>
      </p:sp>
      <p:sp>
        <p:nvSpPr>
          <p:cNvPr id="3" name="Content Placeholder 2">
            <a:extLst>
              <a:ext uri="{FF2B5EF4-FFF2-40B4-BE49-F238E27FC236}">
                <a16:creationId xmlns:a16="http://schemas.microsoft.com/office/drawing/2014/main" id="{F1312F2C-5F2E-FAB1-6811-F4BB26E7E629}"/>
              </a:ext>
            </a:extLst>
          </p:cNvPr>
          <p:cNvSpPr>
            <a:spLocks noGrp="1"/>
          </p:cNvSpPr>
          <p:nvPr>
            <p:ph idx="1"/>
          </p:nvPr>
        </p:nvSpPr>
        <p:spPr/>
        <p:txBody>
          <a:bodyPr>
            <a:normAutofit fontScale="70000" lnSpcReduction="20000"/>
          </a:bodyPr>
          <a:lstStyle/>
          <a:p>
            <a:pPr>
              <a:lnSpc>
                <a:spcPct val="150000"/>
              </a:lnSpc>
            </a:pPr>
            <a:r>
              <a:rPr lang="en-HK" b="1" dirty="0"/>
              <a:t>Para 1:</a:t>
            </a:r>
            <a:r>
              <a:rPr lang="en-US" b="1" dirty="0"/>
              <a:t> </a:t>
            </a:r>
            <a:r>
              <a:rPr lang="en-US" b="1" dirty="0">
                <a:solidFill>
                  <a:srgbClr val="7030A0"/>
                </a:solidFill>
              </a:rPr>
              <a:t>Sub-divided flats should be redesigned to accommodate a larger area. For instance, eight square </a:t>
            </a:r>
            <a:r>
              <a:rPr lang="en-US" b="1" dirty="0" err="1">
                <a:solidFill>
                  <a:srgbClr val="7030A0"/>
                </a:solidFill>
              </a:rPr>
              <a:t>metres</a:t>
            </a:r>
            <a:r>
              <a:rPr lang="en-US" b="1" dirty="0">
                <a:solidFill>
                  <a:srgbClr val="7030A0"/>
                </a:solidFill>
              </a:rPr>
              <a:t> (eighty-six square feet) at a minimum </a:t>
            </a:r>
            <a:r>
              <a:rPr lang="en-US" b="1" dirty="0">
                <a:solidFill>
                  <a:srgbClr val="00B0F0"/>
                </a:solidFill>
              </a:rPr>
              <a:t>(Topic Sentence)</a:t>
            </a:r>
            <a:endParaRPr lang="en-US" b="1" dirty="0">
              <a:solidFill>
                <a:srgbClr val="7030A0"/>
              </a:solidFill>
            </a:endParaRPr>
          </a:p>
          <a:p>
            <a:pPr>
              <a:lnSpc>
                <a:spcPct val="150000"/>
              </a:lnSpc>
              <a:buFont typeface="Wingdings" panose="05000000000000000000" pitchFamily="2" charset="2"/>
              <a:buChar char="Ø"/>
            </a:pPr>
            <a:r>
              <a:rPr lang="en-US" dirty="0"/>
              <a:t>Reasonable space should be carved out enabling residents to live with dignity. There is no place like home. A cramped room easily leads to depression and anxiety, as alarmed by numerous mental health professionals </a:t>
            </a:r>
            <a:r>
              <a:rPr lang="en-US" b="1" dirty="0">
                <a:solidFill>
                  <a:srgbClr val="00B0F0"/>
                </a:solidFill>
              </a:rPr>
              <a:t>(supporting evidence)</a:t>
            </a:r>
            <a:r>
              <a:rPr lang="en-US" b="1" dirty="0"/>
              <a:t>. </a:t>
            </a:r>
            <a:r>
              <a:rPr lang="en-US" dirty="0"/>
              <a:t>Singletons are not the only groups living there but also families. Family members would have to accommodate to give space for activities. Otherwise, tension ensues and more often, conflicts arise </a:t>
            </a:r>
            <a:r>
              <a:rPr lang="en-US" b="1" dirty="0">
                <a:solidFill>
                  <a:srgbClr val="00B0F0"/>
                </a:solidFill>
              </a:rPr>
              <a:t>(Explanation).</a:t>
            </a:r>
            <a:r>
              <a:rPr lang="en-US" dirty="0">
                <a:solidFill>
                  <a:srgbClr val="00B0F0"/>
                </a:solidFill>
              </a:rPr>
              <a:t>  </a:t>
            </a:r>
            <a:r>
              <a:rPr lang="en-US" dirty="0"/>
              <a:t>Furthermore, it is clear space allows residents to stay </a:t>
            </a:r>
            <a:r>
              <a:rPr lang="en-US" dirty="0" err="1"/>
              <a:t>organised</a:t>
            </a:r>
            <a:r>
              <a:rPr lang="en-US" dirty="0"/>
              <a:t> easily, streamlining daily routines and destressing lives </a:t>
            </a:r>
            <a:r>
              <a:rPr lang="en-US" b="1" dirty="0">
                <a:solidFill>
                  <a:srgbClr val="00B0F0"/>
                </a:solidFill>
              </a:rPr>
              <a:t>(Transition).</a:t>
            </a:r>
          </a:p>
          <a:p>
            <a:pPr>
              <a:lnSpc>
                <a:spcPct val="150000"/>
              </a:lnSpc>
              <a:buFont typeface="Courier New" panose="02070309020205020404" pitchFamily="49" charset="0"/>
              <a:buChar char="o"/>
            </a:pPr>
            <a:r>
              <a:rPr lang="en-US" b="1" dirty="0"/>
              <a:t>Para 2: </a:t>
            </a:r>
            <a:r>
              <a:rPr lang="en-US" b="1" dirty="0">
                <a:solidFill>
                  <a:srgbClr val="7030A0"/>
                </a:solidFill>
              </a:rPr>
              <a:t>Sanitation should be strengthened to guarantee basic hygiene in sub-divided flats </a:t>
            </a:r>
            <a:r>
              <a:rPr lang="en-US" b="1" dirty="0">
                <a:solidFill>
                  <a:srgbClr val="00B0F0"/>
                </a:solidFill>
              </a:rPr>
              <a:t>(Topic Sentence)</a:t>
            </a:r>
          </a:p>
          <a:p>
            <a:pPr>
              <a:lnSpc>
                <a:spcPct val="150000"/>
              </a:lnSpc>
              <a:buFont typeface="Wingdings" panose="05000000000000000000" pitchFamily="2" charset="2"/>
              <a:buChar char="Ø"/>
            </a:pPr>
            <a:r>
              <a:rPr lang="en-US" dirty="0"/>
              <a:t>Overcrowded environments are breeding grounds for bacteria and viruses from poor ventilation, insects and mold </a:t>
            </a:r>
            <a:r>
              <a:rPr lang="en-US" b="1" dirty="0">
                <a:solidFill>
                  <a:srgbClr val="00B0F0"/>
                </a:solidFill>
              </a:rPr>
              <a:t>(Supporting Evidence). </a:t>
            </a:r>
            <a:r>
              <a:rPr lang="en-US" dirty="0"/>
              <a:t>Accordingly, the environments should be regularly monitored by government departments for disinfection. Basic sanitation services such as individual washing basins and toilets should also be provided in this regard </a:t>
            </a:r>
            <a:r>
              <a:rPr lang="en-US" b="1" dirty="0">
                <a:solidFill>
                  <a:srgbClr val="00B0F0"/>
                </a:solidFill>
              </a:rPr>
              <a:t>(Explanation).</a:t>
            </a:r>
            <a:r>
              <a:rPr lang="en-US" dirty="0"/>
              <a:t> What’s more, a clean and comfortable environment help cultivate a relatively comfortable and pleasant habitat, translating to enhanced productivity in the long run </a:t>
            </a:r>
            <a:r>
              <a:rPr lang="en-US" b="1" dirty="0">
                <a:solidFill>
                  <a:srgbClr val="00B0F0"/>
                </a:solidFill>
              </a:rPr>
              <a:t>(Transition).</a:t>
            </a:r>
          </a:p>
        </p:txBody>
      </p:sp>
    </p:spTree>
    <p:extLst>
      <p:ext uri="{BB962C8B-B14F-4D97-AF65-F5344CB8AC3E}">
        <p14:creationId xmlns:p14="http://schemas.microsoft.com/office/powerpoint/2010/main" val="533727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14197-BBE8-8073-27C2-19F3CBB397DB}"/>
              </a:ext>
            </a:extLst>
          </p:cNvPr>
          <p:cNvSpPr>
            <a:spLocks noGrp="1"/>
          </p:cNvSpPr>
          <p:nvPr>
            <p:ph type="title"/>
          </p:nvPr>
        </p:nvSpPr>
        <p:spPr/>
        <p:txBody>
          <a:bodyPr/>
          <a:lstStyle/>
          <a:p>
            <a:endParaRPr lang="en-HK"/>
          </a:p>
        </p:txBody>
      </p:sp>
      <p:sp>
        <p:nvSpPr>
          <p:cNvPr id="3" name="Content Placeholder 2">
            <a:extLst>
              <a:ext uri="{FF2B5EF4-FFF2-40B4-BE49-F238E27FC236}">
                <a16:creationId xmlns:a16="http://schemas.microsoft.com/office/drawing/2014/main" id="{853D6196-E0A5-AB82-EF2F-5266D3CBD88A}"/>
              </a:ext>
            </a:extLst>
          </p:cNvPr>
          <p:cNvSpPr>
            <a:spLocks noGrp="1"/>
          </p:cNvSpPr>
          <p:nvPr>
            <p:ph idx="1"/>
          </p:nvPr>
        </p:nvSpPr>
        <p:spPr/>
        <p:txBody>
          <a:bodyPr/>
          <a:lstStyle/>
          <a:p>
            <a:r>
              <a:rPr lang="en-US" b="1" dirty="0">
                <a:solidFill>
                  <a:srgbClr val="7030A0"/>
                </a:solidFill>
              </a:rPr>
              <a:t>Para 3: Enforcement should be tightened to implement fire safety equipment in sub-divided flats </a:t>
            </a:r>
            <a:r>
              <a:rPr lang="en-US" b="1" dirty="0">
                <a:solidFill>
                  <a:srgbClr val="00B0F0"/>
                </a:solidFill>
              </a:rPr>
              <a:t>(Topic Sentence).</a:t>
            </a:r>
          </a:p>
          <a:p>
            <a:pPr>
              <a:buFont typeface="Wingdings" panose="05000000000000000000" pitchFamily="2" charset="2"/>
              <a:buChar char="Ø"/>
            </a:pPr>
            <a:r>
              <a:rPr lang="en-HK" dirty="0"/>
              <a:t>Upgrades in fire safety equipment should be robustly mandated, such as fire escape exits, fire extinguishers and fire resistant materials to minimise the spread of fire in environments with limited space, thus mitigating the risks of fire hazards </a:t>
            </a:r>
            <a:r>
              <a:rPr lang="en-HK" b="1" dirty="0">
                <a:solidFill>
                  <a:srgbClr val="00B0F0"/>
                </a:solidFill>
              </a:rPr>
              <a:t>(supporting evidence). </a:t>
            </a:r>
            <a:r>
              <a:rPr lang="en-HK" dirty="0"/>
              <a:t>A non-compliance with fire safety compliance orders by landlords should be penalised and reprimanded publicly. These measures do not only prevent and minimise the effect of fire outbreaks but also serve as deterrence to lackadaisical landlords skipping fire safety laws,  procedures and protocols.</a:t>
            </a:r>
          </a:p>
        </p:txBody>
      </p:sp>
    </p:spTree>
    <p:extLst>
      <p:ext uri="{BB962C8B-B14F-4D97-AF65-F5344CB8AC3E}">
        <p14:creationId xmlns:p14="http://schemas.microsoft.com/office/powerpoint/2010/main" val="2564588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27C42-5043-AC82-480F-F73A38C835F0}"/>
              </a:ext>
            </a:extLst>
          </p:cNvPr>
          <p:cNvSpPr>
            <a:spLocks noGrp="1"/>
          </p:cNvSpPr>
          <p:nvPr>
            <p:ph type="title"/>
          </p:nvPr>
        </p:nvSpPr>
        <p:spPr/>
        <p:txBody>
          <a:bodyPr>
            <a:normAutofit/>
          </a:bodyPr>
          <a:lstStyle/>
          <a:p>
            <a:r>
              <a:rPr lang="en-US" sz="3000" b="1" dirty="0"/>
              <a:t>Conclusion</a:t>
            </a:r>
            <a:endParaRPr lang="en-HK" sz="3000" b="1" dirty="0"/>
          </a:p>
        </p:txBody>
      </p:sp>
      <p:sp>
        <p:nvSpPr>
          <p:cNvPr id="3" name="Content Placeholder 2">
            <a:extLst>
              <a:ext uri="{FF2B5EF4-FFF2-40B4-BE49-F238E27FC236}">
                <a16:creationId xmlns:a16="http://schemas.microsoft.com/office/drawing/2014/main" id="{90CB1F5A-181E-6BAE-2D06-F26BCDEBBFE3}"/>
              </a:ext>
            </a:extLst>
          </p:cNvPr>
          <p:cNvSpPr>
            <a:spLocks noGrp="1"/>
          </p:cNvSpPr>
          <p:nvPr>
            <p:ph idx="1"/>
          </p:nvPr>
        </p:nvSpPr>
        <p:spPr/>
        <p:txBody>
          <a:bodyPr/>
          <a:lstStyle/>
          <a:p>
            <a:r>
              <a:rPr lang="en-US" dirty="0"/>
              <a:t>Restate your thesis: It is important to restate the thesis, highlighting your central idea</a:t>
            </a:r>
          </a:p>
          <a:p>
            <a:r>
              <a:rPr lang="en-US" dirty="0"/>
              <a:t>Summary: Briefly </a:t>
            </a:r>
            <a:r>
              <a:rPr lang="en-US" dirty="0" err="1"/>
              <a:t>summarise</a:t>
            </a:r>
            <a:r>
              <a:rPr lang="en-US" dirty="0"/>
              <a:t> the points to make your arguments sound logical, coherent and consistent.</a:t>
            </a:r>
          </a:p>
          <a:p>
            <a:r>
              <a:rPr lang="en-US" dirty="0"/>
              <a:t>Food for thoughts: Any calls to action or takeaway ideas?</a:t>
            </a:r>
            <a:endParaRPr lang="en-HK" dirty="0"/>
          </a:p>
        </p:txBody>
      </p:sp>
    </p:spTree>
    <p:extLst>
      <p:ext uri="{BB962C8B-B14F-4D97-AF65-F5344CB8AC3E}">
        <p14:creationId xmlns:p14="http://schemas.microsoft.com/office/powerpoint/2010/main" val="3082768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3DCE6-B762-8488-7F87-8F80FE056AF7}"/>
              </a:ext>
            </a:extLst>
          </p:cNvPr>
          <p:cNvSpPr>
            <a:spLocks noGrp="1"/>
          </p:cNvSpPr>
          <p:nvPr>
            <p:ph type="title"/>
          </p:nvPr>
        </p:nvSpPr>
        <p:spPr/>
        <p:txBody>
          <a:bodyPr/>
          <a:lstStyle/>
          <a:p>
            <a:endParaRPr lang="en-HK" dirty="0"/>
          </a:p>
        </p:txBody>
      </p:sp>
      <p:sp>
        <p:nvSpPr>
          <p:cNvPr id="3" name="Content Placeholder 2">
            <a:extLst>
              <a:ext uri="{FF2B5EF4-FFF2-40B4-BE49-F238E27FC236}">
                <a16:creationId xmlns:a16="http://schemas.microsoft.com/office/drawing/2014/main" id="{A1A70C48-DBD0-3A0D-D4F9-2151F89E643B}"/>
              </a:ext>
            </a:extLst>
          </p:cNvPr>
          <p:cNvSpPr>
            <a:spLocks noGrp="1"/>
          </p:cNvSpPr>
          <p:nvPr>
            <p:ph idx="1"/>
          </p:nvPr>
        </p:nvSpPr>
        <p:spPr/>
        <p:txBody>
          <a:bodyPr/>
          <a:lstStyle/>
          <a:p>
            <a:r>
              <a:rPr lang="en-US" dirty="0"/>
              <a:t>This essay is to highlight the absurdity of sub-divided flats in Hong Kong, judging from its size, hygiene and safety concerns </a:t>
            </a:r>
            <a:r>
              <a:rPr lang="en-US" b="1" dirty="0">
                <a:solidFill>
                  <a:srgbClr val="00B0F0"/>
                </a:solidFill>
              </a:rPr>
              <a:t>(restatement).</a:t>
            </a:r>
            <a:r>
              <a:rPr lang="en-US" b="1" dirty="0"/>
              <a:t> </a:t>
            </a:r>
            <a:r>
              <a:rPr lang="en-US" dirty="0"/>
              <a:t>Effective management of such is a result of concerted efforts among government departments and landlords to outlaw substandard ones via an expansion of size, enhancement of sanitation and execution of fire safety compliance orders </a:t>
            </a:r>
            <a:r>
              <a:rPr lang="en-US" b="1" dirty="0">
                <a:solidFill>
                  <a:srgbClr val="00B0F0"/>
                </a:solidFill>
              </a:rPr>
              <a:t>(supporting evidence)</a:t>
            </a:r>
            <a:r>
              <a:rPr lang="en-US" dirty="0">
                <a:solidFill>
                  <a:srgbClr val="00B0F0"/>
                </a:solidFill>
              </a:rPr>
              <a:t>. </a:t>
            </a:r>
            <a:r>
              <a:rPr lang="en-US" dirty="0"/>
              <a:t>Needless to say, humans should live with humanity and grace, regardless of socioeconomic statuses. This in return, fosters a community with a sense of well being and harmony which easily creates social cohesion. Imagine how one would feel differently after escaping from a coffin like home, resolving this deeply entrenched issue is a sign of </a:t>
            </a:r>
            <a:r>
              <a:rPr lang="en-US"/>
              <a:t>good governance.</a:t>
            </a:r>
            <a:endParaRPr lang="en-HK" dirty="0"/>
          </a:p>
        </p:txBody>
      </p:sp>
    </p:spTree>
    <p:extLst>
      <p:ext uri="{BB962C8B-B14F-4D97-AF65-F5344CB8AC3E}">
        <p14:creationId xmlns:p14="http://schemas.microsoft.com/office/powerpoint/2010/main" val="21167947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LightSeedRightStep">
      <a:dk1>
        <a:srgbClr val="000000"/>
      </a:dk1>
      <a:lt1>
        <a:srgbClr val="FFFFFF"/>
      </a:lt1>
      <a:dk2>
        <a:srgbClr val="242F41"/>
      </a:dk2>
      <a:lt2>
        <a:srgbClr val="E2E3E8"/>
      </a:lt2>
      <a:accent1>
        <a:srgbClr val="AAA080"/>
      </a:accent1>
      <a:accent2>
        <a:srgbClr val="9CA671"/>
      </a:accent2>
      <a:accent3>
        <a:srgbClr val="8FA87F"/>
      </a:accent3>
      <a:accent4>
        <a:srgbClr val="76AD78"/>
      </a:accent4>
      <a:accent5>
        <a:srgbClr val="81AB93"/>
      </a:accent5>
      <a:accent6>
        <a:srgbClr val="74AAA2"/>
      </a:accent6>
      <a:hlink>
        <a:srgbClr val="6979AE"/>
      </a:hlink>
      <a:folHlink>
        <a:srgbClr val="7F7F7F"/>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272</TotalTime>
  <Words>776</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Courier New</vt:lpstr>
      <vt:lpstr>Garamond</vt:lpstr>
      <vt:lpstr>Wingdings</vt:lpstr>
      <vt:lpstr>SavonVTI</vt:lpstr>
      <vt:lpstr>  The Metrics to writing an effective expository essay</vt:lpstr>
      <vt:lpstr>What’s it?</vt:lpstr>
      <vt:lpstr>Structure</vt:lpstr>
      <vt:lpstr>Body Paragraphs</vt:lpstr>
      <vt:lpstr>Body Paragraphs</vt:lpstr>
      <vt:lpstr>PowerPoint Presentation</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Natalie Kung</dc:creator>
  <cp:lastModifiedBy>Natalie Kung</cp:lastModifiedBy>
  <cp:revision>1</cp:revision>
  <dcterms:created xsi:type="dcterms:W3CDTF">2024-12-25T13:11:10Z</dcterms:created>
  <dcterms:modified xsi:type="dcterms:W3CDTF">2024-12-26T07:17:36Z</dcterms:modified>
</cp:coreProperties>
</file>