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6"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58" r:id="rId18"/>
    <p:sldId id="259" r:id="rId19"/>
    <p:sldId id="260" r:id="rId20"/>
    <p:sldId id="278" r:id="rId21"/>
    <p:sldId id="275" r:id="rId22"/>
    <p:sldId id="276" r:id="rId23"/>
    <p:sldId id="277" r:id="rId24"/>
    <p:sldId id="279"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57" r:id="rId39"/>
    <p:sldId id="29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9"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48A87A34-81AB-432B-8DAE-1953F412C126}" type="datetimeFigureOut">
              <a:rPr lang="en-US" dirty="0"/>
            </a:fld>
            <a:endParaRPr lang="en-US" dirty="0"/>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dirty="0"/>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D22F896-40B5-4ADD-8801-0D06FADFA095}" type="slidenum">
              <a:rPr lang="en-US" dirty="0"/>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p>
            <a:endParaRPr lang="en-US" dirty="0"/>
          </a:p>
        </p:txBody>
      </p:sp>
      <p:sp>
        <p:nvSpPr>
          <p:cNvPr id="6" name="Slide Number Placeholder 5"/>
          <p:cNvSpPr>
            <a:spLocks noGrp="1"/>
          </p:cNvSpPr>
          <p:nvPr>
            <p:ph type="sldNum" sz="quarter" idx="12"/>
          </p:nvPr>
        </p:nvSpPr>
        <p:spPr/>
        <p:txBody>
          <a:bodyPr/>
          <a:p>
            <a:fld id="{6D22F896-40B5-4ADD-8801-0D06FADFA095}" type="slidenum">
              <a:rPr lang="en-US" dirty="0"/>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p>
            <a:endParaRPr lang="en-US" dirty="0"/>
          </a:p>
        </p:txBody>
      </p:sp>
      <p:sp>
        <p:nvSpPr>
          <p:cNvPr id="6" name="Slide Number Placeholder 5"/>
          <p:cNvSpPr>
            <a:spLocks noGrp="1"/>
          </p:cNvSpPr>
          <p:nvPr>
            <p:ph type="sldNum" sz="quarter" idx="12"/>
          </p:nvPr>
        </p:nvSpPr>
        <p:spPr/>
        <p:txBody>
          <a:bodyPr/>
          <a:p>
            <a:fld id="{6D22F896-40B5-4ADD-8801-0D06FADFA095}" type="slidenum">
              <a:rPr lang="en-US" dirty="0"/>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p>
            <a:endParaRPr lang="en-US" dirty="0"/>
          </a:p>
        </p:txBody>
      </p:sp>
      <p:sp>
        <p:nvSpPr>
          <p:cNvPr id="6" name="Slide Number Placeholder 5"/>
          <p:cNvSpPr>
            <a:spLocks noGrp="1"/>
          </p:cNvSpPr>
          <p:nvPr>
            <p:ph type="sldNum" sz="quarter" idx="12"/>
          </p:nvPr>
        </p:nvSpPr>
        <p:spPr/>
        <p:txBody>
          <a:bodyPr/>
          <a:p>
            <a:fld id="{6D22F896-40B5-4ADD-8801-0D06FADFA095}" type="slidenum">
              <a:rPr lang="en-US" dirty="0"/>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p>
            <a:endParaRPr lang="en-US" dirty="0"/>
          </a:p>
        </p:txBody>
      </p:sp>
      <p:sp>
        <p:nvSpPr>
          <p:cNvPr id="6" name="Slide Number Placeholder 5"/>
          <p:cNvSpPr>
            <a:spLocks noGrp="1"/>
          </p:cNvSpPr>
          <p:nvPr>
            <p:ph type="sldNum" sz="quarter" idx="12"/>
          </p:nvPr>
        </p:nvSpPr>
        <p:spPr/>
        <p:txBody>
          <a:bodyPr/>
          <a:p>
            <a:fld id="{6D22F896-40B5-4ADD-8801-0D06FADFA095}" type="slidenum">
              <a:rPr lang="en-US" dirty="0"/>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p>
            <a:endParaRPr lang="en-US" dirty="0"/>
          </a:p>
        </p:txBody>
      </p:sp>
      <p:sp>
        <p:nvSpPr>
          <p:cNvPr id="7" name="Slide Number Placeholder 6"/>
          <p:cNvSpPr>
            <a:spLocks noGrp="1"/>
          </p:cNvSpPr>
          <p:nvPr>
            <p:ph type="sldNum" sz="quarter" idx="12"/>
          </p:nvPr>
        </p:nvSpPr>
        <p:spPr/>
        <p:txBody>
          <a:bodyPr/>
          <a:p>
            <a:fld id="{6D22F896-40B5-4ADD-8801-0D06FADFA095}" type="slidenum">
              <a:rPr lang="en-US" dirty="0"/>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48A87A34-81AB-432B-8DAE-1953F412C126}" type="datetimeFigureOut">
              <a:rPr lang="en-US" dirty="0"/>
            </a:fld>
            <a:endParaRPr lang="en-US" dirty="0"/>
          </a:p>
        </p:txBody>
      </p:sp>
      <p:sp>
        <p:nvSpPr>
          <p:cNvPr id="8" name="Footer Placeholder 7"/>
          <p:cNvSpPr>
            <a:spLocks noGrp="1"/>
          </p:cNvSpPr>
          <p:nvPr>
            <p:ph type="ftr" sz="quarter" idx="11"/>
          </p:nvPr>
        </p:nvSpPr>
        <p:spPr/>
        <p:txBody>
          <a:bodyPr/>
          <a:p>
            <a:endParaRPr lang="en-US" dirty="0"/>
          </a:p>
        </p:txBody>
      </p:sp>
      <p:sp>
        <p:nvSpPr>
          <p:cNvPr id="9" name="Slide Number Placeholder 8"/>
          <p:cNvSpPr>
            <a:spLocks noGrp="1"/>
          </p:cNvSpPr>
          <p:nvPr>
            <p:ph type="sldNum" sz="quarter" idx="12"/>
          </p:nvPr>
        </p:nvSpPr>
        <p:spPr/>
        <p:txBody>
          <a:bodyPr/>
          <a:p>
            <a:fld id="{6D22F896-40B5-4ADD-8801-0D06FADFA095}" type="slidenum">
              <a:rPr lang="en-US" dirty="0"/>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p>
            <a:endParaRPr lang="en-US" dirty="0"/>
          </a:p>
        </p:txBody>
      </p:sp>
      <p:sp>
        <p:nvSpPr>
          <p:cNvPr id="5" name="Slide Number Placeholder 4"/>
          <p:cNvSpPr>
            <a:spLocks noGrp="1"/>
          </p:cNvSpPr>
          <p:nvPr>
            <p:ph type="sldNum" sz="quarter" idx="12"/>
          </p:nvPr>
        </p:nvSpPr>
        <p:spPr/>
        <p:txBody>
          <a:bodyPr/>
          <a:p>
            <a:fld id="{6D22F896-40B5-4ADD-8801-0D06FADFA095}" type="slidenum">
              <a:rPr lang="en-US" dirty="0"/>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48A87A34-81AB-432B-8DAE-1953F412C126}" type="datetimeFigureOut">
              <a:rPr lang="en-US" dirty="0"/>
            </a:fld>
            <a:endParaRPr lang="en-US" dirty="0"/>
          </a:p>
        </p:txBody>
      </p:sp>
      <p:sp>
        <p:nvSpPr>
          <p:cNvPr id="3" name="Footer Placeholder 2"/>
          <p:cNvSpPr>
            <a:spLocks noGrp="1"/>
          </p:cNvSpPr>
          <p:nvPr>
            <p:ph type="ftr" sz="quarter" idx="11"/>
          </p:nvPr>
        </p:nvSpPr>
        <p:spPr/>
        <p:txBody>
          <a:bodyPr/>
          <a:p>
            <a:endParaRPr lang="en-US" dirty="0"/>
          </a:p>
        </p:txBody>
      </p:sp>
      <p:sp>
        <p:nvSpPr>
          <p:cNvPr id="4" name="Slide Number Placeholder 3"/>
          <p:cNvSpPr>
            <a:spLocks noGrp="1"/>
          </p:cNvSpPr>
          <p:nvPr>
            <p:ph type="sldNum" sz="quarter" idx="12"/>
          </p:nvPr>
        </p:nvSpPr>
        <p:spPr/>
        <p:txBody>
          <a:bodyPr/>
          <a:p>
            <a:fld id="{6D22F896-40B5-4ADD-8801-0D06FADFA095}" type="slidenum">
              <a:rPr lang="en-US" dirty="0"/>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p>
            <a:endParaRPr lang="en-US" dirty="0"/>
          </a:p>
        </p:txBody>
      </p:sp>
      <p:sp>
        <p:nvSpPr>
          <p:cNvPr id="7" name="Slide Number Placeholder 6"/>
          <p:cNvSpPr>
            <a:spLocks noGrp="1"/>
          </p:cNvSpPr>
          <p:nvPr>
            <p:ph type="sldNum" sz="quarter" idx="12"/>
          </p:nvPr>
        </p:nvSpPr>
        <p:spPr/>
        <p:txBody>
          <a:bodyPr/>
          <a:p>
            <a:fld id="{6D22F896-40B5-4ADD-8801-0D06FADFA095}" type="slidenum">
              <a:rPr lang="en-US" dirty="0"/>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p>
            <a:endParaRPr lang="en-US" dirty="0"/>
          </a:p>
        </p:txBody>
      </p:sp>
      <p:sp>
        <p:nvSpPr>
          <p:cNvPr id="7" name="Slide Number Placeholder 6"/>
          <p:cNvSpPr>
            <a:spLocks noGrp="1"/>
          </p:cNvSpPr>
          <p:nvPr>
            <p:ph type="sldNum" sz="quarter" idx="12"/>
          </p:nvPr>
        </p:nvSpPr>
        <p:spPr/>
        <p:txBody>
          <a:bodyPr/>
          <a:p>
            <a:fld id="{6D22F896-40B5-4ADD-8801-0D06FADFA095}" type="slidenum">
              <a:rPr lang="en-US" dirty="0"/>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3"/>
          <p:cNvPicPr>
            <a:picLocks noChangeAspect="1"/>
          </p:cNvPicPr>
          <p:nvPr/>
        </p:nvPicPr>
        <p:blipFill>
          <a:blip r:embed="rId12"/>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48A87A34-81AB-432B-8DAE-1953F412C126}" type="datetimeFigureOut">
              <a:rPr lang="en-US" dirty="0"/>
            </a:fld>
            <a:endParaRPr lang="en-US" dirty="0"/>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dirty="0"/>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6D22F896-40B5-4ADD-8801-0D06FADFA09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gingersoftware.com/content/grammar-rules/preposition/prepositional-phras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www.gingersoftware.com/content/grammar-rules/pronouns-2/" TargetMode="External"/><Relationship Id="rId1" Type="http://schemas.openxmlformats.org/officeDocument/2006/relationships/hyperlink" Target="http://www.gingersoftware.com/content/grammar-rules/noun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gingersoftware.com/content/grammar-rules/verbs/gerunds-and-infinitiv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t="6495" b="10876"/>
          <a:stretch>
            <a:fillRect/>
          </a:stretch>
        </p:blipFill>
        <p:spPr>
          <a:xfrm>
            <a:off x="0" y="0"/>
            <a:ext cx="12192000" cy="6851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1518" y="1275608"/>
            <a:ext cx="9390346" cy="1569660"/>
          </a:xfrm>
          <a:prstGeom prst="rect">
            <a:avLst/>
          </a:prstGeom>
        </p:spPr>
        <p:txBody>
          <a:bodyPr wrap="square">
            <a:spAutoFit/>
          </a:bodyPr>
          <a:lstStyle/>
          <a:p>
            <a:r>
              <a:rPr lang="en-US" sz="2400" dirty="0">
                <a:latin typeface="Open Sans"/>
              </a:rPr>
              <a:t>There are more than 100 prepositions in the English language. In addition, there are endless possibilities for creating  </a:t>
            </a:r>
            <a:r>
              <a:rPr lang="en-US" sz="2400" b="1" dirty="0">
                <a:latin typeface="Open Sans"/>
                <a:hlinkClick r:id="rId1"/>
              </a:rPr>
              <a:t>prepositional phrases</a:t>
            </a:r>
            <a:r>
              <a:rPr lang="en-US" sz="2400" b="1" u="sng" dirty="0">
                <a:latin typeface="Open Sans"/>
              </a:rPr>
              <a:t>,</a:t>
            </a:r>
            <a:r>
              <a:rPr lang="en-US" sz="2400" dirty="0">
                <a:latin typeface="Open Sans"/>
              </a:rPr>
              <a:t> phrases that begin with a preposition and end with a noun or pronoun.</a:t>
            </a:r>
            <a:endParaRPr lang="en-US" sz="2400" dirty="0"/>
          </a:p>
        </p:txBody>
      </p:sp>
      <p:sp>
        <p:nvSpPr>
          <p:cNvPr id="4" name="Rectangle 3"/>
          <p:cNvSpPr/>
          <p:nvPr/>
        </p:nvSpPr>
        <p:spPr>
          <a:xfrm>
            <a:off x="1131518" y="3142699"/>
            <a:ext cx="9127299" cy="2677656"/>
          </a:xfrm>
          <a:prstGeom prst="rect">
            <a:avLst/>
          </a:prstGeom>
        </p:spPr>
        <p:txBody>
          <a:bodyPr wrap="square">
            <a:spAutoFit/>
          </a:bodyPr>
          <a:lstStyle/>
          <a:p>
            <a:r>
              <a:rPr lang="en-US" sz="2400" dirty="0">
                <a:latin typeface="Open Sans"/>
              </a:rPr>
              <a:t>There are </a:t>
            </a:r>
            <a:r>
              <a:rPr lang="en-US" sz="2400" b="1" dirty="0">
                <a:solidFill>
                  <a:srgbClr val="92D050"/>
                </a:solidFill>
                <a:latin typeface="Open Sans"/>
              </a:rPr>
              <a:t>three types </a:t>
            </a:r>
            <a:r>
              <a:rPr lang="en-US" sz="2400" dirty="0">
                <a:latin typeface="Open Sans"/>
              </a:rPr>
              <a:t>of prepositions, including:</a:t>
            </a:r>
            <a:endParaRPr lang="en-US" sz="2400" dirty="0">
              <a:latin typeface="Open Sans"/>
            </a:endParaRPr>
          </a:p>
          <a:p>
            <a:endParaRPr lang="en-US" sz="2400" dirty="0">
              <a:latin typeface="Open Sans"/>
            </a:endParaRPr>
          </a:p>
          <a:p>
            <a:r>
              <a:rPr lang="en-US" sz="2400" b="1" dirty="0">
                <a:solidFill>
                  <a:srgbClr val="92D050"/>
                </a:solidFill>
                <a:latin typeface="Open Sans"/>
              </a:rPr>
              <a:t>time</a:t>
            </a:r>
            <a:r>
              <a:rPr lang="en-US" sz="2400" dirty="0">
                <a:latin typeface="Open Sans"/>
              </a:rPr>
              <a:t> prepositions</a:t>
            </a:r>
            <a:endParaRPr lang="en-US" sz="2400" dirty="0">
              <a:latin typeface="Open Sans"/>
            </a:endParaRPr>
          </a:p>
          <a:p>
            <a:endParaRPr lang="en-US" sz="2400" dirty="0">
              <a:latin typeface="Open Sans"/>
            </a:endParaRPr>
          </a:p>
          <a:p>
            <a:r>
              <a:rPr lang="en-US" sz="2400" b="1" dirty="0">
                <a:solidFill>
                  <a:srgbClr val="92D050"/>
                </a:solidFill>
                <a:latin typeface="Open Sans"/>
              </a:rPr>
              <a:t>place</a:t>
            </a:r>
            <a:r>
              <a:rPr lang="en-US" sz="2400" dirty="0">
                <a:latin typeface="Open Sans"/>
              </a:rPr>
              <a:t> prepositions</a:t>
            </a:r>
            <a:endParaRPr lang="en-US" sz="2400" dirty="0">
              <a:latin typeface="Open Sans"/>
            </a:endParaRPr>
          </a:p>
          <a:p>
            <a:endParaRPr lang="en-US" sz="2400" dirty="0">
              <a:latin typeface="Open Sans"/>
            </a:endParaRPr>
          </a:p>
          <a:p>
            <a:r>
              <a:rPr lang="en-US" sz="2400" b="1" dirty="0">
                <a:solidFill>
                  <a:srgbClr val="92D050"/>
                </a:solidFill>
                <a:latin typeface="Open Sans"/>
              </a:rPr>
              <a:t>direction</a:t>
            </a:r>
            <a:r>
              <a:rPr lang="en-US" sz="2400" dirty="0">
                <a:latin typeface="Open Sans"/>
              </a:rPr>
              <a:t> prepositions</a:t>
            </a:r>
            <a:endParaRPr lang="en-US" sz="2400" dirty="0"/>
          </a:p>
        </p:txBody>
      </p:sp>
      <p:sp>
        <p:nvSpPr>
          <p:cNvPr id="5" name="TextBox 4"/>
          <p:cNvSpPr txBox="1"/>
          <p:nvPr/>
        </p:nvSpPr>
        <p:spPr>
          <a:xfrm>
            <a:off x="3670125" y="157396"/>
            <a:ext cx="5285984" cy="646331"/>
          </a:xfrm>
          <a:prstGeom prst="rect">
            <a:avLst/>
          </a:prstGeom>
          <a:noFill/>
        </p:spPr>
        <p:txBody>
          <a:bodyPr wrap="square" rtlCol="0">
            <a:spAutoFit/>
          </a:bodyPr>
          <a:lstStyle/>
          <a:p>
            <a:r>
              <a:rPr lang="en-US" sz="3600" b="1" dirty="0">
                <a:solidFill>
                  <a:srgbClr val="92D050"/>
                </a:solidFill>
              </a:rPr>
              <a:t>Types of Preposition</a:t>
            </a:r>
            <a:endParaRPr lang="en-US" sz="3600" b="1" dirty="0">
              <a:solidFill>
                <a:srgbClr val="92D05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3418" y="1431315"/>
            <a:ext cx="11210795" cy="4524315"/>
          </a:xfrm>
          <a:prstGeom prst="rect">
            <a:avLst/>
          </a:prstGeom>
        </p:spPr>
        <p:txBody>
          <a:bodyPr wrap="square">
            <a:spAutoFit/>
          </a:bodyPr>
          <a:lstStyle/>
          <a:p>
            <a:r>
              <a:rPr lang="en-US" sz="2400" dirty="0">
                <a:latin typeface="Open Sans"/>
              </a:rPr>
              <a:t>Basic examples of </a:t>
            </a:r>
            <a:r>
              <a:rPr lang="en-US" sz="2400" b="1" dirty="0">
                <a:solidFill>
                  <a:srgbClr val="92D050"/>
                </a:solidFill>
                <a:latin typeface="Open Sans"/>
              </a:rPr>
              <a:t>time prepositions </a:t>
            </a:r>
            <a:r>
              <a:rPr lang="en-US" sz="2400" dirty="0">
                <a:latin typeface="Open Sans"/>
              </a:rPr>
              <a:t>include: </a:t>
            </a:r>
            <a:r>
              <a:rPr lang="en-US" sz="2400" b="1" i="1" dirty="0">
                <a:solidFill>
                  <a:srgbClr val="92D050"/>
                </a:solidFill>
                <a:latin typeface="Open Sans"/>
              </a:rPr>
              <a:t>at, on, in, before</a:t>
            </a:r>
            <a:r>
              <a:rPr lang="en-US" sz="2400" dirty="0">
                <a:latin typeface="Open Sans"/>
              </a:rPr>
              <a:t> and </a:t>
            </a:r>
            <a:r>
              <a:rPr lang="en-US" sz="2400" b="1" i="1" dirty="0">
                <a:solidFill>
                  <a:srgbClr val="92D050"/>
                </a:solidFill>
                <a:latin typeface="Open Sans"/>
              </a:rPr>
              <a:t>after</a:t>
            </a:r>
            <a:r>
              <a:rPr lang="en-US" sz="2400" dirty="0">
                <a:solidFill>
                  <a:srgbClr val="92D050"/>
                </a:solidFill>
                <a:latin typeface="Open Sans"/>
              </a:rPr>
              <a:t>.</a:t>
            </a:r>
            <a:r>
              <a:rPr lang="en-US" sz="2400" dirty="0">
                <a:latin typeface="Open Sans"/>
              </a:rPr>
              <a:t> They are used to help indicate when something happened, happens or will happen. It can get a little confusing though, as many different prepositions can be used.</a:t>
            </a:r>
            <a:endParaRPr lang="en-US" sz="2400" dirty="0">
              <a:latin typeface="Open Sans"/>
            </a:endParaRPr>
          </a:p>
          <a:p>
            <a:r>
              <a:rPr lang="en-US" sz="2400" dirty="0">
                <a:latin typeface="Open Sans"/>
              </a:rPr>
              <a:t>Prepositions of time examples in the following sentences are in bold for easy identification.</a:t>
            </a:r>
            <a:endParaRPr lang="en-US" sz="2400" dirty="0">
              <a:latin typeface="Open Sans"/>
            </a:endParaRPr>
          </a:p>
          <a:p>
            <a:endParaRPr lang="en-US" sz="2400" dirty="0">
              <a:latin typeface="Open Sans"/>
            </a:endParaRPr>
          </a:p>
          <a:p>
            <a:r>
              <a:rPr lang="en-US" sz="2400" dirty="0">
                <a:latin typeface="Open Sans"/>
              </a:rPr>
              <a:t>For example:</a:t>
            </a:r>
            <a:endParaRPr lang="en-US" sz="2400" dirty="0">
              <a:latin typeface="Open Sans"/>
            </a:endParaRPr>
          </a:p>
          <a:p>
            <a:pPr>
              <a:buFont typeface="Arial" panose="020B0604020202020204" pitchFamily="34" charset="0"/>
              <a:buChar char="•"/>
            </a:pPr>
            <a:r>
              <a:rPr lang="en-US" sz="2400" dirty="0">
                <a:latin typeface="Open Sans"/>
              </a:rPr>
              <a:t>I was born </a:t>
            </a:r>
            <a:r>
              <a:rPr lang="en-US" sz="2400" b="1" dirty="0">
                <a:solidFill>
                  <a:srgbClr val="92D050"/>
                </a:solidFill>
                <a:latin typeface="Open Sans"/>
              </a:rPr>
              <a:t>on</a:t>
            </a:r>
            <a:r>
              <a:rPr lang="en-US" sz="2400" dirty="0">
                <a:latin typeface="Open Sans"/>
              </a:rPr>
              <a:t> July 4</a:t>
            </a:r>
            <a:r>
              <a:rPr lang="en-US" sz="2400" baseline="30000" dirty="0">
                <a:latin typeface="Open Sans"/>
              </a:rPr>
              <a:t>th</a:t>
            </a:r>
            <a:r>
              <a:rPr lang="en-US" sz="2400" dirty="0">
                <a:latin typeface="Open Sans"/>
              </a:rPr>
              <a:t>, 1982.</a:t>
            </a:r>
            <a:endParaRPr lang="en-US" sz="2400" dirty="0">
              <a:latin typeface="Open Sans"/>
            </a:endParaRPr>
          </a:p>
          <a:p>
            <a:pPr>
              <a:buFont typeface="Arial" panose="020B0604020202020204" pitchFamily="34" charset="0"/>
              <a:buChar char="•"/>
            </a:pPr>
            <a:r>
              <a:rPr lang="en-US" sz="2400" dirty="0">
                <a:latin typeface="Open Sans"/>
              </a:rPr>
              <a:t>I was born </a:t>
            </a:r>
            <a:r>
              <a:rPr lang="en-US" sz="2400" b="1" dirty="0">
                <a:solidFill>
                  <a:srgbClr val="92D050"/>
                </a:solidFill>
                <a:latin typeface="Open Sans"/>
              </a:rPr>
              <a:t>in</a:t>
            </a:r>
            <a:r>
              <a:rPr lang="en-US" sz="2400" b="1" dirty="0">
                <a:latin typeface="Open Sans"/>
              </a:rPr>
              <a:t> </a:t>
            </a:r>
            <a:r>
              <a:rPr lang="en-US" sz="2400" dirty="0">
                <a:latin typeface="Open Sans"/>
              </a:rPr>
              <a:t>1982.</a:t>
            </a:r>
            <a:endParaRPr lang="en-US" sz="2400" dirty="0">
              <a:latin typeface="Open Sans"/>
            </a:endParaRPr>
          </a:p>
          <a:p>
            <a:pPr>
              <a:buFont typeface="Arial" panose="020B0604020202020204" pitchFamily="34" charset="0"/>
              <a:buChar char="•"/>
            </a:pPr>
            <a:r>
              <a:rPr lang="en-US" sz="2400" dirty="0">
                <a:latin typeface="Open Sans"/>
              </a:rPr>
              <a:t>I was born </a:t>
            </a:r>
            <a:r>
              <a:rPr lang="en-US" sz="2400" b="1" dirty="0">
                <a:solidFill>
                  <a:srgbClr val="92D050"/>
                </a:solidFill>
                <a:latin typeface="Open Sans"/>
              </a:rPr>
              <a:t>at</a:t>
            </a:r>
            <a:r>
              <a:rPr lang="en-US" sz="2400" b="1" dirty="0">
                <a:latin typeface="Open Sans"/>
              </a:rPr>
              <a:t> </a:t>
            </a:r>
            <a:r>
              <a:rPr lang="en-US" sz="2400" dirty="0">
                <a:latin typeface="Open Sans"/>
              </a:rPr>
              <a:t>exactly 2am.</a:t>
            </a:r>
            <a:endParaRPr lang="en-US" sz="2400" dirty="0">
              <a:latin typeface="Open Sans"/>
            </a:endParaRPr>
          </a:p>
          <a:p>
            <a:pPr>
              <a:buFont typeface="Arial" panose="020B0604020202020204" pitchFamily="34" charset="0"/>
              <a:buChar char="•"/>
            </a:pPr>
            <a:r>
              <a:rPr lang="en-US" sz="2400" dirty="0">
                <a:latin typeface="Open Sans"/>
              </a:rPr>
              <a:t>I was born two minutes </a:t>
            </a:r>
            <a:r>
              <a:rPr lang="en-US" sz="2400" b="1" dirty="0">
                <a:solidFill>
                  <a:srgbClr val="92D050"/>
                </a:solidFill>
                <a:latin typeface="Open Sans"/>
              </a:rPr>
              <a:t>before</a:t>
            </a:r>
            <a:r>
              <a:rPr lang="en-US" sz="2400" b="1" dirty="0">
                <a:latin typeface="Open Sans"/>
              </a:rPr>
              <a:t> </a:t>
            </a:r>
            <a:r>
              <a:rPr lang="en-US" sz="2400" dirty="0">
                <a:latin typeface="Open Sans"/>
              </a:rPr>
              <a:t>my twin brother.</a:t>
            </a:r>
            <a:endParaRPr lang="en-US" sz="2400" dirty="0">
              <a:latin typeface="Open Sans"/>
            </a:endParaRPr>
          </a:p>
          <a:p>
            <a:pPr>
              <a:buFont typeface="Arial" panose="020B0604020202020204" pitchFamily="34" charset="0"/>
              <a:buChar char="•"/>
            </a:pPr>
            <a:r>
              <a:rPr lang="en-US" sz="2400" dirty="0">
                <a:latin typeface="Open Sans"/>
              </a:rPr>
              <a:t>I was born </a:t>
            </a:r>
            <a:r>
              <a:rPr lang="en-US" sz="2400" b="1" dirty="0">
                <a:solidFill>
                  <a:srgbClr val="92D050"/>
                </a:solidFill>
                <a:latin typeface="Open Sans"/>
              </a:rPr>
              <a:t>after</a:t>
            </a:r>
            <a:r>
              <a:rPr lang="en-US" sz="2400" dirty="0">
                <a:latin typeface="Open Sans"/>
              </a:rPr>
              <a:t> the Great War ended.</a:t>
            </a:r>
            <a:endParaRPr lang="en-US" sz="2400" b="0" i="0" dirty="0">
              <a:effectLst/>
              <a:latin typeface="Open Sans"/>
            </a:endParaRPr>
          </a:p>
        </p:txBody>
      </p:sp>
      <p:sp>
        <p:nvSpPr>
          <p:cNvPr id="3" name="TextBox 2"/>
          <p:cNvSpPr txBox="1"/>
          <p:nvPr/>
        </p:nvSpPr>
        <p:spPr>
          <a:xfrm>
            <a:off x="4258850" y="288098"/>
            <a:ext cx="5862181" cy="646331"/>
          </a:xfrm>
          <a:prstGeom prst="rect">
            <a:avLst/>
          </a:prstGeom>
          <a:noFill/>
        </p:spPr>
        <p:txBody>
          <a:bodyPr wrap="square" rtlCol="0">
            <a:spAutoFit/>
          </a:bodyPr>
          <a:lstStyle/>
          <a:p>
            <a:r>
              <a:rPr lang="en-US" sz="3600" b="1" dirty="0">
                <a:solidFill>
                  <a:srgbClr val="92D050"/>
                </a:solidFill>
              </a:rPr>
              <a:t>Time Prepositions</a:t>
            </a:r>
            <a:endParaRPr lang="en-US" sz="3600" b="1" dirty="0">
              <a:solidFill>
                <a:srgbClr val="92D05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6508" y="1388343"/>
            <a:ext cx="10409129" cy="1200329"/>
          </a:xfrm>
          <a:prstGeom prst="rect">
            <a:avLst/>
          </a:prstGeom>
        </p:spPr>
        <p:txBody>
          <a:bodyPr wrap="square">
            <a:spAutoFit/>
          </a:bodyPr>
          <a:lstStyle/>
          <a:p>
            <a:r>
              <a:rPr lang="en-US" sz="2400" dirty="0">
                <a:latin typeface="Open Sans"/>
              </a:rPr>
              <a:t>The above makes it seem quite difficult, with five different prepositions used to indicate when something happened. However, there is a set of guidelines that can help decide which preposition to use:</a:t>
            </a:r>
            <a:endParaRPr lang="en-US" sz="2400" dirty="0"/>
          </a:p>
        </p:txBody>
      </p:sp>
      <p:sp>
        <p:nvSpPr>
          <p:cNvPr id="3" name="Rectangle 2"/>
          <p:cNvSpPr/>
          <p:nvPr/>
        </p:nvSpPr>
        <p:spPr>
          <a:xfrm>
            <a:off x="726508" y="3251156"/>
            <a:ext cx="11465492" cy="3416320"/>
          </a:xfrm>
          <a:prstGeom prst="rect">
            <a:avLst/>
          </a:prstGeom>
        </p:spPr>
        <p:txBody>
          <a:bodyPr wrap="square">
            <a:spAutoFit/>
          </a:bodyPr>
          <a:lstStyle/>
          <a:p>
            <a:r>
              <a:rPr lang="en-US" sz="2400" dirty="0">
                <a:latin typeface="Open Sans"/>
              </a:rPr>
              <a:t>For </a:t>
            </a:r>
            <a:r>
              <a:rPr lang="en-US" sz="2400" b="1" dirty="0">
                <a:solidFill>
                  <a:srgbClr val="92D050"/>
                </a:solidFill>
                <a:latin typeface="Open Sans"/>
              </a:rPr>
              <a:t>years, months, seasons, centuries and times of day</a:t>
            </a:r>
            <a:r>
              <a:rPr lang="en-US" sz="2400" dirty="0">
                <a:latin typeface="Open Sans"/>
              </a:rPr>
              <a:t>, use the preposition </a:t>
            </a:r>
            <a:r>
              <a:rPr lang="en-US" sz="2400" b="1" i="1" dirty="0">
                <a:solidFill>
                  <a:srgbClr val="92D050"/>
                </a:solidFill>
                <a:latin typeface="Open Sans"/>
              </a:rPr>
              <a:t>in</a:t>
            </a:r>
            <a:r>
              <a:rPr lang="en-US" sz="2400" b="1" i="1" dirty="0">
                <a:latin typeface="Open Sans"/>
              </a:rPr>
              <a:t>. </a:t>
            </a:r>
            <a:endParaRPr lang="en-US" sz="2400" b="1" i="1" dirty="0">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I first met John </a:t>
            </a:r>
            <a:r>
              <a:rPr lang="en-US" sz="2400" b="1" dirty="0">
                <a:solidFill>
                  <a:srgbClr val="92D050"/>
                </a:solidFill>
                <a:latin typeface="Open Sans"/>
              </a:rPr>
              <a:t>in</a:t>
            </a:r>
            <a:r>
              <a:rPr lang="en-US" sz="2400" b="1" dirty="0">
                <a:latin typeface="Open Sans"/>
              </a:rPr>
              <a:t> </a:t>
            </a:r>
            <a:r>
              <a:rPr lang="en-US" sz="2400" dirty="0">
                <a:latin typeface="Open Sans"/>
              </a:rPr>
              <a:t>1987.</a:t>
            </a:r>
            <a:endParaRPr lang="en-US" sz="2400" dirty="0">
              <a:latin typeface="Open Sans"/>
            </a:endParaRPr>
          </a:p>
          <a:p>
            <a:pPr>
              <a:buFont typeface="Arial" panose="020B0604020202020204" pitchFamily="34" charset="0"/>
              <a:buChar char="•"/>
            </a:pPr>
            <a:r>
              <a:rPr lang="en-US" sz="2400" dirty="0">
                <a:latin typeface="Open Sans"/>
              </a:rPr>
              <a:t>It’s always cold </a:t>
            </a:r>
            <a:r>
              <a:rPr lang="en-US" sz="2400" b="1" dirty="0">
                <a:solidFill>
                  <a:srgbClr val="92D050"/>
                </a:solidFill>
                <a:latin typeface="Open Sans"/>
              </a:rPr>
              <a:t>in</a:t>
            </a:r>
            <a:r>
              <a:rPr lang="en-US" sz="2400" b="1" dirty="0">
                <a:latin typeface="Open Sans"/>
              </a:rPr>
              <a:t> </a:t>
            </a:r>
            <a:r>
              <a:rPr lang="en-US" sz="2400" dirty="0">
                <a:latin typeface="Open Sans"/>
              </a:rPr>
              <a:t>January</a:t>
            </a:r>
            <a:endParaRPr lang="en-US" sz="2400" dirty="0">
              <a:latin typeface="Open Sans"/>
            </a:endParaRPr>
          </a:p>
          <a:p>
            <a:pPr>
              <a:buFont typeface="Arial" panose="020B0604020202020204" pitchFamily="34" charset="0"/>
              <a:buChar char="•"/>
            </a:pPr>
            <a:r>
              <a:rPr lang="en-US" sz="2400" dirty="0">
                <a:latin typeface="Open Sans"/>
              </a:rPr>
              <a:t>Easter falls </a:t>
            </a:r>
            <a:r>
              <a:rPr lang="en-US" sz="2400" b="1" dirty="0">
                <a:solidFill>
                  <a:srgbClr val="92D050"/>
                </a:solidFill>
                <a:latin typeface="Open Sans"/>
              </a:rPr>
              <a:t>in</a:t>
            </a:r>
            <a:r>
              <a:rPr lang="en-US" sz="2400" dirty="0">
                <a:latin typeface="Open Sans"/>
              </a:rPr>
              <a:t> spring each year.</a:t>
            </a:r>
            <a:endParaRPr lang="en-US" sz="2400" dirty="0">
              <a:latin typeface="Open Sans"/>
            </a:endParaRPr>
          </a:p>
          <a:p>
            <a:pPr>
              <a:buFont typeface="Arial" panose="020B0604020202020204" pitchFamily="34" charset="0"/>
              <a:buChar char="•"/>
            </a:pPr>
            <a:r>
              <a:rPr lang="en-US" sz="2400" dirty="0">
                <a:latin typeface="Open Sans"/>
              </a:rPr>
              <a:t>The Second World War occurred</a:t>
            </a:r>
            <a:r>
              <a:rPr lang="en-US" sz="2400" dirty="0">
                <a:solidFill>
                  <a:srgbClr val="92D050"/>
                </a:solidFill>
                <a:latin typeface="Open Sans"/>
              </a:rPr>
              <a:t> </a:t>
            </a:r>
            <a:r>
              <a:rPr lang="en-US" sz="2400" b="1" dirty="0">
                <a:solidFill>
                  <a:srgbClr val="92D050"/>
                </a:solidFill>
                <a:latin typeface="Open Sans"/>
              </a:rPr>
              <a:t>in</a:t>
            </a:r>
            <a:r>
              <a:rPr lang="en-US" sz="2400" b="1" dirty="0">
                <a:latin typeface="Open Sans"/>
              </a:rPr>
              <a:t> </a:t>
            </a:r>
            <a:r>
              <a:rPr lang="en-US" sz="2400" dirty="0">
                <a:latin typeface="Open Sans"/>
              </a:rPr>
              <a:t>the 20th century.</a:t>
            </a:r>
            <a:endParaRPr lang="en-US" sz="2400" dirty="0">
              <a:latin typeface="Open Sans"/>
            </a:endParaRPr>
          </a:p>
          <a:p>
            <a:pPr>
              <a:buFont typeface="Arial" panose="020B0604020202020204" pitchFamily="34" charset="0"/>
              <a:buChar char="•"/>
            </a:pPr>
            <a:r>
              <a:rPr lang="en-US" sz="2400" dirty="0">
                <a:latin typeface="Open Sans"/>
              </a:rPr>
              <a:t>We eat breakfast </a:t>
            </a:r>
            <a:r>
              <a:rPr lang="en-US" sz="2400" b="1" dirty="0">
                <a:solidFill>
                  <a:srgbClr val="92D050"/>
                </a:solidFill>
                <a:latin typeface="Open Sans"/>
              </a:rPr>
              <a:t>in</a:t>
            </a:r>
            <a:r>
              <a:rPr lang="en-US" sz="2400" dirty="0">
                <a:solidFill>
                  <a:srgbClr val="92D050"/>
                </a:solidFill>
                <a:latin typeface="Open Sans"/>
              </a:rPr>
              <a:t> </a:t>
            </a:r>
            <a:r>
              <a:rPr lang="en-US" sz="2400" dirty="0">
                <a:latin typeface="Open Sans"/>
              </a:rPr>
              <a:t>the morning.</a:t>
            </a:r>
            <a:endParaRPr lang="en-US" sz="2400" dirty="0">
              <a:latin typeface="Open Sans"/>
            </a:endParaRPr>
          </a:p>
          <a:p>
            <a:br>
              <a:rPr lang="en-US" sz="2400" dirty="0"/>
            </a:br>
            <a:endParaRPr lang="en-US" sz="2400" dirty="0"/>
          </a:p>
        </p:txBody>
      </p:sp>
      <p:sp>
        <p:nvSpPr>
          <p:cNvPr id="4" name="TextBox 3"/>
          <p:cNvSpPr txBox="1"/>
          <p:nvPr/>
        </p:nvSpPr>
        <p:spPr>
          <a:xfrm>
            <a:off x="4622104" y="175364"/>
            <a:ext cx="2580362" cy="646331"/>
          </a:xfrm>
          <a:prstGeom prst="rect">
            <a:avLst/>
          </a:prstGeom>
          <a:noFill/>
        </p:spPr>
        <p:txBody>
          <a:bodyPr wrap="square" rtlCol="0">
            <a:spAutoFit/>
          </a:bodyPr>
          <a:lstStyle/>
          <a:p>
            <a:r>
              <a:rPr lang="en-US" sz="3600" b="1" dirty="0">
                <a:solidFill>
                  <a:srgbClr val="92D050"/>
                </a:solidFill>
                <a:latin typeface="Open Sans"/>
              </a:rPr>
              <a:t>Guidelines</a:t>
            </a:r>
            <a:endParaRPr lang="en-US" sz="3600" b="1" dirty="0">
              <a:solidFill>
                <a:srgbClr val="92D050"/>
              </a:solidFill>
              <a:latin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4357" y="1083439"/>
            <a:ext cx="10166958" cy="4893647"/>
          </a:xfrm>
          <a:prstGeom prst="rect">
            <a:avLst/>
          </a:prstGeom>
        </p:spPr>
        <p:txBody>
          <a:bodyPr wrap="square">
            <a:spAutoFit/>
          </a:bodyPr>
          <a:lstStyle/>
          <a:p>
            <a:r>
              <a:rPr lang="en-US" sz="2400" dirty="0">
                <a:latin typeface="Open Sans"/>
              </a:rPr>
              <a:t>For </a:t>
            </a:r>
            <a:r>
              <a:rPr lang="en-US" sz="2400" dirty="0">
                <a:solidFill>
                  <a:srgbClr val="92D050"/>
                </a:solidFill>
                <a:latin typeface="Open Sans"/>
              </a:rPr>
              <a:t>days, dates and specific holiday days</a:t>
            </a:r>
            <a:r>
              <a:rPr lang="en-US" sz="2400" dirty="0">
                <a:latin typeface="Open Sans"/>
              </a:rPr>
              <a:t>, use the preposition </a:t>
            </a:r>
            <a:r>
              <a:rPr lang="en-US" sz="2400" b="1" i="1" dirty="0">
                <a:solidFill>
                  <a:srgbClr val="92D050"/>
                </a:solidFill>
                <a:latin typeface="Open Sans"/>
              </a:rPr>
              <a:t>on</a:t>
            </a:r>
            <a:r>
              <a:rPr lang="en-US" sz="2400" dirty="0">
                <a:latin typeface="Open Sans"/>
              </a:rPr>
              <a:t>.</a:t>
            </a:r>
            <a:endParaRPr lang="en-US" sz="2400" dirty="0">
              <a:latin typeface="Open Sans"/>
            </a:endParaRPr>
          </a:p>
          <a:p>
            <a:endParaRPr lang="en-US" sz="2400" dirty="0">
              <a:latin typeface="Open Sans"/>
            </a:endParaRPr>
          </a:p>
          <a:p>
            <a:pPr>
              <a:buFont typeface="+mj-lt"/>
              <a:buAutoNum type="arabicPeriod"/>
            </a:pPr>
            <a:r>
              <a:rPr lang="en-US" sz="2400" dirty="0">
                <a:latin typeface="Open Sans"/>
              </a:rPr>
              <a:t>We go to school </a:t>
            </a:r>
            <a:r>
              <a:rPr lang="en-US" sz="2400" b="1" dirty="0">
                <a:solidFill>
                  <a:srgbClr val="92D050"/>
                </a:solidFill>
                <a:latin typeface="Open Sans"/>
              </a:rPr>
              <a:t>on</a:t>
            </a:r>
            <a:r>
              <a:rPr lang="en-US" sz="2400" dirty="0">
                <a:latin typeface="Open Sans"/>
              </a:rPr>
              <a:t> Mondays, but not </a:t>
            </a:r>
            <a:r>
              <a:rPr lang="en-US" sz="2400" b="1" dirty="0">
                <a:latin typeface="Open Sans"/>
              </a:rPr>
              <a:t>on </a:t>
            </a:r>
            <a:r>
              <a:rPr lang="en-US" sz="2400" dirty="0">
                <a:latin typeface="Open Sans"/>
              </a:rPr>
              <a:t>Sunday</a:t>
            </a:r>
            <a:endParaRPr lang="en-US" sz="2400" dirty="0">
              <a:latin typeface="Open Sans"/>
            </a:endParaRPr>
          </a:p>
          <a:p>
            <a:pPr>
              <a:buFont typeface="+mj-lt"/>
              <a:buAutoNum type="arabicPeriod"/>
            </a:pPr>
            <a:r>
              <a:rPr lang="en-US" sz="2400" dirty="0">
                <a:latin typeface="Open Sans"/>
              </a:rPr>
              <a:t>Christmas is </a:t>
            </a:r>
            <a:r>
              <a:rPr lang="en-US" sz="2400" b="1" dirty="0">
                <a:solidFill>
                  <a:srgbClr val="92D050"/>
                </a:solidFill>
                <a:latin typeface="Open Sans"/>
              </a:rPr>
              <a:t>on</a:t>
            </a:r>
            <a:r>
              <a:rPr lang="en-US" sz="2400" b="1" dirty="0">
                <a:latin typeface="Open Sans"/>
              </a:rPr>
              <a:t> </a:t>
            </a:r>
            <a:r>
              <a:rPr lang="en-US" sz="2400" dirty="0">
                <a:latin typeface="Open Sans"/>
              </a:rPr>
              <a:t>December 25</a:t>
            </a:r>
            <a:r>
              <a:rPr lang="en-US" sz="2400" baseline="30000" dirty="0">
                <a:latin typeface="Open Sans"/>
              </a:rPr>
              <a:t>th</a:t>
            </a:r>
            <a:r>
              <a:rPr lang="en-US" sz="2400" dirty="0">
                <a:latin typeface="Open Sans"/>
              </a:rPr>
              <a:t>.</a:t>
            </a:r>
            <a:endParaRPr lang="en-US" sz="2400" dirty="0">
              <a:latin typeface="Open Sans"/>
            </a:endParaRPr>
          </a:p>
          <a:p>
            <a:pPr>
              <a:buFont typeface="+mj-lt"/>
              <a:buAutoNum type="arabicPeriod"/>
            </a:pPr>
            <a:r>
              <a:rPr lang="en-US" sz="2400" dirty="0">
                <a:latin typeface="Open Sans"/>
              </a:rPr>
              <a:t>Buy me a present </a:t>
            </a:r>
            <a:r>
              <a:rPr lang="en-US" sz="2400" b="1" dirty="0">
                <a:solidFill>
                  <a:srgbClr val="92D050"/>
                </a:solidFill>
                <a:latin typeface="Open Sans"/>
              </a:rPr>
              <a:t>on</a:t>
            </a:r>
            <a:r>
              <a:rPr lang="en-US" sz="2400" dirty="0">
                <a:latin typeface="Open Sans"/>
              </a:rPr>
              <a:t> my birthday.</a:t>
            </a:r>
            <a:endParaRPr lang="en-US" sz="2400" dirty="0">
              <a:latin typeface="Open Sans"/>
            </a:endParaRPr>
          </a:p>
          <a:p>
            <a:endParaRPr lang="en-US" sz="2400" dirty="0">
              <a:latin typeface="Open Sans"/>
            </a:endParaRPr>
          </a:p>
          <a:p>
            <a:endParaRPr lang="en-US" sz="2400" dirty="0">
              <a:latin typeface="Open Sans"/>
            </a:endParaRPr>
          </a:p>
          <a:p>
            <a:endParaRPr lang="en-US" sz="2400" dirty="0">
              <a:latin typeface="Open Sans"/>
            </a:endParaRPr>
          </a:p>
          <a:p>
            <a:r>
              <a:rPr lang="en-US" sz="2400" dirty="0">
                <a:latin typeface="Open Sans"/>
              </a:rPr>
              <a:t>For </a:t>
            </a:r>
            <a:r>
              <a:rPr lang="en-US" sz="2400" b="1" dirty="0">
                <a:solidFill>
                  <a:srgbClr val="92D050"/>
                </a:solidFill>
                <a:latin typeface="Open Sans"/>
              </a:rPr>
              <a:t>times, indicators of exception and festivals</a:t>
            </a:r>
            <a:r>
              <a:rPr lang="en-US" sz="2400" dirty="0">
                <a:latin typeface="Open Sans"/>
              </a:rPr>
              <a:t>, use the preposition </a:t>
            </a:r>
            <a:r>
              <a:rPr lang="en-US" sz="2400" b="1" i="1" dirty="0">
                <a:solidFill>
                  <a:srgbClr val="92D050"/>
                </a:solidFill>
                <a:latin typeface="Open Sans"/>
              </a:rPr>
              <a:t>at</a:t>
            </a:r>
            <a:r>
              <a:rPr lang="en-US" sz="2400" dirty="0">
                <a:latin typeface="Open Sans"/>
              </a:rPr>
              <a:t>.</a:t>
            </a:r>
            <a:endParaRPr lang="en-US" sz="2400" dirty="0">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Families often argue </a:t>
            </a:r>
            <a:r>
              <a:rPr lang="en-US" sz="2400" b="1" dirty="0">
                <a:solidFill>
                  <a:srgbClr val="92D050"/>
                </a:solidFill>
                <a:latin typeface="Open Sans"/>
              </a:rPr>
              <a:t>at</a:t>
            </a:r>
            <a:r>
              <a:rPr lang="en-US" sz="2400" b="1" dirty="0">
                <a:latin typeface="Open Sans"/>
              </a:rPr>
              <a:t> </a:t>
            </a:r>
            <a:r>
              <a:rPr lang="en-US" sz="2400" dirty="0">
                <a:latin typeface="Open Sans"/>
              </a:rPr>
              <a:t>Christmas time.</a:t>
            </a:r>
            <a:endParaRPr lang="en-US" sz="2400" dirty="0">
              <a:latin typeface="Open Sans"/>
            </a:endParaRPr>
          </a:p>
          <a:p>
            <a:pPr>
              <a:buFont typeface="Arial" panose="020B0604020202020204" pitchFamily="34" charset="0"/>
              <a:buChar char="•"/>
            </a:pPr>
            <a:r>
              <a:rPr lang="en-US" sz="2400" dirty="0">
                <a:latin typeface="Open Sans"/>
              </a:rPr>
              <a:t>I work faster </a:t>
            </a:r>
            <a:r>
              <a:rPr lang="en-US" sz="2400" b="1" dirty="0">
                <a:solidFill>
                  <a:srgbClr val="92D050"/>
                </a:solidFill>
                <a:latin typeface="Open Sans"/>
              </a:rPr>
              <a:t>at</a:t>
            </a:r>
            <a:r>
              <a:rPr lang="en-US" sz="2400" b="1" dirty="0">
                <a:latin typeface="Open Sans"/>
              </a:rPr>
              <a:t> </a:t>
            </a:r>
            <a:r>
              <a:rPr lang="en-US" sz="2400" dirty="0">
                <a:latin typeface="Open Sans"/>
              </a:rPr>
              <a:t>night.</a:t>
            </a:r>
            <a:endParaRPr lang="en-US" sz="2400" dirty="0">
              <a:latin typeface="Open Sans"/>
            </a:endParaRPr>
          </a:p>
          <a:p>
            <a:pPr>
              <a:buFont typeface="Arial" panose="020B0604020202020204" pitchFamily="34" charset="0"/>
              <a:buChar char="•"/>
            </a:pPr>
            <a:r>
              <a:rPr lang="en-US" sz="2400" dirty="0">
                <a:latin typeface="Open Sans"/>
              </a:rPr>
              <a:t>Her shift finished </a:t>
            </a:r>
            <a:r>
              <a:rPr lang="en-US" sz="2400" b="1" dirty="0">
                <a:solidFill>
                  <a:srgbClr val="92D050"/>
                </a:solidFill>
                <a:latin typeface="Open Sans"/>
              </a:rPr>
              <a:t>at</a:t>
            </a:r>
            <a:r>
              <a:rPr lang="en-US" sz="2400" b="1" dirty="0">
                <a:latin typeface="Open Sans"/>
              </a:rPr>
              <a:t> </a:t>
            </a:r>
            <a:r>
              <a:rPr lang="en-US" sz="2400" dirty="0">
                <a:latin typeface="Open Sans"/>
              </a:rPr>
              <a:t>7pm.</a:t>
            </a:r>
            <a:endParaRPr lang="en-US" sz="2400" b="0" i="0" dirty="0">
              <a:effectLst/>
              <a:latin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309" y="795341"/>
            <a:ext cx="10116855" cy="4524315"/>
          </a:xfrm>
          <a:prstGeom prst="rect">
            <a:avLst/>
          </a:prstGeom>
        </p:spPr>
        <p:txBody>
          <a:bodyPr wrap="square">
            <a:spAutoFit/>
          </a:bodyPr>
          <a:lstStyle/>
          <a:p>
            <a:r>
              <a:rPr lang="en-US" sz="2400" b="1" i="1" dirty="0">
                <a:solidFill>
                  <a:srgbClr val="92D050"/>
                </a:solidFill>
                <a:latin typeface="Open Sans"/>
              </a:rPr>
              <a:t>Before</a:t>
            </a:r>
            <a:r>
              <a:rPr lang="en-US" sz="2400" dirty="0">
                <a:latin typeface="Open Sans"/>
              </a:rPr>
              <a:t> and </a:t>
            </a:r>
            <a:r>
              <a:rPr lang="en-US" sz="2400" b="1" i="1" dirty="0">
                <a:solidFill>
                  <a:srgbClr val="92D050"/>
                </a:solidFill>
                <a:latin typeface="Open Sans"/>
              </a:rPr>
              <a:t>after</a:t>
            </a:r>
            <a:r>
              <a:rPr lang="en-US" sz="2400" dirty="0">
                <a:latin typeface="Open Sans"/>
              </a:rPr>
              <a:t> should be much easier to understand than the other examples of prepositions of time. Both are used to explain when something happened, happens or will happen, but specifically in relation to another thing.</a:t>
            </a:r>
            <a:endParaRPr lang="en-US" sz="2400" dirty="0">
              <a:latin typeface="Open Sans"/>
            </a:endParaRPr>
          </a:p>
          <a:p>
            <a:endParaRPr lang="en-US" sz="2400" dirty="0">
              <a:latin typeface="Open Sans"/>
            </a:endParaRPr>
          </a:p>
          <a:p>
            <a:endParaRPr lang="en-US" sz="2400" dirty="0">
              <a:latin typeface="Open Sans"/>
            </a:endParaRPr>
          </a:p>
          <a:p>
            <a:pPr>
              <a:buFont typeface="Arial" panose="020B0604020202020204" pitchFamily="34" charset="0"/>
              <a:buChar char="•"/>
            </a:pPr>
            <a:r>
              <a:rPr lang="en-US" sz="2400" b="1" dirty="0">
                <a:solidFill>
                  <a:srgbClr val="92D050"/>
                </a:solidFill>
                <a:latin typeface="Open Sans"/>
              </a:rPr>
              <a:t>Before </a:t>
            </a:r>
            <a:r>
              <a:rPr lang="en-US" sz="2400" dirty="0">
                <a:latin typeface="Open Sans"/>
              </a:rPr>
              <a:t>I discovered this bar, I used to go straight home </a:t>
            </a:r>
            <a:r>
              <a:rPr lang="en-US" sz="2400" b="1" dirty="0">
                <a:solidFill>
                  <a:srgbClr val="92D050"/>
                </a:solidFill>
                <a:latin typeface="Open Sans"/>
              </a:rPr>
              <a:t>after</a:t>
            </a:r>
            <a:r>
              <a:rPr lang="en-US" sz="2400" b="1" dirty="0">
                <a:latin typeface="Open Sans"/>
              </a:rPr>
              <a:t> </a:t>
            </a:r>
            <a:r>
              <a:rPr lang="en-US" sz="2400" dirty="0">
                <a:latin typeface="Open Sans"/>
              </a:rPr>
              <a:t>work.</a:t>
            </a:r>
            <a:endParaRPr lang="en-US" sz="2400" dirty="0">
              <a:latin typeface="Open Sans"/>
            </a:endParaRPr>
          </a:p>
          <a:p>
            <a:pPr>
              <a:buFont typeface="Arial" panose="020B0604020202020204" pitchFamily="34" charset="0"/>
              <a:buChar char="•"/>
            </a:pPr>
            <a:r>
              <a:rPr lang="en-US" sz="2400" dirty="0">
                <a:latin typeface="Open Sans"/>
              </a:rPr>
              <a:t>We will not leave </a:t>
            </a:r>
            <a:r>
              <a:rPr lang="en-US" sz="2400" b="1" dirty="0">
                <a:solidFill>
                  <a:srgbClr val="92D050"/>
                </a:solidFill>
                <a:latin typeface="Open Sans"/>
              </a:rPr>
              <a:t>before</a:t>
            </a:r>
            <a:r>
              <a:rPr lang="en-US" sz="2400" b="1" dirty="0">
                <a:latin typeface="Open Sans"/>
              </a:rPr>
              <a:t> </a:t>
            </a:r>
            <a:r>
              <a:rPr lang="en-US" sz="2400" dirty="0">
                <a:latin typeface="Open Sans"/>
              </a:rPr>
              <a:t>3pm.</a:t>
            </a:r>
            <a:endParaRPr lang="en-US" sz="2400" dirty="0">
              <a:latin typeface="Open Sans"/>
            </a:endParaRPr>
          </a:p>
          <a:p>
            <a:pPr>
              <a:buFont typeface="Arial" panose="020B0604020202020204" pitchFamily="34" charset="0"/>
              <a:buChar char="•"/>
            </a:pPr>
            <a:r>
              <a:rPr lang="en-US" sz="2400" dirty="0">
                <a:latin typeface="Open Sans"/>
              </a:rPr>
              <a:t>David comes </a:t>
            </a:r>
            <a:r>
              <a:rPr lang="en-US" sz="2400" b="1" dirty="0">
                <a:solidFill>
                  <a:srgbClr val="92D050"/>
                </a:solidFill>
                <a:latin typeface="Open Sans"/>
              </a:rPr>
              <a:t>before</a:t>
            </a:r>
            <a:r>
              <a:rPr lang="en-US" sz="2400" dirty="0">
                <a:latin typeface="Open Sans"/>
              </a:rPr>
              <a:t> Bryan in the line, but </a:t>
            </a:r>
            <a:r>
              <a:rPr lang="en-US" sz="2400" b="1" dirty="0">
                <a:solidFill>
                  <a:srgbClr val="92D050"/>
                </a:solidFill>
                <a:latin typeface="Open Sans"/>
              </a:rPr>
              <a:t>after </a:t>
            </a:r>
            <a:r>
              <a:rPr lang="en-US" sz="2400" dirty="0">
                <a:latin typeface="Open Sans"/>
              </a:rPr>
              <a:t>Louise.</a:t>
            </a:r>
            <a:endParaRPr lang="en-US" sz="2400" dirty="0">
              <a:latin typeface="Open Sans"/>
            </a:endParaRPr>
          </a:p>
          <a:p>
            <a:endParaRPr lang="en-US" sz="2400" dirty="0">
              <a:latin typeface="Open Sans"/>
            </a:endParaRPr>
          </a:p>
          <a:p>
            <a:endParaRPr lang="en-US" sz="2400" dirty="0">
              <a:latin typeface="Open Sans"/>
            </a:endParaRPr>
          </a:p>
          <a:p>
            <a:endParaRPr lang="en-US" sz="2400" dirty="0">
              <a:latin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3938" y="3002773"/>
            <a:ext cx="9891387" cy="1938992"/>
          </a:xfrm>
          <a:prstGeom prst="rect">
            <a:avLst/>
          </a:prstGeom>
        </p:spPr>
        <p:txBody>
          <a:bodyPr wrap="square">
            <a:spAutoFit/>
          </a:bodyPr>
          <a:lstStyle/>
          <a:p>
            <a:pPr>
              <a:buFont typeface="Arial" panose="020B0604020202020204" pitchFamily="34" charset="0"/>
              <a:buChar char="•"/>
            </a:pPr>
            <a:r>
              <a:rPr lang="en-US" sz="2400" dirty="0">
                <a:latin typeface="Open Sans"/>
              </a:rPr>
              <a:t>The concert will be staged </a:t>
            </a:r>
            <a:r>
              <a:rPr lang="en-US" sz="2400" b="1" dirty="0">
                <a:latin typeface="Open Sans"/>
              </a:rPr>
              <a:t>throughout </a:t>
            </a:r>
            <a:r>
              <a:rPr lang="en-US" sz="2400" dirty="0">
                <a:latin typeface="Open Sans"/>
              </a:rPr>
              <a:t>the month of May.</a:t>
            </a:r>
            <a:endParaRPr lang="en-US" sz="2400" dirty="0">
              <a:latin typeface="Open Sans"/>
            </a:endParaRPr>
          </a:p>
          <a:p>
            <a:pPr>
              <a:buFont typeface="Arial" panose="020B0604020202020204" pitchFamily="34" charset="0"/>
              <a:buChar char="•"/>
            </a:pPr>
            <a:r>
              <a:rPr lang="en-US" sz="2400" dirty="0">
                <a:latin typeface="Open Sans"/>
              </a:rPr>
              <a:t>I learned how to ski </a:t>
            </a:r>
            <a:r>
              <a:rPr lang="en-US" sz="2400" b="1" dirty="0">
                <a:latin typeface="Open Sans"/>
              </a:rPr>
              <a:t>during </a:t>
            </a:r>
            <a:r>
              <a:rPr lang="en-US" sz="2400" dirty="0">
                <a:latin typeface="Open Sans"/>
              </a:rPr>
              <a:t>the holidays.</a:t>
            </a:r>
            <a:endParaRPr lang="en-US" sz="2400" dirty="0">
              <a:latin typeface="Open Sans"/>
            </a:endParaRPr>
          </a:p>
          <a:p>
            <a:pPr>
              <a:buFont typeface="Arial" panose="020B0604020202020204" pitchFamily="34" charset="0"/>
              <a:buChar char="•"/>
            </a:pPr>
            <a:r>
              <a:rPr lang="en-US" sz="2400" dirty="0">
                <a:latin typeface="Open Sans"/>
              </a:rPr>
              <a:t>He usually arrives </a:t>
            </a:r>
            <a:r>
              <a:rPr lang="en-US" sz="2400" b="1" dirty="0">
                <a:latin typeface="Open Sans"/>
              </a:rPr>
              <a:t>around </a:t>
            </a:r>
            <a:r>
              <a:rPr lang="en-US" sz="2400" dirty="0">
                <a:latin typeface="Open Sans"/>
              </a:rPr>
              <a:t>3pm.</a:t>
            </a:r>
            <a:endParaRPr lang="en-US" sz="2400" dirty="0">
              <a:latin typeface="Open Sans"/>
            </a:endParaRPr>
          </a:p>
          <a:p>
            <a:pPr>
              <a:buFont typeface="Arial" panose="020B0604020202020204" pitchFamily="34" charset="0"/>
              <a:buChar char="•"/>
            </a:pPr>
            <a:r>
              <a:rPr lang="en-US" sz="2400" dirty="0">
                <a:latin typeface="Open Sans"/>
              </a:rPr>
              <a:t>It was </a:t>
            </a:r>
            <a:r>
              <a:rPr lang="en-US" sz="2400" b="1" dirty="0">
                <a:latin typeface="Open Sans"/>
              </a:rPr>
              <a:t>about</a:t>
            </a:r>
            <a:r>
              <a:rPr lang="en-US" sz="2400" dirty="0">
                <a:latin typeface="Open Sans"/>
              </a:rPr>
              <a:t> six in the morning when we made it to bed.</a:t>
            </a:r>
            <a:endParaRPr lang="en-US" sz="2400" dirty="0">
              <a:latin typeface="Open Sans"/>
            </a:endParaRPr>
          </a:p>
          <a:p>
            <a:pPr>
              <a:buFont typeface="Arial" panose="020B0604020202020204" pitchFamily="34" charset="0"/>
              <a:buChar char="•"/>
            </a:pPr>
            <a:r>
              <a:rPr lang="en-US" sz="2400" dirty="0">
                <a:latin typeface="Open Sans"/>
              </a:rPr>
              <a:t>The store is open </a:t>
            </a:r>
            <a:r>
              <a:rPr lang="en-US" sz="2400" b="1" dirty="0">
                <a:latin typeface="Open Sans"/>
              </a:rPr>
              <a:t>until</a:t>
            </a:r>
            <a:r>
              <a:rPr lang="en-US" sz="2400" dirty="0">
                <a:latin typeface="Open Sans"/>
              </a:rPr>
              <a:t> midnight.</a:t>
            </a:r>
            <a:endParaRPr lang="en-US" sz="2400" b="0" i="0" dirty="0">
              <a:effectLst/>
              <a:latin typeface="Open Sans"/>
            </a:endParaRPr>
          </a:p>
        </p:txBody>
      </p:sp>
      <p:sp>
        <p:nvSpPr>
          <p:cNvPr id="3" name="Rectangle 2"/>
          <p:cNvSpPr/>
          <p:nvPr/>
        </p:nvSpPr>
        <p:spPr>
          <a:xfrm>
            <a:off x="1093938" y="1302087"/>
            <a:ext cx="9002038" cy="830997"/>
          </a:xfrm>
          <a:prstGeom prst="rect">
            <a:avLst/>
          </a:prstGeom>
        </p:spPr>
        <p:txBody>
          <a:bodyPr wrap="square">
            <a:spAutoFit/>
          </a:bodyPr>
          <a:lstStyle/>
          <a:p>
            <a:r>
              <a:rPr lang="en-US" sz="2400" dirty="0">
                <a:latin typeface="Open Sans"/>
              </a:rPr>
              <a:t>Other prepositions of time could include: </a:t>
            </a:r>
            <a:endParaRPr lang="en-US" sz="2400" dirty="0">
              <a:latin typeface="Open Sans"/>
            </a:endParaRPr>
          </a:p>
          <a:p>
            <a:r>
              <a:rPr lang="en-US" sz="2400" i="1" dirty="0">
                <a:solidFill>
                  <a:srgbClr val="92D050"/>
                </a:solidFill>
                <a:latin typeface="Open Sans"/>
              </a:rPr>
              <a:t>during, about, around, until and throughout.</a:t>
            </a:r>
            <a:endParaRPr lang="en-US" sz="2400" dirty="0">
              <a:solidFill>
                <a:srgbClr val="92D050"/>
              </a:solidFill>
              <a:latin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493" y="1761985"/>
            <a:ext cx="9995770" cy="1938992"/>
          </a:xfrm>
          <a:prstGeom prst="rect">
            <a:avLst/>
          </a:prstGeom>
        </p:spPr>
        <p:txBody>
          <a:bodyPr wrap="square">
            <a:spAutoFit/>
          </a:bodyPr>
          <a:lstStyle/>
          <a:p>
            <a:endParaRPr lang="en-US" sz="2400" dirty="0">
              <a:latin typeface="Open Sans"/>
            </a:endParaRPr>
          </a:p>
          <a:p>
            <a:r>
              <a:rPr lang="en-US" sz="2400" dirty="0">
                <a:latin typeface="Open Sans"/>
              </a:rPr>
              <a:t>To confuse matters a bit, the most common prepositions to indicate </a:t>
            </a:r>
            <a:r>
              <a:rPr lang="en-US" sz="2400" b="1" dirty="0">
                <a:solidFill>
                  <a:srgbClr val="92D050"/>
                </a:solidFill>
                <a:latin typeface="Open Sans"/>
              </a:rPr>
              <a:t>time</a:t>
            </a:r>
            <a:r>
              <a:rPr lang="en-US" sz="2400" dirty="0">
                <a:latin typeface="Open Sans"/>
              </a:rPr>
              <a:t> – </a:t>
            </a:r>
            <a:r>
              <a:rPr lang="en-US" sz="2400" b="1" dirty="0">
                <a:solidFill>
                  <a:srgbClr val="92D050"/>
                </a:solidFill>
                <a:latin typeface="Open Sans"/>
              </a:rPr>
              <a:t>on, at, in</a:t>
            </a:r>
            <a:r>
              <a:rPr lang="en-US" sz="2400" b="1" dirty="0">
                <a:latin typeface="Open Sans"/>
              </a:rPr>
              <a:t> </a:t>
            </a:r>
            <a:r>
              <a:rPr lang="en-US" sz="2400" dirty="0">
                <a:latin typeface="Open Sans"/>
              </a:rPr>
              <a:t>– are also the most common prepositions to indicate </a:t>
            </a:r>
            <a:r>
              <a:rPr lang="en-US" sz="2400" b="1" dirty="0">
                <a:solidFill>
                  <a:srgbClr val="92D050"/>
                </a:solidFill>
                <a:latin typeface="Open Sans"/>
              </a:rPr>
              <a:t>position</a:t>
            </a:r>
            <a:r>
              <a:rPr lang="en-US" sz="2400" dirty="0">
                <a:latin typeface="Open Sans"/>
              </a:rPr>
              <a:t>. However, the rules are a little clearer as place prepositions are a more rigid concept than time prepositions.</a:t>
            </a:r>
            <a:endParaRPr lang="en-US" sz="2400" b="0" i="0" dirty="0">
              <a:effectLst/>
              <a:latin typeface="Open Sans"/>
            </a:endParaRPr>
          </a:p>
        </p:txBody>
      </p:sp>
      <p:sp>
        <p:nvSpPr>
          <p:cNvPr id="3" name="TextBox 2"/>
          <p:cNvSpPr txBox="1"/>
          <p:nvPr/>
        </p:nvSpPr>
        <p:spPr>
          <a:xfrm>
            <a:off x="3494762" y="225468"/>
            <a:ext cx="5887233" cy="646331"/>
          </a:xfrm>
          <a:prstGeom prst="rect">
            <a:avLst/>
          </a:prstGeom>
          <a:noFill/>
        </p:spPr>
        <p:txBody>
          <a:bodyPr wrap="square" rtlCol="0">
            <a:spAutoFit/>
          </a:bodyPr>
          <a:lstStyle/>
          <a:p>
            <a:r>
              <a:rPr lang="en-US" sz="3600" b="1" dirty="0">
                <a:solidFill>
                  <a:srgbClr val="92D050"/>
                </a:solidFill>
                <a:latin typeface="Open Sans"/>
              </a:rPr>
              <a:t>Prepositions of Place</a:t>
            </a:r>
            <a:endParaRPr lang="en-US" sz="3600" b="1" dirty="0">
              <a:solidFill>
                <a:srgbClr val="92D050"/>
              </a:solidFill>
              <a:latin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9868" y="845445"/>
            <a:ext cx="10471759" cy="5262979"/>
          </a:xfrm>
          <a:prstGeom prst="rect">
            <a:avLst/>
          </a:prstGeom>
        </p:spPr>
        <p:txBody>
          <a:bodyPr wrap="square">
            <a:spAutoFit/>
          </a:bodyPr>
          <a:lstStyle/>
          <a:p>
            <a:r>
              <a:rPr lang="en-US" sz="2400" dirty="0">
                <a:latin typeface="Open Sans"/>
              </a:rPr>
              <a:t>Prepositions of place examples in the following sentences are in bold for easy identification.</a:t>
            </a:r>
            <a:endParaRPr lang="en-US" sz="2400" dirty="0">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The cat is </a:t>
            </a:r>
            <a:r>
              <a:rPr lang="en-US" sz="2400" b="1" dirty="0">
                <a:solidFill>
                  <a:srgbClr val="92D050"/>
                </a:solidFill>
                <a:latin typeface="Open Sans"/>
              </a:rPr>
              <a:t>on</a:t>
            </a:r>
            <a:r>
              <a:rPr lang="en-US" sz="2400" b="1" dirty="0">
                <a:latin typeface="Open Sans"/>
              </a:rPr>
              <a:t> </a:t>
            </a:r>
            <a:r>
              <a:rPr lang="en-US" sz="2400" dirty="0">
                <a:latin typeface="Open Sans"/>
              </a:rPr>
              <a:t>the table.</a:t>
            </a:r>
            <a:endParaRPr lang="en-US" sz="2400" dirty="0">
              <a:latin typeface="Open Sans"/>
            </a:endParaRPr>
          </a:p>
          <a:p>
            <a:pPr>
              <a:buFont typeface="Arial" panose="020B0604020202020204" pitchFamily="34" charset="0"/>
              <a:buChar char="•"/>
            </a:pPr>
            <a:r>
              <a:rPr lang="en-US" sz="2400" dirty="0">
                <a:latin typeface="Open Sans"/>
              </a:rPr>
              <a:t>The dogs are </a:t>
            </a:r>
            <a:r>
              <a:rPr lang="en-US" sz="2400" b="1" dirty="0">
                <a:solidFill>
                  <a:srgbClr val="92D050"/>
                </a:solidFill>
                <a:latin typeface="Open Sans"/>
              </a:rPr>
              <a:t>in</a:t>
            </a:r>
            <a:r>
              <a:rPr lang="en-US" sz="2400" dirty="0">
                <a:solidFill>
                  <a:srgbClr val="92D050"/>
                </a:solidFill>
                <a:latin typeface="Open Sans"/>
              </a:rPr>
              <a:t> </a:t>
            </a:r>
            <a:r>
              <a:rPr lang="en-US" sz="2400" dirty="0">
                <a:latin typeface="Open Sans"/>
              </a:rPr>
              <a:t>the kennel.</a:t>
            </a:r>
            <a:endParaRPr lang="en-US" sz="2400" dirty="0">
              <a:latin typeface="Open Sans"/>
            </a:endParaRPr>
          </a:p>
          <a:p>
            <a:pPr>
              <a:buFont typeface="Arial" panose="020B0604020202020204" pitchFamily="34" charset="0"/>
              <a:buChar char="•"/>
            </a:pPr>
            <a:r>
              <a:rPr lang="en-US" sz="2400" dirty="0">
                <a:latin typeface="Open Sans"/>
              </a:rPr>
              <a:t>We can meet </a:t>
            </a:r>
            <a:r>
              <a:rPr lang="en-US" sz="2400" b="1" dirty="0">
                <a:solidFill>
                  <a:srgbClr val="92D050"/>
                </a:solidFill>
                <a:latin typeface="Open Sans"/>
              </a:rPr>
              <a:t>at</a:t>
            </a:r>
            <a:r>
              <a:rPr lang="en-US" sz="2400" b="1" dirty="0">
                <a:latin typeface="Open Sans"/>
              </a:rPr>
              <a:t> </a:t>
            </a:r>
            <a:r>
              <a:rPr lang="en-US" sz="2400" dirty="0">
                <a:latin typeface="Open Sans"/>
              </a:rPr>
              <a:t>the crossroads.</a:t>
            </a:r>
            <a:endParaRPr lang="en-US" sz="2400" dirty="0">
              <a:latin typeface="Open Sans"/>
            </a:endParaRPr>
          </a:p>
          <a:p>
            <a:pPr>
              <a:buFont typeface="Arial" panose="020B0604020202020204" pitchFamily="34" charset="0"/>
              <a:buChar char="•"/>
            </a:pPr>
            <a:endParaRPr lang="en-US" sz="2400" dirty="0">
              <a:latin typeface="Open Sans"/>
            </a:endParaRPr>
          </a:p>
          <a:p>
            <a:r>
              <a:rPr lang="en-US" sz="2400" dirty="0">
                <a:latin typeface="Open Sans"/>
              </a:rPr>
              <a:t>The guidelines can be broken down as follows:</a:t>
            </a:r>
            <a:endParaRPr lang="en-US" sz="2400" dirty="0">
              <a:latin typeface="Open Sans"/>
            </a:endParaRPr>
          </a:p>
          <a:p>
            <a:endParaRPr lang="en-US" sz="2400" dirty="0">
              <a:latin typeface="Open Sans"/>
            </a:endParaRPr>
          </a:p>
          <a:p>
            <a:r>
              <a:rPr lang="en-US" sz="2400" b="1" dirty="0">
                <a:solidFill>
                  <a:srgbClr val="92D050"/>
                </a:solidFill>
                <a:latin typeface="Open Sans"/>
              </a:rPr>
              <a:t>On</a:t>
            </a:r>
            <a:r>
              <a:rPr lang="en-US" sz="2400" dirty="0">
                <a:latin typeface="Open Sans"/>
              </a:rPr>
              <a:t> is used when referring to something with a surface:</a:t>
            </a:r>
            <a:endParaRPr lang="en-US" sz="2400" dirty="0">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The sculpture hangs </a:t>
            </a:r>
            <a:r>
              <a:rPr lang="en-US" sz="2400" b="1" dirty="0">
                <a:solidFill>
                  <a:srgbClr val="92D050"/>
                </a:solidFill>
                <a:latin typeface="Open Sans"/>
              </a:rPr>
              <a:t>on</a:t>
            </a:r>
            <a:r>
              <a:rPr lang="en-US" sz="2400" b="1" dirty="0">
                <a:latin typeface="Open Sans"/>
              </a:rPr>
              <a:t> </a:t>
            </a:r>
            <a:r>
              <a:rPr lang="en-US" sz="2400" dirty="0">
                <a:latin typeface="Open Sans"/>
              </a:rPr>
              <a:t>the wall.</a:t>
            </a:r>
            <a:endParaRPr lang="en-US" sz="2400" dirty="0">
              <a:latin typeface="Open Sans"/>
            </a:endParaRPr>
          </a:p>
          <a:p>
            <a:pPr>
              <a:buFont typeface="Arial" panose="020B0604020202020204" pitchFamily="34" charset="0"/>
              <a:buChar char="•"/>
            </a:pPr>
            <a:r>
              <a:rPr lang="en-US" sz="2400" dirty="0">
                <a:latin typeface="Open Sans"/>
              </a:rPr>
              <a:t>The images are </a:t>
            </a:r>
            <a:r>
              <a:rPr lang="en-US" sz="2400" b="1" dirty="0">
                <a:solidFill>
                  <a:srgbClr val="92D050"/>
                </a:solidFill>
                <a:latin typeface="Open Sans"/>
              </a:rPr>
              <a:t>on</a:t>
            </a:r>
            <a:r>
              <a:rPr lang="en-US" sz="2400" b="1" dirty="0">
                <a:latin typeface="Open Sans"/>
              </a:rPr>
              <a:t> </a:t>
            </a:r>
            <a:r>
              <a:rPr lang="en-US" sz="2400" dirty="0">
                <a:latin typeface="Open Sans"/>
              </a:rPr>
              <a:t>the page.</a:t>
            </a:r>
            <a:endParaRPr lang="en-US" sz="2400" dirty="0">
              <a:latin typeface="Open Sans"/>
            </a:endParaRPr>
          </a:p>
          <a:p>
            <a:pPr>
              <a:buFont typeface="Arial" panose="020B0604020202020204" pitchFamily="34" charset="0"/>
              <a:buChar char="•"/>
            </a:pPr>
            <a:r>
              <a:rPr lang="en-US" sz="2400" dirty="0">
                <a:latin typeface="Open Sans"/>
              </a:rPr>
              <a:t>The specials are </a:t>
            </a:r>
            <a:r>
              <a:rPr lang="en-US" sz="2400" b="1" dirty="0">
                <a:solidFill>
                  <a:srgbClr val="92D050"/>
                </a:solidFill>
                <a:latin typeface="Open Sans"/>
              </a:rPr>
              <a:t>on</a:t>
            </a:r>
            <a:r>
              <a:rPr lang="en-US" sz="2400" dirty="0">
                <a:latin typeface="Open Sans"/>
              </a:rPr>
              <a:t> the menu, which is </a:t>
            </a:r>
            <a:r>
              <a:rPr lang="en-US" sz="2400" b="1" dirty="0">
                <a:latin typeface="Open Sans"/>
              </a:rPr>
              <a:t>on</a:t>
            </a:r>
            <a:r>
              <a:rPr lang="en-US" sz="2400" dirty="0">
                <a:latin typeface="Open Sans"/>
              </a:rPr>
              <a:t> the table.</a:t>
            </a:r>
            <a:endParaRPr lang="en-US" sz="2400" b="0" i="0" dirty="0">
              <a:effectLst/>
              <a:latin typeface="Open Sans"/>
            </a:endParaRPr>
          </a:p>
        </p:txBody>
      </p:sp>
      <p:sp>
        <p:nvSpPr>
          <p:cNvPr id="3" name="TextBox 2"/>
          <p:cNvSpPr txBox="1"/>
          <p:nvPr/>
        </p:nvSpPr>
        <p:spPr>
          <a:xfrm>
            <a:off x="4371583" y="0"/>
            <a:ext cx="2605414" cy="646331"/>
          </a:xfrm>
          <a:prstGeom prst="rect">
            <a:avLst/>
          </a:prstGeom>
          <a:noFill/>
        </p:spPr>
        <p:txBody>
          <a:bodyPr wrap="square" rtlCol="0">
            <a:spAutoFit/>
          </a:bodyPr>
          <a:lstStyle/>
          <a:p>
            <a:r>
              <a:rPr lang="en-US" sz="3600" b="1" dirty="0">
                <a:solidFill>
                  <a:srgbClr val="92D050"/>
                </a:solidFill>
                <a:latin typeface="Open Sans"/>
              </a:rPr>
              <a:t>Guidelines</a:t>
            </a:r>
            <a:endParaRPr lang="en-US" sz="3600" b="1" dirty="0">
              <a:solidFill>
                <a:srgbClr val="92D050"/>
              </a:solidFill>
              <a:latin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308" y="1020096"/>
            <a:ext cx="10267167" cy="4893647"/>
          </a:xfrm>
          <a:prstGeom prst="rect">
            <a:avLst/>
          </a:prstGeom>
        </p:spPr>
        <p:txBody>
          <a:bodyPr wrap="square">
            <a:spAutoFit/>
          </a:bodyPr>
          <a:lstStyle/>
          <a:p>
            <a:r>
              <a:rPr lang="en-US" sz="2400" b="1" dirty="0">
                <a:solidFill>
                  <a:srgbClr val="92D050"/>
                </a:solidFill>
                <a:latin typeface="Open Sans"/>
              </a:rPr>
              <a:t>In</a:t>
            </a:r>
            <a:r>
              <a:rPr lang="en-US" sz="2400" dirty="0">
                <a:latin typeface="Open Sans"/>
              </a:rPr>
              <a:t> is used when referring to something that is inside or within confined boundaries. This could be anything, even a country:</a:t>
            </a:r>
            <a:endParaRPr lang="en-US" sz="2400" dirty="0">
              <a:latin typeface="Open Sans"/>
            </a:endParaRPr>
          </a:p>
          <a:p>
            <a:endParaRPr lang="en-US" sz="2400" dirty="0">
              <a:latin typeface="Open Sans"/>
            </a:endParaRPr>
          </a:p>
          <a:p>
            <a:pPr>
              <a:buFont typeface="+mj-lt"/>
              <a:buAutoNum type="arabicPeriod"/>
            </a:pPr>
            <a:r>
              <a:rPr lang="en-US" sz="2400" dirty="0">
                <a:latin typeface="Open Sans"/>
              </a:rPr>
              <a:t>Jim is </a:t>
            </a:r>
            <a:r>
              <a:rPr lang="en-US" sz="2400" b="1" dirty="0">
                <a:solidFill>
                  <a:srgbClr val="92D050"/>
                </a:solidFill>
                <a:latin typeface="Open Sans"/>
              </a:rPr>
              <a:t>in</a:t>
            </a:r>
            <a:r>
              <a:rPr lang="en-US" sz="2400" b="1" dirty="0">
                <a:latin typeface="Open Sans"/>
              </a:rPr>
              <a:t> </a:t>
            </a:r>
            <a:r>
              <a:rPr lang="en-US" sz="2400" dirty="0">
                <a:latin typeface="Open Sans"/>
              </a:rPr>
              <a:t>France, visiting his aunt </a:t>
            </a:r>
            <a:r>
              <a:rPr lang="en-US" sz="2400" b="1" dirty="0">
                <a:latin typeface="Open Sans"/>
              </a:rPr>
              <a:t>in</a:t>
            </a:r>
            <a:r>
              <a:rPr lang="en-US" sz="2400" dirty="0">
                <a:latin typeface="Open Sans"/>
              </a:rPr>
              <a:t> the hospital.</a:t>
            </a:r>
            <a:endParaRPr lang="en-US" sz="2400" dirty="0">
              <a:latin typeface="Open Sans"/>
            </a:endParaRPr>
          </a:p>
          <a:p>
            <a:pPr>
              <a:buFont typeface="+mj-lt"/>
              <a:buAutoNum type="arabicPeriod"/>
            </a:pPr>
            <a:r>
              <a:rPr lang="en-US" sz="2400" dirty="0">
                <a:latin typeface="Open Sans"/>
              </a:rPr>
              <a:t>The whiskey is </a:t>
            </a:r>
            <a:r>
              <a:rPr lang="en-US" sz="2400" b="1" dirty="0">
                <a:solidFill>
                  <a:srgbClr val="92D050"/>
                </a:solidFill>
                <a:latin typeface="Open Sans"/>
              </a:rPr>
              <a:t>in</a:t>
            </a:r>
            <a:r>
              <a:rPr lang="en-US" sz="2400" dirty="0">
                <a:latin typeface="Open Sans"/>
              </a:rPr>
              <a:t> the jar </a:t>
            </a:r>
            <a:r>
              <a:rPr lang="en-US" sz="2400" b="1" dirty="0">
                <a:solidFill>
                  <a:srgbClr val="92D050"/>
                </a:solidFill>
                <a:latin typeface="Open Sans"/>
              </a:rPr>
              <a:t>in</a:t>
            </a:r>
            <a:r>
              <a:rPr lang="en-US" sz="2400" dirty="0">
                <a:latin typeface="Open Sans"/>
              </a:rPr>
              <a:t> the fridge.</a:t>
            </a:r>
            <a:endParaRPr lang="en-US" sz="2400" dirty="0">
              <a:latin typeface="Open Sans"/>
            </a:endParaRPr>
          </a:p>
          <a:p>
            <a:pPr>
              <a:buFont typeface="+mj-lt"/>
              <a:buAutoNum type="arabicPeriod"/>
            </a:pPr>
            <a:r>
              <a:rPr lang="en-US" sz="2400" dirty="0">
                <a:latin typeface="Open Sans"/>
              </a:rPr>
              <a:t>The girls play </a:t>
            </a:r>
            <a:r>
              <a:rPr lang="en-US" sz="2400" b="1" dirty="0">
                <a:solidFill>
                  <a:srgbClr val="92D050"/>
                </a:solidFill>
                <a:latin typeface="Open Sans"/>
              </a:rPr>
              <a:t>in</a:t>
            </a:r>
            <a:r>
              <a:rPr lang="en-US" sz="2400" dirty="0">
                <a:solidFill>
                  <a:srgbClr val="92D050"/>
                </a:solidFill>
                <a:latin typeface="Open Sans"/>
              </a:rPr>
              <a:t> </a:t>
            </a:r>
            <a:r>
              <a:rPr lang="en-US" sz="2400" dirty="0">
                <a:latin typeface="Open Sans"/>
              </a:rPr>
              <a:t>the garden.</a:t>
            </a:r>
            <a:endParaRPr lang="en-US" sz="2400" dirty="0">
              <a:latin typeface="Open Sans"/>
            </a:endParaRPr>
          </a:p>
          <a:p>
            <a:pPr>
              <a:buFont typeface="+mj-lt"/>
              <a:buAutoNum type="arabicPeriod"/>
            </a:pPr>
            <a:endParaRPr lang="en-US" sz="2400" dirty="0">
              <a:latin typeface="Open Sans"/>
            </a:endParaRPr>
          </a:p>
          <a:p>
            <a:pPr>
              <a:buFont typeface="+mj-lt"/>
              <a:buAutoNum type="arabicPeriod"/>
            </a:pPr>
            <a:endParaRPr lang="en-US" sz="2400" dirty="0">
              <a:latin typeface="Open Sans"/>
            </a:endParaRPr>
          </a:p>
          <a:p>
            <a:r>
              <a:rPr lang="en-US" sz="2400" b="1" dirty="0">
                <a:solidFill>
                  <a:srgbClr val="92D050"/>
                </a:solidFill>
                <a:latin typeface="Open Sans"/>
              </a:rPr>
              <a:t>At</a:t>
            </a:r>
            <a:r>
              <a:rPr lang="en-US" sz="2400" dirty="0">
                <a:latin typeface="Open Sans"/>
              </a:rPr>
              <a:t> is used when referring to something at a specific point:</a:t>
            </a:r>
            <a:endParaRPr lang="en-US" sz="2400" dirty="0">
              <a:latin typeface="Open Sans"/>
            </a:endParaRPr>
          </a:p>
          <a:p>
            <a:endParaRPr lang="en-US" sz="2400" dirty="0">
              <a:latin typeface="Open Sans"/>
            </a:endParaRPr>
          </a:p>
          <a:p>
            <a:pPr>
              <a:buFont typeface="+mj-lt"/>
              <a:buAutoNum type="arabicPeriod"/>
            </a:pPr>
            <a:r>
              <a:rPr lang="en-US" sz="2400" dirty="0">
                <a:latin typeface="Open Sans"/>
              </a:rPr>
              <a:t>The boys are </a:t>
            </a:r>
            <a:r>
              <a:rPr lang="en-US" sz="2400" b="1" dirty="0">
                <a:solidFill>
                  <a:srgbClr val="92D050"/>
                </a:solidFill>
                <a:latin typeface="Open Sans"/>
              </a:rPr>
              <a:t>at</a:t>
            </a:r>
            <a:r>
              <a:rPr lang="en-US" sz="2400" dirty="0">
                <a:latin typeface="Open Sans"/>
              </a:rPr>
              <a:t> the entrance </a:t>
            </a:r>
            <a:r>
              <a:rPr lang="en-US" sz="2400" b="1" dirty="0">
                <a:latin typeface="Open Sans"/>
              </a:rPr>
              <a:t>at</a:t>
            </a:r>
            <a:r>
              <a:rPr lang="en-US" sz="2400" dirty="0">
                <a:latin typeface="Open Sans"/>
              </a:rPr>
              <a:t> the movie theater.</a:t>
            </a:r>
            <a:endParaRPr lang="en-US" sz="2400" dirty="0">
              <a:latin typeface="Open Sans"/>
            </a:endParaRPr>
          </a:p>
          <a:p>
            <a:pPr>
              <a:buFont typeface="+mj-lt"/>
              <a:buAutoNum type="arabicPeriod"/>
            </a:pPr>
            <a:r>
              <a:rPr lang="en-US" sz="2400" dirty="0">
                <a:latin typeface="Open Sans"/>
              </a:rPr>
              <a:t>He stood </a:t>
            </a:r>
            <a:r>
              <a:rPr lang="en-US" sz="2400" b="1" dirty="0">
                <a:solidFill>
                  <a:srgbClr val="92D050"/>
                </a:solidFill>
                <a:latin typeface="Open Sans"/>
              </a:rPr>
              <a:t>at</a:t>
            </a:r>
            <a:r>
              <a:rPr lang="en-US" sz="2400" b="1" dirty="0">
                <a:latin typeface="Open Sans"/>
              </a:rPr>
              <a:t> </a:t>
            </a:r>
            <a:r>
              <a:rPr lang="en-US" sz="2400" dirty="0">
                <a:latin typeface="Open Sans"/>
              </a:rPr>
              <a:t>the bus stop </a:t>
            </a:r>
            <a:r>
              <a:rPr lang="en-US" sz="2400" b="1" dirty="0">
                <a:latin typeface="Open Sans"/>
              </a:rPr>
              <a:t>at</a:t>
            </a:r>
            <a:r>
              <a:rPr lang="en-US" sz="2400" dirty="0">
                <a:latin typeface="Open Sans"/>
              </a:rPr>
              <a:t> the corner of Water and High streets.</a:t>
            </a:r>
            <a:endParaRPr lang="en-US" sz="2400" dirty="0">
              <a:latin typeface="Open Sans"/>
            </a:endParaRPr>
          </a:p>
          <a:p>
            <a:pPr>
              <a:buFont typeface="+mj-lt"/>
              <a:buAutoNum type="arabicPeriod"/>
            </a:pPr>
            <a:r>
              <a:rPr lang="en-US" sz="2400" dirty="0">
                <a:latin typeface="Open Sans"/>
              </a:rPr>
              <a:t>We will meet </a:t>
            </a:r>
            <a:r>
              <a:rPr lang="en-US" sz="2400" b="1" dirty="0">
                <a:solidFill>
                  <a:srgbClr val="92D050"/>
                </a:solidFill>
                <a:latin typeface="Open Sans"/>
              </a:rPr>
              <a:t>at</a:t>
            </a:r>
            <a:r>
              <a:rPr lang="en-US" sz="2400" dirty="0">
                <a:solidFill>
                  <a:srgbClr val="92D050"/>
                </a:solidFill>
                <a:latin typeface="Open Sans"/>
              </a:rPr>
              <a:t> </a:t>
            </a:r>
            <a:r>
              <a:rPr lang="en-US" sz="2400" dirty="0">
                <a:latin typeface="Open Sans"/>
              </a:rPr>
              <a:t>the airport.</a:t>
            </a:r>
            <a:endParaRPr lang="en-US" sz="2400" b="0" i="0" dirty="0">
              <a:effectLst/>
              <a:latin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5026" y="933127"/>
            <a:ext cx="9745248" cy="4154984"/>
          </a:xfrm>
          <a:prstGeom prst="rect">
            <a:avLst/>
          </a:prstGeom>
        </p:spPr>
        <p:txBody>
          <a:bodyPr wrap="square">
            <a:spAutoFit/>
          </a:bodyPr>
          <a:lstStyle/>
          <a:p>
            <a:r>
              <a:rPr lang="en-US" sz="2400" dirty="0">
                <a:latin typeface="Open Sans"/>
              </a:rPr>
              <a:t>Lot’s of other prepositions of place, such as </a:t>
            </a:r>
            <a:r>
              <a:rPr lang="en-US" sz="2400" b="1" i="1" dirty="0">
                <a:solidFill>
                  <a:srgbClr val="92D050"/>
                </a:solidFill>
                <a:latin typeface="Open Sans"/>
              </a:rPr>
              <a:t>under, over, inside, outside, above</a:t>
            </a:r>
            <a:r>
              <a:rPr lang="en-US" sz="2400" i="1" dirty="0">
                <a:solidFill>
                  <a:srgbClr val="92D050"/>
                </a:solidFill>
                <a:latin typeface="Open Sans"/>
              </a:rPr>
              <a:t> </a:t>
            </a:r>
            <a:r>
              <a:rPr lang="en-US" sz="2400" dirty="0">
                <a:latin typeface="Open Sans"/>
              </a:rPr>
              <a:t>and</a:t>
            </a:r>
            <a:r>
              <a:rPr lang="en-US" sz="2400" i="1" dirty="0">
                <a:latin typeface="Open Sans"/>
              </a:rPr>
              <a:t> </a:t>
            </a:r>
            <a:r>
              <a:rPr lang="en-US" sz="2400" b="1" i="1" dirty="0">
                <a:solidFill>
                  <a:srgbClr val="92D050"/>
                </a:solidFill>
                <a:latin typeface="Open Sans"/>
              </a:rPr>
              <a:t>below</a:t>
            </a:r>
            <a:r>
              <a:rPr lang="en-US" sz="2400" dirty="0">
                <a:latin typeface="Open Sans"/>
              </a:rPr>
              <a:t> are used in English. There is, however, a lot less confusion as they refer to rigid positions rather than abstract ones.</a:t>
            </a:r>
            <a:endParaRPr lang="en-US" sz="2400" dirty="0">
              <a:latin typeface="Open Sans"/>
            </a:endParaRPr>
          </a:p>
          <a:p>
            <a:endParaRPr lang="en-US" sz="2400" dirty="0">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The cat is </a:t>
            </a:r>
            <a:r>
              <a:rPr lang="en-US" sz="2400" b="1" dirty="0">
                <a:solidFill>
                  <a:srgbClr val="92D050"/>
                </a:solidFill>
                <a:latin typeface="Open Sans"/>
              </a:rPr>
              <a:t>under</a:t>
            </a:r>
            <a:r>
              <a:rPr lang="en-US" sz="2400" dirty="0">
                <a:latin typeface="Open Sans"/>
              </a:rPr>
              <a:t> the table.</a:t>
            </a:r>
            <a:endParaRPr lang="en-US" sz="2400" dirty="0">
              <a:latin typeface="Open Sans"/>
            </a:endParaRPr>
          </a:p>
          <a:p>
            <a:pPr>
              <a:buFont typeface="Arial" panose="020B0604020202020204" pitchFamily="34" charset="0"/>
              <a:buChar char="•"/>
            </a:pPr>
            <a:r>
              <a:rPr lang="en-US" sz="2400" dirty="0">
                <a:latin typeface="Open Sans"/>
              </a:rPr>
              <a:t>Put the sandwich </a:t>
            </a:r>
            <a:r>
              <a:rPr lang="en-US" sz="2400" b="1" dirty="0">
                <a:solidFill>
                  <a:srgbClr val="92D050"/>
                </a:solidFill>
                <a:latin typeface="Open Sans"/>
              </a:rPr>
              <a:t>over</a:t>
            </a:r>
            <a:r>
              <a:rPr lang="en-US" sz="2400" b="1" dirty="0">
                <a:latin typeface="Open Sans"/>
              </a:rPr>
              <a:t> </a:t>
            </a:r>
            <a:r>
              <a:rPr lang="en-US" sz="2400" dirty="0">
                <a:latin typeface="Open Sans"/>
              </a:rPr>
              <a:t>there.</a:t>
            </a:r>
            <a:endParaRPr lang="en-US" sz="2400" dirty="0">
              <a:latin typeface="Open Sans"/>
            </a:endParaRPr>
          </a:p>
          <a:p>
            <a:pPr>
              <a:buFont typeface="Arial" panose="020B0604020202020204" pitchFamily="34" charset="0"/>
              <a:buChar char="•"/>
            </a:pPr>
            <a:r>
              <a:rPr lang="en-US" sz="2400" dirty="0">
                <a:latin typeface="Open Sans"/>
              </a:rPr>
              <a:t>The key is locked </a:t>
            </a:r>
            <a:r>
              <a:rPr lang="en-US" sz="2400" b="1" dirty="0">
                <a:solidFill>
                  <a:srgbClr val="92D050"/>
                </a:solidFill>
                <a:latin typeface="Open Sans"/>
              </a:rPr>
              <a:t>inside</a:t>
            </a:r>
            <a:r>
              <a:rPr lang="en-US" sz="2400" dirty="0">
                <a:latin typeface="Open Sans"/>
              </a:rPr>
              <a:t> the car.</a:t>
            </a:r>
            <a:endParaRPr lang="en-US" sz="2400" dirty="0">
              <a:latin typeface="Open Sans"/>
            </a:endParaRPr>
          </a:p>
          <a:p>
            <a:pPr>
              <a:buFont typeface="Arial" panose="020B0604020202020204" pitchFamily="34" charset="0"/>
              <a:buChar char="•"/>
            </a:pPr>
            <a:r>
              <a:rPr lang="en-US" sz="2400" dirty="0">
                <a:latin typeface="Open Sans"/>
              </a:rPr>
              <a:t>They stepped </a:t>
            </a:r>
            <a:r>
              <a:rPr lang="en-US" sz="2400" b="1" dirty="0">
                <a:solidFill>
                  <a:srgbClr val="92D050"/>
                </a:solidFill>
                <a:latin typeface="Open Sans"/>
              </a:rPr>
              <a:t>outside</a:t>
            </a:r>
            <a:r>
              <a:rPr lang="en-US" sz="2400" dirty="0">
                <a:solidFill>
                  <a:srgbClr val="92D050"/>
                </a:solidFill>
                <a:latin typeface="Open Sans"/>
              </a:rPr>
              <a:t> </a:t>
            </a:r>
            <a:r>
              <a:rPr lang="en-US" sz="2400" dirty="0">
                <a:latin typeface="Open Sans"/>
              </a:rPr>
              <a:t>the house.</a:t>
            </a:r>
            <a:endParaRPr lang="en-US" sz="2400" dirty="0">
              <a:latin typeface="Open Sans"/>
            </a:endParaRPr>
          </a:p>
          <a:p>
            <a:pPr>
              <a:buFont typeface="Arial" panose="020B0604020202020204" pitchFamily="34" charset="0"/>
              <a:buChar char="•"/>
            </a:pPr>
            <a:r>
              <a:rPr lang="en-US" sz="2400" dirty="0">
                <a:latin typeface="Open Sans"/>
              </a:rPr>
              <a:t>Major is ranked </a:t>
            </a:r>
            <a:r>
              <a:rPr lang="en-US" sz="2400" b="1" dirty="0">
                <a:solidFill>
                  <a:srgbClr val="92D050"/>
                </a:solidFill>
                <a:latin typeface="Open Sans"/>
              </a:rPr>
              <a:t>above </a:t>
            </a:r>
            <a:r>
              <a:rPr lang="en-US" sz="2400" dirty="0">
                <a:latin typeface="Open Sans"/>
              </a:rPr>
              <a:t>corporal.</a:t>
            </a:r>
            <a:endParaRPr lang="en-US" sz="2400" dirty="0">
              <a:latin typeface="Open Sans"/>
            </a:endParaRPr>
          </a:p>
          <a:p>
            <a:pPr>
              <a:buFont typeface="Arial" panose="020B0604020202020204" pitchFamily="34" charset="0"/>
              <a:buChar char="•"/>
            </a:pPr>
            <a:r>
              <a:rPr lang="en-US" sz="2400" dirty="0">
                <a:latin typeface="Open Sans"/>
              </a:rPr>
              <a:t>He is waving at you from </a:t>
            </a:r>
            <a:r>
              <a:rPr lang="en-US" sz="2400" b="1" dirty="0">
                <a:solidFill>
                  <a:srgbClr val="92D050"/>
                </a:solidFill>
                <a:latin typeface="Open Sans"/>
              </a:rPr>
              <a:t>below</a:t>
            </a:r>
            <a:r>
              <a:rPr lang="en-US" sz="2400" b="1" dirty="0">
                <a:latin typeface="Open Sans"/>
              </a:rPr>
              <a:t> </a:t>
            </a:r>
            <a:r>
              <a:rPr lang="en-US" sz="2400" dirty="0">
                <a:latin typeface="Open Sans"/>
              </a:rPr>
              <a:t>the stairs.</a:t>
            </a:r>
            <a:endParaRPr lang="en-US" sz="2400" b="0" i="0" dirty="0">
              <a:effectLst/>
              <a:latin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4213" y="125261"/>
            <a:ext cx="2342367" cy="646331"/>
          </a:xfrm>
          <a:prstGeom prst="rect">
            <a:avLst/>
          </a:prstGeom>
          <a:noFill/>
        </p:spPr>
        <p:txBody>
          <a:bodyPr wrap="square" rtlCol="0">
            <a:spAutoFit/>
          </a:bodyPr>
          <a:lstStyle/>
          <a:p>
            <a:r>
              <a:rPr lang="en-US" sz="3600" b="1" dirty="0">
                <a:solidFill>
                  <a:srgbClr val="92D050"/>
                </a:solidFill>
                <a:latin typeface="Open Sans"/>
              </a:rPr>
              <a:t>Contents</a:t>
            </a:r>
            <a:endParaRPr lang="en-US" sz="3600" b="1" dirty="0">
              <a:solidFill>
                <a:srgbClr val="92D050"/>
              </a:solidFill>
              <a:latin typeface="Open Sans"/>
            </a:endParaRPr>
          </a:p>
        </p:txBody>
      </p:sp>
      <p:sp>
        <p:nvSpPr>
          <p:cNvPr id="3" name="TextBox 2"/>
          <p:cNvSpPr txBox="1"/>
          <p:nvPr/>
        </p:nvSpPr>
        <p:spPr>
          <a:xfrm>
            <a:off x="2935266" y="901874"/>
            <a:ext cx="9782827" cy="6370975"/>
          </a:xfrm>
          <a:prstGeom prst="rect">
            <a:avLst/>
          </a:prstGeom>
          <a:noFill/>
        </p:spPr>
        <p:txBody>
          <a:bodyPr wrap="square" rtlCol="0">
            <a:spAutoFit/>
          </a:bodyPr>
          <a:lstStyle/>
          <a:p>
            <a:r>
              <a:rPr lang="en-US" sz="2400" dirty="0">
                <a:latin typeface="Open Sans"/>
              </a:rPr>
              <a:t>Slide 1				Title – Prepositions</a:t>
            </a:r>
            <a:endParaRPr lang="en-US" sz="2400" dirty="0">
              <a:latin typeface="Open Sans"/>
            </a:endParaRPr>
          </a:p>
          <a:p>
            <a:r>
              <a:rPr lang="en-US" sz="2400" dirty="0">
                <a:latin typeface="Open Sans"/>
              </a:rPr>
              <a:t>Slide 2				Contents</a:t>
            </a:r>
            <a:endParaRPr lang="en-US" sz="2400" dirty="0">
              <a:latin typeface="Open Sans"/>
            </a:endParaRPr>
          </a:p>
          <a:p>
            <a:r>
              <a:rPr lang="en-US" sz="2400" dirty="0">
                <a:latin typeface="Open Sans"/>
              </a:rPr>
              <a:t>Slide 3 – 7 		What is a preposition?</a:t>
            </a:r>
            <a:endParaRPr lang="en-US" sz="2400" dirty="0">
              <a:latin typeface="Open Sans"/>
            </a:endParaRPr>
          </a:p>
          <a:p>
            <a:r>
              <a:rPr lang="en-US" sz="2400" dirty="0">
                <a:latin typeface="Open Sans"/>
              </a:rPr>
              <a:t>Slide 8 – 9		Rules</a:t>
            </a:r>
            <a:endParaRPr lang="en-US" sz="2400" dirty="0">
              <a:latin typeface="Open Sans"/>
            </a:endParaRPr>
          </a:p>
          <a:p>
            <a:r>
              <a:rPr lang="en-US" sz="2400" dirty="0">
                <a:latin typeface="Open Sans"/>
              </a:rPr>
              <a:t>Slide 10			Types of Preposition</a:t>
            </a:r>
            <a:endParaRPr lang="en-US" sz="2400" dirty="0">
              <a:latin typeface="Open Sans"/>
            </a:endParaRPr>
          </a:p>
          <a:p>
            <a:r>
              <a:rPr lang="en-US" sz="2400" dirty="0">
                <a:latin typeface="Open Sans"/>
              </a:rPr>
              <a:t>Slide 11 – 15		</a:t>
            </a:r>
            <a:r>
              <a:rPr lang="en-US" sz="2400" i="1" dirty="0">
                <a:latin typeface="Open Sans"/>
              </a:rPr>
              <a:t>Time</a:t>
            </a:r>
            <a:endParaRPr lang="en-US" sz="2400" i="1" dirty="0">
              <a:latin typeface="Open Sans"/>
            </a:endParaRPr>
          </a:p>
          <a:p>
            <a:r>
              <a:rPr lang="en-US" sz="2400" dirty="0">
                <a:latin typeface="Open Sans"/>
              </a:rPr>
              <a:t>Slide 16 – 20		</a:t>
            </a:r>
            <a:r>
              <a:rPr lang="en-US" sz="2400" i="1" dirty="0">
                <a:latin typeface="Open Sans"/>
              </a:rPr>
              <a:t>Place</a:t>
            </a:r>
            <a:endParaRPr lang="en-US" sz="2400" i="1" dirty="0">
              <a:latin typeface="Open Sans"/>
            </a:endParaRPr>
          </a:p>
          <a:p>
            <a:r>
              <a:rPr lang="en-US" sz="2400" dirty="0">
                <a:latin typeface="Open Sans"/>
              </a:rPr>
              <a:t>Slide 21 – 24		</a:t>
            </a:r>
            <a:r>
              <a:rPr lang="en-US" sz="2400" i="1" dirty="0">
                <a:latin typeface="Open Sans"/>
              </a:rPr>
              <a:t>Direction</a:t>
            </a:r>
            <a:endParaRPr lang="en-US" sz="2400" i="1" dirty="0">
              <a:latin typeface="Open Sans"/>
            </a:endParaRPr>
          </a:p>
          <a:p>
            <a:r>
              <a:rPr lang="en-US" sz="2400" dirty="0">
                <a:latin typeface="Open Sans"/>
              </a:rPr>
              <a:t>Slide 25 – 26		Prepositions and Nouns</a:t>
            </a:r>
            <a:endParaRPr lang="en-US" sz="2400" dirty="0">
              <a:latin typeface="Open Sans"/>
            </a:endParaRPr>
          </a:p>
          <a:p>
            <a:r>
              <a:rPr lang="en-US" sz="2400" dirty="0">
                <a:latin typeface="Open Sans"/>
              </a:rPr>
              <a:t>Slide 27 – 31		Prepositions and Verbs</a:t>
            </a:r>
            <a:endParaRPr lang="en-US" sz="2400" dirty="0">
              <a:latin typeface="Open Sans"/>
            </a:endParaRPr>
          </a:p>
          <a:p>
            <a:r>
              <a:rPr lang="en-US" sz="2400" dirty="0">
                <a:latin typeface="Open Sans"/>
              </a:rPr>
              <a:t>Slide 32 – 33		Prepositions and Adjectives</a:t>
            </a:r>
            <a:endParaRPr lang="en-US" sz="2400" dirty="0">
              <a:latin typeface="Open Sans"/>
            </a:endParaRPr>
          </a:p>
          <a:p>
            <a:r>
              <a:rPr lang="en-US" sz="2400" dirty="0">
                <a:latin typeface="Open Sans"/>
              </a:rPr>
              <a:t>Slide 34 – 36		Exercise 1</a:t>
            </a:r>
            <a:endParaRPr lang="en-US" sz="2400" dirty="0">
              <a:latin typeface="Open Sans"/>
            </a:endParaRPr>
          </a:p>
          <a:p>
            <a:r>
              <a:rPr lang="en-US" sz="2400" dirty="0">
                <a:latin typeface="Open Sans"/>
              </a:rPr>
              <a:t>Slide 37			Exercise 2</a:t>
            </a:r>
            <a:endParaRPr lang="en-US" sz="2400" dirty="0">
              <a:latin typeface="Open Sans"/>
            </a:endParaRPr>
          </a:p>
          <a:p>
            <a:r>
              <a:rPr lang="en-US" sz="2400" dirty="0">
                <a:latin typeface="Open Sans"/>
              </a:rPr>
              <a:t>Slide 38			Exercise 3</a:t>
            </a:r>
            <a:endParaRPr lang="en-US" sz="2400" dirty="0">
              <a:latin typeface="Open Sans"/>
            </a:endParaRPr>
          </a:p>
          <a:p>
            <a:r>
              <a:rPr lang="en-US" sz="2400" dirty="0">
                <a:latin typeface="Open Sans"/>
              </a:rPr>
              <a:t>Slide 39 			References</a:t>
            </a:r>
            <a:endParaRPr lang="en-US" sz="2400" dirty="0">
              <a:latin typeface="Open Sans"/>
            </a:endParaRPr>
          </a:p>
          <a:p>
            <a:r>
              <a:rPr lang="en-US" sz="2400" dirty="0">
                <a:latin typeface="Open Sans"/>
              </a:rPr>
              <a:t>		</a:t>
            </a:r>
            <a:endParaRPr lang="en-US" sz="2400" dirty="0">
              <a:latin typeface="Open Sans"/>
            </a:endParaRPr>
          </a:p>
          <a:p>
            <a:endParaRPr lang="en-US" sz="2400" dirty="0">
              <a:latin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725" y="2275552"/>
            <a:ext cx="10304745" cy="1938992"/>
          </a:xfrm>
          <a:prstGeom prst="rect">
            <a:avLst/>
          </a:prstGeom>
        </p:spPr>
        <p:txBody>
          <a:bodyPr wrap="square">
            <a:spAutoFit/>
          </a:bodyPr>
          <a:lstStyle/>
          <a:p>
            <a:r>
              <a:rPr lang="en-US" sz="2400" dirty="0">
                <a:latin typeface="Open Sans"/>
              </a:rPr>
              <a:t>Prepositions of movement are quite easy to understand as they are less abstract than prepositions of place and time. Essentially, they describe how something or someone moves from one place to another. The most commonly used preposition of movement is </a:t>
            </a:r>
            <a:r>
              <a:rPr lang="en-US" sz="2400" b="1" i="1" dirty="0">
                <a:solidFill>
                  <a:srgbClr val="92D050"/>
                </a:solidFill>
                <a:latin typeface="Open Sans"/>
              </a:rPr>
              <a:t>to</a:t>
            </a:r>
            <a:r>
              <a:rPr lang="en-US" sz="2400" dirty="0">
                <a:latin typeface="Open Sans"/>
              </a:rPr>
              <a:t>, which usually serves to highlight that there is movement towards a specific destination.</a:t>
            </a:r>
            <a:endParaRPr lang="en-US" sz="2400" dirty="0"/>
          </a:p>
        </p:txBody>
      </p:sp>
      <p:sp>
        <p:nvSpPr>
          <p:cNvPr id="3" name="TextBox 2"/>
          <p:cNvSpPr txBox="1"/>
          <p:nvPr/>
        </p:nvSpPr>
        <p:spPr>
          <a:xfrm>
            <a:off x="3306871" y="275572"/>
            <a:ext cx="5949863" cy="646331"/>
          </a:xfrm>
          <a:prstGeom prst="rect">
            <a:avLst/>
          </a:prstGeom>
          <a:noFill/>
        </p:spPr>
        <p:txBody>
          <a:bodyPr wrap="square" rtlCol="0">
            <a:spAutoFit/>
          </a:bodyPr>
          <a:lstStyle/>
          <a:p>
            <a:r>
              <a:rPr lang="en-US" sz="3600" b="1" dirty="0">
                <a:solidFill>
                  <a:srgbClr val="92D050"/>
                </a:solidFill>
                <a:latin typeface="Open Sans"/>
              </a:rPr>
              <a:t>Prepositions of Movement</a:t>
            </a:r>
            <a:endParaRPr lang="en-US" sz="3600" b="1" dirty="0">
              <a:solidFill>
                <a:srgbClr val="92D050"/>
              </a:solidFill>
              <a:latin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415" y="1587333"/>
            <a:ext cx="10467584" cy="3046988"/>
          </a:xfrm>
          <a:prstGeom prst="rect">
            <a:avLst/>
          </a:prstGeom>
        </p:spPr>
        <p:txBody>
          <a:bodyPr wrap="square">
            <a:spAutoFit/>
          </a:bodyPr>
          <a:lstStyle/>
          <a:p>
            <a:r>
              <a:rPr lang="en-US" sz="2400" dirty="0">
                <a:latin typeface="Open Sans"/>
              </a:rPr>
              <a:t>Prepositions of movement examples in the following sentences are in bold for easy identification.</a:t>
            </a:r>
            <a:endParaRPr lang="en-US" sz="2400" dirty="0">
              <a:latin typeface="Open Sans"/>
            </a:endParaRPr>
          </a:p>
          <a:p>
            <a:endParaRPr lang="en-US" sz="2400" dirty="0">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He has gone on vacation </a:t>
            </a:r>
            <a:r>
              <a:rPr lang="en-US" sz="2400" b="1" dirty="0">
                <a:solidFill>
                  <a:srgbClr val="92D050"/>
                </a:solidFill>
                <a:latin typeface="Open Sans"/>
              </a:rPr>
              <a:t>to</a:t>
            </a:r>
            <a:r>
              <a:rPr lang="en-US" sz="2400" b="1" dirty="0">
                <a:latin typeface="Open Sans"/>
              </a:rPr>
              <a:t> </a:t>
            </a:r>
            <a:r>
              <a:rPr lang="en-US" sz="2400" dirty="0">
                <a:latin typeface="Open Sans"/>
              </a:rPr>
              <a:t>France.</a:t>
            </a:r>
            <a:endParaRPr lang="en-US" sz="2400" dirty="0">
              <a:latin typeface="Open Sans"/>
            </a:endParaRPr>
          </a:p>
          <a:p>
            <a:pPr>
              <a:buFont typeface="Arial" panose="020B0604020202020204" pitchFamily="34" charset="0"/>
              <a:buChar char="•"/>
            </a:pPr>
            <a:r>
              <a:rPr lang="en-US" sz="2400" dirty="0">
                <a:latin typeface="Open Sans"/>
              </a:rPr>
              <a:t>She went </a:t>
            </a:r>
            <a:r>
              <a:rPr lang="en-US" sz="2400" b="1" dirty="0">
                <a:solidFill>
                  <a:srgbClr val="92D050"/>
                </a:solidFill>
                <a:latin typeface="Open Sans"/>
              </a:rPr>
              <a:t>to</a:t>
            </a:r>
            <a:r>
              <a:rPr lang="en-US" sz="2400" dirty="0">
                <a:latin typeface="Open Sans"/>
              </a:rPr>
              <a:t> the bowling alley every Friday last summer.</a:t>
            </a:r>
            <a:endParaRPr lang="en-US" sz="2400" dirty="0">
              <a:latin typeface="Open Sans"/>
            </a:endParaRPr>
          </a:p>
          <a:p>
            <a:pPr>
              <a:buFont typeface="Arial" panose="020B0604020202020204" pitchFamily="34" charset="0"/>
              <a:buChar char="•"/>
            </a:pPr>
            <a:r>
              <a:rPr lang="en-US" sz="2400" dirty="0">
                <a:latin typeface="Open Sans"/>
              </a:rPr>
              <a:t>I will go </a:t>
            </a:r>
            <a:r>
              <a:rPr lang="en-US" sz="2400" b="1" dirty="0">
                <a:solidFill>
                  <a:srgbClr val="92D050"/>
                </a:solidFill>
                <a:latin typeface="Open Sans"/>
              </a:rPr>
              <a:t>to</a:t>
            </a:r>
            <a:r>
              <a:rPr lang="en-US" sz="2400" dirty="0">
                <a:latin typeface="Open Sans"/>
              </a:rPr>
              <a:t> bed when I am tired.</a:t>
            </a:r>
            <a:endParaRPr lang="en-US" sz="2400" dirty="0">
              <a:latin typeface="Open Sans"/>
            </a:endParaRPr>
          </a:p>
          <a:p>
            <a:pPr>
              <a:buFont typeface="Arial" panose="020B0604020202020204" pitchFamily="34" charset="0"/>
              <a:buChar char="•"/>
            </a:pPr>
            <a:r>
              <a:rPr lang="en-US" sz="2400" dirty="0">
                <a:latin typeface="Open Sans"/>
              </a:rPr>
              <a:t>They will go </a:t>
            </a:r>
            <a:r>
              <a:rPr lang="en-US" sz="2400" b="1" dirty="0">
                <a:solidFill>
                  <a:srgbClr val="92D050"/>
                </a:solidFill>
                <a:latin typeface="Open Sans"/>
              </a:rPr>
              <a:t>to</a:t>
            </a:r>
            <a:r>
              <a:rPr lang="en-US" sz="2400" b="1" dirty="0">
                <a:latin typeface="Open Sans"/>
              </a:rPr>
              <a:t> </a:t>
            </a:r>
            <a:r>
              <a:rPr lang="en-US" sz="2400" dirty="0">
                <a:latin typeface="Open Sans"/>
              </a:rPr>
              <a:t>the zoo if they finish their errands.</a:t>
            </a:r>
            <a:endParaRPr lang="en-US" sz="2400" b="0" i="0" dirty="0">
              <a:effectLst/>
              <a:latin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7032" y="1863618"/>
            <a:ext cx="10496810" cy="2677656"/>
          </a:xfrm>
          <a:prstGeom prst="rect">
            <a:avLst/>
          </a:prstGeom>
        </p:spPr>
        <p:txBody>
          <a:bodyPr wrap="square">
            <a:spAutoFit/>
          </a:bodyPr>
          <a:lstStyle/>
          <a:p>
            <a:r>
              <a:rPr lang="en-US" sz="2400" dirty="0">
                <a:latin typeface="Open Sans"/>
              </a:rPr>
              <a:t>Other more specific prepositions of movement include:</a:t>
            </a:r>
            <a:endParaRPr lang="en-US" sz="2400" dirty="0">
              <a:latin typeface="Open Sans"/>
            </a:endParaRPr>
          </a:p>
          <a:p>
            <a:endParaRPr lang="en-US" sz="2400" dirty="0">
              <a:latin typeface="Open Sans"/>
            </a:endParaRPr>
          </a:p>
          <a:p>
            <a:r>
              <a:rPr lang="en-US" sz="2400" dirty="0">
                <a:latin typeface="Open Sans"/>
              </a:rPr>
              <a:t> </a:t>
            </a:r>
            <a:r>
              <a:rPr lang="en-US" sz="2400" i="1" dirty="0">
                <a:solidFill>
                  <a:srgbClr val="92D050"/>
                </a:solidFill>
                <a:latin typeface="Open Sans"/>
              </a:rPr>
              <a:t>through, across, off, down</a:t>
            </a:r>
            <a:r>
              <a:rPr lang="en-US" sz="2400" dirty="0">
                <a:solidFill>
                  <a:srgbClr val="92D050"/>
                </a:solidFill>
                <a:latin typeface="Open Sans"/>
              </a:rPr>
              <a:t> </a:t>
            </a:r>
            <a:r>
              <a:rPr lang="en-US" sz="2400" dirty="0">
                <a:latin typeface="Open Sans"/>
              </a:rPr>
              <a:t>and</a:t>
            </a:r>
            <a:r>
              <a:rPr lang="en-US" sz="2400" dirty="0">
                <a:solidFill>
                  <a:srgbClr val="92D050"/>
                </a:solidFill>
                <a:latin typeface="Open Sans"/>
              </a:rPr>
              <a:t> </a:t>
            </a:r>
            <a:r>
              <a:rPr lang="en-US" sz="2400" i="1" dirty="0">
                <a:solidFill>
                  <a:srgbClr val="92D050"/>
                </a:solidFill>
                <a:latin typeface="Open Sans"/>
              </a:rPr>
              <a:t>into</a:t>
            </a:r>
            <a:r>
              <a:rPr lang="en-US" sz="2400" dirty="0">
                <a:latin typeface="Open Sans"/>
              </a:rPr>
              <a:t>. </a:t>
            </a:r>
            <a:endParaRPr lang="en-US" sz="2400" dirty="0">
              <a:latin typeface="Open Sans"/>
            </a:endParaRPr>
          </a:p>
          <a:p>
            <a:endParaRPr lang="en-US" sz="2400" dirty="0">
              <a:latin typeface="Open Sans"/>
            </a:endParaRPr>
          </a:p>
          <a:p>
            <a:endParaRPr lang="en-US" sz="2400" dirty="0">
              <a:latin typeface="Open Sans"/>
            </a:endParaRPr>
          </a:p>
          <a:p>
            <a:r>
              <a:rPr lang="en-US" sz="2400" dirty="0">
                <a:latin typeface="Open Sans"/>
              </a:rPr>
              <a:t>These prepositions can sometimes get mixed up with others. While they are similar, they have individual meanings that add context to the movement.</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816" y="632502"/>
            <a:ext cx="10484285" cy="6001643"/>
          </a:xfrm>
          <a:prstGeom prst="rect">
            <a:avLst/>
          </a:prstGeom>
        </p:spPr>
        <p:txBody>
          <a:bodyPr wrap="square">
            <a:spAutoFit/>
          </a:bodyPr>
          <a:lstStyle/>
          <a:p>
            <a:r>
              <a:rPr lang="en-US" sz="2400" b="1" i="1" dirty="0">
                <a:solidFill>
                  <a:srgbClr val="92D050"/>
                </a:solidFill>
                <a:latin typeface="Open Sans"/>
              </a:rPr>
              <a:t>Across</a:t>
            </a:r>
            <a:r>
              <a:rPr lang="en-US" sz="2400" dirty="0">
                <a:latin typeface="Open Sans"/>
              </a:rPr>
              <a:t> refers to moving from one side to another.</a:t>
            </a:r>
            <a:endParaRPr lang="en-US" sz="2400" dirty="0">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Mike travelled </a:t>
            </a:r>
            <a:r>
              <a:rPr lang="en-US" sz="2400" b="1" dirty="0">
                <a:solidFill>
                  <a:srgbClr val="92D050"/>
                </a:solidFill>
                <a:latin typeface="Open Sans"/>
              </a:rPr>
              <a:t>across</a:t>
            </a:r>
            <a:r>
              <a:rPr lang="en-US" sz="2400" dirty="0">
                <a:latin typeface="Open Sans"/>
              </a:rPr>
              <a:t> America on his motorcycle.</a:t>
            </a:r>
            <a:endParaRPr lang="en-US" sz="2400" dirty="0">
              <a:latin typeface="Open Sans"/>
            </a:endParaRPr>
          </a:p>
          <a:p>
            <a:pPr>
              <a:buFont typeface="Arial" panose="020B0604020202020204" pitchFamily="34" charset="0"/>
              <a:buChar char="•"/>
            </a:pPr>
            <a:r>
              <a:rPr lang="en-US" sz="2400" dirty="0">
                <a:latin typeface="Open Sans"/>
              </a:rPr>
              <a:t>Rebecca and Judi are swimming </a:t>
            </a:r>
            <a:r>
              <a:rPr lang="en-US" sz="2400" b="1" dirty="0">
                <a:solidFill>
                  <a:srgbClr val="92D050"/>
                </a:solidFill>
                <a:latin typeface="Open Sans"/>
              </a:rPr>
              <a:t>across</a:t>
            </a:r>
            <a:r>
              <a:rPr lang="en-US" sz="2400" dirty="0">
                <a:latin typeface="Open Sans"/>
              </a:rPr>
              <a:t> the lake.</a:t>
            </a:r>
            <a:endParaRPr lang="en-US" sz="2400" dirty="0">
              <a:latin typeface="Open Sans"/>
            </a:endParaRPr>
          </a:p>
          <a:p>
            <a:pPr>
              <a:buFont typeface="Arial" panose="020B0604020202020204" pitchFamily="34" charset="0"/>
              <a:buChar char="•"/>
            </a:pPr>
            <a:endParaRPr lang="en-US" sz="2400" dirty="0">
              <a:latin typeface="Open Sans"/>
            </a:endParaRPr>
          </a:p>
          <a:p>
            <a:pPr>
              <a:buFont typeface="Arial" panose="020B0604020202020204" pitchFamily="34" charset="0"/>
              <a:buChar char="•"/>
            </a:pPr>
            <a:endParaRPr lang="en-US" sz="2400" dirty="0">
              <a:latin typeface="Open Sans"/>
            </a:endParaRPr>
          </a:p>
          <a:p>
            <a:r>
              <a:rPr lang="en-US" sz="2400" b="1" i="1" dirty="0">
                <a:solidFill>
                  <a:srgbClr val="92D050"/>
                </a:solidFill>
                <a:latin typeface="Open Sans"/>
              </a:rPr>
              <a:t>Through</a:t>
            </a:r>
            <a:r>
              <a:rPr lang="en-US" sz="2400" dirty="0">
                <a:latin typeface="Open Sans"/>
              </a:rPr>
              <a:t> refers to moving directly inside something and out the other end.</a:t>
            </a:r>
            <a:endParaRPr lang="en-US" sz="2400" dirty="0">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The bullet Ben shot went </a:t>
            </a:r>
            <a:r>
              <a:rPr lang="en-US" sz="2400" b="1" dirty="0">
                <a:solidFill>
                  <a:srgbClr val="92D050"/>
                </a:solidFill>
                <a:latin typeface="Open Sans"/>
              </a:rPr>
              <a:t>through</a:t>
            </a:r>
            <a:r>
              <a:rPr lang="en-US" sz="2400" b="1" dirty="0">
                <a:latin typeface="Open Sans"/>
              </a:rPr>
              <a:t> </a:t>
            </a:r>
            <a:r>
              <a:rPr lang="en-US" sz="2400" dirty="0">
                <a:latin typeface="Open Sans"/>
              </a:rPr>
              <a:t>the window.</a:t>
            </a:r>
            <a:endParaRPr lang="en-US" sz="2400" dirty="0">
              <a:latin typeface="Open Sans"/>
            </a:endParaRPr>
          </a:p>
          <a:p>
            <a:pPr>
              <a:buFont typeface="Arial" panose="020B0604020202020204" pitchFamily="34" charset="0"/>
              <a:buChar char="•"/>
            </a:pPr>
            <a:r>
              <a:rPr lang="en-US" sz="2400" dirty="0">
                <a:latin typeface="Open Sans"/>
              </a:rPr>
              <a:t>The train passes </a:t>
            </a:r>
            <a:r>
              <a:rPr lang="en-US" sz="2400" b="1" dirty="0">
                <a:solidFill>
                  <a:srgbClr val="92D050"/>
                </a:solidFill>
                <a:latin typeface="Open Sans"/>
              </a:rPr>
              <a:t>through</a:t>
            </a:r>
            <a:r>
              <a:rPr lang="en-US" sz="2400" dirty="0">
                <a:solidFill>
                  <a:srgbClr val="92D050"/>
                </a:solidFill>
                <a:latin typeface="Open Sans"/>
              </a:rPr>
              <a:t> </a:t>
            </a:r>
            <a:r>
              <a:rPr lang="en-US" sz="2400" dirty="0">
                <a:latin typeface="Open Sans"/>
              </a:rPr>
              <a:t>the tunnel.</a:t>
            </a:r>
            <a:endParaRPr lang="en-US" sz="2400" dirty="0">
              <a:latin typeface="Open Sans"/>
            </a:endParaRPr>
          </a:p>
          <a:p>
            <a:pPr>
              <a:buFont typeface="Arial" panose="020B0604020202020204" pitchFamily="34" charset="0"/>
              <a:buChar char="•"/>
            </a:pPr>
            <a:endParaRPr lang="en-US" sz="2400" dirty="0">
              <a:latin typeface="Open Sans"/>
            </a:endParaRPr>
          </a:p>
          <a:p>
            <a:pPr>
              <a:buFont typeface="Arial" panose="020B0604020202020204" pitchFamily="34" charset="0"/>
              <a:buChar char="•"/>
            </a:pPr>
            <a:endParaRPr lang="en-US" sz="2400" dirty="0">
              <a:latin typeface="Open Sans"/>
            </a:endParaRPr>
          </a:p>
          <a:p>
            <a:r>
              <a:rPr lang="en-US" sz="2400" b="1" i="1" dirty="0">
                <a:solidFill>
                  <a:srgbClr val="92D050"/>
                </a:solidFill>
                <a:latin typeface="Open Sans"/>
              </a:rPr>
              <a:t>Into</a:t>
            </a:r>
            <a:r>
              <a:rPr lang="en-US" sz="2400" dirty="0">
                <a:latin typeface="Open Sans"/>
              </a:rPr>
              <a:t> refers to entering or looking inside something.</a:t>
            </a:r>
            <a:endParaRPr lang="en-US" sz="2400" dirty="0">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James went</a:t>
            </a:r>
            <a:r>
              <a:rPr lang="en-US" sz="2400" b="1" dirty="0">
                <a:latin typeface="Open Sans"/>
              </a:rPr>
              <a:t> </a:t>
            </a:r>
            <a:r>
              <a:rPr lang="en-US" sz="2400" b="1" dirty="0">
                <a:solidFill>
                  <a:srgbClr val="92D050"/>
                </a:solidFill>
                <a:latin typeface="Open Sans"/>
              </a:rPr>
              <a:t>into</a:t>
            </a:r>
            <a:r>
              <a:rPr lang="en-US" sz="2400" b="1" dirty="0">
                <a:latin typeface="Open Sans"/>
              </a:rPr>
              <a:t> </a:t>
            </a:r>
            <a:r>
              <a:rPr lang="en-US" sz="2400" dirty="0">
                <a:latin typeface="Open Sans"/>
              </a:rPr>
              <a:t>the room</a:t>
            </a:r>
            <a:r>
              <a:rPr lang="en-US" sz="2400" b="1" dirty="0">
                <a:latin typeface="Open Sans"/>
              </a:rPr>
              <a:t>.</a:t>
            </a:r>
            <a:endParaRPr lang="en-US" sz="2400" dirty="0">
              <a:latin typeface="Open Sans"/>
            </a:endParaRPr>
          </a:p>
          <a:p>
            <a:pPr>
              <a:buFont typeface="Arial" panose="020B0604020202020204" pitchFamily="34" charset="0"/>
              <a:buChar char="•"/>
            </a:pPr>
            <a:r>
              <a:rPr lang="en-US" sz="2400" dirty="0">
                <a:latin typeface="Open Sans"/>
              </a:rPr>
              <a:t>They stare </a:t>
            </a:r>
            <a:r>
              <a:rPr lang="en-US" sz="2400" b="1" dirty="0">
                <a:solidFill>
                  <a:srgbClr val="92D050"/>
                </a:solidFill>
                <a:latin typeface="Open Sans"/>
              </a:rPr>
              <a:t>into</a:t>
            </a:r>
            <a:r>
              <a:rPr lang="en-US" sz="2400" dirty="0">
                <a:latin typeface="Open Sans"/>
              </a:rPr>
              <a:t> the darkness.</a:t>
            </a:r>
            <a:endParaRPr lang="en-US" sz="2400" b="0" i="0" dirty="0">
              <a:effectLst/>
              <a:latin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9094" y="1786323"/>
            <a:ext cx="9966544" cy="3046988"/>
          </a:xfrm>
          <a:prstGeom prst="rect">
            <a:avLst/>
          </a:prstGeom>
        </p:spPr>
        <p:txBody>
          <a:bodyPr wrap="square">
            <a:spAutoFit/>
          </a:bodyPr>
          <a:lstStyle/>
          <a:p>
            <a:r>
              <a:rPr lang="en-US" sz="2400" b="1" i="1" dirty="0">
                <a:solidFill>
                  <a:srgbClr val="92D050"/>
                </a:solidFill>
                <a:latin typeface="Open Sans"/>
              </a:rPr>
              <a:t>Up, over, down, past</a:t>
            </a:r>
            <a:r>
              <a:rPr lang="en-US" sz="2400" dirty="0">
                <a:latin typeface="Open Sans"/>
              </a:rPr>
              <a:t> and </a:t>
            </a:r>
            <a:r>
              <a:rPr lang="en-US" sz="2400" b="1" i="1" dirty="0">
                <a:solidFill>
                  <a:srgbClr val="92D050"/>
                </a:solidFill>
                <a:latin typeface="Open Sans"/>
              </a:rPr>
              <a:t>around</a:t>
            </a:r>
            <a:r>
              <a:rPr lang="en-US" sz="2400" b="1" dirty="0">
                <a:latin typeface="Open Sans"/>
              </a:rPr>
              <a:t> </a:t>
            </a:r>
            <a:r>
              <a:rPr lang="en-US" sz="2400" dirty="0">
                <a:latin typeface="Open Sans"/>
              </a:rPr>
              <a:t>indicate directions of movement:</a:t>
            </a:r>
            <a:endParaRPr lang="en-US" sz="2400" dirty="0">
              <a:latin typeface="Open Sans"/>
            </a:endParaRPr>
          </a:p>
          <a:p>
            <a:endParaRPr lang="en-US" sz="2400" dirty="0">
              <a:latin typeface="Open Sans"/>
            </a:endParaRPr>
          </a:p>
          <a:p>
            <a:endParaRPr lang="en-US" sz="2400" dirty="0">
              <a:latin typeface="Open Sans"/>
            </a:endParaRPr>
          </a:p>
          <a:p>
            <a:pPr>
              <a:buFont typeface="+mj-lt"/>
              <a:buAutoNum type="arabicPeriod"/>
            </a:pPr>
            <a:r>
              <a:rPr lang="en-US" sz="2400" dirty="0">
                <a:latin typeface="Open Sans"/>
              </a:rPr>
              <a:t>Jack went </a:t>
            </a:r>
            <a:r>
              <a:rPr lang="en-US" sz="2400" b="1" dirty="0">
                <a:solidFill>
                  <a:srgbClr val="92D050"/>
                </a:solidFill>
                <a:latin typeface="Open Sans"/>
              </a:rPr>
              <a:t>up</a:t>
            </a:r>
            <a:r>
              <a:rPr lang="en-US" sz="2400" dirty="0">
                <a:latin typeface="Open Sans"/>
              </a:rPr>
              <a:t> the hill.</a:t>
            </a:r>
            <a:endParaRPr lang="en-US" sz="2400" dirty="0">
              <a:latin typeface="Open Sans"/>
            </a:endParaRPr>
          </a:p>
          <a:p>
            <a:pPr>
              <a:buFont typeface="+mj-lt"/>
              <a:buAutoNum type="arabicPeriod"/>
            </a:pPr>
            <a:r>
              <a:rPr lang="en-US" sz="2400" dirty="0">
                <a:latin typeface="Open Sans"/>
              </a:rPr>
              <a:t>Jill came tumbling </a:t>
            </a:r>
            <a:r>
              <a:rPr lang="en-US" sz="2400" b="1" dirty="0">
                <a:solidFill>
                  <a:srgbClr val="92D050"/>
                </a:solidFill>
                <a:latin typeface="Open Sans"/>
              </a:rPr>
              <a:t>down</a:t>
            </a:r>
            <a:r>
              <a:rPr lang="en-US" sz="2400" b="1" dirty="0">
                <a:latin typeface="Open Sans"/>
              </a:rPr>
              <a:t> </a:t>
            </a:r>
            <a:r>
              <a:rPr lang="en-US" sz="2400" dirty="0">
                <a:latin typeface="Open Sans"/>
              </a:rPr>
              <a:t>after.</a:t>
            </a:r>
            <a:endParaRPr lang="en-US" sz="2400" dirty="0">
              <a:latin typeface="Open Sans"/>
            </a:endParaRPr>
          </a:p>
          <a:p>
            <a:pPr>
              <a:buFont typeface="+mj-lt"/>
              <a:buAutoNum type="arabicPeriod"/>
            </a:pPr>
            <a:r>
              <a:rPr lang="en-US" sz="2400" dirty="0">
                <a:latin typeface="Open Sans"/>
              </a:rPr>
              <a:t>We will travel </a:t>
            </a:r>
            <a:r>
              <a:rPr lang="en-US" sz="2400" b="1" dirty="0">
                <a:solidFill>
                  <a:srgbClr val="92D050"/>
                </a:solidFill>
                <a:latin typeface="Open Sans"/>
              </a:rPr>
              <a:t>over</a:t>
            </a:r>
            <a:r>
              <a:rPr lang="en-US" sz="2400" dirty="0">
                <a:latin typeface="Open Sans"/>
              </a:rPr>
              <a:t> rough terrain on our way to Grandma’s house.</a:t>
            </a:r>
            <a:endParaRPr lang="en-US" sz="2400" dirty="0">
              <a:latin typeface="Open Sans"/>
            </a:endParaRPr>
          </a:p>
          <a:p>
            <a:pPr>
              <a:buFont typeface="+mj-lt"/>
              <a:buAutoNum type="arabicPeriod"/>
            </a:pPr>
            <a:r>
              <a:rPr lang="en-US" sz="2400" dirty="0">
                <a:latin typeface="Open Sans"/>
              </a:rPr>
              <a:t>The horse runs </a:t>
            </a:r>
            <a:r>
              <a:rPr lang="en-US" sz="2400" b="1" dirty="0">
                <a:solidFill>
                  <a:srgbClr val="92D050"/>
                </a:solidFill>
                <a:latin typeface="Open Sans"/>
              </a:rPr>
              <a:t>around</a:t>
            </a:r>
            <a:r>
              <a:rPr lang="en-US" sz="2400" dirty="0">
                <a:latin typeface="Open Sans"/>
              </a:rPr>
              <a:t> the track all morning.</a:t>
            </a:r>
            <a:endParaRPr lang="en-US" sz="2400" dirty="0">
              <a:latin typeface="Open Sans"/>
            </a:endParaRPr>
          </a:p>
          <a:p>
            <a:pPr>
              <a:buFont typeface="+mj-lt"/>
              <a:buAutoNum type="arabicPeriod"/>
            </a:pPr>
            <a:r>
              <a:rPr lang="en-US" sz="2400" dirty="0">
                <a:latin typeface="Open Sans"/>
              </a:rPr>
              <a:t>A car zoomed </a:t>
            </a:r>
            <a:r>
              <a:rPr lang="en-US" sz="2400" b="1" dirty="0">
                <a:solidFill>
                  <a:srgbClr val="92D050"/>
                </a:solidFill>
                <a:latin typeface="Open Sans"/>
              </a:rPr>
              <a:t>past</a:t>
            </a:r>
            <a:r>
              <a:rPr lang="en-US" sz="2400" dirty="0">
                <a:latin typeface="Open Sans"/>
              </a:rPr>
              <a:t> a truck on the highway</a:t>
            </a:r>
            <a:endParaRPr lang="en-US" sz="2400" b="0" i="0" dirty="0">
              <a:effectLst/>
              <a:latin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1562" y="1585194"/>
            <a:ext cx="11160691" cy="4524315"/>
          </a:xfrm>
          <a:prstGeom prst="rect">
            <a:avLst/>
          </a:prstGeom>
        </p:spPr>
        <p:txBody>
          <a:bodyPr wrap="square">
            <a:spAutoFit/>
          </a:bodyPr>
          <a:lstStyle/>
          <a:p>
            <a:r>
              <a:rPr lang="en-US" sz="2400" dirty="0">
                <a:latin typeface="Open Sans"/>
              </a:rPr>
              <a:t>There are lots of different nouns that carry specific prepositions to consolidate their meaning. These are called </a:t>
            </a:r>
            <a:r>
              <a:rPr lang="en-US" sz="2400" b="1" dirty="0">
                <a:solidFill>
                  <a:srgbClr val="92D050"/>
                </a:solidFill>
                <a:latin typeface="Open Sans"/>
              </a:rPr>
              <a:t>dependent prepositions</a:t>
            </a:r>
            <a:r>
              <a:rPr lang="en-US" sz="2400" dirty="0">
                <a:latin typeface="Open Sans"/>
              </a:rPr>
              <a:t>. </a:t>
            </a:r>
            <a:endParaRPr lang="en-US" sz="2400" dirty="0">
              <a:latin typeface="Open Sans"/>
            </a:endParaRPr>
          </a:p>
          <a:p>
            <a:endParaRPr lang="en-US" sz="2400" dirty="0">
              <a:latin typeface="Open Sans"/>
            </a:endParaRPr>
          </a:p>
          <a:p>
            <a:endParaRPr lang="en-US" sz="2400" dirty="0">
              <a:latin typeface="Open Sans"/>
            </a:endParaRPr>
          </a:p>
          <a:p>
            <a:r>
              <a:rPr lang="en-US" sz="2400" dirty="0">
                <a:latin typeface="Open Sans"/>
              </a:rPr>
              <a:t>Again, there isn’t a set rule that says a particular type of noun will take a </a:t>
            </a:r>
            <a:r>
              <a:rPr lang="en-US" sz="2400" b="1" dirty="0">
                <a:solidFill>
                  <a:srgbClr val="92D050"/>
                </a:solidFill>
                <a:latin typeface="Open Sans"/>
              </a:rPr>
              <a:t>dependent preposition</a:t>
            </a:r>
            <a:r>
              <a:rPr lang="en-US" sz="2400" dirty="0">
                <a:latin typeface="Open Sans"/>
              </a:rPr>
              <a:t>, although they normally follow the noun. </a:t>
            </a:r>
            <a:endParaRPr lang="en-US" sz="2400" dirty="0">
              <a:latin typeface="Open Sans"/>
            </a:endParaRPr>
          </a:p>
          <a:p>
            <a:endParaRPr lang="en-US" sz="2400" dirty="0">
              <a:latin typeface="Open Sans"/>
            </a:endParaRPr>
          </a:p>
          <a:p>
            <a:endParaRPr lang="en-US" sz="2400" dirty="0">
              <a:latin typeface="Open Sans"/>
            </a:endParaRPr>
          </a:p>
          <a:p>
            <a:endParaRPr lang="en-US" sz="2400" dirty="0">
              <a:latin typeface="Open Sans"/>
            </a:endParaRPr>
          </a:p>
          <a:p>
            <a:r>
              <a:rPr lang="en-US" sz="2400" dirty="0">
                <a:latin typeface="Open Sans"/>
              </a:rPr>
              <a:t>Moreover, there are many possible combinations. Essentially, it’s case of familiarizing yourself with the different possibilities of nouns and </a:t>
            </a:r>
            <a:r>
              <a:rPr lang="en-US" sz="2400" b="1" dirty="0">
                <a:solidFill>
                  <a:srgbClr val="92D050"/>
                </a:solidFill>
                <a:latin typeface="Open Sans"/>
              </a:rPr>
              <a:t>dependent prepositions</a:t>
            </a:r>
            <a:r>
              <a:rPr lang="en-US" sz="2400" b="1" dirty="0">
                <a:latin typeface="Open Sans"/>
              </a:rPr>
              <a:t>.</a:t>
            </a:r>
            <a:endParaRPr lang="en-US" sz="2400" b="1" dirty="0">
              <a:solidFill>
                <a:srgbClr val="92D050"/>
              </a:solidFill>
            </a:endParaRPr>
          </a:p>
        </p:txBody>
      </p:sp>
      <p:sp>
        <p:nvSpPr>
          <p:cNvPr id="3" name="Rectangle 2"/>
          <p:cNvSpPr/>
          <p:nvPr/>
        </p:nvSpPr>
        <p:spPr>
          <a:xfrm>
            <a:off x="3287240" y="288192"/>
            <a:ext cx="5500032" cy="646331"/>
          </a:xfrm>
          <a:prstGeom prst="rect">
            <a:avLst/>
          </a:prstGeom>
        </p:spPr>
        <p:txBody>
          <a:bodyPr wrap="none">
            <a:spAutoFit/>
          </a:bodyPr>
          <a:lstStyle/>
          <a:p>
            <a:r>
              <a:rPr lang="en-US" sz="3600" b="1" dirty="0">
                <a:solidFill>
                  <a:srgbClr val="92D050"/>
                </a:solidFill>
                <a:latin typeface="Open Sans"/>
              </a:rPr>
              <a:t>Prepositions with Nouns</a:t>
            </a:r>
            <a:endParaRPr lang="en-US" sz="3600" dirty="0">
              <a:solidFill>
                <a:srgbClr val="92D05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1178" y="2100900"/>
            <a:ext cx="7711858" cy="2308324"/>
          </a:xfrm>
          <a:prstGeom prst="rect">
            <a:avLst/>
          </a:prstGeom>
        </p:spPr>
        <p:txBody>
          <a:bodyPr wrap="square">
            <a:spAutoFit/>
          </a:bodyPr>
          <a:lstStyle/>
          <a:p>
            <a:pPr>
              <a:buFont typeface="Arial" panose="020B0604020202020204" pitchFamily="34" charset="0"/>
              <a:buChar char="•"/>
            </a:pPr>
            <a:r>
              <a:rPr lang="en-US" sz="2400" dirty="0">
                <a:latin typeface="Open Sans"/>
              </a:rPr>
              <a:t>He displayed </a:t>
            </a:r>
            <a:r>
              <a:rPr lang="en-US" sz="2400" b="1" dirty="0">
                <a:latin typeface="Open Sans"/>
              </a:rPr>
              <a:t>cruelty</a:t>
            </a:r>
            <a:r>
              <a:rPr lang="en-US" sz="2400" dirty="0">
                <a:latin typeface="Open Sans"/>
              </a:rPr>
              <a:t> </a:t>
            </a:r>
            <a:r>
              <a:rPr lang="en-US" sz="2400" b="1" dirty="0">
                <a:solidFill>
                  <a:srgbClr val="92D050"/>
                </a:solidFill>
                <a:latin typeface="Open Sans"/>
              </a:rPr>
              <a:t>towards</a:t>
            </a:r>
            <a:r>
              <a:rPr lang="en-US" sz="2400" dirty="0">
                <a:latin typeface="Open Sans"/>
              </a:rPr>
              <a:t> his dog.</a:t>
            </a:r>
            <a:endParaRPr lang="en-US" sz="2400" dirty="0">
              <a:latin typeface="Open Sans"/>
            </a:endParaRPr>
          </a:p>
          <a:p>
            <a:pPr>
              <a:buFont typeface="Arial" panose="020B0604020202020204" pitchFamily="34" charset="0"/>
              <a:buChar char="•"/>
            </a:pPr>
            <a:r>
              <a:rPr lang="en-US" sz="2400" dirty="0">
                <a:latin typeface="Open Sans"/>
              </a:rPr>
              <a:t>She had </a:t>
            </a:r>
            <a:r>
              <a:rPr lang="en-US" sz="2400" b="1" dirty="0">
                <a:latin typeface="Open Sans"/>
              </a:rPr>
              <a:t>knowledge</a:t>
            </a:r>
            <a:r>
              <a:rPr lang="en-US" sz="2400" dirty="0">
                <a:latin typeface="Open Sans"/>
              </a:rPr>
              <a:t> </a:t>
            </a:r>
            <a:r>
              <a:rPr lang="en-US" sz="2400" b="1" dirty="0">
                <a:solidFill>
                  <a:srgbClr val="92D050"/>
                </a:solidFill>
                <a:latin typeface="Open Sans"/>
              </a:rPr>
              <a:t>of</a:t>
            </a:r>
            <a:r>
              <a:rPr lang="en-US" sz="2400" b="1" dirty="0">
                <a:latin typeface="Open Sans"/>
              </a:rPr>
              <a:t> </a:t>
            </a:r>
            <a:r>
              <a:rPr lang="en-US" sz="2400" dirty="0">
                <a:latin typeface="Open Sans"/>
              </a:rPr>
              <a:t>physics.</a:t>
            </a:r>
            <a:endParaRPr lang="en-US" sz="2400" dirty="0">
              <a:latin typeface="Open Sans"/>
            </a:endParaRPr>
          </a:p>
          <a:p>
            <a:pPr>
              <a:buFont typeface="Arial" panose="020B0604020202020204" pitchFamily="34" charset="0"/>
              <a:buChar char="•"/>
            </a:pPr>
            <a:r>
              <a:rPr lang="en-US" sz="2400" dirty="0">
                <a:latin typeface="Open Sans"/>
              </a:rPr>
              <a:t>The </a:t>
            </a:r>
            <a:r>
              <a:rPr lang="en-US" sz="2400" b="1" dirty="0">
                <a:latin typeface="Open Sans"/>
              </a:rPr>
              <a:t>trouble</a:t>
            </a:r>
            <a:r>
              <a:rPr lang="en-US" sz="2400" dirty="0">
                <a:latin typeface="Open Sans"/>
              </a:rPr>
              <a:t> </a:t>
            </a:r>
            <a:r>
              <a:rPr lang="en-US" sz="2400" b="1" dirty="0">
                <a:solidFill>
                  <a:srgbClr val="92D050"/>
                </a:solidFill>
                <a:latin typeface="Open Sans"/>
              </a:rPr>
              <a:t>with</a:t>
            </a:r>
            <a:r>
              <a:rPr lang="en-US" sz="2400" b="1" dirty="0">
                <a:latin typeface="Open Sans"/>
              </a:rPr>
              <a:t> </a:t>
            </a:r>
            <a:r>
              <a:rPr lang="en-US" sz="2400" dirty="0">
                <a:latin typeface="Open Sans"/>
              </a:rPr>
              <a:t>Jack.</a:t>
            </a:r>
            <a:endParaRPr lang="en-US" sz="2400" dirty="0">
              <a:latin typeface="Open Sans"/>
            </a:endParaRPr>
          </a:p>
          <a:p>
            <a:pPr>
              <a:buFont typeface="Arial" panose="020B0604020202020204" pitchFamily="34" charset="0"/>
              <a:buChar char="•"/>
            </a:pPr>
            <a:r>
              <a:rPr lang="en-US" sz="2400" dirty="0">
                <a:latin typeface="Open Sans"/>
              </a:rPr>
              <a:t>21 is the </a:t>
            </a:r>
            <a:r>
              <a:rPr lang="en-US" sz="2400" b="1" dirty="0">
                <a:latin typeface="Open Sans"/>
              </a:rPr>
              <a:t>age </a:t>
            </a:r>
            <a:r>
              <a:rPr lang="en-US" sz="2400" b="1" dirty="0">
                <a:solidFill>
                  <a:srgbClr val="92D050"/>
                </a:solidFill>
                <a:latin typeface="Open Sans"/>
              </a:rPr>
              <a:t>at</a:t>
            </a:r>
            <a:r>
              <a:rPr lang="en-US" sz="2400" dirty="0">
                <a:latin typeface="Open Sans"/>
              </a:rPr>
              <a:t> which you are allowed to drink.</a:t>
            </a:r>
            <a:endParaRPr lang="en-US" sz="2400" dirty="0">
              <a:latin typeface="Open Sans"/>
            </a:endParaRPr>
          </a:p>
          <a:p>
            <a:pPr>
              <a:buFont typeface="Arial" panose="020B0604020202020204" pitchFamily="34" charset="0"/>
              <a:buChar char="•"/>
            </a:pPr>
            <a:r>
              <a:rPr lang="en-US" sz="2400" dirty="0">
                <a:latin typeface="Open Sans"/>
              </a:rPr>
              <a:t>Bolt made another </a:t>
            </a:r>
            <a:r>
              <a:rPr lang="en-US" sz="2400" b="1" dirty="0">
                <a:latin typeface="Open Sans"/>
              </a:rPr>
              <a:t>attempt </a:t>
            </a:r>
            <a:r>
              <a:rPr lang="en-US" sz="2400" b="1" dirty="0">
                <a:solidFill>
                  <a:srgbClr val="92D050"/>
                </a:solidFill>
                <a:latin typeface="Open Sans"/>
              </a:rPr>
              <a:t>at</a:t>
            </a:r>
            <a:r>
              <a:rPr lang="en-US" sz="2400" dirty="0">
                <a:latin typeface="Open Sans"/>
              </a:rPr>
              <a:t> the world record.</a:t>
            </a:r>
            <a:endParaRPr lang="en-US" sz="2400" dirty="0">
              <a:latin typeface="Open Sans"/>
            </a:endParaRPr>
          </a:p>
          <a:p>
            <a:pPr>
              <a:buFont typeface="Arial" panose="020B0604020202020204" pitchFamily="34" charset="0"/>
              <a:buChar char="•"/>
            </a:pPr>
            <a:r>
              <a:rPr lang="en-US" sz="2400" dirty="0">
                <a:latin typeface="Open Sans"/>
              </a:rPr>
              <a:t>The police held an </a:t>
            </a:r>
            <a:r>
              <a:rPr lang="en-US" sz="2400" b="1" dirty="0">
                <a:latin typeface="Open Sans"/>
              </a:rPr>
              <a:t>inquiry </a:t>
            </a:r>
            <a:r>
              <a:rPr lang="en-US" sz="2400" b="1" dirty="0">
                <a:solidFill>
                  <a:srgbClr val="92D050"/>
                </a:solidFill>
                <a:latin typeface="Open Sans"/>
              </a:rPr>
              <a:t>into</a:t>
            </a:r>
            <a:r>
              <a:rPr lang="en-US" sz="2400" dirty="0">
                <a:latin typeface="Open Sans"/>
              </a:rPr>
              <a:t> the murder.</a:t>
            </a:r>
            <a:endParaRPr lang="en-US" sz="2400" b="0" i="0" dirty="0">
              <a:effectLst/>
              <a:latin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7624" y="325770"/>
            <a:ext cx="5293693" cy="646331"/>
          </a:xfrm>
          <a:prstGeom prst="rect">
            <a:avLst/>
          </a:prstGeom>
        </p:spPr>
        <p:txBody>
          <a:bodyPr wrap="none">
            <a:spAutoFit/>
          </a:bodyPr>
          <a:lstStyle/>
          <a:p>
            <a:r>
              <a:rPr lang="en-US" sz="3600" b="1" dirty="0">
                <a:solidFill>
                  <a:srgbClr val="92D050"/>
                </a:solidFill>
                <a:latin typeface="Open Sans"/>
              </a:rPr>
              <a:t>Prepositions with Verbs</a:t>
            </a:r>
            <a:endParaRPr lang="en-US" sz="3600" dirty="0">
              <a:solidFill>
                <a:srgbClr val="92D050"/>
              </a:solidFill>
            </a:endParaRPr>
          </a:p>
        </p:txBody>
      </p:sp>
      <p:sp>
        <p:nvSpPr>
          <p:cNvPr id="3" name="Rectangle 2"/>
          <p:cNvSpPr/>
          <p:nvPr/>
        </p:nvSpPr>
        <p:spPr>
          <a:xfrm>
            <a:off x="462497" y="1599146"/>
            <a:ext cx="11523945" cy="4524315"/>
          </a:xfrm>
          <a:prstGeom prst="rect">
            <a:avLst/>
          </a:prstGeom>
        </p:spPr>
        <p:txBody>
          <a:bodyPr wrap="square">
            <a:spAutoFit/>
          </a:bodyPr>
          <a:lstStyle/>
          <a:p>
            <a:r>
              <a:rPr lang="en-US" sz="2400" b="1" dirty="0">
                <a:solidFill>
                  <a:srgbClr val="92D050"/>
                </a:solidFill>
                <a:latin typeface="Open Sans"/>
              </a:rPr>
              <a:t>Prepositional verbs </a:t>
            </a:r>
            <a:r>
              <a:rPr lang="en-US" sz="2400" dirty="0">
                <a:latin typeface="Open Sans"/>
              </a:rPr>
              <a:t>– the phrasal combinations of verbs and prepositions – are important parts of speech. </a:t>
            </a:r>
            <a:endParaRPr lang="en-US" sz="2400" dirty="0">
              <a:latin typeface="Open Sans"/>
            </a:endParaRPr>
          </a:p>
          <a:p>
            <a:endParaRPr lang="en-US" sz="2400" dirty="0">
              <a:latin typeface="Open Sans"/>
            </a:endParaRPr>
          </a:p>
          <a:p>
            <a:endParaRPr lang="en-US" sz="2400" dirty="0">
              <a:latin typeface="Open Sans"/>
            </a:endParaRPr>
          </a:p>
          <a:p>
            <a:r>
              <a:rPr lang="en-US" sz="2400" dirty="0">
                <a:latin typeface="Open Sans"/>
              </a:rPr>
              <a:t>The prepositions again act as links between the verb and noun or gerund, giving extra meaning to the sentence. </a:t>
            </a:r>
            <a:endParaRPr lang="en-US" sz="2400" dirty="0">
              <a:latin typeface="Open Sans"/>
            </a:endParaRPr>
          </a:p>
          <a:p>
            <a:endParaRPr lang="en-US" sz="2400" dirty="0">
              <a:latin typeface="Open Sans"/>
            </a:endParaRPr>
          </a:p>
          <a:p>
            <a:endParaRPr lang="en-US" sz="2400" dirty="0">
              <a:latin typeface="Open Sans"/>
            </a:endParaRPr>
          </a:p>
          <a:p>
            <a:endParaRPr lang="en-US" sz="2400" dirty="0">
              <a:latin typeface="Open Sans"/>
            </a:endParaRPr>
          </a:p>
          <a:p>
            <a:r>
              <a:rPr lang="en-US" sz="2400" dirty="0">
                <a:latin typeface="Open Sans"/>
              </a:rPr>
              <a:t>The prepositions most commonly used with verbs are: </a:t>
            </a:r>
            <a:r>
              <a:rPr lang="en-US" sz="2400" b="1" i="1" dirty="0">
                <a:solidFill>
                  <a:srgbClr val="92D050"/>
                </a:solidFill>
                <a:latin typeface="Open Sans"/>
              </a:rPr>
              <a:t>to, for, about, of, in, at</a:t>
            </a:r>
            <a:r>
              <a:rPr lang="en-US" sz="2400" dirty="0">
                <a:latin typeface="Open Sans"/>
              </a:rPr>
              <a:t> and </a:t>
            </a:r>
            <a:r>
              <a:rPr lang="en-US" sz="2400" b="1" i="1" dirty="0">
                <a:solidFill>
                  <a:srgbClr val="92D050"/>
                </a:solidFill>
                <a:latin typeface="Open Sans"/>
              </a:rPr>
              <a:t>from</a:t>
            </a:r>
            <a:r>
              <a:rPr lang="en-US" sz="2400" dirty="0">
                <a:latin typeface="Open Sans"/>
              </a:rPr>
              <a:t>. The good news is that these will always come after the verb in the sentence.</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9304" y="1249842"/>
            <a:ext cx="9665918" cy="1938992"/>
          </a:xfrm>
          <a:prstGeom prst="rect">
            <a:avLst/>
          </a:prstGeom>
        </p:spPr>
        <p:txBody>
          <a:bodyPr wrap="square">
            <a:spAutoFit/>
          </a:bodyPr>
          <a:lstStyle/>
          <a:p>
            <a:r>
              <a:rPr lang="en-US" sz="2400" dirty="0">
                <a:latin typeface="Open Sans"/>
              </a:rPr>
              <a:t>However, it should also be noted that the prepositional verbs can have slightly different meaning compared to the original verb. For example, </a:t>
            </a:r>
            <a:r>
              <a:rPr lang="en-US" sz="2400" i="1" dirty="0">
                <a:latin typeface="Open Sans"/>
              </a:rPr>
              <a:t>to relate a story</a:t>
            </a:r>
            <a:r>
              <a:rPr lang="en-US" sz="2400" dirty="0">
                <a:latin typeface="Open Sans"/>
              </a:rPr>
              <a:t> simply means to tell a story, to relate </a:t>
            </a:r>
            <a:r>
              <a:rPr lang="en-US" sz="2400" b="1" dirty="0">
                <a:latin typeface="Open Sans"/>
              </a:rPr>
              <a:t>to</a:t>
            </a:r>
            <a:r>
              <a:rPr lang="en-US" sz="2400" dirty="0">
                <a:latin typeface="Open Sans"/>
              </a:rPr>
              <a:t> a story means you identify with it, find some personally meaning in that story.</a:t>
            </a:r>
            <a:endParaRPr lang="en-US" sz="2400" dirty="0"/>
          </a:p>
        </p:txBody>
      </p:sp>
      <p:sp>
        <p:nvSpPr>
          <p:cNvPr id="3" name="Rectangle 2"/>
          <p:cNvSpPr/>
          <p:nvPr/>
        </p:nvSpPr>
        <p:spPr>
          <a:xfrm>
            <a:off x="1269304" y="3805866"/>
            <a:ext cx="10442531" cy="1938992"/>
          </a:xfrm>
          <a:prstGeom prst="rect">
            <a:avLst/>
          </a:prstGeom>
        </p:spPr>
        <p:txBody>
          <a:bodyPr wrap="square">
            <a:spAutoFit/>
          </a:bodyPr>
          <a:lstStyle/>
          <a:p>
            <a:r>
              <a:rPr lang="en-US" sz="2400" b="1" dirty="0">
                <a:solidFill>
                  <a:srgbClr val="92D050"/>
                </a:solidFill>
                <a:latin typeface="Open Sans"/>
              </a:rPr>
              <a:t>Verb + to:</a:t>
            </a:r>
            <a:endParaRPr lang="en-US" sz="2400" b="1" dirty="0">
              <a:solidFill>
                <a:srgbClr val="92D050"/>
              </a:solidFill>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He </a:t>
            </a:r>
            <a:r>
              <a:rPr lang="en-US" sz="2400" b="1" dirty="0">
                <a:solidFill>
                  <a:srgbClr val="92D050"/>
                </a:solidFill>
                <a:latin typeface="Open Sans"/>
              </a:rPr>
              <a:t>admitted to</a:t>
            </a:r>
            <a:r>
              <a:rPr lang="en-US" sz="2400" b="1" dirty="0">
                <a:latin typeface="Open Sans"/>
              </a:rPr>
              <a:t> </a:t>
            </a:r>
            <a:r>
              <a:rPr lang="en-US" sz="2400" dirty="0">
                <a:latin typeface="Open Sans"/>
              </a:rPr>
              <a:t>the charge.</a:t>
            </a:r>
            <a:endParaRPr lang="en-US" sz="2400" dirty="0">
              <a:latin typeface="Open Sans"/>
            </a:endParaRPr>
          </a:p>
          <a:p>
            <a:pPr>
              <a:buFont typeface="Arial" panose="020B0604020202020204" pitchFamily="34" charset="0"/>
              <a:buChar char="•"/>
            </a:pPr>
            <a:r>
              <a:rPr lang="en-US" sz="2400" dirty="0">
                <a:latin typeface="Open Sans"/>
              </a:rPr>
              <a:t>I </a:t>
            </a:r>
            <a:r>
              <a:rPr lang="en-US" sz="2400" b="1" dirty="0">
                <a:solidFill>
                  <a:srgbClr val="92D050"/>
                </a:solidFill>
                <a:latin typeface="Open Sans"/>
              </a:rPr>
              <a:t>go to</a:t>
            </a:r>
            <a:r>
              <a:rPr lang="en-US" sz="2400" dirty="0">
                <a:latin typeface="Open Sans"/>
              </a:rPr>
              <a:t> Vancouver on vacation twice a year.</a:t>
            </a:r>
            <a:endParaRPr lang="en-US" sz="2400" dirty="0">
              <a:latin typeface="Open Sans"/>
            </a:endParaRPr>
          </a:p>
          <a:p>
            <a:pPr>
              <a:buFont typeface="Arial" panose="020B0604020202020204" pitchFamily="34" charset="0"/>
              <a:buChar char="•"/>
            </a:pPr>
            <a:r>
              <a:rPr lang="en-US" sz="2400" dirty="0">
                <a:latin typeface="Open Sans"/>
              </a:rPr>
              <a:t>William can </a:t>
            </a:r>
            <a:r>
              <a:rPr lang="en-US" sz="2400" b="1" dirty="0">
                <a:solidFill>
                  <a:srgbClr val="92D050"/>
                </a:solidFill>
                <a:latin typeface="Open Sans"/>
              </a:rPr>
              <a:t>relate to</a:t>
            </a:r>
            <a:r>
              <a:rPr lang="en-US" sz="2400" dirty="0">
                <a:latin typeface="Open Sans"/>
              </a:rPr>
              <a:t> the character in the play.</a:t>
            </a:r>
            <a:endParaRPr lang="en-US" sz="2400" b="0" i="0" dirty="0">
              <a:effectLst/>
              <a:latin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1830" y="1409829"/>
            <a:ext cx="9628340" cy="4154984"/>
          </a:xfrm>
          <a:prstGeom prst="rect">
            <a:avLst/>
          </a:prstGeom>
        </p:spPr>
        <p:txBody>
          <a:bodyPr wrap="square">
            <a:spAutoFit/>
          </a:bodyPr>
          <a:lstStyle/>
          <a:p>
            <a:r>
              <a:rPr lang="en-US" sz="2400" b="1" dirty="0">
                <a:solidFill>
                  <a:srgbClr val="92D050"/>
                </a:solidFill>
                <a:latin typeface="Open Sans"/>
              </a:rPr>
              <a:t>Verb + for:</a:t>
            </a:r>
            <a:endParaRPr lang="en-US" sz="2400" b="1" dirty="0">
              <a:solidFill>
                <a:srgbClr val="92D050"/>
              </a:solidFill>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He must </a:t>
            </a:r>
            <a:r>
              <a:rPr lang="en-US" sz="2400" b="1" dirty="0">
                <a:solidFill>
                  <a:srgbClr val="92D050"/>
                </a:solidFill>
                <a:latin typeface="Open Sans"/>
              </a:rPr>
              <a:t>apologize for</a:t>
            </a:r>
            <a:r>
              <a:rPr lang="en-US" sz="2400" dirty="0">
                <a:latin typeface="Open Sans"/>
              </a:rPr>
              <a:t> his actions.</a:t>
            </a:r>
            <a:endParaRPr lang="en-US" sz="2400" dirty="0">
              <a:latin typeface="Open Sans"/>
            </a:endParaRPr>
          </a:p>
          <a:p>
            <a:pPr>
              <a:buFont typeface="Arial" panose="020B0604020202020204" pitchFamily="34" charset="0"/>
              <a:buChar char="•"/>
            </a:pPr>
            <a:r>
              <a:rPr lang="en-US" sz="2400" dirty="0">
                <a:latin typeface="Open Sans"/>
              </a:rPr>
              <a:t>We </a:t>
            </a:r>
            <a:r>
              <a:rPr lang="en-US" sz="2400" b="1" dirty="0">
                <a:solidFill>
                  <a:srgbClr val="92D050"/>
                </a:solidFill>
                <a:latin typeface="Open Sans"/>
              </a:rPr>
              <a:t>searched for</a:t>
            </a:r>
            <a:r>
              <a:rPr lang="en-US" sz="2400" dirty="0">
                <a:latin typeface="Open Sans"/>
              </a:rPr>
              <a:t> ages before we found the perfect apartment.</a:t>
            </a:r>
            <a:endParaRPr lang="en-US" sz="2400" dirty="0">
              <a:latin typeface="Open Sans"/>
            </a:endParaRPr>
          </a:p>
          <a:p>
            <a:pPr>
              <a:buFont typeface="Arial" panose="020B0604020202020204" pitchFamily="34" charset="0"/>
              <a:buChar char="•"/>
            </a:pPr>
            <a:r>
              <a:rPr lang="en-US" sz="2400" dirty="0">
                <a:latin typeface="Open Sans"/>
              </a:rPr>
              <a:t>I </a:t>
            </a:r>
            <a:r>
              <a:rPr lang="en-US" sz="2400" b="1" dirty="0">
                <a:solidFill>
                  <a:srgbClr val="92D050"/>
                </a:solidFill>
                <a:latin typeface="Open Sans"/>
              </a:rPr>
              <a:t>provide for</a:t>
            </a:r>
            <a:r>
              <a:rPr lang="en-US" sz="2400" dirty="0">
                <a:latin typeface="Open Sans"/>
              </a:rPr>
              <a:t> my family by working two jobs.</a:t>
            </a:r>
            <a:endParaRPr lang="en-US" sz="2400" dirty="0">
              <a:latin typeface="Open Sans"/>
            </a:endParaRPr>
          </a:p>
          <a:p>
            <a:pPr>
              <a:buFont typeface="Arial" panose="020B0604020202020204" pitchFamily="34" charset="0"/>
              <a:buChar char="•"/>
            </a:pPr>
            <a:endParaRPr lang="en-US" sz="2400" dirty="0">
              <a:latin typeface="Open Sans"/>
            </a:endParaRPr>
          </a:p>
          <a:p>
            <a:r>
              <a:rPr lang="en-US" sz="2400" b="1" dirty="0">
                <a:solidFill>
                  <a:srgbClr val="92D050"/>
                </a:solidFill>
                <a:latin typeface="Open Sans"/>
              </a:rPr>
              <a:t>Verb + with:</a:t>
            </a:r>
            <a:endParaRPr lang="en-US" sz="2400" b="1" dirty="0">
              <a:solidFill>
                <a:srgbClr val="92D050"/>
              </a:solidFill>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I don’t </a:t>
            </a:r>
            <a:r>
              <a:rPr lang="en-US" sz="2400" b="1" dirty="0">
                <a:solidFill>
                  <a:srgbClr val="92D050"/>
                </a:solidFill>
                <a:latin typeface="Open Sans"/>
              </a:rPr>
              <a:t>agree with</a:t>
            </a:r>
            <a:r>
              <a:rPr lang="en-US" sz="2400" dirty="0">
                <a:solidFill>
                  <a:srgbClr val="92D050"/>
                </a:solidFill>
                <a:latin typeface="Open Sans"/>
              </a:rPr>
              <a:t> </a:t>
            </a:r>
            <a:r>
              <a:rPr lang="en-US" sz="2400" dirty="0">
                <a:latin typeface="Open Sans"/>
              </a:rPr>
              <a:t>your claim.</a:t>
            </a:r>
            <a:endParaRPr lang="en-US" sz="2400" dirty="0">
              <a:latin typeface="Open Sans"/>
            </a:endParaRPr>
          </a:p>
          <a:p>
            <a:pPr>
              <a:buFont typeface="Arial" panose="020B0604020202020204" pitchFamily="34" charset="0"/>
              <a:buChar char="•"/>
            </a:pPr>
            <a:r>
              <a:rPr lang="en-US" sz="2400" dirty="0">
                <a:latin typeface="Open Sans"/>
              </a:rPr>
              <a:t>The lawyer said he will </a:t>
            </a:r>
            <a:r>
              <a:rPr lang="en-US" sz="2400" b="1" dirty="0">
                <a:solidFill>
                  <a:srgbClr val="92D050"/>
                </a:solidFill>
                <a:latin typeface="Open Sans"/>
              </a:rPr>
              <a:t>meet with</a:t>
            </a:r>
            <a:r>
              <a:rPr lang="en-US" sz="2400" dirty="0">
                <a:latin typeface="Open Sans"/>
              </a:rPr>
              <a:t> your representatives.</a:t>
            </a:r>
            <a:endParaRPr lang="en-US" sz="2400" dirty="0">
              <a:latin typeface="Open Sans"/>
            </a:endParaRPr>
          </a:p>
          <a:p>
            <a:pPr>
              <a:buFont typeface="Arial" panose="020B0604020202020204" pitchFamily="34" charset="0"/>
              <a:buChar char="•"/>
            </a:pPr>
            <a:r>
              <a:rPr lang="en-US" sz="2400" dirty="0">
                <a:latin typeface="Open Sans"/>
              </a:rPr>
              <a:t>They </a:t>
            </a:r>
            <a:r>
              <a:rPr lang="en-US" sz="2400" b="1" dirty="0">
                <a:solidFill>
                  <a:srgbClr val="92D050"/>
                </a:solidFill>
                <a:latin typeface="Open Sans"/>
              </a:rPr>
              <a:t>began with</a:t>
            </a:r>
            <a:r>
              <a:rPr lang="en-US" sz="2400" dirty="0">
                <a:latin typeface="Open Sans"/>
              </a:rPr>
              <a:t> a quick warm-up.</a:t>
            </a:r>
            <a:endParaRPr lang="en-US" sz="2400" b="0" i="0" dirty="0">
              <a:effectLst/>
              <a:latin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985" y="0"/>
            <a:ext cx="8250478" cy="1754326"/>
          </a:xfrm>
          <a:prstGeom prst="rect">
            <a:avLst/>
          </a:prstGeom>
        </p:spPr>
        <p:txBody>
          <a:bodyPr wrap="square">
            <a:spAutoFit/>
          </a:bodyPr>
          <a:lstStyle/>
          <a:p>
            <a:r>
              <a:rPr lang="en-US" sz="3600" b="1" dirty="0">
                <a:latin typeface="Open Sans"/>
              </a:rPr>
              <a:t>							Preposition</a:t>
            </a:r>
            <a:endParaRPr lang="en-US" sz="3600" b="1" dirty="0">
              <a:latin typeface="Open Sans"/>
            </a:endParaRPr>
          </a:p>
          <a:p>
            <a:endParaRPr lang="en-US" sz="3600" b="1" dirty="0">
              <a:latin typeface="Open Sans"/>
            </a:endParaRPr>
          </a:p>
          <a:p>
            <a:r>
              <a:rPr lang="en-US" sz="3600" dirty="0">
                <a:latin typeface="inherit"/>
              </a:rPr>
              <a:t>					</a:t>
            </a:r>
            <a:r>
              <a:rPr lang="en-US" sz="3600" b="1" dirty="0">
                <a:solidFill>
                  <a:srgbClr val="92D050"/>
                </a:solidFill>
                <a:latin typeface="inherit"/>
              </a:rPr>
              <a:t>What is a preposition?</a:t>
            </a:r>
            <a:endParaRPr lang="en-US" sz="3600" b="1" i="0" dirty="0">
              <a:solidFill>
                <a:srgbClr val="92D050"/>
              </a:solidFill>
              <a:effectLst/>
              <a:latin typeface="inherit"/>
            </a:endParaRPr>
          </a:p>
        </p:txBody>
      </p:sp>
      <p:sp>
        <p:nvSpPr>
          <p:cNvPr id="3" name="Rectangle 2"/>
          <p:cNvSpPr/>
          <p:nvPr/>
        </p:nvSpPr>
        <p:spPr>
          <a:xfrm>
            <a:off x="1356985" y="2979148"/>
            <a:ext cx="9645040" cy="1200329"/>
          </a:xfrm>
          <a:prstGeom prst="rect">
            <a:avLst/>
          </a:prstGeom>
        </p:spPr>
        <p:txBody>
          <a:bodyPr wrap="square">
            <a:spAutoFit/>
          </a:bodyPr>
          <a:lstStyle/>
          <a:p>
            <a:r>
              <a:rPr lang="en-US" sz="2400" b="1" dirty="0">
                <a:latin typeface="Open Sans"/>
              </a:rPr>
              <a:t>A preposition is a word used to link </a:t>
            </a:r>
            <a:r>
              <a:rPr lang="en-US" sz="2400" b="1" dirty="0">
                <a:latin typeface="Open Sans"/>
                <a:hlinkClick r:id="rId1"/>
              </a:rPr>
              <a:t>nouns</a:t>
            </a:r>
            <a:r>
              <a:rPr lang="en-US" sz="2400" b="1" dirty="0">
                <a:latin typeface="Open Sans"/>
              </a:rPr>
              <a:t>, </a:t>
            </a:r>
            <a:r>
              <a:rPr lang="en-US" sz="2400" b="1" dirty="0">
                <a:latin typeface="Open Sans"/>
                <a:hlinkClick r:id="rId2"/>
              </a:rPr>
              <a:t>pronouns</a:t>
            </a:r>
            <a:r>
              <a:rPr lang="en-US" sz="2400" b="1" dirty="0">
                <a:latin typeface="Open Sans"/>
              </a:rPr>
              <a:t>, or phrases to other words within a sentence. They act to connect the people, objects, time and locations of a sentence.</a:t>
            </a:r>
            <a:endParaRPr lang="en-US" sz="24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194" y="1109917"/>
            <a:ext cx="9440449" cy="4524315"/>
          </a:xfrm>
          <a:prstGeom prst="rect">
            <a:avLst/>
          </a:prstGeom>
        </p:spPr>
        <p:txBody>
          <a:bodyPr wrap="square">
            <a:spAutoFit/>
          </a:bodyPr>
          <a:lstStyle/>
          <a:p>
            <a:r>
              <a:rPr lang="en-US" sz="2400" b="1" dirty="0">
                <a:solidFill>
                  <a:srgbClr val="92D050"/>
                </a:solidFill>
                <a:latin typeface="Open Sans"/>
              </a:rPr>
              <a:t>Verb + of:</a:t>
            </a:r>
            <a:endParaRPr lang="en-US" sz="2400" b="1" dirty="0">
              <a:solidFill>
                <a:srgbClr val="92D050"/>
              </a:solidFill>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I </a:t>
            </a:r>
            <a:r>
              <a:rPr lang="en-US" sz="2400" b="1" dirty="0">
                <a:solidFill>
                  <a:srgbClr val="92D050"/>
                </a:solidFill>
                <a:latin typeface="Open Sans"/>
              </a:rPr>
              <a:t>dream of</a:t>
            </a:r>
            <a:r>
              <a:rPr lang="en-US" sz="2400" dirty="0">
                <a:latin typeface="Open Sans"/>
              </a:rPr>
              <a:t> a better life.</a:t>
            </a:r>
            <a:endParaRPr lang="en-US" sz="2400" dirty="0">
              <a:latin typeface="Open Sans"/>
            </a:endParaRPr>
          </a:p>
          <a:p>
            <a:pPr>
              <a:buFont typeface="Arial" panose="020B0604020202020204" pitchFamily="34" charset="0"/>
              <a:buChar char="•"/>
            </a:pPr>
            <a:r>
              <a:rPr lang="en-US" sz="2400" dirty="0">
                <a:latin typeface="Open Sans"/>
              </a:rPr>
              <a:t>Have you </a:t>
            </a:r>
            <a:r>
              <a:rPr lang="en-US" sz="2400" b="1" dirty="0">
                <a:solidFill>
                  <a:srgbClr val="92D050"/>
                </a:solidFill>
                <a:latin typeface="Open Sans"/>
              </a:rPr>
              <a:t>heard of</a:t>
            </a:r>
            <a:r>
              <a:rPr lang="en-US" sz="2400" dirty="0">
                <a:solidFill>
                  <a:srgbClr val="92D050"/>
                </a:solidFill>
                <a:latin typeface="Open Sans"/>
              </a:rPr>
              <a:t> </a:t>
            </a:r>
            <a:r>
              <a:rPr lang="en-US" sz="2400" dirty="0">
                <a:latin typeface="Open Sans"/>
              </a:rPr>
              <a:t>Shakespeare?</a:t>
            </a:r>
            <a:endParaRPr lang="en-US" sz="2400" dirty="0">
              <a:latin typeface="Open Sans"/>
            </a:endParaRPr>
          </a:p>
          <a:p>
            <a:pPr>
              <a:buFont typeface="Arial" panose="020B0604020202020204" pitchFamily="34" charset="0"/>
              <a:buChar char="•"/>
            </a:pPr>
            <a:r>
              <a:rPr lang="en-US" sz="2400" dirty="0">
                <a:latin typeface="Open Sans"/>
              </a:rPr>
              <a:t>The bread </a:t>
            </a:r>
            <a:r>
              <a:rPr lang="en-US" sz="2400" b="1" dirty="0">
                <a:solidFill>
                  <a:srgbClr val="92D050"/>
                </a:solidFill>
                <a:latin typeface="Open Sans"/>
              </a:rPr>
              <a:t>consists of</a:t>
            </a:r>
            <a:r>
              <a:rPr lang="en-US" sz="2400" dirty="0">
                <a:latin typeface="Open Sans"/>
              </a:rPr>
              <a:t> dough, raisins and a little honey.</a:t>
            </a:r>
            <a:endParaRPr lang="en-US" sz="2400" dirty="0">
              <a:latin typeface="Open Sans"/>
            </a:endParaRPr>
          </a:p>
          <a:p>
            <a:pPr>
              <a:buFont typeface="Arial" panose="020B0604020202020204" pitchFamily="34" charset="0"/>
              <a:buChar char="•"/>
            </a:pPr>
            <a:endParaRPr lang="en-US" sz="2400" dirty="0">
              <a:latin typeface="Open Sans"/>
            </a:endParaRPr>
          </a:p>
          <a:p>
            <a:pPr>
              <a:buFont typeface="Arial" panose="020B0604020202020204" pitchFamily="34" charset="0"/>
              <a:buChar char="•"/>
            </a:pPr>
            <a:endParaRPr lang="en-US" sz="2400" dirty="0">
              <a:latin typeface="Open Sans"/>
            </a:endParaRPr>
          </a:p>
          <a:p>
            <a:r>
              <a:rPr lang="en-US" sz="2400" b="1" dirty="0">
                <a:solidFill>
                  <a:srgbClr val="92D050"/>
                </a:solidFill>
                <a:latin typeface="Open Sans"/>
              </a:rPr>
              <a:t>Verb + in:</a:t>
            </a:r>
            <a:endParaRPr lang="en-US" sz="2400" b="1" dirty="0">
              <a:solidFill>
                <a:srgbClr val="92D050"/>
              </a:solidFill>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Does Rick </a:t>
            </a:r>
            <a:r>
              <a:rPr lang="en-US" sz="2400" b="1" dirty="0">
                <a:solidFill>
                  <a:srgbClr val="92D050"/>
                </a:solidFill>
                <a:latin typeface="Open Sans"/>
              </a:rPr>
              <a:t>believe in</a:t>
            </a:r>
            <a:r>
              <a:rPr lang="en-US" sz="2400" dirty="0">
                <a:latin typeface="Open Sans"/>
              </a:rPr>
              <a:t> miracles?</a:t>
            </a:r>
            <a:endParaRPr lang="en-US" sz="2400" dirty="0">
              <a:latin typeface="Open Sans"/>
            </a:endParaRPr>
          </a:p>
          <a:p>
            <a:pPr>
              <a:buFont typeface="Arial" panose="020B0604020202020204" pitchFamily="34" charset="0"/>
              <a:buChar char="•"/>
            </a:pPr>
            <a:r>
              <a:rPr lang="en-US" sz="2400" dirty="0">
                <a:latin typeface="Open Sans"/>
              </a:rPr>
              <a:t>Fallon </a:t>
            </a:r>
            <a:r>
              <a:rPr lang="en-US" sz="2400" b="1" dirty="0">
                <a:solidFill>
                  <a:srgbClr val="92D050"/>
                </a:solidFill>
                <a:latin typeface="Open Sans"/>
              </a:rPr>
              <a:t>lives in</a:t>
            </a:r>
            <a:r>
              <a:rPr lang="en-US" sz="2400" dirty="0">
                <a:latin typeface="Open Sans"/>
              </a:rPr>
              <a:t> New York.</a:t>
            </a:r>
            <a:endParaRPr lang="en-US" sz="2400" dirty="0">
              <a:latin typeface="Open Sans"/>
            </a:endParaRPr>
          </a:p>
          <a:p>
            <a:pPr>
              <a:buFont typeface="Arial" panose="020B0604020202020204" pitchFamily="34" charset="0"/>
              <a:buChar char="•"/>
            </a:pPr>
            <a:r>
              <a:rPr lang="en-US" sz="2400" dirty="0">
                <a:latin typeface="Open Sans"/>
              </a:rPr>
              <a:t>The bus accident </a:t>
            </a:r>
            <a:r>
              <a:rPr lang="en-US" sz="2400" b="1" dirty="0">
                <a:solidFill>
                  <a:srgbClr val="92D050"/>
                </a:solidFill>
                <a:latin typeface="Open Sans"/>
              </a:rPr>
              <a:t>resulted in</a:t>
            </a:r>
            <a:r>
              <a:rPr lang="en-US" sz="2400" dirty="0">
                <a:latin typeface="Open Sans"/>
              </a:rPr>
              <a:t> my being late to work.</a:t>
            </a:r>
            <a:endParaRPr lang="en-US" sz="2400" b="0" i="0" dirty="0">
              <a:effectLst/>
              <a:latin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8992" y="487025"/>
            <a:ext cx="9553182" cy="6370975"/>
          </a:xfrm>
          <a:prstGeom prst="rect">
            <a:avLst/>
          </a:prstGeom>
        </p:spPr>
        <p:txBody>
          <a:bodyPr wrap="square">
            <a:spAutoFit/>
          </a:bodyPr>
          <a:lstStyle/>
          <a:p>
            <a:r>
              <a:rPr lang="en-US" sz="2400" b="1" dirty="0">
                <a:solidFill>
                  <a:srgbClr val="92D050"/>
                </a:solidFill>
                <a:latin typeface="Open Sans"/>
              </a:rPr>
              <a:t>Verb + at</a:t>
            </a:r>
            <a:endParaRPr lang="en-US" sz="2400" b="1" dirty="0">
              <a:solidFill>
                <a:srgbClr val="92D050"/>
              </a:solidFill>
              <a:latin typeface="Open Sans"/>
            </a:endParaRPr>
          </a:p>
          <a:p>
            <a:endParaRPr lang="en-US" sz="2400" dirty="0">
              <a:latin typeface="Open Sans"/>
            </a:endParaRPr>
          </a:p>
          <a:p>
            <a:pPr>
              <a:buFont typeface="+mj-lt"/>
              <a:buAutoNum type="arabicPeriod"/>
            </a:pPr>
            <a:r>
              <a:rPr lang="en-US" sz="2400" dirty="0">
                <a:latin typeface="Open Sans"/>
              </a:rPr>
              <a:t>We </a:t>
            </a:r>
            <a:r>
              <a:rPr lang="en-US" sz="2400" b="1" dirty="0">
                <a:solidFill>
                  <a:srgbClr val="92D050"/>
                </a:solidFill>
                <a:latin typeface="Open Sans"/>
              </a:rPr>
              <a:t>arrived at</a:t>
            </a:r>
            <a:r>
              <a:rPr lang="en-US" sz="2400" dirty="0">
                <a:latin typeface="Open Sans"/>
              </a:rPr>
              <a:t> our destination.</a:t>
            </a:r>
            <a:endParaRPr lang="en-US" sz="2400" dirty="0">
              <a:latin typeface="Open Sans"/>
            </a:endParaRPr>
          </a:p>
          <a:p>
            <a:pPr>
              <a:buFont typeface="+mj-lt"/>
              <a:buAutoNum type="arabicPeriod"/>
            </a:pPr>
            <a:r>
              <a:rPr lang="en-US" sz="2400" dirty="0">
                <a:latin typeface="Open Sans"/>
              </a:rPr>
              <a:t>Ilene </a:t>
            </a:r>
            <a:r>
              <a:rPr lang="en-US" sz="2400" b="1" dirty="0">
                <a:solidFill>
                  <a:srgbClr val="92D050"/>
                </a:solidFill>
                <a:latin typeface="Open Sans"/>
              </a:rPr>
              <a:t>excels at </a:t>
            </a:r>
            <a:r>
              <a:rPr lang="en-US" sz="2400" dirty="0">
                <a:latin typeface="Open Sans"/>
              </a:rPr>
              <a:t>singing.</a:t>
            </a:r>
            <a:endParaRPr lang="en-US" sz="2400" dirty="0">
              <a:latin typeface="Open Sans"/>
            </a:endParaRPr>
          </a:p>
          <a:p>
            <a:pPr>
              <a:buFont typeface="+mj-lt"/>
              <a:buAutoNum type="arabicPeriod"/>
            </a:pPr>
            <a:r>
              <a:rPr lang="en-US" sz="2400" dirty="0">
                <a:latin typeface="Open Sans"/>
              </a:rPr>
              <a:t>Will the baby </a:t>
            </a:r>
            <a:r>
              <a:rPr lang="en-US" sz="2400" b="1" dirty="0">
                <a:solidFill>
                  <a:srgbClr val="92D050"/>
                </a:solidFill>
                <a:latin typeface="Open Sans"/>
              </a:rPr>
              <a:t>smile at </a:t>
            </a:r>
            <a:r>
              <a:rPr lang="en-US" sz="2400" dirty="0">
                <a:latin typeface="Open Sans"/>
              </a:rPr>
              <a:t>her mother?</a:t>
            </a:r>
            <a:endParaRPr lang="en-US" sz="2400" dirty="0">
              <a:latin typeface="Open Sans"/>
            </a:endParaRPr>
          </a:p>
          <a:p>
            <a:pPr>
              <a:buFont typeface="+mj-lt"/>
              <a:buAutoNum type="arabicPeriod"/>
            </a:pPr>
            <a:endParaRPr lang="en-US" sz="2400" dirty="0">
              <a:latin typeface="Open Sans"/>
            </a:endParaRPr>
          </a:p>
          <a:p>
            <a:r>
              <a:rPr lang="en-US" sz="2400" b="1" dirty="0">
                <a:solidFill>
                  <a:srgbClr val="92D050"/>
                </a:solidFill>
                <a:latin typeface="Open Sans"/>
              </a:rPr>
              <a:t>Verb + on:</a:t>
            </a:r>
            <a:endParaRPr lang="en-US" sz="2400" b="1" dirty="0">
              <a:solidFill>
                <a:srgbClr val="92D050"/>
              </a:solidFill>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We should really</a:t>
            </a:r>
            <a:r>
              <a:rPr lang="en-US" sz="2400" b="1" dirty="0">
                <a:latin typeface="Open Sans"/>
              </a:rPr>
              <a:t> </a:t>
            </a:r>
            <a:r>
              <a:rPr lang="en-US" sz="2400" b="1" dirty="0">
                <a:solidFill>
                  <a:srgbClr val="92D050"/>
                </a:solidFill>
                <a:latin typeface="Open Sans"/>
              </a:rPr>
              <a:t>concentrate on</a:t>
            </a:r>
            <a:r>
              <a:rPr lang="en-US" sz="2400" dirty="0">
                <a:latin typeface="Open Sans"/>
              </a:rPr>
              <a:t> our studies now.</a:t>
            </a:r>
            <a:endParaRPr lang="en-US" sz="2400" dirty="0">
              <a:latin typeface="Open Sans"/>
            </a:endParaRPr>
          </a:p>
          <a:p>
            <a:pPr>
              <a:buFont typeface="Arial" panose="020B0604020202020204" pitchFamily="34" charset="0"/>
              <a:buChar char="•"/>
            </a:pPr>
            <a:r>
              <a:rPr lang="en-US" sz="2400" dirty="0">
                <a:latin typeface="Open Sans"/>
              </a:rPr>
              <a:t>Helen </a:t>
            </a:r>
            <a:r>
              <a:rPr lang="en-US" sz="2400" b="1" dirty="0">
                <a:solidFill>
                  <a:srgbClr val="92D050"/>
                </a:solidFill>
                <a:latin typeface="Open Sans"/>
              </a:rPr>
              <a:t>insisted on</a:t>
            </a:r>
            <a:r>
              <a:rPr lang="en-US" sz="2400" dirty="0">
                <a:latin typeface="Open Sans"/>
              </a:rPr>
              <a:t> Brenda’s company.</a:t>
            </a:r>
            <a:endParaRPr lang="en-US" sz="2400" dirty="0">
              <a:latin typeface="Open Sans"/>
            </a:endParaRPr>
          </a:p>
          <a:p>
            <a:pPr>
              <a:buFont typeface="Arial" panose="020B0604020202020204" pitchFamily="34" charset="0"/>
              <a:buChar char="•"/>
            </a:pPr>
            <a:r>
              <a:rPr lang="en-US" sz="2400" dirty="0">
                <a:latin typeface="Open Sans"/>
              </a:rPr>
              <a:t>Morris </a:t>
            </a:r>
            <a:r>
              <a:rPr lang="en-US" sz="2400" b="1" dirty="0">
                <a:solidFill>
                  <a:srgbClr val="92D050"/>
                </a:solidFill>
                <a:latin typeface="Open Sans"/>
              </a:rPr>
              <a:t>experimented on</a:t>
            </a:r>
            <a:r>
              <a:rPr lang="en-US" sz="2400" dirty="0">
                <a:solidFill>
                  <a:srgbClr val="92D050"/>
                </a:solidFill>
                <a:latin typeface="Open Sans"/>
              </a:rPr>
              <a:t> </a:t>
            </a:r>
            <a:r>
              <a:rPr lang="en-US" sz="2400" dirty="0">
                <a:latin typeface="Open Sans"/>
              </a:rPr>
              <a:t>some canvas.</a:t>
            </a:r>
            <a:endParaRPr lang="en-US" sz="2400" dirty="0">
              <a:latin typeface="Open Sans"/>
            </a:endParaRPr>
          </a:p>
          <a:p>
            <a:pPr>
              <a:buFont typeface="Arial" panose="020B0604020202020204" pitchFamily="34" charset="0"/>
              <a:buChar char="•"/>
            </a:pPr>
            <a:endParaRPr lang="en-US" sz="2400" dirty="0">
              <a:latin typeface="Open Sans"/>
            </a:endParaRPr>
          </a:p>
          <a:p>
            <a:r>
              <a:rPr lang="en-US" sz="2400" b="1" dirty="0">
                <a:solidFill>
                  <a:srgbClr val="92D050"/>
                </a:solidFill>
                <a:latin typeface="Open Sans"/>
              </a:rPr>
              <a:t>Verb + from:</a:t>
            </a:r>
            <a:endParaRPr lang="en-US" sz="2400" b="1" dirty="0">
              <a:solidFill>
                <a:srgbClr val="92D050"/>
              </a:solidFill>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Since turning 80, she </a:t>
            </a:r>
            <a:r>
              <a:rPr lang="en-US" sz="2400" b="1" dirty="0">
                <a:solidFill>
                  <a:srgbClr val="92D050"/>
                </a:solidFill>
                <a:latin typeface="Open Sans"/>
              </a:rPr>
              <a:t>suffers from</a:t>
            </a:r>
            <a:r>
              <a:rPr lang="en-US" sz="2400" dirty="0">
                <a:latin typeface="Open Sans"/>
              </a:rPr>
              <a:t> lapses in concentration.</a:t>
            </a:r>
            <a:endParaRPr lang="en-US" sz="2400" dirty="0">
              <a:latin typeface="Open Sans"/>
            </a:endParaRPr>
          </a:p>
          <a:p>
            <a:pPr>
              <a:buFont typeface="Arial" panose="020B0604020202020204" pitchFamily="34" charset="0"/>
              <a:buChar char="•"/>
            </a:pPr>
            <a:r>
              <a:rPr lang="en-US" sz="2400" dirty="0">
                <a:latin typeface="Open Sans"/>
              </a:rPr>
              <a:t>Dad </a:t>
            </a:r>
            <a:r>
              <a:rPr lang="en-US" sz="2400" b="1" dirty="0">
                <a:solidFill>
                  <a:srgbClr val="92D050"/>
                </a:solidFill>
                <a:latin typeface="Open Sans"/>
              </a:rPr>
              <a:t>retired from</a:t>
            </a:r>
            <a:r>
              <a:rPr lang="en-US" sz="2400" dirty="0">
                <a:latin typeface="Open Sans"/>
              </a:rPr>
              <a:t> the navy in the 1970s.</a:t>
            </a:r>
            <a:endParaRPr lang="en-US" sz="2400" dirty="0">
              <a:latin typeface="Open Sans"/>
            </a:endParaRPr>
          </a:p>
          <a:p>
            <a:pPr>
              <a:buFont typeface="Arial" panose="020B0604020202020204" pitchFamily="34" charset="0"/>
              <a:buChar char="•"/>
            </a:pPr>
            <a:r>
              <a:rPr lang="en-US" sz="2400" dirty="0">
                <a:latin typeface="Open Sans"/>
              </a:rPr>
              <a:t>Billy Bob, please </a:t>
            </a:r>
            <a:r>
              <a:rPr lang="en-US" sz="2400" b="1" dirty="0">
                <a:solidFill>
                  <a:srgbClr val="92D050"/>
                </a:solidFill>
                <a:latin typeface="Open Sans"/>
              </a:rPr>
              <a:t>refrain from</a:t>
            </a:r>
            <a:r>
              <a:rPr lang="en-US" sz="2400" dirty="0">
                <a:latin typeface="Open Sans"/>
              </a:rPr>
              <a:t> doing that.</a:t>
            </a:r>
            <a:endParaRPr lang="en-US" sz="2400" b="0" i="0" dirty="0">
              <a:effectLst/>
              <a:latin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934" y="1169693"/>
            <a:ext cx="9741073" cy="4893647"/>
          </a:xfrm>
          <a:prstGeom prst="rect">
            <a:avLst/>
          </a:prstGeom>
        </p:spPr>
        <p:txBody>
          <a:bodyPr wrap="square">
            <a:spAutoFit/>
          </a:bodyPr>
          <a:lstStyle/>
          <a:p>
            <a:r>
              <a:rPr lang="en-US" sz="2400" dirty="0">
                <a:latin typeface="Open Sans"/>
              </a:rPr>
              <a:t>Prepositions can form phrases with adjectives to give further context to the action, emotion or thing the adjective is describing. Like verbs and nouns, adjectives can be followed by: </a:t>
            </a:r>
            <a:r>
              <a:rPr lang="en-US" sz="2400" b="1" i="1" dirty="0">
                <a:solidFill>
                  <a:srgbClr val="92D050"/>
                </a:solidFill>
                <a:latin typeface="Open Sans"/>
              </a:rPr>
              <a:t>to, about, In, for, with, at</a:t>
            </a:r>
            <a:r>
              <a:rPr lang="en-US" sz="2400" dirty="0">
                <a:solidFill>
                  <a:srgbClr val="92D050"/>
                </a:solidFill>
                <a:latin typeface="Open Sans"/>
              </a:rPr>
              <a:t> </a:t>
            </a:r>
            <a:r>
              <a:rPr lang="en-US" sz="2400" dirty="0">
                <a:latin typeface="Open Sans"/>
              </a:rPr>
              <a:t>and</a:t>
            </a:r>
            <a:r>
              <a:rPr lang="en-US" sz="2400" dirty="0">
                <a:solidFill>
                  <a:srgbClr val="92D050"/>
                </a:solidFill>
                <a:latin typeface="Open Sans"/>
              </a:rPr>
              <a:t> </a:t>
            </a:r>
            <a:r>
              <a:rPr lang="en-US" sz="2400" b="1" dirty="0">
                <a:solidFill>
                  <a:srgbClr val="92D050"/>
                </a:solidFill>
                <a:latin typeface="Open Sans"/>
              </a:rPr>
              <a:t>by</a:t>
            </a:r>
            <a:r>
              <a:rPr lang="en-US" sz="2400" dirty="0">
                <a:solidFill>
                  <a:srgbClr val="92D050"/>
                </a:solidFill>
                <a:latin typeface="Open Sans"/>
              </a:rPr>
              <a:t>.</a:t>
            </a:r>
            <a:endParaRPr lang="en-US" sz="2400" dirty="0">
              <a:solidFill>
                <a:srgbClr val="92D050"/>
              </a:solidFill>
              <a:latin typeface="Open Sans"/>
            </a:endParaRPr>
          </a:p>
          <a:p>
            <a:endParaRPr lang="en-US" sz="2400" dirty="0">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I am happily </a:t>
            </a:r>
            <a:r>
              <a:rPr lang="en-US" sz="2400" b="1" dirty="0">
                <a:solidFill>
                  <a:srgbClr val="92D050"/>
                </a:solidFill>
                <a:latin typeface="Open Sans"/>
              </a:rPr>
              <a:t>married to</a:t>
            </a:r>
            <a:r>
              <a:rPr lang="en-US" sz="2400" b="1" dirty="0">
                <a:latin typeface="Open Sans"/>
              </a:rPr>
              <a:t> </a:t>
            </a:r>
            <a:r>
              <a:rPr lang="en-US" sz="2400" dirty="0">
                <a:latin typeface="Open Sans"/>
              </a:rPr>
              <a:t>David.</a:t>
            </a:r>
            <a:endParaRPr lang="en-US" sz="2400" dirty="0">
              <a:latin typeface="Open Sans"/>
            </a:endParaRPr>
          </a:p>
          <a:p>
            <a:pPr>
              <a:buFont typeface="Arial" panose="020B0604020202020204" pitchFamily="34" charset="0"/>
              <a:buChar char="•"/>
            </a:pPr>
            <a:r>
              <a:rPr lang="en-US" sz="2400" dirty="0">
                <a:latin typeface="Open Sans"/>
              </a:rPr>
              <a:t>Ellie is </a:t>
            </a:r>
            <a:r>
              <a:rPr lang="en-US" sz="2400" b="1" dirty="0">
                <a:solidFill>
                  <a:srgbClr val="92D050"/>
                </a:solidFill>
                <a:latin typeface="Open Sans"/>
              </a:rPr>
              <a:t>crazy about</a:t>
            </a:r>
            <a:r>
              <a:rPr lang="en-US" sz="2400" dirty="0">
                <a:latin typeface="Open Sans"/>
              </a:rPr>
              <a:t> this movie.</a:t>
            </a:r>
            <a:endParaRPr lang="en-US" sz="2400" dirty="0">
              <a:latin typeface="Open Sans"/>
            </a:endParaRPr>
          </a:p>
          <a:p>
            <a:pPr>
              <a:buFont typeface="Arial" panose="020B0604020202020204" pitchFamily="34" charset="0"/>
              <a:buChar char="•"/>
            </a:pPr>
            <a:r>
              <a:rPr lang="en-US" sz="2400" dirty="0">
                <a:latin typeface="Open Sans"/>
              </a:rPr>
              <a:t>Michelle is </a:t>
            </a:r>
            <a:r>
              <a:rPr lang="en-US" sz="2400" b="1" dirty="0">
                <a:solidFill>
                  <a:srgbClr val="92D050"/>
                </a:solidFill>
                <a:latin typeface="Open Sans"/>
              </a:rPr>
              <a:t>interested in</a:t>
            </a:r>
            <a:r>
              <a:rPr lang="en-US" sz="2400" b="1" dirty="0">
                <a:latin typeface="Open Sans"/>
              </a:rPr>
              <a:t> </a:t>
            </a:r>
            <a:r>
              <a:rPr lang="en-US" sz="2400" dirty="0">
                <a:latin typeface="Open Sans"/>
              </a:rPr>
              <a:t>politics.</a:t>
            </a:r>
            <a:endParaRPr lang="en-US" sz="2400" dirty="0">
              <a:latin typeface="Open Sans"/>
            </a:endParaRPr>
          </a:p>
          <a:p>
            <a:pPr>
              <a:buFont typeface="Arial" panose="020B0604020202020204" pitchFamily="34" charset="0"/>
              <a:buChar char="•"/>
            </a:pPr>
            <a:r>
              <a:rPr lang="en-US" sz="2400" dirty="0">
                <a:latin typeface="Open Sans"/>
              </a:rPr>
              <a:t>We are </a:t>
            </a:r>
            <a:r>
              <a:rPr lang="en-US" sz="2400" b="1" dirty="0">
                <a:solidFill>
                  <a:srgbClr val="92D050"/>
                </a:solidFill>
                <a:latin typeface="Open Sans"/>
              </a:rPr>
              <a:t>sorry for</a:t>
            </a:r>
            <a:r>
              <a:rPr lang="en-US" sz="2400" dirty="0">
                <a:solidFill>
                  <a:srgbClr val="92D050"/>
                </a:solidFill>
                <a:latin typeface="Open Sans"/>
              </a:rPr>
              <a:t> </a:t>
            </a:r>
            <a:r>
              <a:rPr lang="en-US" sz="2400" dirty="0">
                <a:latin typeface="Open Sans"/>
              </a:rPr>
              <a:t>your loss.</a:t>
            </a:r>
            <a:endParaRPr lang="en-US" sz="2400" dirty="0">
              <a:latin typeface="Open Sans"/>
            </a:endParaRPr>
          </a:p>
          <a:p>
            <a:pPr>
              <a:buFont typeface="Arial" panose="020B0604020202020204" pitchFamily="34" charset="0"/>
              <a:buChar char="•"/>
            </a:pPr>
            <a:r>
              <a:rPr lang="en-US" sz="2400" dirty="0">
                <a:latin typeface="Open Sans"/>
              </a:rPr>
              <a:t>Jane will be </a:t>
            </a:r>
            <a:r>
              <a:rPr lang="en-US" sz="2400" b="1" dirty="0">
                <a:solidFill>
                  <a:srgbClr val="92D050"/>
                </a:solidFill>
                <a:latin typeface="Open Sans"/>
              </a:rPr>
              <a:t>delighted with</a:t>
            </a:r>
            <a:r>
              <a:rPr lang="en-US" sz="2400" dirty="0">
                <a:latin typeface="Open Sans"/>
              </a:rPr>
              <a:t> her results.</a:t>
            </a:r>
            <a:endParaRPr lang="en-US" sz="2400" dirty="0">
              <a:latin typeface="Open Sans"/>
            </a:endParaRPr>
          </a:p>
          <a:p>
            <a:pPr>
              <a:buFont typeface="Arial" panose="020B0604020202020204" pitchFamily="34" charset="0"/>
              <a:buChar char="•"/>
            </a:pPr>
            <a:r>
              <a:rPr lang="en-US" sz="2400" dirty="0">
                <a:latin typeface="Open Sans"/>
              </a:rPr>
              <a:t>Is he still </a:t>
            </a:r>
            <a:r>
              <a:rPr lang="en-US" sz="2400" b="1" dirty="0">
                <a:solidFill>
                  <a:srgbClr val="92D050"/>
                </a:solidFill>
                <a:latin typeface="Open Sans"/>
              </a:rPr>
              <a:t>angry</a:t>
            </a:r>
            <a:r>
              <a:rPr lang="en-US" sz="2400" b="1" dirty="0">
                <a:latin typeface="Open Sans"/>
              </a:rPr>
              <a:t> </a:t>
            </a:r>
            <a:r>
              <a:rPr lang="en-US" sz="2400" b="1" dirty="0">
                <a:solidFill>
                  <a:srgbClr val="92D050"/>
                </a:solidFill>
                <a:latin typeface="Open Sans"/>
              </a:rPr>
              <a:t>at</a:t>
            </a:r>
            <a:r>
              <a:rPr lang="en-US" sz="2400" dirty="0">
                <a:latin typeface="Open Sans"/>
              </a:rPr>
              <a:t> the world?</a:t>
            </a:r>
            <a:endParaRPr lang="en-US" sz="2400" dirty="0">
              <a:latin typeface="Open Sans"/>
            </a:endParaRPr>
          </a:p>
          <a:p>
            <a:pPr>
              <a:buFont typeface="Arial" panose="020B0604020202020204" pitchFamily="34" charset="0"/>
              <a:buChar char="•"/>
            </a:pPr>
            <a:r>
              <a:rPr lang="en-US" sz="2400" dirty="0">
                <a:latin typeface="Open Sans"/>
              </a:rPr>
              <a:t>The entire room was </a:t>
            </a:r>
            <a:r>
              <a:rPr lang="en-US" sz="2400" b="1" dirty="0">
                <a:solidFill>
                  <a:srgbClr val="92D050"/>
                </a:solidFill>
                <a:latin typeface="Open Sans"/>
              </a:rPr>
              <a:t>astonished by</a:t>
            </a:r>
            <a:r>
              <a:rPr lang="en-US" sz="2400" dirty="0">
                <a:latin typeface="Open Sans"/>
              </a:rPr>
              <a:t> the election results.</a:t>
            </a:r>
            <a:endParaRPr lang="en-US" sz="2400" b="0" i="0" dirty="0">
              <a:effectLst/>
              <a:latin typeface="Open Sans"/>
            </a:endParaRPr>
          </a:p>
        </p:txBody>
      </p:sp>
      <p:sp>
        <p:nvSpPr>
          <p:cNvPr id="3" name="Rectangle 2"/>
          <p:cNvSpPr/>
          <p:nvPr/>
        </p:nvSpPr>
        <p:spPr>
          <a:xfrm>
            <a:off x="3045131" y="162931"/>
            <a:ext cx="6314677" cy="646331"/>
          </a:xfrm>
          <a:prstGeom prst="rect">
            <a:avLst/>
          </a:prstGeom>
        </p:spPr>
        <p:txBody>
          <a:bodyPr wrap="none">
            <a:spAutoFit/>
          </a:bodyPr>
          <a:lstStyle/>
          <a:p>
            <a:r>
              <a:rPr lang="en-US" sz="3600" b="1" dirty="0">
                <a:solidFill>
                  <a:srgbClr val="92D050"/>
                </a:solidFill>
                <a:latin typeface="Open Sans"/>
              </a:rPr>
              <a:t>Prepositions with Adjectives</a:t>
            </a:r>
            <a:endParaRPr lang="en-US" sz="3600" dirty="0">
              <a:solidFill>
                <a:srgbClr val="92D050"/>
              </a:solidFill>
              <a:latin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343" y="1372251"/>
            <a:ext cx="10183660" cy="4524315"/>
          </a:xfrm>
          <a:prstGeom prst="rect">
            <a:avLst/>
          </a:prstGeom>
        </p:spPr>
        <p:txBody>
          <a:bodyPr wrap="square">
            <a:spAutoFit/>
          </a:bodyPr>
          <a:lstStyle/>
          <a:p>
            <a:r>
              <a:rPr lang="en-US" sz="2400" dirty="0">
                <a:latin typeface="Open Sans"/>
              </a:rPr>
              <a:t>There can sometimes be a pattern in deciding which prepositions go with adjectives, for example, when adjectives have the same or very similar meaning to each other, they might take the same preposition:</a:t>
            </a:r>
            <a:endParaRPr lang="en-US" sz="2400" dirty="0">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Frightened </a:t>
            </a:r>
            <a:r>
              <a:rPr lang="en-US" sz="2400" b="1" dirty="0">
                <a:solidFill>
                  <a:srgbClr val="92D050"/>
                </a:solidFill>
                <a:latin typeface="Open Sans"/>
              </a:rPr>
              <a:t>of</a:t>
            </a:r>
            <a:r>
              <a:rPr lang="en-US" sz="2400" dirty="0">
                <a:latin typeface="Open Sans"/>
              </a:rPr>
              <a:t>, afraid </a:t>
            </a:r>
            <a:r>
              <a:rPr lang="en-US" sz="2400" b="1" dirty="0">
                <a:solidFill>
                  <a:srgbClr val="92D050"/>
                </a:solidFill>
                <a:latin typeface="Open Sans"/>
              </a:rPr>
              <a:t>of</a:t>
            </a:r>
            <a:r>
              <a:rPr lang="en-US" sz="2400" dirty="0">
                <a:latin typeface="Open Sans"/>
              </a:rPr>
              <a:t>, scared </a:t>
            </a:r>
            <a:r>
              <a:rPr lang="en-US" sz="2400" b="1" dirty="0">
                <a:solidFill>
                  <a:srgbClr val="92D050"/>
                </a:solidFill>
                <a:latin typeface="Open Sans"/>
              </a:rPr>
              <a:t>of</a:t>
            </a:r>
            <a:r>
              <a:rPr lang="en-US" sz="2400" dirty="0">
                <a:latin typeface="Open Sans"/>
              </a:rPr>
              <a:t>, terrified </a:t>
            </a:r>
            <a:r>
              <a:rPr lang="en-US" sz="2400" b="1" dirty="0">
                <a:solidFill>
                  <a:srgbClr val="92D050"/>
                </a:solidFill>
                <a:latin typeface="Open Sans"/>
              </a:rPr>
              <a:t>of</a:t>
            </a:r>
            <a:endParaRPr lang="en-US" sz="2400" b="1" dirty="0">
              <a:solidFill>
                <a:srgbClr val="92D050"/>
              </a:solidFill>
              <a:latin typeface="Open Sans"/>
            </a:endParaRPr>
          </a:p>
          <a:p>
            <a:pPr>
              <a:buFont typeface="Arial" panose="020B0604020202020204" pitchFamily="34" charset="0"/>
              <a:buChar char="•"/>
            </a:pPr>
            <a:endParaRPr lang="en-US" sz="2400" b="1" dirty="0">
              <a:latin typeface="Open Sans"/>
            </a:endParaRPr>
          </a:p>
          <a:p>
            <a:pPr>
              <a:buFont typeface="Arial" panose="020B0604020202020204" pitchFamily="34" charset="0"/>
              <a:buChar char="•"/>
            </a:pPr>
            <a:endParaRPr lang="en-US" sz="2400" dirty="0">
              <a:latin typeface="Open Sans"/>
            </a:endParaRPr>
          </a:p>
          <a:p>
            <a:r>
              <a:rPr lang="en-US" sz="2400" dirty="0">
                <a:latin typeface="Open Sans"/>
              </a:rPr>
              <a:t>Indeed, when adjectives have opposite meaning they might also take the same preposition:</a:t>
            </a:r>
            <a:endParaRPr lang="en-US" sz="2400" dirty="0">
              <a:latin typeface="Open Sans"/>
            </a:endParaRPr>
          </a:p>
          <a:p>
            <a:endParaRPr lang="en-US" sz="2400" dirty="0">
              <a:latin typeface="Open Sans"/>
            </a:endParaRPr>
          </a:p>
          <a:p>
            <a:pPr>
              <a:buFont typeface="Arial" panose="020B0604020202020204" pitchFamily="34" charset="0"/>
              <a:buChar char="•"/>
            </a:pPr>
            <a:r>
              <a:rPr lang="en-US" sz="2400" dirty="0">
                <a:latin typeface="Open Sans"/>
              </a:rPr>
              <a:t>Good </a:t>
            </a:r>
            <a:r>
              <a:rPr lang="en-US" sz="2400" b="1" dirty="0">
                <a:solidFill>
                  <a:srgbClr val="92D050"/>
                </a:solidFill>
                <a:latin typeface="Open Sans"/>
              </a:rPr>
              <a:t>at</a:t>
            </a:r>
            <a:r>
              <a:rPr lang="en-US" sz="2400" dirty="0">
                <a:latin typeface="Open Sans"/>
              </a:rPr>
              <a:t>, great </a:t>
            </a:r>
            <a:r>
              <a:rPr lang="en-US" sz="2400" b="1" dirty="0">
                <a:solidFill>
                  <a:srgbClr val="92D050"/>
                </a:solidFill>
                <a:latin typeface="Open Sans"/>
              </a:rPr>
              <a:t>at</a:t>
            </a:r>
            <a:r>
              <a:rPr lang="en-US" sz="2400" dirty="0">
                <a:latin typeface="Open Sans"/>
              </a:rPr>
              <a:t>, superb</a:t>
            </a:r>
            <a:r>
              <a:rPr lang="en-US" sz="2400" dirty="0">
                <a:solidFill>
                  <a:srgbClr val="92D050"/>
                </a:solidFill>
                <a:latin typeface="Open Sans"/>
              </a:rPr>
              <a:t> </a:t>
            </a:r>
            <a:r>
              <a:rPr lang="en-US" sz="2400" b="1" dirty="0">
                <a:solidFill>
                  <a:srgbClr val="92D050"/>
                </a:solidFill>
                <a:latin typeface="Open Sans"/>
              </a:rPr>
              <a:t>at</a:t>
            </a:r>
            <a:r>
              <a:rPr lang="en-US" sz="2400" dirty="0">
                <a:latin typeface="Open Sans"/>
              </a:rPr>
              <a:t>, wonderful </a:t>
            </a:r>
            <a:r>
              <a:rPr lang="en-US" sz="2400" b="1" dirty="0">
                <a:solidFill>
                  <a:srgbClr val="92D050"/>
                </a:solidFill>
                <a:latin typeface="Open Sans"/>
              </a:rPr>
              <a:t>at</a:t>
            </a:r>
            <a:endParaRPr lang="en-US" sz="2400" dirty="0">
              <a:solidFill>
                <a:srgbClr val="92D050"/>
              </a:solidFill>
              <a:latin typeface="Open Sans"/>
            </a:endParaRPr>
          </a:p>
          <a:p>
            <a:pPr>
              <a:buFont typeface="Arial" panose="020B0604020202020204" pitchFamily="34" charset="0"/>
              <a:buChar char="•"/>
            </a:pPr>
            <a:r>
              <a:rPr lang="en-US" sz="2400" dirty="0">
                <a:latin typeface="Open Sans"/>
              </a:rPr>
              <a:t>Bad </a:t>
            </a:r>
            <a:r>
              <a:rPr lang="en-US" sz="2400" b="1" dirty="0">
                <a:solidFill>
                  <a:srgbClr val="92D050"/>
                </a:solidFill>
                <a:latin typeface="Open Sans"/>
              </a:rPr>
              <a:t>at</a:t>
            </a:r>
            <a:r>
              <a:rPr lang="en-US" sz="2400" dirty="0">
                <a:latin typeface="Open Sans"/>
              </a:rPr>
              <a:t>, terrible </a:t>
            </a:r>
            <a:r>
              <a:rPr lang="en-US" sz="2400" b="1" dirty="0">
                <a:solidFill>
                  <a:srgbClr val="92D050"/>
                </a:solidFill>
                <a:latin typeface="Open Sans"/>
              </a:rPr>
              <a:t>at</a:t>
            </a:r>
            <a:r>
              <a:rPr lang="en-US" sz="2400" dirty="0">
                <a:latin typeface="Open Sans"/>
              </a:rPr>
              <a:t>, woeful</a:t>
            </a:r>
            <a:r>
              <a:rPr lang="en-US" sz="2400" b="1" dirty="0">
                <a:latin typeface="Open Sans"/>
              </a:rPr>
              <a:t> </a:t>
            </a:r>
            <a:r>
              <a:rPr lang="en-US" sz="2400" b="1" dirty="0">
                <a:solidFill>
                  <a:srgbClr val="92D050"/>
                </a:solidFill>
                <a:latin typeface="Open Sans"/>
              </a:rPr>
              <a:t>at</a:t>
            </a:r>
            <a:r>
              <a:rPr lang="en-US" sz="2400" dirty="0">
                <a:latin typeface="Open Sans"/>
              </a:rPr>
              <a:t>, inept </a:t>
            </a:r>
            <a:r>
              <a:rPr lang="en-US" sz="2400" b="1" dirty="0">
                <a:solidFill>
                  <a:srgbClr val="92D050"/>
                </a:solidFill>
                <a:latin typeface="Open Sans"/>
              </a:rPr>
              <a:t>at</a:t>
            </a:r>
            <a:endParaRPr lang="en-US" sz="2400" b="0" i="0" dirty="0">
              <a:solidFill>
                <a:srgbClr val="92D050"/>
              </a:solidFill>
              <a:effectLst/>
              <a:latin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9764" y="1004717"/>
            <a:ext cx="10471759" cy="5632311"/>
          </a:xfrm>
          <a:prstGeom prst="rect">
            <a:avLst/>
          </a:prstGeom>
        </p:spPr>
        <p:txBody>
          <a:bodyPr wrap="square">
            <a:spAutoFit/>
          </a:bodyPr>
          <a:lstStyle/>
          <a:p>
            <a:r>
              <a:rPr lang="en-US" sz="2400" dirty="0">
                <a:latin typeface="Open Sans"/>
              </a:rPr>
              <a:t>The following exercises will help you gain greater understanding about how prepositions work. Choose the best answer to complete each sentence.</a:t>
            </a:r>
            <a:endParaRPr lang="en-US" sz="2400" dirty="0">
              <a:latin typeface="Open Sans"/>
            </a:endParaRPr>
          </a:p>
          <a:p>
            <a:br>
              <a:rPr lang="en-US" sz="2400" dirty="0">
                <a:latin typeface="Open Sans"/>
              </a:rPr>
            </a:br>
            <a:r>
              <a:rPr lang="en-US" sz="2400" dirty="0">
                <a:latin typeface="Open Sans"/>
              </a:rPr>
              <a:t>1. The bone was _______ the dog.</a:t>
            </a:r>
            <a:br>
              <a:rPr lang="en-US" sz="2400" dirty="0">
                <a:latin typeface="Open Sans"/>
              </a:rPr>
            </a:br>
            <a:r>
              <a:rPr lang="en-US" sz="2400" dirty="0">
                <a:latin typeface="Open Sans"/>
              </a:rPr>
              <a:t>a. About</a:t>
            </a:r>
            <a:br>
              <a:rPr lang="en-US" sz="2400" dirty="0">
                <a:latin typeface="Open Sans"/>
              </a:rPr>
            </a:br>
            <a:r>
              <a:rPr lang="en-US" sz="2400" dirty="0">
                <a:latin typeface="Open Sans"/>
              </a:rPr>
              <a:t>b. For</a:t>
            </a:r>
            <a:br>
              <a:rPr lang="en-US" sz="2400" dirty="0">
                <a:latin typeface="Open Sans"/>
              </a:rPr>
            </a:br>
            <a:r>
              <a:rPr lang="en-US" sz="2400" dirty="0">
                <a:latin typeface="Open Sans"/>
              </a:rPr>
              <a:t>c. After</a:t>
            </a:r>
            <a:br>
              <a:rPr lang="en-US" sz="2400" dirty="0">
                <a:latin typeface="Open Sans"/>
              </a:rPr>
            </a:br>
            <a:r>
              <a:rPr lang="en-US" sz="2400" dirty="0">
                <a:latin typeface="Open Sans"/>
              </a:rPr>
              <a:t>d. Considering</a:t>
            </a:r>
            <a:endParaRPr lang="en-US" sz="2400" dirty="0">
              <a:latin typeface="Open Sans"/>
            </a:endParaRPr>
          </a:p>
          <a:p>
            <a:endParaRPr lang="en-US" sz="2400" dirty="0">
              <a:latin typeface="Open Sans"/>
            </a:endParaRPr>
          </a:p>
          <a:p>
            <a:endParaRPr lang="en-US" sz="2400" dirty="0">
              <a:latin typeface="Open Sans"/>
            </a:endParaRPr>
          </a:p>
          <a:p>
            <a:r>
              <a:rPr lang="en-US" sz="2400" dirty="0">
                <a:latin typeface="Open Sans"/>
              </a:rPr>
              <a:t>2. We are going on vacation _______ August.</a:t>
            </a:r>
            <a:br>
              <a:rPr lang="en-US" sz="2400" dirty="0">
                <a:latin typeface="Open Sans"/>
              </a:rPr>
            </a:br>
            <a:r>
              <a:rPr lang="en-US" sz="2400" dirty="0">
                <a:latin typeface="Open Sans"/>
              </a:rPr>
              <a:t>a. On</a:t>
            </a:r>
            <a:br>
              <a:rPr lang="en-US" sz="2400" dirty="0">
                <a:latin typeface="Open Sans"/>
              </a:rPr>
            </a:br>
            <a:r>
              <a:rPr lang="en-US" sz="2400" dirty="0">
                <a:latin typeface="Open Sans"/>
              </a:rPr>
              <a:t>b. At</a:t>
            </a:r>
            <a:br>
              <a:rPr lang="en-US" sz="2400" dirty="0">
                <a:latin typeface="Open Sans"/>
              </a:rPr>
            </a:br>
            <a:r>
              <a:rPr lang="en-US" sz="2400" dirty="0">
                <a:latin typeface="Open Sans"/>
              </a:rPr>
              <a:t>c. In</a:t>
            </a:r>
            <a:br>
              <a:rPr lang="en-US" sz="2400" dirty="0">
                <a:latin typeface="Open Sans"/>
              </a:rPr>
            </a:br>
            <a:r>
              <a:rPr lang="en-US" sz="2400" dirty="0">
                <a:latin typeface="Open Sans"/>
              </a:rPr>
              <a:t>d. Since</a:t>
            </a:r>
            <a:endParaRPr lang="en-US" sz="2400" b="0" i="0" dirty="0">
              <a:effectLst/>
              <a:latin typeface="Open Sans"/>
            </a:endParaRPr>
          </a:p>
        </p:txBody>
      </p:sp>
      <p:sp>
        <p:nvSpPr>
          <p:cNvPr id="3" name="Rectangle 2"/>
          <p:cNvSpPr/>
          <p:nvPr/>
        </p:nvSpPr>
        <p:spPr>
          <a:xfrm>
            <a:off x="3691003" y="187983"/>
            <a:ext cx="2435218" cy="646331"/>
          </a:xfrm>
          <a:prstGeom prst="rect">
            <a:avLst/>
          </a:prstGeom>
        </p:spPr>
        <p:txBody>
          <a:bodyPr wrap="none">
            <a:spAutoFit/>
          </a:bodyPr>
          <a:lstStyle/>
          <a:p>
            <a:r>
              <a:rPr lang="en-US" sz="3600" b="1" dirty="0">
                <a:solidFill>
                  <a:srgbClr val="92D050"/>
                </a:solidFill>
                <a:latin typeface="Open Sans"/>
              </a:rPr>
              <a:t> Exercise 1</a:t>
            </a:r>
            <a:endParaRPr lang="en-US" sz="3600" b="1" dirty="0">
              <a:solidFill>
                <a:srgbClr val="92D050"/>
              </a:solidFill>
              <a:latin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0180" y="487025"/>
            <a:ext cx="9995769" cy="6370975"/>
          </a:xfrm>
          <a:prstGeom prst="rect">
            <a:avLst/>
          </a:prstGeom>
        </p:spPr>
        <p:txBody>
          <a:bodyPr wrap="square">
            <a:spAutoFit/>
          </a:bodyPr>
          <a:lstStyle/>
          <a:p>
            <a:r>
              <a:rPr lang="en-US" sz="2400" dirty="0">
                <a:latin typeface="Open Sans"/>
              </a:rPr>
              <a:t>3. Please put the vase ________ the table.</a:t>
            </a:r>
            <a:br>
              <a:rPr lang="en-US" sz="2400" dirty="0">
                <a:latin typeface="Open Sans"/>
              </a:rPr>
            </a:br>
            <a:r>
              <a:rPr lang="en-US" sz="2400" dirty="0">
                <a:latin typeface="Open Sans"/>
              </a:rPr>
              <a:t>a. In</a:t>
            </a:r>
            <a:br>
              <a:rPr lang="en-US" sz="2400" dirty="0">
                <a:latin typeface="Open Sans"/>
              </a:rPr>
            </a:br>
            <a:r>
              <a:rPr lang="en-US" sz="2400" dirty="0">
                <a:latin typeface="Open Sans"/>
              </a:rPr>
              <a:t>b. On</a:t>
            </a:r>
            <a:br>
              <a:rPr lang="en-US" sz="2400" dirty="0">
                <a:latin typeface="Open Sans"/>
              </a:rPr>
            </a:br>
            <a:r>
              <a:rPr lang="en-US" sz="2400" dirty="0">
                <a:latin typeface="Open Sans"/>
              </a:rPr>
              <a:t>c. For</a:t>
            </a:r>
            <a:br>
              <a:rPr lang="en-US" sz="2400" dirty="0">
                <a:latin typeface="Open Sans"/>
              </a:rPr>
            </a:br>
            <a:r>
              <a:rPr lang="en-US" sz="2400" dirty="0">
                <a:latin typeface="Open Sans"/>
              </a:rPr>
              <a:t>d. Over</a:t>
            </a:r>
            <a:endParaRPr lang="en-US" sz="2400" dirty="0">
              <a:latin typeface="Open Sans"/>
            </a:endParaRPr>
          </a:p>
          <a:p>
            <a:br>
              <a:rPr lang="en-US" sz="2400" dirty="0">
                <a:latin typeface="Open Sans"/>
              </a:rPr>
            </a:br>
            <a:r>
              <a:rPr lang="en-US" sz="2400" dirty="0">
                <a:latin typeface="Open Sans"/>
              </a:rPr>
              <a:t>4. I received a present ________ Janet.</a:t>
            </a:r>
            <a:br>
              <a:rPr lang="en-US" sz="2400" dirty="0">
                <a:latin typeface="Open Sans"/>
              </a:rPr>
            </a:br>
            <a:r>
              <a:rPr lang="en-US" sz="2400" dirty="0">
                <a:latin typeface="Open Sans"/>
              </a:rPr>
              <a:t>a. From</a:t>
            </a:r>
            <a:br>
              <a:rPr lang="en-US" sz="2400" dirty="0">
                <a:latin typeface="Open Sans"/>
              </a:rPr>
            </a:br>
            <a:r>
              <a:rPr lang="en-US" sz="2400" dirty="0">
                <a:latin typeface="Open Sans"/>
              </a:rPr>
              <a:t>b. Of</a:t>
            </a:r>
            <a:br>
              <a:rPr lang="en-US" sz="2400" dirty="0">
                <a:latin typeface="Open Sans"/>
              </a:rPr>
            </a:br>
            <a:r>
              <a:rPr lang="en-US" sz="2400" dirty="0">
                <a:latin typeface="Open Sans"/>
              </a:rPr>
              <a:t>c. By</a:t>
            </a:r>
            <a:br>
              <a:rPr lang="en-US" sz="2400" dirty="0">
                <a:latin typeface="Open Sans"/>
              </a:rPr>
            </a:br>
            <a:r>
              <a:rPr lang="en-US" sz="2400" dirty="0">
                <a:latin typeface="Open Sans"/>
              </a:rPr>
              <a:t>d. About</a:t>
            </a:r>
            <a:endParaRPr lang="en-US" sz="2400" dirty="0">
              <a:latin typeface="Open Sans"/>
            </a:endParaRPr>
          </a:p>
          <a:p>
            <a:br>
              <a:rPr lang="en-US" sz="2400" dirty="0">
                <a:latin typeface="Open Sans"/>
              </a:rPr>
            </a:br>
            <a:r>
              <a:rPr lang="en-US" sz="2400" dirty="0">
                <a:latin typeface="Open Sans"/>
              </a:rPr>
              <a:t>5. School begins ________ Monday.</a:t>
            </a:r>
            <a:br>
              <a:rPr lang="en-US" sz="2400" dirty="0">
                <a:latin typeface="Open Sans"/>
              </a:rPr>
            </a:br>
            <a:r>
              <a:rPr lang="en-US" sz="2400" dirty="0">
                <a:latin typeface="Open Sans"/>
              </a:rPr>
              <a:t>a. In</a:t>
            </a:r>
            <a:br>
              <a:rPr lang="en-US" sz="2400" dirty="0">
                <a:latin typeface="Open Sans"/>
              </a:rPr>
            </a:br>
            <a:r>
              <a:rPr lang="en-US" sz="2400" dirty="0">
                <a:latin typeface="Open Sans"/>
              </a:rPr>
              <a:t>b. On</a:t>
            </a:r>
            <a:br>
              <a:rPr lang="en-US" sz="2400" dirty="0">
                <a:latin typeface="Open Sans"/>
              </a:rPr>
            </a:br>
            <a:r>
              <a:rPr lang="en-US" sz="2400" dirty="0">
                <a:latin typeface="Open Sans"/>
              </a:rPr>
              <a:t>c. From</a:t>
            </a:r>
            <a:br>
              <a:rPr lang="en-US" sz="2400" dirty="0">
                <a:latin typeface="Open Sans"/>
              </a:rPr>
            </a:br>
            <a:r>
              <a:rPr lang="en-US" sz="2400" dirty="0">
                <a:latin typeface="Open Sans"/>
              </a:rPr>
              <a:t>d. Since</a:t>
            </a:r>
            <a:endParaRPr lang="en-US" sz="2400" b="0" i="0" dirty="0">
              <a:effectLst/>
              <a:latin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9973" y="501041"/>
            <a:ext cx="10033348" cy="6740307"/>
          </a:xfrm>
          <a:prstGeom prst="rect">
            <a:avLst/>
          </a:prstGeom>
          <a:noFill/>
        </p:spPr>
        <p:txBody>
          <a:bodyPr wrap="square" rtlCol="0">
            <a:spAutoFit/>
          </a:bodyPr>
          <a:lstStyle/>
          <a:p>
            <a:pPr marL="457200" indent="-457200">
              <a:buAutoNum type="arabicPeriod" startAt="6"/>
            </a:pPr>
            <a:r>
              <a:rPr lang="en-US" sz="2400" dirty="0">
                <a:latin typeface="Open Sans"/>
              </a:rPr>
              <a:t>The boy ran ___________the bridge and ______________ the fountain.</a:t>
            </a:r>
            <a:endParaRPr lang="en-US" sz="2400" dirty="0">
              <a:latin typeface="Open Sans"/>
            </a:endParaRPr>
          </a:p>
          <a:p>
            <a:pPr marL="457200" indent="-457200">
              <a:buAutoNum type="alphaLcPeriod"/>
            </a:pPr>
            <a:r>
              <a:rPr lang="en-US" sz="2400" dirty="0">
                <a:latin typeface="Open Sans"/>
              </a:rPr>
              <a:t>in/ under</a:t>
            </a:r>
            <a:endParaRPr lang="en-US" sz="2400" dirty="0">
              <a:latin typeface="Open Sans"/>
            </a:endParaRPr>
          </a:p>
          <a:p>
            <a:pPr marL="457200" indent="-457200">
              <a:buAutoNum type="alphaLcPeriod"/>
            </a:pPr>
            <a:r>
              <a:rPr lang="en-US" sz="2400" dirty="0">
                <a:latin typeface="Open Sans"/>
              </a:rPr>
              <a:t>over/ around</a:t>
            </a:r>
            <a:endParaRPr lang="en-US" sz="2400" dirty="0">
              <a:latin typeface="Open Sans"/>
            </a:endParaRPr>
          </a:p>
          <a:p>
            <a:pPr marL="457200" indent="-457200">
              <a:buAutoNum type="alphaLcPeriod"/>
            </a:pPr>
            <a:r>
              <a:rPr lang="en-US" sz="2400" dirty="0">
                <a:latin typeface="Open Sans"/>
              </a:rPr>
              <a:t>through/ over</a:t>
            </a:r>
            <a:endParaRPr lang="en-US" sz="2400" dirty="0">
              <a:latin typeface="Open Sans"/>
            </a:endParaRPr>
          </a:p>
          <a:p>
            <a:pPr marL="457200" indent="-457200">
              <a:buAutoNum type="alphaLcPeriod"/>
            </a:pPr>
            <a:r>
              <a:rPr lang="en-US" sz="2400" dirty="0">
                <a:latin typeface="Open Sans"/>
              </a:rPr>
              <a:t>over/ under</a:t>
            </a:r>
            <a:endParaRPr lang="en-US" sz="2400" dirty="0">
              <a:latin typeface="Open Sans"/>
            </a:endParaRPr>
          </a:p>
          <a:p>
            <a:pPr marL="457200" indent="-457200">
              <a:buAutoNum type="alphaLcPeriod"/>
            </a:pPr>
            <a:endParaRPr lang="en-US" sz="2400" dirty="0">
              <a:latin typeface="Open Sans"/>
            </a:endParaRPr>
          </a:p>
          <a:p>
            <a:pPr marL="457200" indent="-457200">
              <a:buAutoNum type="arabicPeriod" startAt="7"/>
            </a:pPr>
            <a:r>
              <a:rPr lang="en-US" sz="2400" dirty="0">
                <a:latin typeface="Open Sans"/>
              </a:rPr>
              <a:t>The students tried to hide __________ their desks.</a:t>
            </a:r>
            <a:endParaRPr lang="en-US" sz="2400" dirty="0">
              <a:latin typeface="Open Sans"/>
            </a:endParaRPr>
          </a:p>
          <a:p>
            <a:pPr marL="457200" indent="-457200">
              <a:buAutoNum type="alphaLcPeriod"/>
            </a:pPr>
            <a:r>
              <a:rPr lang="en-US" sz="2400" dirty="0">
                <a:latin typeface="Open Sans"/>
              </a:rPr>
              <a:t>In</a:t>
            </a:r>
            <a:endParaRPr lang="en-US" sz="2400" dirty="0">
              <a:latin typeface="Open Sans"/>
            </a:endParaRPr>
          </a:p>
          <a:p>
            <a:pPr marL="457200" indent="-457200">
              <a:buAutoNum type="alphaLcPeriod"/>
            </a:pPr>
            <a:r>
              <a:rPr lang="en-US" sz="2400" dirty="0">
                <a:latin typeface="Open Sans"/>
              </a:rPr>
              <a:t>around</a:t>
            </a:r>
            <a:endParaRPr lang="en-US" sz="2400" dirty="0">
              <a:latin typeface="Open Sans"/>
            </a:endParaRPr>
          </a:p>
          <a:p>
            <a:pPr marL="457200" indent="-457200">
              <a:buAutoNum type="alphaLcPeriod"/>
            </a:pPr>
            <a:r>
              <a:rPr lang="en-US" sz="2400" dirty="0">
                <a:latin typeface="Open Sans"/>
              </a:rPr>
              <a:t>under</a:t>
            </a:r>
            <a:endParaRPr lang="en-US" sz="2400" dirty="0">
              <a:latin typeface="Open Sans"/>
            </a:endParaRPr>
          </a:p>
          <a:p>
            <a:pPr marL="457200" indent="-457200">
              <a:buAutoNum type="alphaLcPeriod"/>
            </a:pPr>
            <a:r>
              <a:rPr lang="en-US" sz="2400" dirty="0">
                <a:latin typeface="Open Sans"/>
              </a:rPr>
              <a:t>Through</a:t>
            </a:r>
            <a:endParaRPr lang="en-US" sz="2400" dirty="0">
              <a:latin typeface="Open Sans"/>
            </a:endParaRPr>
          </a:p>
          <a:p>
            <a:pPr marL="457200" indent="-457200">
              <a:buAutoNum type="alphaLcPeriod"/>
            </a:pPr>
            <a:endParaRPr lang="en-US" sz="2400" dirty="0">
              <a:latin typeface="Open Sans"/>
            </a:endParaRPr>
          </a:p>
          <a:p>
            <a:pPr marL="457200" indent="-457200">
              <a:buAutoNum type="arabicPeriod" startAt="8"/>
            </a:pPr>
            <a:r>
              <a:rPr lang="en-US" sz="2400" dirty="0">
                <a:latin typeface="Open Sans"/>
              </a:rPr>
              <a:t>I will meet you _____________ Thursday_____________7 o’clock.</a:t>
            </a:r>
            <a:endParaRPr lang="en-US" sz="2400" dirty="0">
              <a:latin typeface="Open Sans"/>
            </a:endParaRPr>
          </a:p>
          <a:p>
            <a:pPr marL="457200" indent="-457200">
              <a:buAutoNum type="alphaLcPeriod"/>
            </a:pPr>
            <a:r>
              <a:rPr lang="en-US" sz="2400" dirty="0">
                <a:latin typeface="Open Sans"/>
              </a:rPr>
              <a:t>in/ on</a:t>
            </a:r>
            <a:endParaRPr lang="en-US" sz="2400" dirty="0">
              <a:latin typeface="Open Sans"/>
            </a:endParaRPr>
          </a:p>
          <a:p>
            <a:pPr marL="457200" indent="-457200">
              <a:buAutoNum type="alphaLcPeriod"/>
            </a:pPr>
            <a:r>
              <a:rPr lang="en-US" sz="2400" dirty="0">
                <a:latin typeface="Open Sans"/>
              </a:rPr>
              <a:t>on/ in</a:t>
            </a:r>
            <a:endParaRPr lang="en-US" sz="2400" dirty="0">
              <a:latin typeface="Open Sans"/>
            </a:endParaRPr>
          </a:p>
          <a:p>
            <a:pPr marL="457200" indent="-457200">
              <a:buAutoNum type="alphaLcPeriod"/>
            </a:pPr>
            <a:r>
              <a:rPr lang="en-US" sz="2400" dirty="0">
                <a:latin typeface="Open Sans"/>
              </a:rPr>
              <a:t>at/ at</a:t>
            </a:r>
            <a:endParaRPr lang="en-US" sz="2400" dirty="0">
              <a:latin typeface="Open Sans"/>
            </a:endParaRPr>
          </a:p>
          <a:p>
            <a:pPr marL="457200" indent="-457200">
              <a:buAutoNum type="alphaLcPeriod"/>
            </a:pPr>
            <a:r>
              <a:rPr lang="en-US" sz="2400" dirty="0">
                <a:latin typeface="Open Sans"/>
              </a:rPr>
              <a:t>on/ at</a:t>
            </a:r>
            <a:endParaRPr lang="en-US" sz="2400" dirty="0">
              <a:latin typeface="Open Sans"/>
            </a:endParaRPr>
          </a:p>
          <a:p>
            <a:pPr marL="457200" indent="-457200">
              <a:buAutoNum type="alphaLcPeriod"/>
            </a:pPr>
            <a:endParaRPr lang="en-US" sz="2400" dirty="0">
              <a:latin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03" y="1609533"/>
            <a:ext cx="11941479" cy="4154984"/>
          </a:xfrm>
          <a:prstGeom prst="rect">
            <a:avLst/>
          </a:prstGeom>
        </p:spPr>
        <p:txBody>
          <a:bodyPr wrap="square">
            <a:spAutoFit/>
          </a:bodyPr>
          <a:lstStyle/>
          <a:p>
            <a:r>
              <a:rPr lang="en-US" sz="2400" dirty="0">
                <a:latin typeface="Open Sans"/>
              </a:rPr>
              <a:t>Choose the right </a:t>
            </a:r>
            <a:r>
              <a:rPr lang="en-US" sz="2400" b="1" dirty="0">
                <a:solidFill>
                  <a:srgbClr val="92D050"/>
                </a:solidFill>
                <a:latin typeface="Open Sans"/>
              </a:rPr>
              <a:t>preposition of place</a:t>
            </a:r>
            <a:r>
              <a:rPr lang="en-US" sz="2400" dirty="0">
                <a:latin typeface="Open Sans"/>
              </a:rPr>
              <a:t>:</a:t>
            </a:r>
            <a:endParaRPr lang="en-US" sz="2400" dirty="0">
              <a:latin typeface="Open Sans"/>
            </a:endParaRPr>
          </a:p>
          <a:p>
            <a:endParaRPr lang="en-US" sz="2400" dirty="0">
              <a:latin typeface="Open Sans"/>
            </a:endParaRPr>
          </a:p>
          <a:p>
            <a:pPr>
              <a:buFont typeface="+mj-lt"/>
              <a:buAutoNum type="arabicPeriod"/>
            </a:pPr>
            <a:r>
              <a:rPr lang="en-US" sz="2400" dirty="0">
                <a:latin typeface="Open Sans"/>
              </a:rPr>
              <a:t> _________ the picture, I can see a family _________ a kitchen.</a:t>
            </a:r>
            <a:endParaRPr lang="en-US" sz="2400" dirty="0">
              <a:latin typeface="Open Sans"/>
            </a:endParaRPr>
          </a:p>
          <a:p>
            <a:pPr>
              <a:buFont typeface="+mj-lt"/>
              <a:buAutoNum type="arabicPeriod"/>
            </a:pPr>
            <a:r>
              <a:rPr lang="en-US" sz="2400" dirty="0">
                <a:latin typeface="Open Sans"/>
              </a:rPr>
              <a:t>There is a dish full of fruits___________ the worktop.</a:t>
            </a:r>
            <a:endParaRPr lang="en-US" sz="2400" dirty="0">
              <a:latin typeface="Open Sans"/>
            </a:endParaRPr>
          </a:p>
          <a:p>
            <a:pPr>
              <a:buFont typeface="+mj-lt"/>
              <a:buAutoNum type="arabicPeriod"/>
            </a:pPr>
            <a:r>
              <a:rPr lang="en-US" sz="2400" dirty="0">
                <a:latin typeface="Open Sans"/>
              </a:rPr>
              <a:t>The mother is standing ____________ her son and daughter.</a:t>
            </a:r>
            <a:endParaRPr lang="en-US" sz="2400" dirty="0">
              <a:latin typeface="Open Sans"/>
            </a:endParaRPr>
          </a:p>
          <a:p>
            <a:pPr>
              <a:buFont typeface="+mj-lt"/>
              <a:buAutoNum type="arabicPeriod"/>
            </a:pPr>
            <a:r>
              <a:rPr lang="en-US" sz="2400" dirty="0">
                <a:latin typeface="Open Sans"/>
              </a:rPr>
              <a:t>She is holding a vase___________ in her hand.</a:t>
            </a:r>
            <a:endParaRPr lang="en-US" sz="2400" dirty="0">
              <a:latin typeface="Open Sans"/>
            </a:endParaRPr>
          </a:p>
          <a:p>
            <a:pPr>
              <a:buFont typeface="+mj-lt"/>
              <a:buAutoNum type="arabicPeriod"/>
            </a:pPr>
            <a:r>
              <a:rPr lang="en-US" sz="2400" dirty="0">
                <a:latin typeface="Open Sans"/>
              </a:rPr>
              <a:t>The son and the daughter are sitting __________ the worktop smiling ____________ each other.</a:t>
            </a:r>
            <a:endParaRPr lang="en-US" sz="2400" dirty="0">
              <a:latin typeface="Open Sans"/>
            </a:endParaRPr>
          </a:p>
          <a:p>
            <a:pPr>
              <a:buFont typeface="+mj-lt"/>
              <a:buAutoNum type="arabicPeriod"/>
            </a:pPr>
            <a:r>
              <a:rPr lang="en-US" sz="2400" dirty="0">
                <a:latin typeface="Open Sans"/>
              </a:rPr>
              <a:t>There are beautiful cupboards _____________ the wall.</a:t>
            </a:r>
            <a:endParaRPr lang="en-US" sz="2400" dirty="0">
              <a:latin typeface="Open Sans"/>
            </a:endParaRPr>
          </a:p>
          <a:p>
            <a:pPr>
              <a:buFont typeface="+mj-lt"/>
              <a:buAutoNum type="arabicPeriod"/>
            </a:pPr>
            <a:r>
              <a:rPr lang="en-US" sz="2400" dirty="0">
                <a:latin typeface="Open Sans"/>
              </a:rPr>
              <a:t>There is a window ____________the mother.</a:t>
            </a:r>
            <a:endParaRPr lang="en-US" sz="2400" dirty="0">
              <a:latin typeface="Open Sans"/>
            </a:endParaRPr>
          </a:p>
          <a:p>
            <a:pPr>
              <a:buFont typeface="+mj-lt"/>
              <a:buAutoNum type="arabicPeriod"/>
            </a:pPr>
            <a:r>
              <a:rPr lang="en-US" sz="2400" dirty="0">
                <a:latin typeface="Open Sans"/>
              </a:rPr>
              <a:t>The woman is looking ___________ her daughter.</a:t>
            </a:r>
            <a:endParaRPr lang="en-US" sz="2400" b="0" i="0" dirty="0">
              <a:effectLst/>
              <a:latin typeface="Open Sans"/>
            </a:endParaRPr>
          </a:p>
        </p:txBody>
      </p:sp>
      <p:sp>
        <p:nvSpPr>
          <p:cNvPr id="4" name="Rectangle 3"/>
          <p:cNvSpPr/>
          <p:nvPr/>
        </p:nvSpPr>
        <p:spPr>
          <a:xfrm>
            <a:off x="4295659" y="313244"/>
            <a:ext cx="2308581" cy="646331"/>
          </a:xfrm>
          <a:prstGeom prst="rect">
            <a:avLst/>
          </a:prstGeom>
        </p:spPr>
        <p:txBody>
          <a:bodyPr wrap="none">
            <a:spAutoFit/>
          </a:bodyPr>
          <a:lstStyle/>
          <a:p>
            <a:r>
              <a:rPr lang="en-US" sz="3600" b="1" dirty="0">
                <a:solidFill>
                  <a:srgbClr val="92D050"/>
                </a:solidFill>
                <a:latin typeface="Open Sans"/>
              </a:rPr>
              <a:t>Exercise 2</a:t>
            </a:r>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4357" y="1095965"/>
            <a:ext cx="9753600" cy="4893647"/>
          </a:xfrm>
          <a:prstGeom prst="rect">
            <a:avLst/>
          </a:prstGeom>
        </p:spPr>
        <p:txBody>
          <a:bodyPr wrap="square">
            <a:spAutoFit/>
          </a:bodyPr>
          <a:lstStyle/>
          <a:p>
            <a:r>
              <a:rPr lang="en-US" sz="2400" dirty="0">
                <a:latin typeface="-apple-system"/>
              </a:rPr>
              <a:t>Choose the right </a:t>
            </a:r>
            <a:r>
              <a:rPr lang="en-US" sz="2400" b="1" dirty="0">
                <a:solidFill>
                  <a:srgbClr val="92D050"/>
                </a:solidFill>
                <a:latin typeface="-apple-system"/>
              </a:rPr>
              <a:t>preposition of time</a:t>
            </a:r>
            <a:r>
              <a:rPr lang="en-US" sz="2400" dirty="0">
                <a:latin typeface="-apple-system"/>
              </a:rPr>
              <a:t>:</a:t>
            </a:r>
            <a:endParaRPr lang="en-US" sz="2400" dirty="0">
              <a:latin typeface="-apple-system"/>
            </a:endParaRPr>
          </a:p>
          <a:p>
            <a:endParaRPr lang="en-US" sz="2400" dirty="0">
              <a:latin typeface="-apple-system"/>
            </a:endParaRPr>
          </a:p>
          <a:p>
            <a:endParaRPr lang="en-US" sz="2400" dirty="0">
              <a:latin typeface="-apple-system"/>
            </a:endParaRPr>
          </a:p>
          <a:p>
            <a:pPr>
              <a:buFont typeface="+mj-lt"/>
              <a:buAutoNum type="arabicPeriod"/>
            </a:pPr>
            <a:r>
              <a:rPr lang="en-US" sz="2400" dirty="0">
                <a:latin typeface="-apple-system"/>
              </a:rPr>
              <a:t> What are you doing _________Saturday?</a:t>
            </a:r>
            <a:endParaRPr lang="en-US" sz="2400" dirty="0">
              <a:latin typeface="-apple-system"/>
            </a:endParaRPr>
          </a:p>
          <a:p>
            <a:pPr>
              <a:buFont typeface="+mj-lt"/>
              <a:buAutoNum type="arabicPeriod"/>
            </a:pPr>
            <a:r>
              <a:rPr lang="en-US" sz="2400" dirty="0">
                <a:latin typeface="-apple-system"/>
              </a:rPr>
              <a:t> I am going to the countryside __________ the weekend.</a:t>
            </a:r>
            <a:endParaRPr lang="en-US" sz="2400" dirty="0">
              <a:latin typeface="-apple-system"/>
            </a:endParaRPr>
          </a:p>
          <a:p>
            <a:pPr>
              <a:buFont typeface="+mj-lt"/>
              <a:buAutoNum type="arabicPeriod"/>
            </a:pPr>
            <a:r>
              <a:rPr lang="en-US" sz="2400" dirty="0">
                <a:latin typeface="-apple-system"/>
              </a:rPr>
              <a:t> I haven't been to the countryside __________ December.</a:t>
            </a:r>
            <a:endParaRPr lang="en-US" sz="2400" dirty="0">
              <a:latin typeface="-apple-system"/>
            </a:endParaRPr>
          </a:p>
          <a:p>
            <a:pPr>
              <a:buFont typeface="+mj-lt"/>
              <a:buAutoNum type="arabicPeriod"/>
            </a:pPr>
            <a:r>
              <a:rPr lang="en-US" sz="2400" dirty="0">
                <a:latin typeface="-apple-system"/>
              </a:rPr>
              <a:t> What time are you leaving?</a:t>
            </a:r>
            <a:endParaRPr lang="en-US" sz="2400" dirty="0">
              <a:latin typeface="-apple-system"/>
            </a:endParaRPr>
          </a:p>
          <a:p>
            <a:br>
              <a:rPr lang="en-US" sz="2400" dirty="0">
                <a:latin typeface="-apple-system"/>
              </a:rPr>
            </a:br>
            <a:r>
              <a:rPr lang="en-US" sz="2400" dirty="0">
                <a:latin typeface="-apple-system"/>
              </a:rPr>
              <a:t>I am leaving ________ the afternoon. Maybe ________ three o'clock pm.</a:t>
            </a:r>
            <a:endParaRPr lang="en-US" sz="2400" dirty="0">
              <a:latin typeface="-apple-system"/>
            </a:endParaRPr>
          </a:p>
          <a:p>
            <a:r>
              <a:rPr lang="en-US" sz="2400" dirty="0">
                <a:latin typeface="-apple-system"/>
              </a:rPr>
              <a:t>I am coming back ________ Sunday evening. I'll catch the half _________  seven train _________ Sunday. I'll be there ________ nine o'clock.</a:t>
            </a:r>
            <a:endParaRPr lang="en-US" sz="2400" dirty="0">
              <a:latin typeface="-apple-system"/>
            </a:endParaRPr>
          </a:p>
          <a:p>
            <a:endParaRPr lang="en-US" sz="2400" dirty="0">
              <a:latin typeface="-apple-system"/>
            </a:endParaRPr>
          </a:p>
          <a:p>
            <a:r>
              <a:rPr lang="en-US" sz="2400" dirty="0">
                <a:latin typeface="-apple-system"/>
              </a:rPr>
              <a:t>5. So you'll be there ________ the whole weekend. I'll be missing you!</a:t>
            </a:r>
            <a:endParaRPr lang="en-US" sz="2400" b="0" i="0" dirty="0">
              <a:effectLst/>
              <a:latin typeface="-apple-system"/>
            </a:endParaRPr>
          </a:p>
        </p:txBody>
      </p:sp>
      <p:sp>
        <p:nvSpPr>
          <p:cNvPr id="3" name="Rectangle 2"/>
          <p:cNvSpPr/>
          <p:nvPr/>
        </p:nvSpPr>
        <p:spPr>
          <a:xfrm>
            <a:off x="4608809" y="225561"/>
            <a:ext cx="2308581" cy="646331"/>
          </a:xfrm>
          <a:prstGeom prst="rect">
            <a:avLst/>
          </a:prstGeom>
        </p:spPr>
        <p:txBody>
          <a:bodyPr wrap="none">
            <a:spAutoFit/>
          </a:bodyPr>
          <a:lstStyle/>
          <a:p>
            <a:r>
              <a:rPr lang="en-US" sz="3600" b="1" dirty="0">
                <a:solidFill>
                  <a:srgbClr val="92D050"/>
                </a:solidFill>
                <a:latin typeface="Open Sans"/>
              </a:rPr>
              <a:t>Exercise 3</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493" y="2466294"/>
            <a:ext cx="9118948" cy="1200329"/>
          </a:xfrm>
          <a:prstGeom prst="rect">
            <a:avLst/>
          </a:prstGeom>
        </p:spPr>
        <p:txBody>
          <a:bodyPr wrap="square">
            <a:spAutoFit/>
          </a:bodyPr>
          <a:lstStyle/>
          <a:p>
            <a:r>
              <a:rPr lang="en-US" sz="2400" b="1" dirty="0">
                <a:latin typeface="Open Sans"/>
              </a:rPr>
              <a:t>Prepositions are usually short words, and they are normally placed directly in front of nouns. In some cases, you’ll find prepositions in front of </a:t>
            </a:r>
            <a:r>
              <a:rPr lang="en-US" sz="2400" b="1" dirty="0">
                <a:latin typeface="Open Sans"/>
                <a:hlinkClick r:id="rId1"/>
              </a:rPr>
              <a:t>gerund verbs</a:t>
            </a:r>
            <a:r>
              <a:rPr lang="en-US" sz="2400" b="1" dirty="0">
                <a:latin typeface="Open Sans"/>
              </a:rPr>
              <a:t>.</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498" y="2428003"/>
            <a:ext cx="9933140" cy="1200329"/>
          </a:xfrm>
          <a:prstGeom prst="rect">
            <a:avLst/>
          </a:prstGeom>
        </p:spPr>
        <p:txBody>
          <a:bodyPr wrap="square">
            <a:spAutoFit/>
          </a:bodyPr>
          <a:lstStyle/>
          <a:p>
            <a:r>
              <a:rPr lang="en-US" sz="2400" b="1" dirty="0">
                <a:latin typeface="Open Sans"/>
              </a:rPr>
              <a:t>A nice way to think about prepositions is as the words that help glue a sentence together. They do this by expressing position and movement, possession, time and how an action is completed.</a:t>
            </a:r>
            <a:endParaRPr lang="en-US"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2082" y="1938774"/>
            <a:ext cx="10095978" cy="3046988"/>
          </a:xfrm>
          <a:prstGeom prst="rect">
            <a:avLst/>
          </a:prstGeom>
        </p:spPr>
        <p:txBody>
          <a:bodyPr wrap="square">
            <a:spAutoFit/>
          </a:bodyPr>
          <a:lstStyle/>
          <a:p>
            <a:r>
              <a:rPr lang="en-US" sz="2400" b="1" dirty="0">
                <a:latin typeface="Open Sans"/>
              </a:rPr>
              <a:t>Indeed, several of the most frequently used words in all of English, such as </a:t>
            </a:r>
            <a:r>
              <a:rPr lang="en-US" sz="2400" b="1" i="1" dirty="0">
                <a:solidFill>
                  <a:srgbClr val="92D050"/>
                </a:solidFill>
                <a:latin typeface="Open Sans"/>
              </a:rPr>
              <a:t>of, to, for, with, on</a:t>
            </a:r>
            <a:r>
              <a:rPr lang="en-US" sz="2400" b="1" dirty="0">
                <a:latin typeface="Open Sans"/>
              </a:rPr>
              <a:t> and </a:t>
            </a:r>
            <a:r>
              <a:rPr lang="en-US" sz="2400" b="1" i="1" dirty="0">
                <a:solidFill>
                  <a:srgbClr val="92D050"/>
                </a:solidFill>
                <a:latin typeface="Open Sans"/>
              </a:rPr>
              <a:t>at</a:t>
            </a:r>
            <a:r>
              <a:rPr lang="en-US" sz="2400" b="1" dirty="0">
                <a:latin typeface="Open Sans"/>
              </a:rPr>
              <a:t>, are prepositions. </a:t>
            </a:r>
            <a:endParaRPr lang="en-US" sz="2400" b="1" dirty="0">
              <a:latin typeface="Open Sans"/>
            </a:endParaRPr>
          </a:p>
          <a:p>
            <a:endParaRPr lang="en-US" sz="2400" b="1" dirty="0">
              <a:latin typeface="Open Sans"/>
            </a:endParaRPr>
          </a:p>
          <a:p>
            <a:endParaRPr lang="en-US" sz="2400" b="1" dirty="0">
              <a:latin typeface="Open Sans"/>
            </a:endParaRPr>
          </a:p>
          <a:p>
            <a:endParaRPr lang="en-US" sz="2400" b="1" dirty="0">
              <a:latin typeface="Open Sans"/>
            </a:endParaRPr>
          </a:p>
          <a:p>
            <a:r>
              <a:rPr lang="en-US" sz="2400" b="1" dirty="0">
                <a:latin typeface="Open Sans"/>
              </a:rPr>
              <a:t>Explaining prepositions can seem complicated, but they are a common part of language and most of us use them naturally without even thinking about it.</a:t>
            </a:r>
            <a:endParaRPr 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2707" y="1825326"/>
            <a:ext cx="9557359" cy="2677656"/>
          </a:xfrm>
          <a:prstGeom prst="rect">
            <a:avLst/>
          </a:prstGeom>
        </p:spPr>
        <p:txBody>
          <a:bodyPr wrap="square">
            <a:spAutoFit/>
          </a:bodyPr>
          <a:lstStyle/>
          <a:p>
            <a:r>
              <a:rPr lang="en-US" sz="2400" b="1" dirty="0">
                <a:latin typeface="Open Sans"/>
              </a:rPr>
              <a:t>In fact, it’s interesting to note that prepositions are regarded as a ‘closed class’ of words in the English language. </a:t>
            </a:r>
            <a:endParaRPr lang="en-US" sz="2400" b="1" dirty="0">
              <a:latin typeface="Open Sans"/>
            </a:endParaRPr>
          </a:p>
          <a:p>
            <a:endParaRPr lang="en-US" sz="2400" b="1" dirty="0">
              <a:latin typeface="Open Sans"/>
            </a:endParaRPr>
          </a:p>
          <a:p>
            <a:endParaRPr lang="en-US" sz="2400" b="1" dirty="0">
              <a:latin typeface="Open Sans"/>
            </a:endParaRPr>
          </a:p>
          <a:p>
            <a:r>
              <a:rPr lang="en-US" sz="2400" b="1" dirty="0">
                <a:latin typeface="Open Sans"/>
              </a:rPr>
              <a:t>This means, unlike verbs and nouns, no new words are added to this group over time. In a way, it reflects their role as the functional workhorse of the sentence.</a:t>
            </a:r>
            <a:endParaRPr lang="en-US"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133" y="1074477"/>
            <a:ext cx="9995770" cy="1569660"/>
          </a:xfrm>
          <a:prstGeom prst="rect">
            <a:avLst/>
          </a:prstGeom>
        </p:spPr>
        <p:txBody>
          <a:bodyPr wrap="square">
            <a:spAutoFit/>
          </a:bodyPr>
          <a:lstStyle/>
          <a:p>
            <a:r>
              <a:rPr lang="en-US" sz="2400" b="1" dirty="0">
                <a:solidFill>
                  <a:srgbClr val="92D050"/>
                </a:solidFill>
                <a:latin typeface="Open Sans"/>
              </a:rPr>
              <a:t>The first rule </a:t>
            </a:r>
            <a:r>
              <a:rPr lang="en-US" sz="2400" dirty="0">
                <a:latin typeface="Open Sans"/>
              </a:rPr>
              <a:t>is that to make sentences clear, specific prepositions are needed. For example, the preposition </a:t>
            </a:r>
            <a:r>
              <a:rPr lang="en-US" sz="2400" b="1" i="1" dirty="0">
                <a:solidFill>
                  <a:srgbClr val="92D050"/>
                </a:solidFill>
                <a:latin typeface="Open Sans"/>
              </a:rPr>
              <a:t>in</a:t>
            </a:r>
            <a:r>
              <a:rPr lang="en-US" sz="2400" dirty="0">
                <a:latin typeface="Open Sans"/>
              </a:rPr>
              <a:t> means one thing and the preposition </a:t>
            </a:r>
            <a:r>
              <a:rPr lang="en-US" sz="2400" b="1" i="1" dirty="0">
                <a:solidFill>
                  <a:srgbClr val="92D050"/>
                </a:solidFill>
                <a:latin typeface="Open Sans"/>
              </a:rPr>
              <a:t>on</a:t>
            </a:r>
            <a:r>
              <a:rPr lang="en-US" sz="2400" dirty="0">
                <a:latin typeface="Open Sans"/>
              </a:rPr>
              <a:t> cannot substitute for it in all cases. Some prepositions are interchangeable but not always.</a:t>
            </a:r>
            <a:endParaRPr lang="en-US" sz="2400" dirty="0"/>
          </a:p>
        </p:txBody>
      </p:sp>
      <p:sp>
        <p:nvSpPr>
          <p:cNvPr id="3" name="Rectangle 2"/>
          <p:cNvSpPr/>
          <p:nvPr/>
        </p:nvSpPr>
        <p:spPr>
          <a:xfrm>
            <a:off x="1027133" y="2989535"/>
            <a:ext cx="10221239" cy="3416320"/>
          </a:xfrm>
          <a:prstGeom prst="rect">
            <a:avLst/>
          </a:prstGeom>
        </p:spPr>
        <p:txBody>
          <a:bodyPr wrap="square">
            <a:spAutoFit/>
          </a:bodyPr>
          <a:lstStyle/>
          <a:p>
            <a:r>
              <a:rPr lang="en-US" sz="2400" dirty="0">
                <a:latin typeface="Open Sans"/>
              </a:rPr>
              <a:t>The correct preposition means one particular thing and using a different proposition will give the sentence a very different meaning.</a:t>
            </a:r>
            <a:endParaRPr lang="en-US" sz="2400" dirty="0">
              <a:latin typeface="Open Sans"/>
            </a:endParaRPr>
          </a:p>
          <a:p>
            <a:r>
              <a:rPr lang="en-US" sz="2400" dirty="0">
                <a:latin typeface="Open Sans"/>
              </a:rPr>
              <a:t> </a:t>
            </a:r>
            <a:endParaRPr lang="en-US" sz="2400" dirty="0">
              <a:latin typeface="Open Sans"/>
            </a:endParaRPr>
          </a:p>
          <a:p>
            <a:r>
              <a:rPr lang="en-US" sz="2400" b="1" i="1" dirty="0">
                <a:latin typeface="Open Sans"/>
              </a:rPr>
              <a:t>I want to see you </a:t>
            </a:r>
            <a:r>
              <a:rPr lang="en-US" sz="2400" b="1" i="1" dirty="0">
                <a:solidFill>
                  <a:srgbClr val="92D050"/>
                </a:solidFill>
                <a:latin typeface="Open Sans"/>
              </a:rPr>
              <a:t>in </a:t>
            </a:r>
            <a:r>
              <a:rPr lang="en-US" sz="2400" b="1" i="1" dirty="0">
                <a:latin typeface="Open Sans"/>
              </a:rPr>
              <a:t>the house now, Bill!</a:t>
            </a:r>
            <a:r>
              <a:rPr lang="en-US" sz="2400" b="1" dirty="0">
                <a:latin typeface="Open Sans"/>
              </a:rPr>
              <a:t> </a:t>
            </a:r>
            <a:endParaRPr lang="en-US" sz="2400" b="1" dirty="0">
              <a:latin typeface="Open Sans"/>
            </a:endParaRPr>
          </a:p>
          <a:p>
            <a:endParaRPr lang="en-US" sz="2400" dirty="0">
              <a:latin typeface="Open Sans"/>
            </a:endParaRPr>
          </a:p>
          <a:p>
            <a:r>
              <a:rPr lang="en-US" sz="2400" dirty="0">
                <a:latin typeface="Open Sans"/>
              </a:rPr>
              <a:t>means something very different from,</a:t>
            </a:r>
            <a:endParaRPr lang="en-US" sz="2400" dirty="0">
              <a:latin typeface="Open Sans"/>
            </a:endParaRPr>
          </a:p>
          <a:p>
            <a:r>
              <a:rPr lang="en-US" sz="2400" dirty="0">
                <a:latin typeface="Open Sans"/>
              </a:rPr>
              <a:t> </a:t>
            </a:r>
            <a:endParaRPr lang="en-US" sz="2400" dirty="0">
              <a:latin typeface="Open Sans"/>
            </a:endParaRPr>
          </a:p>
          <a:p>
            <a:r>
              <a:rPr lang="en-US" sz="2400" b="1" i="1" dirty="0">
                <a:latin typeface="Open Sans"/>
              </a:rPr>
              <a:t>I want to see you </a:t>
            </a:r>
            <a:r>
              <a:rPr lang="en-US" sz="2400" b="1" i="1" dirty="0">
                <a:solidFill>
                  <a:srgbClr val="92D050"/>
                </a:solidFill>
                <a:latin typeface="Open Sans"/>
              </a:rPr>
              <a:t>on</a:t>
            </a:r>
            <a:r>
              <a:rPr lang="en-US" sz="2400" b="1" i="1" dirty="0">
                <a:latin typeface="Open Sans"/>
              </a:rPr>
              <a:t> the house now, Bill!</a:t>
            </a:r>
            <a:r>
              <a:rPr lang="en-US" sz="2400" b="1" dirty="0">
                <a:latin typeface="Open Sans"/>
              </a:rPr>
              <a:t> </a:t>
            </a:r>
            <a:endParaRPr lang="en-US" sz="2400" b="1" dirty="0">
              <a:latin typeface="Open Sans"/>
            </a:endParaRPr>
          </a:p>
          <a:p>
            <a:endParaRPr lang="en-US" sz="2400" dirty="0"/>
          </a:p>
        </p:txBody>
      </p:sp>
      <p:sp>
        <p:nvSpPr>
          <p:cNvPr id="4" name="TextBox 3"/>
          <p:cNvSpPr txBox="1"/>
          <p:nvPr/>
        </p:nvSpPr>
        <p:spPr>
          <a:xfrm>
            <a:off x="5035462" y="82748"/>
            <a:ext cx="1503124" cy="646331"/>
          </a:xfrm>
          <a:prstGeom prst="rect">
            <a:avLst/>
          </a:prstGeom>
          <a:noFill/>
        </p:spPr>
        <p:txBody>
          <a:bodyPr wrap="square" rtlCol="0">
            <a:spAutoFit/>
          </a:bodyPr>
          <a:lstStyle/>
          <a:p>
            <a:r>
              <a:rPr lang="en-US" sz="3600" b="1" dirty="0">
                <a:solidFill>
                  <a:srgbClr val="92D050"/>
                </a:solidFill>
                <a:latin typeface="Open Sans"/>
              </a:rPr>
              <a:t>Rules</a:t>
            </a:r>
            <a:endParaRPr lang="en-US" sz="3600" b="1" dirty="0">
              <a:solidFill>
                <a:srgbClr val="92D050"/>
              </a:solidFill>
              <a:latin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4042" y="1122443"/>
            <a:ext cx="9816231" cy="4154984"/>
          </a:xfrm>
          <a:prstGeom prst="rect">
            <a:avLst/>
          </a:prstGeom>
        </p:spPr>
        <p:txBody>
          <a:bodyPr wrap="square">
            <a:spAutoFit/>
          </a:bodyPr>
          <a:lstStyle/>
          <a:p>
            <a:r>
              <a:rPr lang="en-US" sz="2400" b="1" dirty="0">
                <a:solidFill>
                  <a:srgbClr val="92D050"/>
                </a:solidFill>
                <a:latin typeface="Open Sans"/>
              </a:rPr>
              <a:t>The second rule </a:t>
            </a:r>
            <a:r>
              <a:rPr lang="en-US" sz="2400" dirty="0">
                <a:latin typeface="Open Sans"/>
              </a:rPr>
              <a:t>for using prepositions is that prepositions are generally followed by nouns or pronouns. There was a time in the past when teachers held strictly to this rule, but it made for some clunky sentences. </a:t>
            </a:r>
            <a:endParaRPr lang="en-US" sz="2400" dirty="0">
              <a:latin typeface="Open Sans"/>
            </a:endParaRPr>
          </a:p>
          <a:p>
            <a:endParaRPr lang="en-US" sz="2400" i="1" dirty="0">
              <a:latin typeface="Open Sans"/>
            </a:endParaRPr>
          </a:p>
          <a:p>
            <a:r>
              <a:rPr lang="en-US" sz="2400" b="1" i="1" dirty="0">
                <a:latin typeface="Open Sans"/>
              </a:rPr>
              <a:t>I am seeking someone I can depend </a:t>
            </a:r>
            <a:r>
              <a:rPr lang="en-US" sz="2400" b="1" i="1" dirty="0">
                <a:solidFill>
                  <a:srgbClr val="92D050"/>
                </a:solidFill>
                <a:latin typeface="Open Sans"/>
              </a:rPr>
              <a:t>on</a:t>
            </a:r>
            <a:r>
              <a:rPr lang="en-US" sz="2400" b="1" i="1" dirty="0">
                <a:latin typeface="Open Sans"/>
              </a:rPr>
              <a:t>.</a:t>
            </a:r>
            <a:r>
              <a:rPr lang="en-US" sz="2400" b="1" dirty="0">
                <a:solidFill>
                  <a:srgbClr val="92D050"/>
                </a:solidFill>
                <a:latin typeface="Open Sans"/>
              </a:rPr>
              <a:t> </a:t>
            </a:r>
            <a:endParaRPr lang="en-US" sz="2400" b="1" dirty="0">
              <a:solidFill>
                <a:srgbClr val="92D050"/>
              </a:solidFill>
              <a:latin typeface="Open Sans"/>
            </a:endParaRPr>
          </a:p>
          <a:p>
            <a:endParaRPr lang="en-US" sz="2400" dirty="0">
              <a:latin typeface="Open Sans"/>
            </a:endParaRPr>
          </a:p>
          <a:p>
            <a:endParaRPr lang="en-US" sz="2400" dirty="0">
              <a:latin typeface="Open Sans"/>
            </a:endParaRPr>
          </a:p>
          <a:p>
            <a:r>
              <a:rPr lang="en-US" sz="2400" dirty="0">
                <a:latin typeface="Open Sans"/>
              </a:rPr>
              <a:t>ends with the preposition </a:t>
            </a:r>
            <a:r>
              <a:rPr lang="en-US" sz="2400" i="1" dirty="0">
                <a:latin typeface="Open Sans"/>
              </a:rPr>
              <a:t>on</a:t>
            </a:r>
            <a:r>
              <a:rPr lang="en-US" sz="2400" dirty="0">
                <a:latin typeface="Open Sans"/>
              </a:rPr>
              <a:t>, so people who insisted that sentences shouldn’t end with a preposition would be forced to use convoluted and unnatural phrasing. </a:t>
            </a:r>
            <a:endParaRPr lang="en-US" sz="2400" dirty="0"/>
          </a:p>
        </p:txBody>
      </p:sp>
    </p:spTree>
  </p:cSld>
  <p:clrMapOvr>
    <a:masterClrMapping/>
  </p:clrMapOvr>
</p:sld>
</file>

<file path=ppt/theme/theme1.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0</TotalTime>
  <Words>12921</Words>
  <Application>WPS Slides</Application>
  <PresentationFormat>Widescreen</PresentationFormat>
  <Paragraphs>380</Paragraphs>
  <Slides>38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Arial</vt:lpstr>
      <vt:lpstr>SimSun</vt:lpstr>
      <vt:lpstr>Wingdings</vt:lpstr>
      <vt:lpstr>Open Sans</vt:lpstr>
      <vt:lpstr>Segoe Print</vt:lpstr>
      <vt:lpstr>inherit</vt:lpstr>
      <vt:lpstr>Microsoft YaHei</vt:lpstr>
      <vt:lpstr>Arial Unicode MS</vt:lpstr>
      <vt:lpstr>Tw Cen MT</vt:lpstr>
      <vt:lpstr>Calibri</vt:lpstr>
      <vt:lpstr>-apple-system</vt:lpstr>
      <vt:lpstr>Gear Drives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Carney</dc:creator>
  <cp:lastModifiedBy>Peter Carney</cp:lastModifiedBy>
  <cp:revision>21</cp:revision>
  <dcterms:created xsi:type="dcterms:W3CDTF">2020-07-26T01:12:00Z</dcterms:created>
  <dcterms:modified xsi:type="dcterms:W3CDTF">2025-05-06T08:24:55Z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F18E8732C19C48BABAFF6249407FC33C_13</vt:lpwstr>
  </property>
  <property fmtid="{D5CDD505-2E9C-101B-9397-08002B2CF9AE}" pid="3" name="KSOProductBuildVer">
    <vt:lpwstr>1033-12.2.0.20796</vt:lpwstr>
  </property>
</Properties>
</file>