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" y="5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7AF04-3F17-489B-9BA4-9D40268D5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DD12C-5BC6-4D63-9E0D-601853CD7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1E56-9C7E-4984-A6F1-34610E29C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9E5C8-F007-4B28-ACCB-A868EF2F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9CF57-C10F-4A3E-9631-BFF31EE4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4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22E99-4EA6-4092-A060-704DB149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10C1A7-2E2C-41CE-807D-C705FD041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4E551-8C26-45BB-A6DF-87F4FD378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9A6FA-7D7D-47EE-AB67-0B23FEA6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E8229-0440-4F66-832A-F5311FB11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33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03FC6C-D2ED-48BC-B809-8F83B46F5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3652F-6124-4447-94E4-5B815BA31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89213-90E4-4170-9AC8-3F6959838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326DD-147B-41FF-83A1-290491C1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541EA-671A-4C06-9EFA-ADB700BE4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47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3C094-1831-4E59-8C68-8355B386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18C29-87AB-4A64-818E-5464514A1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2E7CF-6971-47B7-9160-2987D93F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29AFE-3102-4AB9-8332-F8127534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10CDC-4CE0-4269-935C-B3DF8699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91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FA8E9-9C3C-4EA4-B066-434E9684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CF287-2F96-4750-B7BB-AA1DC5813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761BE-540F-48BA-84CC-5A244D437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DBCD4-882B-47D2-80D5-0192323D7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DBAA1-9302-4869-93DB-6D8A04C5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70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53AA4-1E21-4AC7-BCA2-718F33D88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9108E-3447-4655-A578-E81740651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E859-A5E5-458C-86D6-D6F94BF9C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2CA00-AC9F-409D-8754-51388EEEF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F2FED-524B-4295-9AA2-F184A50D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66B86-E62E-4FB2-903B-0FA8A7B0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47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ADA63-C6F6-482A-83BE-6F188471F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814E1-B373-4584-8218-A8C9F4430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16271-AA9F-4146-99E4-D38A7489C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AC9FF-CF39-4DC4-9E3C-7E467827D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E18EF0-B379-4FEF-83C3-1D1C9F74DC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95CACC-480B-4CDB-B913-CF5D87EA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3EF2DB-01FF-4F63-9A55-52628C5A6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43F329-8B15-44C5-B727-25C5CB6FF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2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224BF-2C75-4A34-A73F-71AD5CC1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A639FB-3242-46A6-B144-0A05E6804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582E67-C9AF-4E7D-B53E-488F36C7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8C2A82-CA7F-43DD-AB3F-6B992304D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68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30B3F6-EB36-4053-9133-659D833AC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4AEBD4-547E-436E-A663-2C48FEE1A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CEFC5C-7EF0-4594-8860-378D9922B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6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5AFDE-E16C-4D29-9BEE-2A2A3EEBE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9C250-DE27-4F19-BC79-B5629752B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F2C06-EEB7-4BC6-82AC-5EB273FBD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01552-BAF6-47C2-B1DC-E40C2563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C1B61-A451-4DD0-BEDD-D5A8304E2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3734B-A202-4457-B55C-D8CC570D3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4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2AD24-2F6A-4AD3-A7B1-A144D258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7902AC-0D52-47D0-8C70-0B22E0EDD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F75F9-4C16-4742-8B0C-54EB75841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58895-A646-4134-B2F2-0CEC8BFAB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11627-8201-444B-BD38-B246033C1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55BA1-01E2-4AC8-B6F8-14403EAE2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94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F23DC7-AEBF-4956-9D94-EDEA1732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E6857-8995-435E-A612-7888D3018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BD556-74F4-4550-9E5E-575BBAD13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7BE58-AF8A-4F95-88EF-73D1B6CECDC7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E3F01-1817-4ADB-B03C-D59E591A8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6A0B-6D5D-4ABA-AFA0-CD96FB3EC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D1710-C8C1-43BD-9BF5-11266527A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5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1C501-9D84-46DE-B188-0B029A189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96771"/>
            <a:ext cx="9144000" cy="2387600"/>
          </a:xfrm>
        </p:spPr>
        <p:txBody>
          <a:bodyPr>
            <a:normAutofit/>
          </a:bodyPr>
          <a:lstStyle/>
          <a:p>
            <a:r>
              <a:rPr lang="en-GB" sz="8800" b="1" u="sng" dirty="0"/>
              <a:t>IELTS WRITING TASK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A6865-03A5-400B-9CB7-BF5EE3B30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78307"/>
            <a:ext cx="9144000" cy="3957403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400" dirty="0">
                <a:latin typeface="Arial" panose="020B0604020202020204" pitchFamily="34" charset="0"/>
                <a:cs typeface="Arial" panose="020B0604020202020204" pitchFamily="34" charset="0"/>
              </a:rPr>
              <a:t>Essay Structure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Thesis Statement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Coherence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222222"/>
                </a:solidFill>
                <a:latin typeface="Arial" panose="020B0604020202020204" pitchFamily="34" charset="0"/>
              </a:rPr>
              <a:t>Cohesion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222222"/>
                </a:solidFill>
                <a:latin typeface="Arial" panose="020B0604020202020204" pitchFamily="34" charset="0"/>
              </a:rPr>
              <a:t>Idea Development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07422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5717B-713B-40C5-9EA7-6001EF2C0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1" y="438648"/>
            <a:ext cx="10515600" cy="435133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6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Coherence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6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6000" dirty="0">
                <a:solidFill>
                  <a:srgbClr val="222222"/>
                </a:solidFill>
                <a:latin typeface="Arial" panose="020B0604020202020204" pitchFamily="34" charset="0"/>
              </a:rPr>
              <a:t>Cohesion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6F96CE-7964-487F-A6EA-AC3B8ED8D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779" y="18924"/>
            <a:ext cx="7135221" cy="34961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8B402B-C82D-493F-8DED-EF25D5982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1" y="3638676"/>
            <a:ext cx="7211431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76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CC4F4-226C-455E-96B2-5D0957AF8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2581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Writing is a means of communicating your thoughts and ideas to the reader. </a:t>
            </a:r>
            <a:br>
              <a:rPr lang="en-GB" b="1" dirty="0"/>
            </a:br>
            <a:r>
              <a:rPr lang="en-GB" b="1" dirty="0">
                <a:solidFill>
                  <a:srgbClr val="FF0000"/>
                </a:solidFill>
              </a:rPr>
              <a:t>All we have to do is to answer the question.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4C705-4EAA-45BB-9AC9-5AF92E9CB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0"/>
            <a:ext cx="10515600" cy="190911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Essay Structure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Thesis Statement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48323C-EE70-45D4-8EAB-D6E8AE0B3A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92804"/>
            <a:ext cx="4017364" cy="39199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18ACFB-45C5-4369-A62A-3E854D403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7364" y="3293556"/>
            <a:ext cx="8074231" cy="2182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0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B21C3-802F-4D22-9AB8-85F1E7D17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913" y="18255"/>
            <a:ext cx="11381590" cy="1325563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In the introduction we say what we think about the question, if we agree or disagree with the question.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D0B07-CB8E-47CC-9C28-D378EA6DC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984" y="1268528"/>
            <a:ext cx="5533016" cy="558947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We use words from the question and we add our own opinion.</a:t>
            </a:r>
          </a:p>
          <a:p>
            <a:r>
              <a:rPr lang="en-GB" u="sng" dirty="0"/>
              <a:t>Many people think that skills and experience are more important than having a degree</a:t>
            </a:r>
            <a:r>
              <a:rPr lang="en-GB" dirty="0"/>
              <a:t>.</a:t>
            </a:r>
          </a:p>
          <a:p>
            <a:r>
              <a:rPr lang="en-GB" b="1" dirty="0"/>
              <a:t>I think that</a:t>
            </a:r>
            <a:r>
              <a:rPr lang="en-GB" dirty="0"/>
              <a:t> earning a degree will build perseverance, patience and analytical skills. </a:t>
            </a:r>
          </a:p>
          <a:p>
            <a:r>
              <a:rPr lang="en-GB" b="1" dirty="0"/>
              <a:t>However, my opinion is that </a:t>
            </a:r>
            <a:r>
              <a:rPr lang="en-GB" dirty="0"/>
              <a:t>having a degree and also some work experience is the best recipe for success.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997E91-F44D-405C-8F2A-AC05FA662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3342"/>
            <a:ext cx="6658984" cy="4623202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7D4D1769-D6A3-48E3-9CCE-F740FE2C131D}"/>
              </a:ext>
            </a:extLst>
          </p:cNvPr>
          <p:cNvSpPr/>
          <p:nvPr/>
        </p:nvSpPr>
        <p:spPr>
          <a:xfrm rot="9464693">
            <a:off x="5600130" y="2417104"/>
            <a:ext cx="1308389" cy="6117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BFB6489-0967-4FAB-888F-03B9E65FCAFF}"/>
              </a:ext>
            </a:extLst>
          </p:cNvPr>
          <p:cNvSpPr txBox="1">
            <a:spLocks/>
          </p:cNvSpPr>
          <p:nvPr/>
        </p:nvSpPr>
        <p:spPr>
          <a:xfrm>
            <a:off x="10359121" y="4191690"/>
            <a:ext cx="1840454" cy="624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FF0000"/>
                </a:solidFill>
                <a:latin typeface="+mn-lt"/>
              </a:rPr>
              <a:t>1</a:t>
            </a:r>
            <a:r>
              <a:rPr lang="en-GB" b="1" baseline="30000" dirty="0">
                <a:solidFill>
                  <a:srgbClr val="FF0000"/>
                </a:solidFill>
                <a:latin typeface="+mn-lt"/>
              </a:rPr>
              <a:t>st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 idea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18BDCD-87AB-46C8-8139-542DC6D31D4F}"/>
              </a:ext>
            </a:extLst>
          </p:cNvPr>
          <p:cNvSpPr txBox="1">
            <a:spLocks/>
          </p:cNvSpPr>
          <p:nvPr/>
        </p:nvSpPr>
        <p:spPr>
          <a:xfrm>
            <a:off x="10351546" y="6074012"/>
            <a:ext cx="1840454" cy="624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rgbClr val="FF0000"/>
                </a:solidFill>
                <a:latin typeface="+mn-lt"/>
              </a:rPr>
              <a:t>2</a:t>
            </a:r>
            <a:r>
              <a:rPr lang="en-GB" sz="4000" b="1" baseline="30000" dirty="0">
                <a:solidFill>
                  <a:srgbClr val="FF0000"/>
                </a:solidFill>
                <a:latin typeface="+mn-lt"/>
              </a:rPr>
              <a:t>nd </a:t>
            </a:r>
            <a:r>
              <a:rPr lang="en-GB" sz="4000" b="1" dirty="0">
                <a:solidFill>
                  <a:srgbClr val="FF0000"/>
                </a:solidFill>
                <a:latin typeface="+mn-lt"/>
              </a:rPr>
              <a:t>idea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F1EA281-97A9-449C-97D1-BF7679365752}"/>
              </a:ext>
            </a:extLst>
          </p:cNvPr>
          <p:cNvSpPr txBox="1">
            <a:spLocks/>
          </p:cNvSpPr>
          <p:nvPr/>
        </p:nvSpPr>
        <p:spPr>
          <a:xfrm>
            <a:off x="761155" y="6021827"/>
            <a:ext cx="5493169" cy="7030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800" b="1" dirty="0">
                <a:solidFill>
                  <a:srgbClr val="222222"/>
                </a:solidFill>
                <a:latin typeface="Arial" panose="020B0604020202020204" pitchFamily="34" charset="0"/>
              </a:rPr>
              <a:t>Thesis Statement</a:t>
            </a:r>
          </a:p>
          <a:p>
            <a:endParaRPr lang="en-GB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E3F62421-EF35-4F52-B07C-B10BF9BB9A64}"/>
              </a:ext>
            </a:extLst>
          </p:cNvPr>
          <p:cNvSpPr/>
          <p:nvPr/>
        </p:nvSpPr>
        <p:spPr>
          <a:xfrm rot="19178016">
            <a:off x="4957344" y="4924138"/>
            <a:ext cx="1886412" cy="6117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2EDEB3-1F0E-41BF-9F6A-D67C5886048F}"/>
              </a:ext>
            </a:extLst>
          </p:cNvPr>
          <p:cNvSpPr/>
          <p:nvPr/>
        </p:nvSpPr>
        <p:spPr>
          <a:xfrm>
            <a:off x="6817308" y="4669536"/>
            <a:ext cx="1607364" cy="49987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99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/>
      <p:bldP spid="8" grpId="0"/>
      <p:bldP spid="12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2823D-736D-4DC6-97AC-845B85B1B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101599"/>
            <a:ext cx="11379200" cy="1158875"/>
          </a:xfrm>
        </p:spPr>
        <p:txBody>
          <a:bodyPr>
            <a:no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+mn-lt"/>
              </a:rPr>
              <a:t>A CLEAR AND LOGICAL STRUCTURE WILL BOOST YOUR GRADE.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C1624-5532-4C18-B055-EDCF7D1F6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386713"/>
            <a:ext cx="11785600" cy="2380615"/>
          </a:xfrm>
        </p:spPr>
        <p:txBody>
          <a:bodyPr>
            <a:normAutofit lnSpcReduction="10000"/>
          </a:bodyPr>
          <a:lstStyle/>
          <a:p>
            <a:r>
              <a:rPr lang="en-GB" sz="2800" b="1" dirty="0">
                <a:solidFill>
                  <a:srgbClr val="222222"/>
                </a:solidFill>
              </a:rPr>
              <a:t>INTRODUCTION= WHAT YOU THINK ABOUT THE QUESTION</a:t>
            </a:r>
          </a:p>
          <a:p>
            <a:r>
              <a:rPr lang="en-GB" b="1" dirty="0">
                <a:solidFill>
                  <a:srgbClr val="222222"/>
                </a:solidFill>
              </a:rPr>
              <a:t>DEVELOP YOUR 1</a:t>
            </a:r>
            <a:r>
              <a:rPr lang="en-GB" b="1" baseline="30000" dirty="0">
                <a:solidFill>
                  <a:srgbClr val="222222"/>
                </a:solidFill>
              </a:rPr>
              <a:t>ST</a:t>
            </a:r>
            <a:r>
              <a:rPr lang="en-GB" b="1" dirty="0">
                <a:solidFill>
                  <a:srgbClr val="222222"/>
                </a:solidFill>
              </a:rPr>
              <a:t> IDEA= 1</a:t>
            </a:r>
            <a:r>
              <a:rPr lang="en-GB" b="1" baseline="30000" dirty="0">
                <a:solidFill>
                  <a:srgbClr val="222222"/>
                </a:solidFill>
              </a:rPr>
              <a:t>ST</a:t>
            </a:r>
            <a:r>
              <a:rPr lang="en-GB" b="1" dirty="0">
                <a:solidFill>
                  <a:srgbClr val="222222"/>
                </a:solidFill>
              </a:rPr>
              <a:t> PARAGRAPH</a:t>
            </a:r>
          </a:p>
          <a:p>
            <a:r>
              <a:rPr lang="en-GB" sz="2800" b="1" dirty="0">
                <a:solidFill>
                  <a:srgbClr val="222222"/>
                </a:solidFill>
              </a:rPr>
              <a:t>DEVELOP YOUR 2</a:t>
            </a:r>
            <a:r>
              <a:rPr lang="en-GB" sz="2800" b="1" baseline="30000" dirty="0">
                <a:solidFill>
                  <a:srgbClr val="222222"/>
                </a:solidFill>
              </a:rPr>
              <a:t>ND</a:t>
            </a:r>
            <a:r>
              <a:rPr lang="en-GB" sz="2800" b="1" dirty="0">
                <a:solidFill>
                  <a:srgbClr val="222222"/>
                </a:solidFill>
              </a:rPr>
              <a:t> IDEA= 2</a:t>
            </a:r>
            <a:r>
              <a:rPr lang="en-GB" sz="2800" b="1" baseline="30000" dirty="0">
                <a:solidFill>
                  <a:srgbClr val="222222"/>
                </a:solidFill>
              </a:rPr>
              <a:t>ND</a:t>
            </a:r>
            <a:r>
              <a:rPr lang="en-GB" sz="2800" b="1" dirty="0">
                <a:solidFill>
                  <a:srgbClr val="222222"/>
                </a:solidFill>
              </a:rPr>
              <a:t> PARAGRAPH</a:t>
            </a:r>
          </a:p>
          <a:p>
            <a:r>
              <a:rPr lang="en-GB" b="1" dirty="0">
                <a:solidFill>
                  <a:srgbClr val="222222"/>
                </a:solidFill>
              </a:rPr>
              <a:t>CONCLUSION= REPEAT THE KEY POINTS FROM THE INTRODUCTION, REPHRASING THEM</a:t>
            </a:r>
            <a:endParaRPr lang="en-GB" sz="2800" b="1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2DA2FA-C8AC-4F01-BFC0-8F15925B0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34" y="3523488"/>
            <a:ext cx="4516972" cy="33345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5CD4B1-55AE-4E16-A878-E9E0A0EE1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0706" y="3611880"/>
            <a:ext cx="7411294" cy="296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0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2AC3A87-96BC-4492-8CE3-27BB03A87E17}"/>
              </a:ext>
            </a:extLst>
          </p:cNvPr>
          <p:cNvSpPr txBox="1">
            <a:spLocks/>
          </p:cNvSpPr>
          <p:nvPr/>
        </p:nvSpPr>
        <p:spPr>
          <a:xfrm>
            <a:off x="670561" y="2856695"/>
            <a:ext cx="4228652" cy="5723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b="1" dirty="0">
                <a:solidFill>
                  <a:srgbClr val="222222"/>
                </a:solidFill>
              </a:rPr>
              <a:t>Idea Development</a:t>
            </a:r>
            <a:endParaRPr lang="en-GB" sz="4400" b="1" dirty="0"/>
          </a:p>
          <a:p>
            <a:endParaRPr lang="en-GB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96FD5E04-8591-484E-9817-27A5DC890256}"/>
              </a:ext>
            </a:extLst>
          </p:cNvPr>
          <p:cNvSpPr/>
          <p:nvPr/>
        </p:nvSpPr>
        <p:spPr>
          <a:xfrm rot="19866120">
            <a:off x="4615837" y="2176449"/>
            <a:ext cx="1849852" cy="6117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553104-8470-4432-ADA1-762F721F5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224" y="587291"/>
            <a:ext cx="5827776" cy="557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07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9FA41C-32ED-4AE3-A02B-CE493D3D2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48" y="1264920"/>
            <a:ext cx="11119103" cy="432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52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180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IELTS WRITING TASK</vt:lpstr>
      <vt:lpstr>PowerPoint Presentation</vt:lpstr>
      <vt:lpstr>Writing is a means of communicating your thoughts and ideas to the reader.  All we have to do is to answer the question.</vt:lpstr>
      <vt:lpstr>In the introduction we say what we think about the question, if we agree or disagree with the question.</vt:lpstr>
      <vt:lpstr>A CLEAR AND LOGICAL STRUCTURE WILL BOOST YOUR GRADE.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5G</dc:creator>
  <cp:lastModifiedBy>5G</cp:lastModifiedBy>
  <cp:revision>17</cp:revision>
  <dcterms:created xsi:type="dcterms:W3CDTF">2025-09-08T12:21:22Z</dcterms:created>
  <dcterms:modified xsi:type="dcterms:W3CDTF">2025-09-08T22:10:11Z</dcterms:modified>
</cp:coreProperties>
</file>