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6257" y="471741"/>
            <a:ext cx="2359025" cy="3346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A0052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A0052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A0052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2A0052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EDEE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6257" y="409193"/>
            <a:ext cx="5261610" cy="9093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2A0052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9107" y="1905319"/>
            <a:ext cx="10895965" cy="1742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57" y="3994086"/>
            <a:ext cx="4665980" cy="2663825"/>
          </a:xfrm>
          <a:prstGeom prst="rect">
            <a:avLst/>
          </a:prstGeom>
        </p:spPr>
        <p:txBody>
          <a:bodyPr vert="horz" wrap="square" lIns="0" tIns="294640" rIns="0" bIns="0" rtlCol="0">
            <a:spAutoFit/>
          </a:bodyPr>
          <a:lstStyle/>
          <a:p>
            <a:pPr marL="12700" marR="5080">
              <a:lnSpc>
                <a:spcPts val="9240"/>
              </a:lnSpc>
              <a:spcBef>
                <a:spcPts val="2320"/>
              </a:spcBef>
            </a:pPr>
            <a:r>
              <a:rPr sz="9600" spc="125" dirty="0">
                <a:solidFill>
                  <a:srgbClr val="2A0052"/>
                </a:solidFill>
                <a:latin typeface="Cambria"/>
                <a:cs typeface="Cambria"/>
              </a:rPr>
              <a:t>MS</a:t>
            </a:r>
            <a:r>
              <a:rPr sz="9600" spc="-240" dirty="0">
                <a:solidFill>
                  <a:srgbClr val="2A0052"/>
                </a:solidFill>
                <a:latin typeface="Cambria"/>
                <a:cs typeface="Cambria"/>
              </a:rPr>
              <a:t> </a:t>
            </a:r>
            <a:r>
              <a:rPr sz="9600" spc="-10" dirty="0">
                <a:solidFill>
                  <a:srgbClr val="2A0052"/>
                </a:solidFill>
                <a:latin typeface="Cambria"/>
                <a:cs typeface="Cambria"/>
              </a:rPr>
              <a:t>Excel </a:t>
            </a:r>
            <a:r>
              <a:rPr sz="9600" spc="-35" dirty="0">
                <a:solidFill>
                  <a:srgbClr val="2A0052"/>
                </a:solidFill>
                <a:latin typeface="Cambria"/>
                <a:cs typeface="Cambria"/>
              </a:rPr>
              <a:t>Training</a:t>
            </a:r>
            <a:endParaRPr sz="9600">
              <a:latin typeface="Cambria"/>
              <a:cs typeface="Cambria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dirty="0">
                <a:latin typeface="Calibri"/>
                <a:cs typeface="Calibri"/>
              </a:rPr>
              <a:t>Advanced</a:t>
            </a:r>
            <a:r>
              <a:rPr sz="2000" spc="24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Techniques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865"/>
              </a:spcBef>
            </a:pPr>
            <a:r>
              <a:rPr sz="3200" dirty="0"/>
              <a:t>Basic</a:t>
            </a:r>
            <a:r>
              <a:rPr sz="3200" spc="-114" dirty="0"/>
              <a:t> </a:t>
            </a:r>
            <a:r>
              <a:rPr sz="3200" spc="-85" dirty="0"/>
              <a:t>(Must</a:t>
            </a:r>
            <a:r>
              <a:rPr sz="3200" spc="-75" dirty="0"/>
              <a:t> </a:t>
            </a:r>
            <a:r>
              <a:rPr sz="3200" spc="-95" dirty="0"/>
              <a:t>know)</a:t>
            </a:r>
            <a:r>
              <a:rPr sz="3200" spc="-80" dirty="0"/>
              <a:t> </a:t>
            </a:r>
            <a:r>
              <a:rPr sz="3200" spc="-50" dirty="0"/>
              <a:t>Techniques: </a:t>
            </a:r>
            <a:r>
              <a:rPr sz="3200" spc="-20" dirty="0"/>
              <a:t>Naming</a:t>
            </a:r>
            <a:r>
              <a:rPr sz="3200" spc="-150" dirty="0"/>
              <a:t> </a:t>
            </a:r>
            <a:r>
              <a:rPr sz="3200" spc="-65" dirty="0"/>
              <a:t>your</a:t>
            </a:r>
            <a:r>
              <a:rPr sz="3200" spc="-100" dirty="0"/>
              <a:t> </a:t>
            </a:r>
            <a:r>
              <a:rPr sz="3200" dirty="0"/>
              <a:t>Ranges</a:t>
            </a:r>
            <a:r>
              <a:rPr sz="3200" spc="-140" dirty="0"/>
              <a:t> </a:t>
            </a:r>
            <a:r>
              <a:rPr sz="3200" dirty="0"/>
              <a:t>or</a:t>
            </a:r>
            <a:r>
              <a:rPr sz="3200" spc="-100" dirty="0"/>
              <a:t> </a:t>
            </a:r>
            <a:r>
              <a:rPr sz="3200" spc="-10" dirty="0"/>
              <a:t>Cells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695642" y="1540192"/>
            <a:ext cx="9714865" cy="36918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25"/>
              </a:spcBef>
            </a:pP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Naming</a:t>
            </a:r>
            <a:r>
              <a:rPr sz="20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ranges</a:t>
            </a:r>
            <a:r>
              <a:rPr sz="2000" spc="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2A0052"/>
                </a:solidFill>
                <a:latin typeface="Calibri"/>
                <a:cs typeface="Calibri"/>
              </a:rPr>
              <a:t>is</a:t>
            </a:r>
            <a:r>
              <a:rPr sz="20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one</a:t>
            </a:r>
            <a:r>
              <a:rPr sz="20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of</a:t>
            </a:r>
            <a:r>
              <a:rPr sz="20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those</a:t>
            </a:r>
            <a:r>
              <a:rPr sz="20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foundational</a:t>
            </a:r>
            <a:r>
              <a:rPr sz="2000" spc="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2A0052"/>
                </a:solidFill>
                <a:latin typeface="Calibri"/>
                <a:cs typeface="Calibri"/>
              </a:rPr>
              <a:t>Excel</a:t>
            </a:r>
            <a:r>
              <a:rPr sz="2000" spc="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skills</a:t>
            </a:r>
            <a:r>
              <a:rPr sz="20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that</a:t>
            </a:r>
            <a:r>
              <a:rPr sz="2000" spc="-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often</a:t>
            </a:r>
            <a:r>
              <a:rPr sz="2000" spc="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gets</a:t>
            </a:r>
            <a:r>
              <a:rPr sz="20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overlooked</a:t>
            </a:r>
            <a:r>
              <a:rPr sz="2000" spc="9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in</a:t>
            </a:r>
            <a:r>
              <a:rPr sz="2000" spc="-1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2A0052"/>
                </a:solidFill>
                <a:latin typeface="Calibri"/>
                <a:cs typeface="Calibri"/>
              </a:rPr>
              <a:t>“basic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functions”</a:t>
            </a:r>
            <a:r>
              <a:rPr sz="2000" spc="-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lists,</a:t>
            </a:r>
            <a:r>
              <a:rPr sz="2000" spc="7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but</a:t>
            </a:r>
            <a:r>
              <a:rPr sz="2000" spc="9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it</a:t>
            </a:r>
            <a:r>
              <a:rPr sz="2000" spc="8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should</a:t>
            </a:r>
            <a:r>
              <a:rPr sz="2000" spc="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be</a:t>
            </a:r>
            <a:r>
              <a:rPr sz="2000" spc="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considered</a:t>
            </a:r>
            <a:r>
              <a:rPr sz="2000" spc="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85" dirty="0">
                <a:solidFill>
                  <a:srgbClr val="2A0052"/>
                </a:solidFill>
                <a:latin typeface="Calibri"/>
                <a:cs typeface="Calibri"/>
              </a:rPr>
              <a:t>a</a:t>
            </a:r>
            <a:r>
              <a:rPr sz="2000" spc="1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core</a:t>
            </a:r>
            <a:r>
              <a:rPr sz="2000" spc="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item</a:t>
            </a:r>
            <a:r>
              <a:rPr sz="2000" spc="8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2A0052"/>
                </a:solidFill>
                <a:latin typeface="Calibri"/>
                <a:cs typeface="Calibri"/>
              </a:rPr>
              <a:t>because</a:t>
            </a:r>
            <a:r>
              <a:rPr sz="2000" spc="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it</a:t>
            </a:r>
            <a:r>
              <a:rPr sz="2000" spc="10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makes</a:t>
            </a:r>
            <a:r>
              <a:rPr sz="2000" spc="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formulas</a:t>
            </a:r>
            <a:r>
              <a:rPr sz="2000" spc="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cleaner,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easier to</a:t>
            </a:r>
            <a:r>
              <a:rPr sz="2000" spc="-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read,</a:t>
            </a:r>
            <a:r>
              <a:rPr sz="20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and</a:t>
            </a:r>
            <a:r>
              <a:rPr sz="2000" spc="-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far</a:t>
            </a:r>
            <a:r>
              <a:rPr sz="20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more</a:t>
            </a:r>
            <a:r>
              <a:rPr sz="20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manageable.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415"/>
              </a:spcBef>
            </a:pP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Why</a:t>
            </a:r>
            <a:r>
              <a:rPr sz="20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Naming</a:t>
            </a:r>
            <a:r>
              <a:rPr sz="20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55" dirty="0">
                <a:solidFill>
                  <a:srgbClr val="2A0052"/>
                </a:solidFill>
                <a:latin typeface="Calibri"/>
                <a:cs typeface="Calibri"/>
              </a:rPr>
              <a:t>Ranges</a:t>
            </a:r>
            <a:r>
              <a:rPr sz="20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Matters</a:t>
            </a:r>
            <a:endParaRPr sz="2000">
              <a:latin typeface="Calibri"/>
              <a:cs typeface="Calibri"/>
            </a:endParaRPr>
          </a:p>
          <a:p>
            <a:pPr marL="240029" marR="1162050" indent="-227329">
              <a:lnSpc>
                <a:spcPct val="100000"/>
              </a:lnSpc>
              <a:spcBef>
                <a:spcPts val="5"/>
              </a:spcBef>
              <a:buChar char="•"/>
              <a:tabLst>
                <a:tab pos="241300" algn="l"/>
              </a:tabLst>
            </a:pP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Clarity:</a:t>
            </a:r>
            <a:r>
              <a:rPr sz="2000" spc="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Instead</a:t>
            </a:r>
            <a:r>
              <a:rPr sz="2000" spc="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of</a:t>
            </a:r>
            <a:r>
              <a:rPr sz="2000" spc="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=SUM(A1:A10),</a:t>
            </a:r>
            <a:r>
              <a:rPr sz="2000" spc="8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you</a:t>
            </a:r>
            <a:r>
              <a:rPr sz="2000" spc="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2A0052"/>
                </a:solidFill>
                <a:latin typeface="Calibri"/>
                <a:cs typeface="Calibri"/>
              </a:rPr>
              <a:t>can</a:t>
            </a:r>
            <a:r>
              <a:rPr sz="2000" spc="-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2A0052"/>
                </a:solidFill>
                <a:latin typeface="Calibri"/>
                <a:cs typeface="Calibri"/>
              </a:rPr>
              <a:t>write</a:t>
            </a:r>
            <a:r>
              <a:rPr sz="2000" spc="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=SUM(Sales)</a:t>
            </a:r>
            <a:r>
              <a:rPr sz="2000" spc="1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—</a:t>
            </a:r>
            <a:r>
              <a:rPr sz="2000" spc="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instantly</a:t>
            </a:r>
            <a:r>
              <a:rPr sz="2000" spc="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2A0052"/>
                </a:solidFill>
                <a:latin typeface="Calibri"/>
                <a:cs typeface="Calibri"/>
              </a:rPr>
              <a:t>more 	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understandable.</a:t>
            </a:r>
            <a:endParaRPr sz="2000">
              <a:latin typeface="Calibri"/>
              <a:cs typeface="Calibri"/>
            </a:endParaRPr>
          </a:p>
          <a:p>
            <a:pPr marL="240029" marR="173990" indent="-227329">
              <a:lnSpc>
                <a:spcPct val="100000"/>
              </a:lnSpc>
              <a:spcBef>
                <a:spcPts val="5"/>
              </a:spcBef>
              <a:buChar char="•"/>
              <a:tabLst>
                <a:tab pos="241300" algn="l"/>
              </a:tabLst>
            </a:pPr>
            <a:r>
              <a:rPr sz="2000" spc="55" dirty="0">
                <a:solidFill>
                  <a:srgbClr val="2A0052"/>
                </a:solidFill>
                <a:latin typeface="Calibri"/>
                <a:cs typeface="Calibri"/>
              </a:rPr>
              <a:t>Consistency:</a:t>
            </a:r>
            <a:r>
              <a:rPr sz="2000" spc="-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If</a:t>
            </a:r>
            <a:r>
              <a:rPr sz="20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your</a:t>
            </a:r>
            <a:r>
              <a:rPr sz="2000" spc="-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dataset</a:t>
            </a:r>
            <a:r>
              <a:rPr sz="20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2A0052"/>
                </a:solidFill>
                <a:latin typeface="Calibri"/>
                <a:cs typeface="Calibri"/>
              </a:rPr>
              <a:t>changes,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you</a:t>
            </a:r>
            <a:r>
              <a:rPr sz="2000" spc="-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75" dirty="0">
                <a:solidFill>
                  <a:srgbClr val="2A0052"/>
                </a:solidFill>
                <a:latin typeface="Calibri"/>
                <a:cs typeface="Calibri"/>
              </a:rPr>
              <a:t>can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 redefine</a:t>
            </a:r>
            <a:r>
              <a:rPr sz="2000" spc="-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2000" spc="-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range</a:t>
            </a:r>
            <a:r>
              <a:rPr sz="2000" spc="-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2A0052"/>
                </a:solidFill>
                <a:latin typeface="Calibri"/>
                <a:cs typeface="Calibri"/>
              </a:rPr>
              <a:t>once</a:t>
            </a:r>
            <a:r>
              <a:rPr sz="2000" spc="-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instead</a:t>
            </a:r>
            <a:r>
              <a:rPr sz="20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of</a:t>
            </a:r>
            <a:r>
              <a:rPr sz="20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editing 	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multiple</a:t>
            </a:r>
            <a:r>
              <a:rPr sz="2000" spc="7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formulas.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5"/>
              </a:spcBef>
              <a:buChar char="•"/>
              <a:tabLst>
                <a:tab pos="240029" algn="l"/>
              </a:tabLst>
            </a:pP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Error</a:t>
            </a:r>
            <a:r>
              <a:rPr sz="2000" spc="7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Reduction:</a:t>
            </a:r>
            <a:r>
              <a:rPr sz="2000" spc="9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2A0052"/>
                </a:solidFill>
                <a:latin typeface="Calibri"/>
                <a:cs typeface="Calibri"/>
              </a:rPr>
              <a:t>Named</a:t>
            </a:r>
            <a:r>
              <a:rPr sz="2000" spc="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ranges</a:t>
            </a:r>
            <a:r>
              <a:rPr sz="2000" spc="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reduce</a:t>
            </a:r>
            <a:r>
              <a:rPr sz="2000" spc="1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mistakes</a:t>
            </a:r>
            <a:r>
              <a:rPr sz="2000" spc="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when</a:t>
            </a:r>
            <a:r>
              <a:rPr sz="2000" spc="9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copying</a:t>
            </a:r>
            <a:r>
              <a:rPr sz="2000" spc="6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formulas</a:t>
            </a:r>
            <a:r>
              <a:rPr sz="2000" spc="6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70" dirty="0">
                <a:solidFill>
                  <a:srgbClr val="2A0052"/>
                </a:solidFill>
                <a:latin typeface="Calibri"/>
                <a:cs typeface="Calibri"/>
              </a:rPr>
              <a:t>across </a:t>
            </a:r>
            <a:r>
              <a:rPr sz="2000" spc="35" dirty="0">
                <a:solidFill>
                  <a:srgbClr val="2A0052"/>
                </a:solidFill>
                <a:latin typeface="Calibri"/>
                <a:cs typeface="Calibri"/>
              </a:rPr>
              <a:t>sheets.</a:t>
            </a:r>
            <a:endParaRPr sz="200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5"/>
              </a:spcBef>
              <a:buChar char="•"/>
              <a:tabLst>
                <a:tab pos="240029" algn="l"/>
              </a:tabLst>
            </a:pPr>
            <a:r>
              <a:rPr sz="2000" spc="55" dirty="0">
                <a:solidFill>
                  <a:srgbClr val="2A0052"/>
                </a:solidFill>
                <a:latin typeface="Calibri"/>
                <a:cs typeface="Calibri"/>
              </a:rPr>
              <a:t>Dynamic</a:t>
            </a:r>
            <a:r>
              <a:rPr sz="2000" spc="-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2A0052"/>
                </a:solidFill>
                <a:latin typeface="Calibri"/>
                <a:cs typeface="Calibri"/>
              </a:rPr>
              <a:t>Use:</a:t>
            </a:r>
            <a:r>
              <a:rPr sz="20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60" dirty="0">
                <a:solidFill>
                  <a:srgbClr val="2A0052"/>
                </a:solidFill>
                <a:latin typeface="Calibri"/>
                <a:cs typeface="Calibri"/>
              </a:rPr>
              <a:t>Named</a:t>
            </a:r>
            <a:r>
              <a:rPr sz="2000" spc="-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ranges </a:t>
            </a:r>
            <a:r>
              <a:rPr sz="2000" spc="75" dirty="0">
                <a:solidFill>
                  <a:srgbClr val="2A0052"/>
                </a:solidFill>
                <a:latin typeface="Calibri"/>
                <a:cs typeface="Calibri"/>
              </a:rPr>
              <a:t>can</a:t>
            </a:r>
            <a:r>
              <a:rPr sz="20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be</a:t>
            </a:r>
            <a:r>
              <a:rPr sz="2000" spc="7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combined</a:t>
            </a:r>
            <a:r>
              <a:rPr sz="2000" spc="-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with</a:t>
            </a:r>
            <a:r>
              <a:rPr sz="20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functions like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100" dirty="0">
                <a:solidFill>
                  <a:srgbClr val="2A0052"/>
                </a:solidFill>
                <a:latin typeface="Calibri"/>
                <a:cs typeface="Calibri"/>
              </a:rPr>
              <a:t>OFFSET</a:t>
            </a:r>
            <a:r>
              <a:rPr sz="2000" spc="-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or</a:t>
            </a:r>
            <a:r>
              <a:rPr sz="20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65" dirty="0">
                <a:solidFill>
                  <a:srgbClr val="2A0052"/>
                </a:solidFill>
                <a:latin typeface="Calibri"/>
                <a:cs typeface="Calibri"/>
              </a:rPr>
              <a:t>INDEX</a:t>
            </a:r>
            <a:r>
              <a:rPr sz="2000" spc="-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25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endParaRPr sz="20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sz="2000" dirty="0">
                <a:solidFill>
                  <a:srgbClr val="2A0052"/>
                </a:solidFill>
                <a:latin typeface="Calibri"/>
                <a:cs typeface="Calibri"/>
              </a:rPr>
              <a:t>create</a:t>
            </a:r>
            <a:r>
              <a:rPr sz="20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50" dirty="0">
                <a:solidFill>
                  <a:srgbClr val="2A0052"/>
                </a:solidFill>
                <a:latin typeface="Calibri"/>
                <a:cs typeface="Calibri"/>
              </a:rPr>
              <a:t>dynamic</a:t>
            </a:r>
            <a:r>
              <a:rPr sz="20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2A0052"/>
                </a:solidFill>
                <a:latin typeface="Calibri"/>
                <a:cs typeface="Calibri"/>
              </a:rPr>
              <a:t>references.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 marR="5080">
              <a:lnSpc>
                <a:spcPts val="3080"/>
              </a:lnSpc>
              <a:spcBef>
                <a:spcPts val="865"/>
              </a:spcBef>
              <a:tabLst>
                <a:tab pos="1386205" algn="l"/>
              </a:tabLst>
            </a:pPr>
            <a:r>
              <a:rPr sz="3200" dirty="0"/>
              <a:t>Basic</a:t>
            </a:r>
            <a:r>
              <a:rPr sz="3200" spc="-114" dirty="0"/>
              <a:t> </a:t>
            </a:r>
            <a:r>
              <a:rPr sz="3200" spc="-85" dirty="0"/>
              <a:t>(Must</a:t>
            </a:r>
            <a:r>
              <a:rPr sz="3200" spc="-75" dirty="0"/>
              <a:t> </a:t>
            </a:r>
            <a:r>
              <a:rPr sz="3200" spc="-95" dirty="0"/>
              <a:t>know)</a:t>
            </a:r>
            <a:r>
              <a:rPr sz="3200" spc="-80" dirty="0"/>
              <a:t> </a:t>
            </a:r>
            <a:r>
              <a:rPr sz="3200" spc="-50" dirty="0"/>
              <a:t>Techniques: </a:t>
            </a:r>
            <a:r>
              <a:rPr sz="3200" spc="-70" dirty="0"/>
              <a:t>How</a:t>
            </a:r>
            <a:r>
              <a:rPr sz="3200" spc="-90" dirty="0"/>
              <a:t> </a:t>
            </a:r>
            <a:r>
              <a:rPr sz="3200" spc="-25" dirty="0"/>
              <a:t>to</a:t>
            </a:r>
            <a:r>
              <a:rPr sz="3200" dirty="0"/>
              <a:t>	</a:t>
            </a:r>
            <a:r>
              <a:rPr sz="3200" spc="-25" dirty="0"/>
              <a:t>Name</a:t>
            </a:r>
            <a:r>
              <a:rPr sz="3200" spc="-114" dirty="0"/>
              <a:t> </a:t>
            </a:r>
            <a:r>
              <a:rPr sz="3200" dirty="0"/>
              <a:t>a</a:t>
            </a:r>
            <a:r>
              <a:rPr sz="3200" spc="-135" dirty="0"/>
              <a:t> </a:t>
            </a:r>
            <a:r>
              <a:rPr sz="3200" spc="-10" dirty="0"/>
              <a:t>Range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536257" y="1906841"/>
            <a:ext cx="10685145" cy="39535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How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45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60" dirty="0">
                <a:solidFill>
                  <a:srgbClr val="2A0052"/>
                </a:solidFill>
                <a:latin typeface="Calibri"/>
                <a:cs typeface="Calibri"/>
              </a:rPr>
              <a:t>Name</a:t>
            </a:r>
            <a:r>
              <a:rPr sz="1400" spc="-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2A0052"/>
                </a:solidFill>
                <a:latin typeface="Calibri"/>
                <a:cs typeface="Calibri"/>
              </a:rPr>
              <a:t>a</a:t>
            </a:r>
            <a:r>
              <a:rPr sz="14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Range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325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Select</a:t>
            </a:r>
            <a:r>
              <a:rPr sz="14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1400" spc="-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2A0052"/>
                </a:solidFill>
                <a:latin typeface="Calibri"/>
                <a:cs typeface="Calibri"/>
              </a:rPr>
              <a:t>cells</a:t>
            </a:r>
            <a:r>
              <a:rPr sz="1400" spc="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you</a:t>
            </a:r>
            <a:r>
              <a:rPr sz="14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want</a:t>
            </a:r>
            <a:r>
              <a:rPr sz="14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400" spc="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name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(e.g.,</a:t>
            </a:r>
            <a:r>
              <a:rPr sz="1400" spc="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A1:A10).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400"/>
              </a:spcBef>
              <a:buFont typeface="Arial"/>
              <a:buChar char="•"/>
              <a:tabLst>
                <a:tab pos="298450" algn="l"/>
              </a:tabLst>
            </a:pPr>
            <a:r>
              <a:rPr sz="1400" spc="50" dirty="0">
                <a:solidFill>
                  <a:srgbClr val="2A0052"/>
                </a:solidFill>
                <a:latin typeface="Calibri"/>
                <a:cs typeface="Calibri"/>
              </a:rPr>
              <a:t>Go</a:t>
            </a:r>
            <a:r>
              <a:rPr sz="14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1400" spc="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Formulas</a:t>
            </a:r>
            <a:r>
              <a:rPr sz="1400" spc="-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tab</a:t>
            </a:r>
            <a:r>
              <a:rPr sz="1400" spc="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420" dirty="0">
                <a:solidFill>
                  <a:srgbClr val="2A0052"/>
                </a:solidFill>
                <a:latin typeface="Calibri"/>
                <a:cs typeface="Calibri"/>
              </a:rPr>
              <a:t>→</a:t>
            </a:r>
            <a:r>
              <a:rPr sz="14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Define</a:t>
            </a:r>
            <a:r>
              <a:rPr sz="14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Name.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325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Enter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2A0052"/>
                </a:solidFill>
                <a:latin typeface="Calibri"/>
                <a:cs typeface="Calibri"/>
              </a:rPr>
              <a:t>a</a:t>
            </a:r>
            <a:r>
              <a:rPr sz="1400" spc="-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descriptive</a:t>
            </a:r>
            <a:r>
              <a:rPr sz="1400" spc="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name</a:t>
            </a:r>
            <a:r>
              <a:rPr sz="1400" spc="-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(e.g.,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Sales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, </a:t>
            </a: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Expenses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, 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EmployeeList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).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325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Use</a:t>
            </a:r>
            <a:r>
              <a:rPr sz="1400" spc="9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2A0052"/>
                </a:solidFill>
                <a:latin typeface="Calibri"/>
                <a:cs typeface="Calibri"/>
              </a:rPr>
              <a:t>that</a:t>
            </a:r>
            <a:r>
              <a:rPr sz="1400" spc="-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name in</a:t>
            </a:r>
            <a:r>
              <a:rPr sz="1400" spc="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formulas: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excel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=AVERAGE(Sales)</a:t>
            </a:r>
            <a:endParaRPr sz="14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=VLOOKUP("John",</a:t>
            </a:r>
            <a:r>
              <a:rPr sz="1400" spc="-55" dirty="0">
                <a:solidFill>
                  <a:srgbClr val="2A0052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EmployeeList, 2, 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FALSE)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700"/>
              </a:spcBef>
            </a:pPr>
            <a:endParaRPr sz="1400">
              <a:latin typeface="Consolas"/>
              <a:cs typeface="Consolas"/>
            </a:endParaRPr>
          </a:p>
          <a:p>
            <a:pPr marL="12700" marR="5080">
              <a:lnSpc>
                <a:spcPct val="120700"/>
              </a:lnSpc>
              <a:spcBef>
                <a:spcPts val="5"/>
              </a:spcBef>
            </a:pP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***</a:t>
            </a:r>
            <a:r>
              <a:rPr sz="1400" spc="135" dirty="0">
                <a:solidFill>
                  <a:srgbClr val="2A0052"/>
                </a:solidFill>
                <a:latin typeface="Consolas"/>
                <a:cs typeface="Consolas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Mastering</a:t>
            </a:r>
            <a:r>
              <a:rPr sz="140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400" spc="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FF0000"/>
                </a:solidFill>
                <a:latin typeface="Calibri"/>
                <a:cs typeface="Calibri"/>
              </a:rPr>
              <a:t>use</a:t>
            </a:r>
            <a:r>
              <a:rPr sz="14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4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named</a:t>
            </a:r>
            <a:r>
              <a:rPr sz="14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ranges</a:t>
            </a:r>
            <a:r>
              <a:rPr sz="14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should</a:t>
            </a:r>
            <a:r>
              <a:rPr sz="14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1400" spc="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considered</a:t>
            </a:r>
            <a:r>
              <a:rPr sz="14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foundational</a:t>
            </a:r>
            <a:r>
              <a:rPr sz="1400" spc="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Excel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skill.</a:t>
            </a:r>
            <a:r>
              <a:rPr sz="14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While</a:t>
            </a:r>
            <a:r>
              <a:rPr sz="1400" spc="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FF0000"/>
                </a:solidFill>
                <a:latin typeface="Calibri"/>
                <a:cs typeface="Calibri"/>
              </a:rPr>
              <a:t>often</a:t>
            </a:r>
            <a:r>
              <a:rPr sz="14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overlooked</a:t>
            </a:r>
            <a:r>
              <a:rPr sz="14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FF0000"/>
                </a:solidFill>
                <a:latin typeface="Calibri"/>
                <a:cs typeface="Calibri"/>
              </a:rPr>
              <a:t>because</a:t>
            </a:r>
            <a:r>
              <a:rPr sz="14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formulas</a:t>
            </a:r>
            <a:r>
              <a:rPr sz="14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FF0000"/>
                </a:solidFill>
                <a:latin typeface="Calibri"/>
                <a:cs typeface="Calibri"/>
              </a:rPr>
              <a:t>can</a:t>
            </a:r>
            <a:r>
              <a:rPr sz="14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function without</a:t>
            </a:r>
            <a:r>
              <a:rPr sz="1400" spc="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them,</a:t>
            </a:r>
            <a:r>
              <a:rPr sz="14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applying</a:t>
            </a:r>
            <a:r>
              <a:rPr sz="1400" spc="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FF0000"/>
                </a:solidFill>
                <a:latin typeface="Calibri"/>
                <a:cs typeface="Calibri"/>
              </a:rPr>
              <a:t>names</a:t>
            </a:r>
            <a:r>
              <a:rPr sz="14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4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ranges</a:t>
            </a:r>
            <a:r>
              <a:rPr sz="1400" spc="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significantly</a:t>
            </a:r>
            <a:r>
              <a:rPr sz="140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enhances</a:t>
            </a:r>
            <a:r>
              <a:rPr sz="1400" spc="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clarity,</a:t>
            </a:r>
            <a:r>
              <a:rPr sz="14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efficiency,</a:t>
            </a:r>
            <a:r>
              <a:rPr sz="1400" spc="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ease</a:t>
            </a:r>
            <a:r>
              <a:rPr sz="14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1400" spc="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FF0000"/>
                </a:solidFill>
                <a:latin typeface="Calibri"/>
                <a:cs typeface="Calibri"/>
              </a:rPr>
              <a:t>use</a:t>
            </a:r>
            <a:r>
              <a:rPr sz="1400" spc="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1400" spc="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spreadsheet</a:t>
            </a:r>
            <a:r>
              <a:rPr sz="1400" spc="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work.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6257" y="409193"/>
            <a:ext cx="5649595" cy="51815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200" dirty="0"/>
              <a:t>Lookup</a:t>
            </a:r>
            <a:r>
              <a:rPr sz="3200" spc="-105" dirty="0"/>
              <a:t> </a:t>
            </a:r>
            <a:r>
              <a:rPr sz="3200" dirty="0"/>
              <a:t>and</a:t>
            </a:r>
            <a:r>
              <a:rPr sz="3200" spc="-90" dirty="0"/>
              <a:t> </a:t>
            </a:r>
            <a:r>
              <a:rPr sz="3200" spc="-20" dirty="0"/>
              <a:t>Reference</a:t>
            </a:r>
            <a:r>
              <a:rPr sz="3200" spc="-90" dirty="0"/>
              <a:t> </a:t>
            </a:r>
            <a:r>
              <a:rPr sz="3200" spc="-10" dirty="0"/>
              <a:t>Functions</a:t>
            </a:r>
            <a:endParaRPr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17207" y="1905319"/>
          <a:ext cx="10895965" cy="17424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2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469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303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2580">
                <a:tc>
                  <a:txBody>
                    <a:bodyPr/>
                    <a:lstStyle/>
                    <a:p>
                      <a:pPr marL="31750">
                        <a:lnSpc>
                          <a:spcPts val="2050"/>
                        </a:lnSpc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Function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75030">
                        <a:lnSpc>
                          <a:spcPts val="2050"/>
                        </a:lnSpc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Purpose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ts val="2050"/>
                        </a:lnSpc>
                      </a:pPr>
                      <a:r>
                        <a:rPr sz="180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Example</a:t>
                      </a:r>
                      <a:r>
                        <a:rPr sz="1800" spc="22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Usage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ourier New"/>
                          <a:cs typeface="Courier New"/>
                        </a:rPr>
                        <a:t>VLOOKUP()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87503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800" spc="6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Searches</a:t>
                      </a:r>
                      <a:r>
                        <a:rPr sz="1800" spc="-4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vertically</a:t>
                      </a:r>
                      <a:r>
                        <a:rPr sz="1800" spc="-4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9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6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2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table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4" marB="0"/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ourier New"/>
                          <a:cs typeface="Courier New"/>
                        </a:rPr>
                        <a:t>=VLOOKUP(101,A2:C10,2,FALSE)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ourier New"/>
                          <a:cs typeface="Courier New"/>
                        </a:rPr>
                        <a:t>HLOOKUP()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19685" marB="0"/>
                </a:tc>
                <a:tc>
                  <a:txBody>
                    <a:bodyPr/>
                    <a:lstStyle/>
                    <a:p>
                      <a:pPr marL="875030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sz="1800" spc="6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Searches</a:t>
                      </a:r>
                      <a:r>
                        <a:rPr sz="1800" spc="-6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horizontally</a:t>
                      </a:r>
                      <a:r>
                        <a:rPr sz="1800" spc="-7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3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6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7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table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209" marB="0"/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ourier New"/>
                          <a:cs typeface="Courier New"/>
                        </a:rPr>
                        <a:t>=HLOOKUP("Jan",A1:D2,2,FALSE)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1968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ourier New"/>
                          <a:cs typeface="Courier New"/>
                        </a:rPr>
                        <a:t>INDEX()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8750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Returns value at</a:t>
                      </a:r>
                      <a:r>
                        <a:rPr sz="1800" spc="-1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6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specific</a:t>
                      </a:r>
                      <a:r>
                        <a:rPr sz="180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/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ourier New"/>
                          <a:cs typeface="Courier New"/>
                        </a:rPr>
                        <a:t>=INDEX(A1:C3,2,1)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25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ourier New"/>
                          <a:cs typeface="Courier New"/>
                        </a:rPr>
                        <a:t>MATCH()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0320" marB="0"/>
                </a:tc>
                <a:tc>
                  <a:txBody>
                    <a:bodyPr/>
                    <a:lstStyle/>
                    <a:p>
                      <a:pPr marL="87503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sz="180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Finds</a:t>
                      </a:r>
                      <a:r>
                        <a:rPr sz="1800" spc="9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position</a:t>
                      </a:r>
                      <a:r>
                        <a:rPr sz="1800" spc="5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4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6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85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2A0052"/>
                          </a:solidFill>
                          <a:latin typeface="Calibri"/>
                          <a:cs typeface="Calibri"/>
                        </a:rPr>
                        <a:t>value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4" marB="0"/>
                </a:tc>
                <a:tc>
                  <a:txBody>
                    <a:bodyPr/>
                    <a:lstStyle/>
                    <a:p>
                      <a:pPr marL="24130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1800" spc="-10" dirty="0">
                          <a:solidFill>
                            <a:srgbClr val="2A0052"/>
                          </a:solidFill>
                          <a:latin typeface="Courier New"/>
                          <a:cs typeface="Courier New"/>
                        </a:rPr>
                        <a:t>=MATCH(50,A1:A10,0)</a:t>
                      </a:r>
                      <a:endParaRPr sz="1800">
                        <a:latin typeface="Courier New"/>
                        <a:cs typeface="Courier New"/>
                      </a:endParaRPr>
                    </a:p>
                  </a:txBody>
                  <a:tcPr marL="0" marR="0" marT="2032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538480" y="4502467"/>
            <a:ext cx="10351135" cy="46291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2899"/>
              </a:lnSpc>
              <a:spcBef>
                <a:spcPts val="75"/>
              </a:spcBef>
            </a:pP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***</a:t>
            </a:r>
            <a:r>
              <a:rPr sz="1400" spc="95" dirty="0">
                <a:solidFill>
                  <a:srgbClr val="2A0052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Lookup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reference</a:t>
            </a:r>
            <a:r>
              <a:rPr sz="1400" spc="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functions</a:t>
            </a:r>
            <a:r>
              <a:rPr sz="1400" spc="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above</a:t>
            </a:r>
            <a:r>
              <a:rPr sz="1400" spc="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are</a:t>
            </a:r>
            <a:r>
              <a:rPr sz="14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nice</a:t>
            </a:r>
            <a:r>
              <a:rPr sz="1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know.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FF0000"/>
                </a:solidFill>
                <a:latin typeface="Calibri"/>
                <a:cs typeface="Calibri"/>
              </a:rPr>
              <a:t>However,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all</a:t>
            </a:r>
            <a:r>
              <a:rPr sz="1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have</a:t>
            </a:r>
            <a:r>
              <a:rPr sz="14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been</a:t>
            </a:r>
            <a:r>
              <a:rPr sz="14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replaced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400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FF0000"/>
                </a:solidFill>
                <a:latin typeface="Calibri"/>
                <a:cs typeface="Calibri"/>
              </a:rPr>
              <a:t>XLOOKUP</a:t>
            </a:r>
            <a:r>
              <a:rPr sz="1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function.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70" dirty="0">
                <a:solidFill>
                  <a:srgbClr val="FF0000"/>
                </a:solidFill>
                <a:latin typeface="Calibri"/>
                <a:cs typeface="Calibri"/>
              </a:rPr>
              <a:t>So</a:t>
            </a:r>
            <a:r>
              <a:rPr sz="14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if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you</a:t>
            </a:r>
            <a:r>
              <a:rPr sz="1400" spc="-114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don't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know</a:t>
            </a:r>
            <a:r>
              <a:rPr sz="1400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these,</a:t>
            </a:r>
            <a:r>
              <a:rPr sz="14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just</a:t>
            </a:r>
            <a:r>
              <a:rPr sz="1400" spc="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learn</a:t>
            </a:r>
            <a:r>
              <a:rPr sz="1400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14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Calibri"/>
                <a:cs typeface="Calibri"/>
              </a:rPr>
              <a:t>XLOOKUP.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85" dirty="0"/>
              <a:t>XLOOKUP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150" y="2505011"/>
            <a:ext cx="461962" cy="37623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36257" y="1866836"/>
            <a:ext cx="10902950" cy="34785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0700"/>
              </a:lnSpc>
              <a:spcBef>
                <a:spcPts val="95"/>
              </a:spcBef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1400" spc="-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XLOOKUP</a:t>
            </a:r>
            <a:r>
              <a:rPr sz="1400" spc="-430" dirty="0">
                <a:solidFill>
                  <a:srgbClr val="2A0052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function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is</a:t>
            </a:r>
            <a:r>
              <a:rPr sz="1400" spc="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Excel’s</a:t>
            </a:r>
            <a:r>
              <a:rPr sz="1400" spc="-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modern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replacement</a:t>
            </a:r>
            <a:r>
              <a:rPr sz="1400" spc="-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for</a:t>
            </a:r>
            <a:r>
              <a:rPr sz="1400" spc="10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VLOOKUP</a:t>
            </a:r>
            <a:r>
              <a:rPr sz="1400" spc="-430" dirty="0">
                <a:solidFill>
                  <a:srgbClr val="2A0052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and</a:t>
            </a:r>
            <a:r>
              <a:rPr sz="14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HLOOKUP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,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offering</a:t>
            </a:r>
            <a:r>
              <a:rPr sz="1400" spc="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2A0052"/>
                </a:solidFill>
                <a:latin typeface="Calibri"/>
                <a:cs typeface="Calibri"/>
              </a:rPr>
              <a:t>a</a:t>
            </a:r>
            <a:r>
              <a:rPr sz="1400" spc="-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more</a:t>
            </a:r>
            <a:r>
              <a:rPr sz="14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powerful,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flexible,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and</a:t>
            </a:r>
            <a:r>
              <a:rPr sz="1400" spc="-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user-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friendly</a:t>
            </a:r>
            <a:r>
              <a:rPr sz="14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way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search 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for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values</a:t>
            </a:r>
            <a:r>
              <a:rPr sz="1400" spc="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tables</a:t>
            </a:r>
            <a:r>
              <a:rPr sz="1400" spc="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or</a:t>
            </a:r>
            <a:r>
              <a:rPr sz="14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ranges.</a:t>
            </a:r>
            <a:endParaRPr sz="1400">
              <a:latin typeface="Calibri"/>
              <a:cs typeface="Calibri"/>
            </a:endParaRPr>
          </a:p>
          <a:p>
            <a:pPr marL="294005">
              <a:lnSpc>
                <a:spcPct val="100000"/>
              </a:lnSpc>
              <a:spcBef>
                <a:spcPts val="1325"/>
              </a:spcBef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Key</a:t>
            </a:r>
            <a:r>
              <a:rPr sz="14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Features</a:t>
            </a:r>
            <a:r>
              <a:rPr sz="1400" spc="-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of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XLOOKUP</a:t>
            </a:r>
            <a:endParaRPr sz="1400">
              <a:latin typeface="Consolas"/>
              <a:cs typeface="Consolas"/>
            </a:endParaRPr>
          </a:p>
          <a:p>
            <a:pPr marL="298450" marR="335280" indent="-286385">
              <a:lnSpc>
                <a:spcPct val="120700"/>
              </a:lnSpc>
              <a:spcBef>
                <a:spcPts val="969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Exact</a:t>
            </a:r>
            <a:r>
              <a:rPr sz="1400" spc="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match</a:t>
            </a:r>
            <a:r>
              <a:rPr sz="1400" spc="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by</a:t>
            </a:r>
            <a:r>
              <a:rPr sz="1400" spc="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default:</a:t>
            </a:r>
            <a:r>
              <a:rPr sz="1400" spc="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Unlike</a:t>
            </a:r>
            <a:r>
              <a:rPr sz="1400" spc="6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VLOOKUP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,</a:t>
            </a:r>
            <a:r>
              <a:rPr sz="1400" spc="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which</a:t>
            </a:r>
            <a:r>
              <a:rPr sz="1400" spc="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defaults</a:t>
            </a:r>
            <a:r>
              <a:rPr sz="1400" spc="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40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400" spc="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approximate</a:t>
            </a:r>
            <a:r>
              <a:rPr sz="1400" spc="7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match,</a:t>
            </a:r>
            <a:r>
              <a:rPr sz="1400" spc="9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XLOOKUP</a:t>
            </a:r>
            <a:r>
              <a:rPr sz="1400" spc="-405" dirty="0">
                <a:solidFill>
                  <a:srgbClr val="2A0052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automatically</a:t>
            </a:r>
            <a:r>
              <a:rPr sz="1400" spc="-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45" dirty="0">
                <a:solidFill>
                  <a:srgbClr val="2A0052"/>
                </a:solidFill>
                <a:latin typeface="Calibri"/>
                <a:cs typeface="Calibri"/>
              </a:rPr>
              <a:t>searches</a:t>
            </a:r>
            <a:r>
              <a:rPr sz="1400" spc="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for</a:t>
            </a:r>
            <a:r>
              <a:rPr sz="1400" spc="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exact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matches</a:t>
            </a:r>
            <a:r>
              <a:rPr sz="1400" spc="6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unless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specified</a:t>
            </a:r>
            <a:r>
              <a:rPr sz="1400" spc="1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otherwise.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400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Flexible</a:t>
            </a:r>
            <a:r>
              <a:rPr sz="14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direction:</a:t>
            </a:r>
            <a:r>
              <a:rPr sz="14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100" dirty="0">
                <a:solidFill>
                  <a:srgbClr val="2A0052"/>
                </a:solidFill>
                <a:latin typeface="Calibri"/>
                <a:cs typeface="Calibri"/>
              </a:rPr>
              <a:t>Can</a:t>
            </a:r>
            <a:r>
              <a:rPr sz="1400" spc="-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look</a:t>
            </a:r>
            <a:r>
              <a:rPr sz="14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both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vertically</a:t>
            </a:r>
            <a:r>
              <a:rPr sz="14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and</a:t>
            </a:r>
            <a:r>
              <a:rPr sz="1400" spc="-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horizontally,</a:t>
            </a:r>
            <a:r>
              <a:rPr sz="14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eliminating</a:t>
            </a:r>
            <a:r>
              <a:rPr sz="1400" spc="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14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need 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for</a:t>
            </a:r>
            <a:r>
              <a:rPr sz="1400" spc="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separate</a:t>
            </a:r>
            <a:r>
              <a:rPr sz="1400" spc="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functions</a:t>
            </a:r>
            <a:r>
              <a:rPr sz="1400" spc="-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(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VLOOKUP</a:t>
            </a:r>
            <a:r>
              <a:rPr sz="1400" spc="-425" dirty="0">
                <a:solidFill>
                  <a:srgbClr val="2A0052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vs.</a:t>
            </a:r>
            <a:r>
              <a:rPr sz="1400" spc="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HLOOKUP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).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325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No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column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index</a:t>
            </a:r>
            <a:r>
              <a:rPr sz="1400" spc="-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required: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You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directly</a:t>
            </a:r>
            <a:r>
              <a:rPr sz="1400" spc="-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reference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2A0052"/>
                </a:solidFill>
                <a:latin typeface="Calibri"/>
                <a:cs typeface="Calibri"/>
              </a:rPr>
              <a:t>return</a:t>
            </a:r>
            <a:r>
              <a:rPr sz="1400" spc="-6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array,</a:t>
            </a:r>
            <a:r>
              <a:rPr sz="14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so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you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don’t</a:t>
            </a:r>
            <a:r>
              <a:rPr sz="1400" spc="-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need</a:t>
            </a:r>
            <a:r>
              <a:rPr sz="14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400" spc="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count</a:t>
            </a:r>
            <a:r>
              <a:rPr sz="1400" spc="-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40" dirty="0">
                <a:solidFill>
                  <a:srgbClr val="2A0052"/>
                </a:solidFill>
                <a:latin typeface="Calibri"/>
                <a:cs typeface="Calibri"/>
              </a:rPr>
              <a:t>columns.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325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Handles</a:t>
            </a:r>
            <a:r>
              <a:rPr sz="1400" spc="6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missing</a:t>
            </a:r>
            <a:r>
              <a:rPr sz="1400" spc="6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values</a:t>
            </a:r>
            <a:r>
              <a:rPr sz="14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gracefully:</a:t>
            </a:r>
            <a:r>
              <a:rPr sz="1400" spc="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Includes</a:t>
            </a:r>
            <a:r>
              <a:rPr sz="1400" spc="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an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if_not_found</a:t>
            </a:r>
            <a:r>
              <a:rPr sz="1400" spc="-425" dirty="0">
                <a:solidFill>
                  <a:srgbClr val="2A0052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argument</a:t>
            </a:r>
            <a:r>
              <a:rPr sz="1400" spc="7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45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400" spc="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return</a:t>
            </a:r>
            <a:r>
              <a:rPr sz="1400" spc="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65" dirty="0">
                <a:solidFill>
                  <a:srgbClr val="2A0052"/>
                </a:solidFill>
                <a:latin typeface="Calibri"/>
                <a:cs typeface="Calibri"/>
              </a:rPr>
              <a:t>a</a:t>
            </a:r>
            <a:r>
              <a:rPr sz="14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2A0052"/>
                </a:solidFill>
                <a:latin typeface="Calibri"/>
                <a:cs typeface="Calibri"/>
              </a:rPr>
              <a:t>custom</a:t>
            </a:r>
            <a:r>
              <a:rPr sz="14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45" dirty="0">
                <a:solidFill>
                  <a:srgbClr val="2A0052"/>
                </a:solidFill>
                <a:latin typeface="Calibri"/>
                <a:cs typeface="Calibri"/>
              </a:rPr>
              <a:t>message</a:t>
            </a:r>
            <a:r>
              <a:rPr sz="1400" spc="8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instead</a:t>
            </a:r>
            <a:r>
              <a:rPr sz="1400" spc="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of</a:t>
            </a:r>
            <a:r>
              <a:rPr sz="1400" spc="114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an</a:t>
            </a:r>
            <a:r>
              <a:rPr sz="1400" spc="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error.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325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Dynamic</a:t>
            </a:r>
            <a:r>
              <a:rPr sz="1400" spc="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return: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100" dirty="0">
                <a:solidFill>
                  <a:srgbClr val="2A0052"/>
                </a:solidFill>
                <a:latin typeface="Calibri"/>
                <a:cs typeface="Calibri"/>
              </a:rPr>
              <a:t>Can</a:t>
            </a:r>
            <a:r>
              <a:rPr sz="1400" spc="-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A0052"/>
                </a:solidFill>
                <a:latin typeface="Calibri"/>
                <a:cs typeface="Calibri"/>
              </a:rPr>
              <a:t>return</a:t>
            </a:r>
            <a:r>
              <a:rPr sz="14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2A0052"/>
                </a:solidFill>
                <a:latin typeface="Calibri"/>
                <a:cs typeface="Calibri"/>
              </a:rPr>
              <a:t>entire</a:t>
            </a:r>
            <a:r>
              <a:rPr sz="14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rows</a:t>
            </a:r>
            <a:r>
              <a:rPr sz="1400" spc="-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or</a:t>
            </a:r>
            <a:r>
              <a:rPr sz="1400" spc="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45" dirty="0">
                <a:solidFill>
                  <a:srgbClr val="2A0052"/>
                </a:solidFill>
                <a:latin typeface="Calibri"/>
                <a:cs typeface="Calibri"/>
              </a:rPr>
              <a:t>columns,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not</a:t>
            </a:r>
            <a:r>
              <a:rPr sz="1400" spc="-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just</a:t>
            </a:r>
            <a:r>
              <a:rPr sz="1400" spc="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single</a:t>
            </a:r>
            <a:r>
              <a:rPr sz="1400" spc="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values.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325"/>
              </a:spcBef>
              <a:buFont typeface="Arial"/>
              <a:buChar char="•"/>
              <a:tabLst>
                <a:tab pos="298450" algn="l"/>
              </a:tabLst>
            </a:pPr>
            <a:r>
              <a:rPr sz="1400" spc="45" dirty="0">
                <a:solidFill>
                  <a:srgbClr val="2A0052"/>
                </a:solidFill>
                <a:latin typeface="Calibri"/>
                <a:cs typeface="Calibri"/>
              </a:rPr>
              <a:t>Replaces</a:t>
            </a:r>
            <a:r>
              <a:rPr sz="1400" spc="6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multiple</a:t>
            </a:r>
            <a:r>
              <a:rPr sz="14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functions:</a:t>
            </a:r>
            <a:r>
              <a:rPr sz="1400" spc="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Effectively</a:t>
            </a:r>
            <a:r>
              <a:rPr sz="1400" spc="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combines</a:t>
            </a:r>
            <a:r>
              <a:rPr sz="1400" spc="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capabilities</a:t>
            </a:r>
            <a:r>
              <a:rPr sz="1400" spc="7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of</a:t>
            </a:r>
            <a:r>
              <a:rPr sz="1400" spc="1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VLOOKUP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,</a:t>
            </a:r>
            <a:r>
              <a:rPr sz="1400" spc="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HLOOKUP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,</a:t>
            </a:r>
            <a:r>
              <a:rPr sz="1400" spc="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onsolas"/>
                <a:cs typeface="Consolas"/>
              </a:rPr>
              <a:t>INDEX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,</a:t>
            </a:r>
            <a:r>
              <a:rPr sz="1400" spc="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A0052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A0052"/>
                </a:solidFill>
                <a:latin typeface="Consolas"/>
                <a:cs typeface="Consolas"/>
              </a:rPr>
              <a:t>MATCH</a:t>
            </a:r>
            <a:r>
              <a:rPr sz="1400" spc="-10" dirty="0">
                <a:solidFill>
                  <a:srgbClr val="2A0052"/>
                </a:solidFill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95" dirty="0"/>
              <a:t>XLOOKUP</a:t>
            </a:r>
            <a:r>
              <a:rPr spc="-65" dirty="0"/>
              <a:t> </a:t>
            </a:r>
            <a:r>
              <a:rPr spc="80" dirty="0"/>
              <a:t>-</a:t>
            </a:r>
            <a:r>
              <a:rPr spc="-85" dirty="0"/>
              <a:t> </a:t>
            </a:r>
            <a:r>
              <a:rPr spc="-10" dirty="0"/>
              <a:t>Syntax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57" y="1916366"/>
            <a:ext cx="9598025" cy="3495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=XLOOKUP(lookup_value,</a:t>
            </a:r>
            <a:r>
              <a:rPr sz="1800" spc="1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lookup_array,</a:t>
            </a:r>
            <a:r>
              <a:rPr sz="1800" spc="1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30" dirty="0">
                <a:solidFill>
                  <a:srgbClr val="2A0052"/>
                </a:solidFill>
                <a:latin typeface="Calibri"/>
                <a:cs typeface="Calibri"/>
              </a:rPr>
              <a:t>return_array,</a:t>
            </a:r>
            <a:r>
              <a:rPr sz="1800" spc="19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30" dirty="0">
                <a:solidFill>
                  <a:srgbClr val="2A0052"/>
                </a:solidFill>
                <a:latin typeface="Calibri"/>
                <a:cs typeface="Calibri"/>
              </a:rPr>
              <a:t>[if_not_found],</a:t>
            </a:r>
            <a:r>
              <a:rPr sz="1800" spc="7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[match_mode],</a:t>
            </a:r>
            <a:r>
              <a:rPr sz="1800" spc="7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[search_mode])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55"/>
              </a:spcBef>
            </a:pP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buFont typeface="Arial"/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lookup_value</a:t>
            </a:r>
            <a:r>
              <a:rPr sz="18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555" dirty="0">
                <a:solidFill>
                  <a:srgbClr val="2A0052"/>
                </a:solidFill>
                <a:latin typeface="Calibri"/>
                <a:cs typeface="Calibri"/>
              </a:rPr>
              <a:t>→</a:t>
            </a:r>
            <a:r>
              <a:rPr sz="1800" spc="-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18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value</a:t>
            </a:r>
            <a:r>
              <a:rPr sz="1800" spc="-3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you</a:t>
            </a:r>
            <a:r>
              <a:rPr sz="1800" spc="-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want</a:t>
            </a:r>
            <a:r>
              <a:rPr sz="1800" spc="-3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800" spc="-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find.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445"/>
              </a:spcBef>
              <a:buFont typeface="Arial"/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lookup_array</a:t>
            </a:r>
            <a:r>
              <a:rPr sz="1800" spc="-10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555" dirty="0">
                <a:solidFill>
                  <a:srgbClr val="2A0052"/>
                </a:solidFill>
                <a:latin typeface="Calibri"/>
                <a:cs typeface="Calibri"/>
              </a:rPr>
              <a:t>→</a:t>
            </a:r>
            <a:r>
              <a:rPr sz="1800" spc="-6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1800" spc="-9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range</a:t>
            </a:r>
            <a:r>
              <a:rPr sz="1800" spc="-8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800" spc="-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40" dirty="0">
                <a:solidFill>
                  <a:srgbClr val="2A0052"/>
                </a:solidFill>
                <a:latin typeface="Calibri"/>
                <a:cs typeface="Calibri"/>
              </a:rPr>
              <a:t>search.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370"/>
              </a:spcBef>
              <a:buFont typeface="Arial"/>
              <a:buChar char="•"/>
              <a:tabLst>
                <a:tab pos="298450" algn="l"/>
              </a:tabLst>
            </a:pPr>
            <a:r>
              <a:rPr sz="1800" spc="-25" dirty="0">
                <a:solidFill>
                  <a:srgbClr val="2A0052"/>
                </a:solidFill>
                <a:latin typeface="Calibri"/>
                <a:cs typeface="Calibri"/>
              </a:rPr>
              <a:t>return_array</a:t>
            </a:r>
            <a:r>
              <a:rPr sz="1800" spc="-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555" dirty="0">
                <a:solidFill>
                  <a:srgbClr val="2A0052"/>
                </a:solidFill>
                <a:latin typeface="Calibri"/>
                <a:cs typeface="Calibri"/>
              </a:rPr>
              <a:t>→</a:t>
            </a:r>
            <a:r>
              <a:rPr sz="1800" spc="-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The</a:t>
            </a:r>
            <a:r>
              <a:rPr sz="1800" spc="-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range</a:t>
            </a:r>
            <a:r>
              <a:rPr sz="1800" spc="-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to</a:t>
            </a:r>
            <a:r>
              <a:rPr sz="18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2A0052"/>
                </a:solidFill>
                <a:latin typeface="Calibri"/>
                <a:cs typeface="Calibri"/>
              </a:rPr>
              <a:t>return</a:t>
            </a:r>
            <a:r>
              <a:rPr sz="1800" spc="-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results</a:t>
            </a:r>
            <a:r>
              <a:rPr sz="1800" spc="-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from.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445"/>
              </a:spcBef>
              <a:buFont typeface="Arial"/>
              <a:buChar char="•"/>
              <a:tabLst>
                <a:tab pos="298450" algn="l"/>
              </a:tabLst>
            </a:pPr>
            <a:r>
              <a:rPr sz="1800" spc="-25" dirty="0">
                <a:solidFill>
                  <a:srgbClr val="2A0052"/>
                </a:solidFill>
                <a:latin typeface="Calibri"/>
                <a:cs typeface="Calibri"/>
              </a:rPr>
              <a:t>if_not_found</a:t>
            </a:r>
            <a:r>
              <a:rPr sz="18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555" dirty="0">
                <a:solidFill>
                  <a:srgbClr val="2A0052"/>
                </a:solidFill>
                <a:latin typeface="Calibri"/>
                <a:cs typeface="Calibri"/>
              </a:rPr>
              <a:t>→</a:t>
            </a:r>
            <a:r>
              <a:rPr sz="1800" spc="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Optional;</a:t>
            </a:r>
            <a:r>
              <a:rPr sz="1800" spc="-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what to</a:t>
            </a:r>
            <a:r>
              <a:rPr sz="1800" spc="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display</a:t>
            </a:r>
            <a:r>
              <a:rPr sz="1800" spc="1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if</a:t>
            </a:r>
            <a:r>
              <a:rPr sz="1800" spc="5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no</a:t>
            </a:r>
            <a:r>
              <a:rPr sz="1800" spc="-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match</a:t>
            </a:r>
            <a:r>
              <a:rPr sz="1800" spc="4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50" dirty="0">
                <a:solidFill>
                  <a:srgbClr val="2A0052"/>
                </a:solidFill>
                <a:latin typeface="Calibri"/>
                <a:cs typeface="Calibri"/>
              </a:rPr>
              <a:t>is</a:t>
            </a:r>
            <a:r>
              <a:rPr sz="1800" spc="1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found.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445"/>
              </a:spcBef>
              <a:buFont typeface="Arial"/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match_mode</a:t>
            </a:r>
            <a:r>
              <a:rPr sz="1800" spc="14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555" dirty="0">
                <a:solidFill>
                  <a:srgbClr val="2A0052"/>
                </a:solidFill>
                <a:latin typeface="Calibri"/>
                <a:cs typeface="Calibri"/>
              </a:rPr>
              <a:t>→</a:t>
            </a:r>
            <a:r>
              <a:rPr sz="1800" spc="114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Controls</a:t>
            </a:r>
            <a:r>
              <a:rPr sz="1800" spc="12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exact/approximate</a:t>
            </a:r>
            <a:r>
              <a:rPr sz="1800" spc="12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matching.</a:t>
            </a:r>
            <a:endParaRPr sz="18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445"/>
              </a:spcBef>
              <a:buFont typeface="Arial"/>
              <a:buChar char="•"/>
              <a:tabLst>
                <a:tab pos="298450" algn="l"/>
              </a:tabLst>
            </a:pP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search_mode</a:t>
            </a:r>
            <a:r>
              <a:rPr sz="1800" spc="114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555" dirty="0">
                <a:solidFill>
                  <a:srgbClr val="2A0052"/>
                </a:solidFill>
                <a:latin typeface="Calibri"/>
                <a:cs typeface="Calibri"/>
              </a:rPr>
              <a:t>→</a:t>
            </a:r>
            <a:r>
              <a:rPr sz="1800" spc="8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Allows</a:t>
            </a:r>
            <a:r>
              <a:rPr sz="1800" spc="9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searching</a:t>
            </a:r>
            <a:r>
              <a:rPr sz="1800" spc="9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from</a:t>
            </a:r>
            <a:r>
              <a:rPr sz="1800" spc="114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first-to-</a:t>
            </a:r>
            <a:r>
              <a:rPr sz="1800" spc="50" dirty="0">
                <a:solidFill>
                  <a:srgbClr val="2A0052"/>
                </a:solidFill>
                <a:latin typeface="Calibri"/>
                <a:cs typeface="Calibri"/>
              </a:rPr>
              <a:t>last</a:t>
            </a:r>
            <a:r>
              <a:rPr sz="1800" spc="90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2A0052"/>
                </a:solidFill>
                <a:latin typeface="Calibri"/>
                <a:cs typeface="Calibri"/>
              </a:rPr>
              <a:t>or</a:t>
            </a:r>
            <a:r>
              <a:rPr sz="1800" spc="55" dirty="0">
                <a:solidFill>
                  <a:srgbClr val="2A0052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2A0052"/>
                </a:solidFill>
                <a:latin typeface="Calibri"/>
                <a:cs typeface="Calibri"/>
              </a:rPr>
              <a:t>last-to-</a:t>
            </a:r>
            <a:r>
              <a:rPr sz="1800" spc="-10" dirty="0">
                <a:solidFill>
                  <a:srgbClr val="2A0052"/>
                </a:solidFill>
                <a:latin typeface="Calibri"/>
                <a:cs typeface="Calibri"/>
              </a:rPr>
              <a:t>first.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36257" y="400049"/>
            <a:ext cx="4105910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95" dirty="0"/>
              <a:t>XLOOKUP</a:t>
            </a:r>
            <a:r>
              <a:rPr spc="-65" dirty="0"/>
              <a:t> </a:t>
            </a:r>
            <a:r>
              <a:rPr spc="80" dirty="0"/>
              <a:t>-</a:t>
            </a:r>
            <a:r>
              <a:rPr spc="-85" dirty="0"/>
              <a:t> </a:t>
            </a:r>
            <a:r>
              <a:rPr spc="-10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57" y="1187386"/>
            <a:ext cx="5828665" cy="423037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25"/>
              </a:spcBef>
              <a:buFont typeface="Arial"/>
              <a:buChar char="•"/>
              <a:tabLst>
                <a:tab pos="298450" algn="l"/>
              </a:tabLst>
            </a:pPr>
            <a:r>
              <a:rPr sz="1400" spc="70" dirty="0">
                <a:solidFill>
                  <a:srgbClr val="1805C5"/>
                </a:solidFill>
                <a:latin typeface="Calibri"/>
                <a:cs typeface="Calibri"/>
              </a:rPr>
              <a:t>Basic</a:t>
            </a:r>
            <a:r>
              <a:rPr sz="1400" spc="-80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1805C5"/>
                </a:solidFill>
                <a:latin typeface="Calibri"/>
                <a:cs typeface="Calibri"/>
              </a:rPr>
              <a:t>lookup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1400" dirty="0">
                <a:solidFill>
                  <a:srgbClr val="1805C5"/>
                </a:solidFill>
                <a:latin typeface="Consolas"/>
                <a:cs typeface="Consolas"/>
              </a:rPr>
              <a:t>=XLOOKUP("Apple",</a:t>
            </a:r>
            <a:r>
              <a:rPr sz="1400" spc="5" dirty="0">
                <a:solidFill>
                  <a:srgbClr val="1805C5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1805C5"/>
                </a:solidFill>
                <a:latin typeface="Consolas"/>
                <a:cs typeface="Consolas"/>
              </a:rPr>
              <a:t>A2:A10,</a:t>
            </a:r>
            <a:r>
              <a:rPr sz="1400" spc="10" dirty="0">
                <a:solidFill>
                  <a:srgbClr val="1805C5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1805C5"/>
                </a:solidFill>
                <a:latin typeface="Consolas"/>
                <a:cs typeface="Consolas"/>
              </a:rPr>
              <a:t>B2:B10,</a:t>
            </a:r>
            <a:r>
              <a:rPr sz="1400" spc="-65" dirty="0">
                <a:solidFill>
                  <a:srgbClr val="1805C5"/>
                </a:solidFill>
                <a:latin typeface="Consolas"/>
                <a:cs typeface="Consolas"/>
              </a:rPr>
              <a:t> </a:t>
            </a:r>
            <a:r>
              <a:rPr sz="1400" dirty="0">
                <a:solidFill>
                  <a:srgbClr val="1805C5"/>
                </a:solidFill>
                <a:latin typeface="Consolas"/>
                <a:cs typeface="Consolas"/>
              </a:rPr>
              <a:t>"Not</a:t>
            </a:r>
            <a:r>
              <a:rPr sz="1400" spc="10" dirty="0">
                <a:solidFill>
                  <a:srgbClr val="1805C5"/>
                </a:solidFill>
                <a:latin typeface="Consolas"/>
                <a:cs typeface="Consolas"/>
              </a:rPr>
              <a:t> </a:t>
            </a:r>
            <a:r>
              <a:rPr sz="1400" spc="-10" dirty="0">
                <a:solidFill>
                  <a:srgbClr val="1805C5"/>
                </a:solidFill>
                <a:latin typeface="Consolas"/>
                <a:cs typeface="Consolas"/>
              </a:rPr>
              <a:t>found")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750"/>
              </a:spcBef>
            </a:pPr>
            <a:endParaRPr sz="14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1805C5"/>
                </a:solidFill>
                <a:latin typeface="Calibri"/>
                <a:cs typeface="Calibri"/>
              </a:rPr>
              <a:t>Finds</a:t>
            </a:r>
            <a:r>
              <a:rPr sz="1400" spc="-15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1805C5"/>
                </a:solidFill>
                <a:latin typeface="Calibri"/>
                <a:cs typeface="Calibri"/>
              </a:rPr>
              <a:t>"Apple"</a:t>
            </a:r>
            <a:r>
              <a:rPr sz="1400" spc="125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805C5"/>
                </a:solidFill>
                <a:latin typeface="Calibri"/>
                <a:cs typeface="Calibri"/>
              </a:rPr>
              <a:t>in</a:t>
            </a:r>
            <a:r>
              <a:rPr sz="1400" spc="60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805C5"/>
                </a:solidFill>
                <a:latin typeface="Calibri"/>
                <a:cs typeface="Calibri"/>
              </a:rPr>
              <a:t>column</a:t>
            </a:r>
            <a:r>
              <a:rPr sz="1400" spc="60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805C5"/>
                </a:solidFill>
                <a:latin typeface="Calibri"/>
                <a:cs typeface="Calibri"/>
              </a:rPr>
              <a:t>A</a:t>
            </a:r>
            <a:r>
              <a:rPr sz="1400" spc="-10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805C5"/>
                </a:solidFill>
                <a:latin typeface="Calibri"/>
                <a:cs typeface="Calibri"/>
              </a:rPr>
              <a:t>and</a:t>
            </a:r>
            <a:r>
              <a:rPr sz="1400" spc="40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1805C5"/>
                </a:solidFill>
                <a:latin typeface="Calibri"/>
                <a:cs typeface="Calibri"/>
              </a:rPr>
              <a:t>returns</a:t>
            </a:r>
            <a:r>
              <a:rPr sz="1400" spc="-15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805C5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805C5"/>
                </a:solidFill>
                <a:latin typeface="Calibri"/>
                <a:cs typeface="Calibri"/>
              </a:rPr>
              <a:t>corresponding</a:t>
            </a:r>
            <a:r>
              <a:rPr sz="1400" spc="90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805C5"/>
                </a:solidFill>
                <a:latin typeface="Calibri"/>
                <a:cs typeface="Calibri"/>
              </a:rPr>
              <a:t>value</a:t>
            </a:r>
            <a:r>
              <a:rPr sz="1400" spc="105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1805C5"/>
                </a:solidFill>
                <a:latin typeface="Calibri"/>
                <a:cs typeface="Calibri"/>
              </a:rPr>
              <a:t>from</a:t>
            </a:r>
            <a:r>
              <a:rPr sz="1400" spc="-5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1805C5"/>
                </a:solidFill>
                <a:latin typeface="Calibri"/>
                <a:cs typeface="Calibri"/>
              </a:rPr>
              <a:t>column</a:t>
            </a:r>
            <a:r>
              <a:rPr sz="1400" spc="60" dirty="0">
                <a:solidFill>
                  <a:srgbClr val="1805C5"/>
                </a:solidFill>
                <a:latin typeface="Calibri"/>
                <a:cs typeface="Calibri"/>
              </a:rPr>
              <a:t> </a:t>
            </a:r>
            <a:r>
              <a:rPr sz="1400" spc="25" dirty="0">
                <a:solidFill>
                  <a:srgbClr val="1805C5"/>
                </a:solidFill>
                <a:latin typeface="Calibri"/>
                <a:cs typeface="Calibri"/>
              </a:rPr>
              <a:t>B.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170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24894B"/>
                </a:solidFill>
                <a:latin typeface="Calibri"/>
                <a:cs typeface="Calibri"/>
              </a:rPr>
              <a:t>Return</a:t>
            </a:r>
            <a:r>
              <a:rPr sz="1400" spc="-7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24894B"/>
                </a:solidFill>
                <a:latin typeface="Calibri"/>
                <a:cs typeface="Calibri"/>
              </a:rPr>
              <a:t>entire</a:t>
            </a:r>
            <a:r>
              <a:rPr sz="1400" spc="-3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24894B"/>
                </a:solidFill>
                <a:latin typeface="Calibri"/>
                <a:cs typeface="Calibri"/>
              </a:rPr>
              <a:t>row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80"/>
              </a:spcBef>
            </a:pPr>
            <a:r>
              <a:rPr sz="1400" b="1" dirty="0">
                <a:solidFill>
                  <a:srgbClr val="24894B"/>
                </a:solidFill>
                <a:latin typeface="Consolas"/>
                <a:cs typeface="Consolas"/>
              </a:rPr>
              <a:t>=XLOOKUP(101,</a:t>
            </a:r>
            <a:r>
              <a:rPr sz="1400" b="1" spc="-10" dirty="0">
                <a:solidFill>
                  <a:srgbClr val="24894B"/>
                </a:solidFill>
                <a:latin typeface="Consolas"/>
                <a:cs typeface="Consolas"/>
              </a:rPr>
              <a:t> </a:t>
            </a:r>
            <a:r>
              <a:rPr sz="1400" b="1" dirty="0">
                <a:solidFill>
                  <a:srgbClr val="24894B"/>
                </a:solidFill>
                <a:latin typeface="Consolas"/>
                <a:cs typeface="Consolas"/>
              </a:rPr>
              <a:t>A2:A100,</a:t>
            </a:r>
            <a:r>
              <a:rPr sz="1400" b="1" spc="-5" dirty="0">
                <a:solidFill>
                  <a:srgbClr val="24894B"/>
                </a:solidFill>
                <a:latin typeface="Consolas"/>
                <a:cs typeface="Consolas"/>
              </a:rPr>
              <a:t> </a:t>
            </a:r>
            <a:r>
              <a:rPr sz="1400" b="1" spc="-10" dirty="0">
                <a:solidFill>
                  <a:srgbClr val="24894B"/>
                </a:solidFill>
                <a:latin typeface="Consolas"/>
                <a:cs typeface="Consolas"/>
              </a:rPr>
              <a:t>B2:D100)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745"/>
              </a:spcBef>
            </a:pPr>
            <a:endParaRPr sz="14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</a:pPr>
            <a:r>
              <a:rPr sz="1400" dirty="0">
                <a:solidFill>
                  <a:srgbClr val="24894B"/>
                </a:solidFill>
                <a:latin typeface="Calibri"/>
                <a:cs typeface="Calibri"/>
              </a:rPr>
              <a:t>Returns</a:t>
            </a:r>
            <a:r>
              <a:rPr sz="1400" spc="-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4894B"/>
                </a:solidFill>
                <a:latin typeface="Calibri"/>
                <a:cs typeface="Calibri"/>
              </a:rPr>
              <a:t>all</a:t>
            </a:r>
            <a:r>
              <a:rPr sz="1400" spc="2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4894B"/>
                </a:solidFill>
                <a:latin typeface="Calibri"/>
                <a:cs typeface="Calibri"/>
              </a:rPr>
              <a:t>values</a:t>
            </a:r>
            <a:r>
              <a:rPr sz="1400" spc="-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4894B"/>
                </a:solidFill>
                <a:latin typeface="Calibri"/>
                <a:cs typeface="Calibri"/>
              </a:rPr>
              <a:t>from</a:t>
            </a:r>
            <a:r>
              <a:rPr sz="1400" spc="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spc="50" dirty="0">
                <a:solidFill>
                  <a:srgbClr val="24894B"/>
                </a:solidFill>
                <a:latin typeface="Calibri"/>
                <a:cs typeface="Calibri"/>
              </a:rPr>
              <a:t>columns</a:t>
            </a:r>
            <a:r>
              <a:rPr sz="1400" spc="-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spc="-25" dirty="0">
                <a:solidFill>
                  <a:srgbClr val="24894B"/>
                </a:solidFill>
                <a:latin typeface="Calibri"/>
                <a:cs typeface="Calibri"/>
              </a:rPr>
              <a:t>B–</a:t>
            </a:r>
            <a:r>
              <a:rPr sz="1400" spc="90" dirty="0">
                <a:solidFill>
                  <a:srgbClr val="24894B"/>
                </a:solidFill>
                <a:latin typeface="Calibri"/>
                <a:cs typeface="Calibri"/>
              </a:rPr>
              <a:t>D</a:t>
            </a:r>
            <a:r>
              <a:rPr sz="1400" spc="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4894B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4894B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spc="-45" dirty="0">
                <a:solidFill>
                  <a:srgbClr val="24894B"/>
                </a:solidFill>
                <a:latin typeface="Calibri"/>
                <a:cs typeface="Calibri"/>
              </a:rPr>
              <a:t>row</a:t>
            </a:r>
            <a:r>
              <a:rPr sz="1400" spc="-30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4894B"/>
                </a:solidFill>
                <a:latin typeface="Calibri"/>
                <a:cs typeface="Calibri"/>
              </a:rPr>
              <a:t>where</a:t>
            </a:r>
            <a:r>
              <a:rPr sz="1400" spc="10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24894B"/>
                </a:solidFill>
                <a:latin typeface="Calibri"/>
                <a:cs typeface="Calibri"/>
              </a:rPr>
              <a:t>ID</a:t>
            </a:r>
            <a:r>
              <a:rPr sz="1400" spc="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spc="55" dirty="0">
                <a:solidFill>
                  <a:srgbClr val="24894B"/>
                </a:solidFill>
                <a:latin typeface="Calibri"/>
                <a:cs typeface="Calibri"/>
              </a:rPr>
              <a:t>=</a:t>
            </a:r>
            <a:r>
              <a:rPr sz="1400" spc="-95" dirty="0">
                <a:solidFill>
                  <a:srgbClr val="24894B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24894B"/>
                </a:solidFill>
                <a:latin typeface="Calibri"/>
                <a:cs typeface="Calibri"/>
              </a:rPr>
              <a:t>101.</a:t>
            </a:r>
            <a:endParaRPr sz="1400">
              <a:latin typeface="Calibri"/>
              <a:cs typeface="Calibri"/>
            </a:endParaRPr>
          </a:p>
          <a:p>
            <a:pPr marL="298450" indent="-285750">
              <a:lnSpc>
                <a:spcPct val="100000"/>
              </a:lnSpc>
              <a:spcBef>
                <a:spcPts val="1175"/>
              </a:spcBef>
              <a:buFont typeface="Arial"/>
              <a:buChar char="•"/>
              <a:tabLst>
                <a:tab pos="298450" algn="l"/>
              </a:tabLst>
            </a:pP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Reverse</a:t>
            </a:r>
            <a:r>
              <a:rPr sz="1400" spc="120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search</a:t>
            </a:r>
            <a:r>
              <a:rPr sz="1400" spc="75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(last</a:t>
            </a:r>
            <a:r>
              <a:rPr sz="1400" spc="105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DF6600"/>
                </a:solidFill>
                <a:latin typeface="Calibri"/>
                <a:cs typeface="Calibri"/>
              </a:rPr>
              <a:t>match)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175"/>
              </a:spcBef>
            </a:pPr>
            <a:r>
              <a:rPr sz="1400" b="1" dirty="0">
                <a:solidFill>
                  <a:srgbClr val="DF6600"/>
                </a:solidFill>
                <a:latin typeface="Consolas"/>
                <a:cs typeface="Consolas"/>
              </a:rPr>
              <a:t>=XLOOKUP("John", A2:A100, B2:B100, "Not</a:t>
            </a:r>
            <a:r>
              <a:rPr sz="1400" b="1" spc="-65" dirty="0">
                <a:solidFill>
                  <a:srgbClr val="DF6600"/>
                </a:solidFill>
                <a:latin typeface="Consolas"/>
                <a:cs typeface="Consolas"/>
              </a:rPr>
              <a:t> </a:t>
            </a:r>
            <a:r>
              <a:rPr sz="1400" b="1" dirty="0">
                <a:solidFill>
                  <a:srgbClr val="DF6600"/>
                </a:solidFill>
                <a:latin typeface="Consolas"/>
                <a:cs typeface="Consolas"/>
              </a:rPr>
              <a:t>found", 0,</a:t>
            </a:r>
            <a:r>
              <a:rPr sz="1400" b="1" spc="-65" dirty="0">
                <a:solidFill>
                  <a:srgbClr val="DF6600"/>
                </a:solidFill>
                <a:latin typeface="Consolas"/>
                <a:cs typeface="Consolas"/>
              </a:rPr>
              <a:t> </a:t>
            </a:r>
            <a:r>
              <a:rPr sz="1400" b="1" spc="-10" dirty="0">
                <a:solidFill>
                  <a:srgbClr val="DF6600"/>
                </a:solidFill>
                <a:latin typeface="Consolas"/>
                <a:cs typeface="Consolas"/>
              </a:rPr>
              <a:t>-</a:t>
            </a:r>
            <a:r>
              <a:rPr sz="1400" b="1" spc="-25" dirty="0">
                <a:solidFill>
                  <a:srgbClr val="DF6600"/>
                </a:solidFill>
                <a:latin typeface="Consolas"/>
                <a:cs typeface="Consolas"/>
              </a:rPr>
              <a:t>1)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750"/>
              </a:spcBef>
            </a:pPr>
            <a:endParaRPr sz="14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</a:pPr>
            <a:r>
              <a:rPr sz="1400" spc="45" dirty="0">
                <a:solidFill>
                  <a:srgbClr val="DF6600"/>
                </a:solidFill>
                <a:latin typeface="Calibri"/>
                <a:cs typeface="Calibri"/>
              </a:rPr>
              <a:t>Searches</a:t>
            </a:r>
            <a:r>
              <a:rPr sz="1400" spc="35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from</a:t>
            </a:r>
            <a:r>
              <a:rPr sz="1400" spc="50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bottom</a:t>
            </a:r>
            <a:r>
              <a:rPr sz="1400" spc="-45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DF6600"/>
                </a:solidFill>
                <a:latin typeface="Calibri"/>
                <a:cs typeface="Calibri"/>
              </a:rPr>
              <a:t>top,</a:t>
            </a:r>
            <a:r>
              <a:rPr sz="1400" spc="5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DF6600"/>
                </a:solidFill>
                <a:latin typeface="Calibri"/>
                <a:cs typeface="Calibri"/>
              </a:rPr>
              <a:t>returning</a:t>
            </a:r>
            <a:r>
              <a:rPr sz="1400" spc="40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the</a:t>
            </a:r>
            <a:r>
              <a:rPr sz="1400" spc="60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last</a:t>
            </a:r>
            <a:r>
              <a:rPr sz="1400" spc="-45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occurrence</a:t>
            </a:r>
            <a:r>
              <a:rPr sz="1400" spc="-30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DF6600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DF6600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DF6600"/>
                </a:solidFill>
                <a:latin typeface="Calibri"/>
                <a:cs typeface="Calibri"/>
              </a:rPr>
              <a:t>"John".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749</Words>
  <Application>Microsoft Office PowerPoint</Application>
  <PresentationFormat>Widescreen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Consolas</vt:lpstr>
      <vt:lpstr>Courier New</vt:lpstr>
      <vt:lpstr>Office Theme</vt:lpstr>
      <vt:lpstr>Advanced Techniques</vt:lpstr>
      <vt:lpstr>Basic (Must know) Techniques: Naming your Ranges or Cells</vt:lpstr>
      <vt:lpstr>Basic (Must know) Techniques: How to Name a Range</vt:lpstr>
      <vt:lpstr>Lookup and Reference Functions</vt:lpstr>
      <vt:lpstr>XLOOKUP</vt:lpstr>
      <vt:lpstr>XLOOKUP - Syntax</vt:lpstr>
      <vt:lpstr>XLOOKUP -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Fermin Dailo III (Consultant)</cp:lastModifiedBy>
  <cp:revision>1</cp:revision>
  <dcterms:created xsi:type="dcterms:W3CDTF">2026-02-08T06:37:41Z</dcterms:created>
  <dcterms:modified xsi:type="dcterms:W3CDTF">2026-02-08T06:38:04Z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2026-01-22T00:00:00Z</vt:filetime>
  </property>
  <property fmtid="{D5CDD505-2E9C-101B-9397-08002B2CF9AE}" pid="3" name="LastSaved">
    <vt:filetime>2026-02-08T00:00:00Z</vt:filetime>
  </property>
</Properties>
</file>