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79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BBC96-0359-CB39-CE09-6BB54F79D9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0FF4E6-7749-CE99-3D83-E4AED3020A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C7D731-A53C-BE94-CCAF-000A3F27840C}"/>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5" name="Footer Placeholder 4">
            <a:extLst>
              <a:ext uri="{FF2B5EF4-FFF2-40B4-BE49-F238E27FC236}">
                <a16:creationId xmlns:a16="http://schemas.microsoft.com/office/drawing/2014/main" id="{EA11ED7D-5C26-9DDE-E98E-8A16B704DC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2208EA-97D1-FB6E-1A14-382A8DF900A5}"/>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1857468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C2550-BB74-58FC-9EE2-01C6FF1A7A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C710BF-CBF6-6729-7EE8-4BC6B240D4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8C201A-5A28-2531-AA7A-DCCE70CEC543}"/>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5" name="Footer Placeholder 4">
            <a:extLst>
              <a:ext uri="{FF2B5EF4-FFF2-40B4-BE49-F238E27FC236}">
                <a16:creationId xmlns:a16="http://schemas.microsoft.com/office/drawing/2014/main" id="{41202A38-F343-2BF7-18EB-34E8D34BF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CB427C-93F3-1F00-FC87-5C4DEBB7ED2A}"/>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3018630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B33C4C-4466-2DA5-A8A1-842A8F4489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34DB97-1960-7AFC-DA33-BBE39C7690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81FF0-EB3B-704D-AE07-C4E0E940ABF5}"/>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5" name="Footer Placeholder 4">
            <a:extLst>
              <a:ext uri="{FF2B5EF4-FFF2-40B4-BE49-F238E27FC236}">
                <a16:creationId xmlns:a16="http://schemas.microsoft.com/office/drawing/2014/main" id="{EBE91A9E-BB7B-539F-D6EE-4DC4BBB08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28DA71-47AF-D0D2-2A7B-9A647517EA75}"/>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3676952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45BB7-E751-38ED-C38D-7E4F68C914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61C46D-0716-C75E-3959-4B36714236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FBE484-EAE5-0321-D7ED-7F1A610B3056}"/>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5" name="Footer Placeholder 4">
            <a:extLst>
              <a:ext uri="{FF2B5EF4-FFF2-40B4-BE49-F238E27FC236}">
                <a16:creationId xmlns:a16="http://schemas.microsoft.com/office/drawing/2014/main" id="{EF674199-BFC7-A479-2632-731C5FB2C2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9ED95-BAED-AB09-4450-9E71ACF6FEB1}"/>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63434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A250A-77E0-F436-6ECB-987FC5DEDE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81FAA9-1466-B7EC-5DC4-5AAA6F4E1C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FC4379-7495-A813-7A8F-28146E0B13C3}"/>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5" name="Footer Placeholder 4">
            <a:extLst>
              <a:ext uri="{FF2B5EF4-FFF2-40B4-BE49-F238E27FC236}">
                <a16:creationId xmlns:a16="http://schemas.microsoft.com/office/drawing/2014/main" id="{BF18C943-B648-2772-20B0-45AF91F30E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981C3A-27FA-5BF6-B546-1A52E0ED3041}"/>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3066954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681C-1113-1F8C-361A-0285425878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D06815-BBDB-98BE-BD90-A082932A77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6602D9-E568-3D71-ACC3-73373371DE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13E113D-A764-CBCE-6C71-4604BEF4B957}"/>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6" name="Footer Placeholder 5">
            <a:extLst>
              <a:ext uri="{FF2B5EF4-FFF2-40B4-BE49-F238E27FC236}">
                <a16:creationId xmlns:a16="http://schemas.microsoft.com/office/drawing/2014/main" id="{70F4C9D3-3283-E184-5624-6F29B69AD5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02B229-29CE-72C1-E332-C3876E27B53F}"/>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393684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D1D63-7CDB-83A6-1A03-8C5DDC1CC21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3FF673-40C1-3EB7-DBBE-81CBF5FF95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670D9D-C2F5-37FE-D492-493EF67D46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47562B8-927F-E06F-263F-3287BBF10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A1F36F-D7D9-3446-1256-E346AE3ED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E45D3E-7C06-79BB-72AF-DE67A5415558}"/>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8" name="Footer Placeholder 7">
            <a:extLst>
              <a:ext uri="{FF2B5EF4-FFF2-40B4-BE49-F238E27FC236}">
                <a16:creationId xmlns:a16="http://schemas.microsoft.com/office/drawing/2014/main" id="{CA45EEA9-32E8-4415-D6AC-CCBF8DFEA5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B38517F-4C39-E0B5-ECAF-DD132FFD3425}"/>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383623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0EC0B-6124-043F-8356-5DD34DE9DD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BB11807-CE0F-C9C3-3E62-9B0A7F5A04FA}"/>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4" name="Footer Placeholder 3">
            <a:extLst>
              <a:ext uri="{FF2B5EF4-FFF2-40B4-BE49-F238E27FC236}">
                <a16:creationId xmlns:a16="http://schemas.microsoft.com/office/drawing/2014/main" id="{E6F85942-B017-8AD2-9480-08E4DD1892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3B863B-BFCF-1694-8458-E24103391FF6}"/>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200075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D9C015-97DF-23AD-43F9-A60D62DE500A}"/>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3" name="Footer Placeholder 2">
            <a:extLst>
              <a:ext uri="{FF2B5EF4-FFF2-40B4-BE49-F238E27FC236}">
                <a16:creationId xmlns:a16="http://schemas.microsoft.com/office/drawing/2014/main" id="{6CAA3853-AE8E-BEC3-C63C-E0C16C4D414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6DF406-4B73-0A10-6A6B-019F3F362AB6}"/>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4827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58933-21C9-0DC8-3B66-27F4DE424F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245E05-D4B7-6971-7407-EF8DA99467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064C4A-1C54-4A3F-9A7D-D61C75863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669208-52FC-30A9-0E99-E7BA8A93F150}"/>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6" name="Footer Placeholder 5">
            <a:extLst>
              <a:ext uri="{FF2B5EF4-FFF2-40B4-BE49-F238E27FC236}">
                <a16:creationId xmlns:a16="http://schemas.microsoft.com/office/drawing/2014/main" id="{BD58BFF8-7A9A-97FB-5418-9DE90D9E6B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0A242B-6B8D-08F7-62C4-7DF05454FBE6}"/>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3302779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CF7B3-9AED-0221-1CEC-5C7086307B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8A5E21A-97C0-3006-74B1-842E13CD07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3D130B-59AD-B1C2-5986-E9B2C9B547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823D76-D15F-96B7-4121-A647C3B5298B}"/>
              </a:ext>
            </a:extLst>
          </p:cNvPr>
          <p:cNvSpPr>
            <a:spLocks noGrp="1"/>
          </p:cNvSpPr>
          <p:nvPr>
            <p:ph type="dt" sz="half" idx="10"/>
          </p:nvPr>
        </p:nvSpPr>
        <p:spPr/>
        <p:txBody>
          <a:bodyPr/>
          <a:lstStyle/>
          <a:p>
            <a:fld id="{2CFE1606-4888-4939-A587-7CA4A1BB97EE}" type="datetimeFigureOut">
              <a:rPr lang="en-US" smtClean="0"/>
              <a:t>9/26/2023</a:t>
            </a:fld>
            <a:endParaRPr lang="en-US"/>
          </a:p>
        </p:txBody>
      </p:sp>
      <p:sp>
        <p:nvSpPr>
          <p:cNvPr id="6" name="Footer Placeholder 5">
            <a:extLst>
              <a:ext uri="{FF2B5EF4-FFF2-40B4-BE49-F238E27FC236}">
                <a16:creationId xmlns:a16="http://schemas.microsoft.com/office/drawing/2014/main" id="{628FFCC9-94FA-9264-D9B1-755A3BD699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9E2DD3-323F-B091-C6E0-B2EE936F7CE9}"/>
              </a:ext>
            </a:extLst>
          </p:cNvPr>
          <p:cNvSpPr>
            <a:spLocks noGrp="1"/>
          </p:cNvSpPr>
          <p:nvPr>
            <p:ph type="sldNum" sz="quarter" idx="12"/>
          </p:nvPr>
        </p:nvSpPr>
        <p:spPr/>
        <p:txBody>
          <a:bodyPr/>
          <a:lstStyle/>
          <a:p>
            <a:fld id="{A6542964-0106-46E5-ADE6-1EC34EE549D2}" type="slidenum">
              <a:rPr lang="en-US" smtClean="0"/>
              <a:t>‹#›</a:t>
            </a:fld>
            <a:endParaRPr lang="en-US"/>
          </a:p>
        </p:txBody>
      </p:sp>
    </p:spTree>
    <p:extLst>
      <p:ext uri="{BB962C8B-B14F-4D97-AF65-F5344CB8AC3E}">
        <p14:creationId xmlns:p14="http://schemas.microsoft.com/office/powerpoint/2010/main" val="2238417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244D4C-25B3-C765-1B84-13C36DE892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91E095-C465-4516-7982-8DF7C208E0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B9B8B7-6AB7-4692-D535-6DD7931020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E1606-4888-4939-A587-7CA4A1BB97EE}" type="datetimeFigureOut">
              <a:rPr lang="en-US" smtClean="0"/>
              <a:t>9/26/2023</a:t>
            </a:fld>
            <a:endParaRPr lang="en-US"/>
          </a:p>
        </p:txBody>
      </p:sp>
      <p:sp>
        <p:nvSpPr>
          <p:cNvPr id="5" name="Footer Placeholder 4">
            <a:extLst>
              <a:ext uri="{FF2B5EF4-FFF2-40B4-BE49-F238E27FC236}">
                <a16:creationId xmlns:a16="http://schemas.microsoft.com/office/drawing/2014/main" id="{514B95C9-AA9F-B061-6048-A1D3910F95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17AC4A-6598-99E5-854B-24FF2C789F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542964-0106-46E5-ADE6-1EC34EE549D2}" type="slidenum">
              <a:rPr lang="en-US" smtClean="0"/>
              <a:t>‹#›</a:t>
            </a:fld>
            <a:endParaRPr lang="en-US"/>
          </a:p>
        </p:txBody>
      </p:sp>
    </p:spTree>
    <p:extLst>
      <p:ext uri="{BB962C8B-B14F-4D97-AF65-F5344CB8AC3E}">
        <p14:creationId xmlns:p14="http://schemas.microsoft.com/office/powerpoint/2010/main" val="1485890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gif"/><Relationship Id="rId4" Type="http://schemas.openxmlformats.org/officeDocument/2006/relationships/image" Target="../media/image19.gif"/></Relationships>
</file>

<file path=ppt/slides/_rels/slide11.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image" Target="../media/image21.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4.gif"/><Relationship Id="rId2" Type="http://schemas.openxmlformats.org/officeDocument/2006/relationships/image" Target="../media/image23.gif"/><Relationship Id="rId1" Type="http://schemas.openxmlformats.org/officeDocument/2006/relationships/slideLayout" Target="../slideLayouts/slideLayout7.xml"/><Relationship Id="rId4" Type="http://schemas.openxmlformats.org/officeDocument/2006/relationships/image" Target="../media/image25.gif"/></Relationships>
</file>

<file path=ppt/slides/_rels/slide13.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7.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8.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0.gif"/><Relationship Id="rId2" Type="http://schemas.openxmlformats.org/officeDocument/2006/relationships/image" Target="../media/image29.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7.xml"/><Relationship Id="rId5" Type="http://schemas.openxmlformats.org/officeDocument/2006/relationships/image" Target="../media/image8.gif"/><Relationship Id="rId4" Type="http://schemas.openxmlformats.org/officeDocument/2006/relationships/image" Target="../media/image7.gif"/></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9D0832-A7A1-3D84-EB32-DDC372B28867}"/>
              </a:ext>
            </a:extLst>
          </p:cNvPr>
          <p:cNvSpPr txBox="1"/>
          <p:nvPr/>
        </p:nvSpPr>
        <p:spPr>
          <a:xfrm>
            <a:off x="2600230" y="328684"/>
            <a:ext cx="6991539" cy="1015663"/>
          </a:xfrm>
          <a:prstGeom prst="rect">
            <a:avLst/>
          </a:prstGeom>
          <a:noFill/>
        </p:spPr>
        <p:txBody>
          <a:bodyPr wrap="square">
            <a:spAutoFit/>
          </a:bodyPr>
          <a:lstStyle/>
          <a:p>
            <a:pPr algn="ctr"/>
            <a:r>
              <a:rPr lang="en-US" sz="3000" b="1" i="0" dirty="0">
                <a:solidFill>
                  <a:srgbClr val="000000"/>
                </a:solidFill>
                <a:effectLst/>
                <a:latin typeface="Times New Roman" panose="02020603050405020304" pitchFamily="18" charset="0"/>
                <a:cs typeface="Times New Roman" panose="02020603050405020304" pitchFamily="18" charset="0"/>
              </a:rPr>
              <a:t>How to name organic compounds using the IUPAC rules</a:t>
            </a:r>
            <a:endParaRPr lang="en-US" sz="30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FFC3D4C-D66C-77C0-6927-47CB6B8D7B9B}"/>
              </a:ext>
            </a:extLst>
          </p:cNvPr>
          <p:cNvSpPr txBox="1"/>
          <p:nvPr/>
        </p:nvSpPr>
        <p:spPr>
          <a:xfrm>
            <a:off x="3547448" y="1344347"/>
            <a:ext cx="5097101" cy="461665"/>
          </a:xfrm>
          <a:prstGeom prst="rect">
            <a:avLst/>
          </a:prstGeom>
          <a:noFill/>
        </p:spPr>
        <p:txBody>
          <a:bodyPr wrap="square">
            <a:spAutoFit/>
          </a:bodyPr>
          <a:lstStyle/>
          <a:p>
            <a:pPr algn="ctr"/>
            <a:r>
              <a:rPr lang="en-US" sz="2400" b="0" i="0" dirty="0">
                <a:solidFill>
                  <a:srgbClr val="000000"/>
                </a:solidFill>
                <a:effectLst/>
                <a:latin typeface="Times New Roman" panose="02020603050405020304" pitchFamily="18" charset="0"/>
                <a:cs typeface="Times New Roman" panose="02020603050405020304" pitchFamily="18" charset="0"/>
              </a:rPr>
              <a:t>Here is a simple list of rules to follow</a:t>
            </a:r>
            <a:endParaRPr lang="en-US"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0D5903F-9D10-785A-5AA4-4ACCE09C3665}"/>
              </a:ext>
            </a:extLst>
          </p:cNvPr>
          <p:cNvSpPr txBox="1"/>
          <p:nvPr/>
        </p:nvSpPr>
        <p:spPr>
          <a:xfrm>
            <a:off x="224073" y="1806012"/>
            <a:ext cx="11207436" cy="4653646"/>
          </a:xfrm>
          <a:prstGeom prst="rect">
            <a:avLst/>
          </a:prstGeom>
          <a:noFill/>
        </p:spPr>
        <p:txBody>
          <a:bodyPr wrap="square">
            <a:spAutoFit/>
          </a:bodyPr>
          <a:lstStyle/>
          <a:p>
            <a:pPr algn="thaiDist">
              <a:lnSpc>
                <a:spcPct val="150000"/>
              </a:lnSpc>
              <a:buFont typeface="+mj-lt"/>
              <a:buAutoNum type="arabicPeriod"/>
            </a:pPr>
            <a:r>
              <a:rPr lang="en-US" sz="2000" b="0" i="0" dirty="0">
                <a:solidFill>
                  <a:srgbClr val="000000"/>
                </a:solidFill>
                <a:effectLst/>
                <a:latin typeface="Times New Roman" panose="02020603050405020304" pitchFamily="18" charset="0"/>
                <a:cs typeface="Times New Roman" panose="02020603050405020304" pitchFamily="18" charset="0"/>
              </a:rPr>
              <a:t>Identify the longest carbon chain. This chain is called the parent chain.</a:t>
            </a:r>
          </a:p>
          <a:p>
            <a:pPr algn="thaiDist">
              <a:lnSpc>
                <a:spcPct val="150000"/>
              </a:lnSpc>
              <a:buFont typeface="+mj-lt"/>
              <a:buAutoNum type="arabicPeriod"/>
            </a:pPr>
            <a:r>
              <a:rPr lang="en-US" sz="2000" b="0" i="0" dirty="0">
                <a:solidFill>
                  <a:srgbClr val="000000"/>
                </a:solidFill>
                <a:effectLst/>
                <a:latin typeface="Times New Roman" panose="02020603050405020304" pitchFamily="18" charset="0"/>
                <a:cs typeface="Times New Roman" panose="02020603050405020304" pitchFamily="18" charset="0"/>
              </a:rPr>
              <a:t>Identify all of the substituents (groups appending from the parent chain).</a:t>
            </a:r>
          </a:p>
          <a:p>
            <a:pPr algn="thaiDist">
              <a:lnSpc>
                <a:spcPct val="150000"/>
              </a:lnSpc>
              <a:buFont typeface="+mj-lt"/>
              <a:buAutoNum type="arabicPeriod"/>
            </a:pPr>
            <a:r>
              <a:rPr lang="en-US" sz="2000" b="0" i="0" dirty="0">
                <a:solidFill>
                  <a:srgbClr val="000000"/>
                </a:solidFill>
                <a:effectLst/>
                <a:latin typeface="Times New Roman" panose="02020603050405020304" pitchFamily="18" charset="0"/>
                <a:cs typeface="Times New Roman" panose="02020603050405020304" pitchFamily="18" charset="0"/>
              </a:rPr>
              <a:t>Number the carbons of the parent chain from the end that gives the substituents the lowest numbers</a:t>
            </a:r>
            <a:r>
              <a:rPr lang="en-US" sz="2000" dirty="0">
                <a:solidFill>
                  <a:srgbClr val="000000"/>
                </a:solidFill>
                <a:latin typeface="Times New Roman" panose="02020603050405020304" pitchFamily="18" charset="0"/>
                <a:cs typeface="Times New Roman" panose="02020603050405020304" pitchFamily="18" charset="0"/>
              </a:rPr>
              <a:t> (</a:t>
            </a:r>
            <a:r>
              <a:rPr lang="en-US" sz="2000" b="0" i="0" dirty="0">
                <a:solidFill>
                  <a:srgbClr val="000000"/>
                </a:solidFill>
                <a:effectLst/>
                <a:latin typeface="Times New Roman" panose="02020603050405020304" pitchFamily="18" charset="0"/>
                <a:cs typeface="Times New Roman" panose="02020603050405020304" pitchFamily="18" charset="0"/>
              </a:rPr>
              <a:t>If two or more side chains are in equivalent positions, assign the lowest number to the one which will come first in the name).</a:t>
            </a:r>
          </a:p>
          <a:p>
            <a:pPr algn="thaiDist">
              <a:lnSpc>
                <a:spcPct val="150000"/>
              </a:lnSpc>
              <a:buFont typeface="+mj-lt"/>
              <a:buAutoNum type="arabicPeriod"/>
            </a:pPr>
            <a:r>
              <a:rPr lang="en-US" sz="2000" b="0" i="0" dirty="0">
                <a:solidFill>
                  <a:srgbClr val="000000"/>
                </a:solidFill>
                <a:effectLst/>
                <a:latin typeface="Times New Roman" panose="02020603050405020304" pitchFamily="18" charset="0"/>
                <a:cs typeface="Times New Roman" panose="02020603050405020304" pitchFamily="18" charset="0"/>
              </a:rPr>
              <a:t>If the same substituent occurs more than once, the location of each point on which the substituent occurs is given. In addition, the number of times the substituent group occurs is indicated by a prefix (di, tri, tetra, etc.).</a:t>
            </a:r>
          </a:p>
          <a:p>
            <a:pPr algn="thaiDist">
              <a:lnSpc>
                <a:spcPct val="150000"/>
              </a:lnSpc>
              <a:buFont typeface="+mj-lt"/>
              <a:buAutoNum type="arabicPeriod"/>
            </a:pPr>
            <a:r>
              <a:rPr lang="en-US" sz="2000" b="0" i="0" dirty="0">
                <a:solidFill>
                  <a:srgbClr val="000000"/>
                </a:solidFill>
                <a:effectLst/>
                <a:latin typeface="Times New Roman" panose="02020603050405020304" pitchFamily="18" charset="0"/>
                <a:cs typeface="Times New Roman" panose="02020603050405020304" pitchFamily="18" charset="0"/>
              </a:rPr>
              <a:t>If there are two or more different substituents, they are listed in alphabetical order using the base name (ignore the prefixes)</a:t>
            </a:r>
            <a:r>
              <a:rPr lang="en-US" sz="2000" dirty="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8286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933EEA0-4D0F-2C60-EF37-3F0B1B4B6F0E}"/>
              </a:ext>
            </a:extLst>
          </p:cNvPr>
          <p:cNvPicPr>
            <a:picLocks noChangeAspect="1"/>
          </p:cNvPicPr>
          <p:nvPr/>
        </p:nvPicPr>
        <p:blipFill>
          <a:blip r:embed="rId2"/>
          <a:stretch>
            <a:fillRect/>
          </a:stretch>
        </p:blipFill>
        <p:spPr>
          <a:xfrm>
            <a:off x="5624891" y="1143566"/>
            <a:ext cx="2104506" cy="1624531"/>
          </a:xfrm>
          <a:prstGeom prst="rect">
            <a:avLst/>
          </a:prstGeom>
        </p:spPr>
      </p:pic>
      <p:pic>
        <p:nvPicPr>
          <p:cNvPr id="3078" name="Picture 6" descr="Chemical structure of 1-ethyl-3-methylcyclohexane.">
            <a:extLst>
              <a:ext uri="{FF2B5EF4-FFF2-40B4-BE49-F238E27FC236}">
                <a16:creationId xmlns:a16="http://schemas.microsoft.com/office/drawing/2014/main" id="{9549FBEE-709A-DCB7-F33B-3FEB95051F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8709" y="1143566"/>
            <a:ext cx="2153448" cy="162453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EB28A85-35D6-2DAA-18FF-545EBC19AB34}"/>
              </a:ext>
            </a:extLst>
          </p:cNvPr>
          <p:cNvSpPr txBox="1"/>
          <p:nvPr/>
        </p:nvSpPr>
        <p:spPr>
          <a:xfrm>
            <a:off x="4390930" y="371193"/>
            <a:ext cx="2290527" cy="584775"/>
          </a:xfrm>
          <a:prstGeom prst="rect">
            <a:avLst/>
          </a:prstGeom>
          <a:noFill/>
        </p:spPr>
        <p:txBody>
          <a:bodyPr wrap="square" rtlCol="0">
            <a:spAutoFit/>
          </a:bodyPr>
          <a:lstStyle/>
          <a:p>
            <a:pPr algn="ctr"/>
            <a:r>
              <a:rPr lang="en-US" sz="3200" dirty="0">
                <a:latin typeface="Times New Roman" panose="02020603050405020304" pitchFamily="18" charset="0"/>
                <a:cs typeface="Times New Roman" panose="02020603050405020304" pitchFamily="18" charset="0"/>
              </a:rPr>
              <a:t>Example </a:t>
            </a:r>
          </a:p>
        </p:txBody>
      </p:sp>
      <p:sp>
        <p:nvSpPr>
          <p:cNvPr id="6" name="TextBox 5">
            <a:extLst>
              <a:ext uri="{FF2B5EF4-FFF2-40B4-BE49-F238E27FC236}">
                <a16:creationId xmlns:a16="http://schemas.microsoft.com/office/drawing/2014/main" id="{54A10CEA-3E09-4F0A-17DC-C7DAEBDAFD8E}"/>
              </a:ext>
            </a:extLst>
          </p:cNvPr>
          <p:cNvSpPr txBox="1"/>
          <p:nvPr/>
        </p:nvSpPr>
        <p:spPr>
          <a:xfrm>
            <a:off x="3236944" y="2500616"/>
            <a:ext cx="1695256"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(1+3=4) </a:t>
            </a:r>
            <a:endParaRPr lang="en-US" dirty="0"/>
          </a:p>
        </p:txBody>
      </p:sp>
      <p:sp>
        <p:nvSpPr>
          <p:cNvPr id="8" name="TextBox 7">
            <a:extLst>
              <a:ext uri="{FF2B5EF4-FFF2-40B4-BE49-F238E27FC236}">
                <a16:creationId xmlns:a16="http://schemas.microsoft.com/office/drawing/2014/main" id="{D9018FBF-7AF1-3D7A-ECB1-41221B6CC3A9}"/>
              </a:ext>
            </a:extLst>
          </p:cNvPr>
          <p:cNvSpPr txBox="1"/>
          <p:nvPr/>
        </p:nvSpPr>
        <p:spPr>
          <a:xfrm>
            <a:off x="6096000" y="2771029"/>
            <a:ext cx="780861" cy="369332"/>
          </a:xfrm>
          <a:prstGeom prst="rect">
            <a:avLst/>
          </a:prstGeom>
          <a:noFill/>
        </p:spPr>
        <p:txBody>
          <a:bodyPr wrap="square">
            <a:spAutoFit/>
          </a:bodyPr>
          <a:lstStyle/>
          <a:p>
            <a:pPr algn="ctr"/>
            <a:r>
              <a:rPr lang="en-US" b="1" i="0" dirty="0">
                <a:solidFill>
                  <a:srgbClr val="FF0000"/>
                </a:solidFill>
                <a:effectLst/>
                <a:latin typeface="Tahoma" panose="020B0604030504040204" pitchFamily="34" charset="0"/>
              </a:rPr>
              <a:t>NOT</a:t>
            </a:r>
            <a:endParaRPr lang="en-US" dirty="0"/>
          </a:p>
        </p:txBody>
      </p:sp>
      <p:sp>
        <p:nvSpPr>
          <p:cNvPr id="10" name="TextBox 9">
            <a:extLst>
              <a:ext uri="{FF2B5EF4-FFF2-40B4-BE49-F238E27FC236}">
                <a16:creationId xmlns:a16="http://schemas.microsoft.com/office/drawing/2014/main" id="{6FF59FCC-7189-20CB-AAF0-47D894ED1972}"/>
              </a:ext>
            </a:extLst>
          </p:cNvPr>
          <p:cNvSpPr txBox="1"/>
          <p:nvPr/>
        </p:nvSpPr>
        <p:spPr>
          <a:xfrm>
            <a:off x="7832481" y="2500616"/>
            <a:ext cx="1179213"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(1+5=6)</a:t>
            </a:r>
            <a:endParaRPr lang="en-US" dirty="0"/>
          </a:p>
        </p:txBody>
      </p:sp>
      <p:pic>
        <p:nvPicPr>
          <p:cNvPr id="3080" name="Picture 8" descr=" ">
            <a:extLst>
              <a:ext uri="{FF2B5EF4-FFF2-40B4-BE49-F238E27FC236}">
                <a16:creationId xmlns:a16="http://schemas.microsoft.com/office/drawing/2014/main" id="{8A236DBD-0D0D-6FEA-AB6D-3A4C4BBCE8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9983" y="3204474"/>
            <a:ext cx="1269763" cy="153300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7D4DEBB5-A8C6-5DF5-B275-D11F7D213116}"/>
              </a:ext>
            </a:extLst>
          </p:cNvPr>
          <p:cNvSpPr txBox="1"/>
          <p:nvPr/>
        </p:nvSpPr>
        <p:spPr>
          <a:xfrm>
            <a:off x="459464" y="4804525"/>
            <a:ext cx="4402247"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2-bromo-1-chloro-3-methylcyclopentane</a:t>
            </a:r>
            <a:endParaRPr lang="en-US" dirty="0"/>
          </a:p>
        </p:txBody>
      </p:sp>
      <p:pic>
        <p:nvPicPr>
          <p:cNvPr id="3082" name="Picture 10" descr=" ">
            <a:extLst>
              <a:ext uri="{FF2B5EF4-FFF2-40B4-BE49-F238E27FC236}">
                <a16:creationId xmlns:a16="http://schemas.microsoft.com/office/drawing/2014/main" id="{CC735522-C7AA-4A2A-69B3-E22AA2ED3AC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0049" y="3429000"/>
            <a:ext cx="1274646" cy="144299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C6C9C044-1B98-DD39-1F96-15B59D408425}"/>
              </a:ext>
            </a:extLst>
          </p:cNvPr>
          <p:cNvSpPr txBox="1"/>
          <p:nvPr/>
        </p:nvSpPr>
        <p:spPr>
          <a:xfrm>
            <a:off x="5294339" y="4822002"/>
            <a:ext cx="6097508"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1-chlorocyclobutane or cholorocyclobutane is acceptable</a:t>
            </a:r>
            <a:endParaRPr lang="en-US" dirty="0"/>
          </a:p>
        </p:txBody>
      </p:sp>
    </p:spTree>
    <p:extLst>
      <p:ext uri="{BB962C8B-B14F-4D97-AF65-F5344CB8AC3E}">
        <p14:creationId xmlns:p14="http://schemas.microsoft.com/office/powerpoint/2010/main" val="84765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 ">
            <a:extLst>
              <a:ext uri="{FF2B5EF4-FFF2-40B4-BE49-F238E27FC236}">
                <a16:creationId xmlns:a16="http://schemas.microsoft.com/office/drawing/2014/main" id="{99CDB74E-D100-0324-053B-7AD4F93E25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132" y="601677"/>
            <a:ext cx="1463139" cy="134481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065949A-3F1B-8FD5-3010-45B2A80795A8}"/>
              </a:ext>
            </a:extLst>
          </p:cNvPr>
          <p:cNvSpPr txBox="1"/>
          <p:nvPr/>
        </p:nvSpPr>
        <p:spPr>
          <a:xfrm>
            <a:off x="434438" y="2105861"/>
            <a:ext cx="3795665"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(2-</a:t>
            </a:r>
            <a:r>
              <a:rPr lang="en-US" b="0" i="0" u="sng" dirty="0">
                <a:solidFill>
                  <a:srgbClr val="000000"/>
                </a:solidFill>
                <a:effectLst/>
                <a:latin typeface="Tahoma" panose="020B0604030504040204" pitchFamily="34" charset="0"/>
              </a:rPr>
              <a:t>b</a:t>
            </a:r>
            <a:r>
              <a:rPr lang="en-US" b="0" i="0" dirty="0">
                <a:solidFill>
                  <a:srgbClr val="000000"/>
                </a:solidFill>
                <a:effectLst/>
                <a:latin typeface="Tahoma" panose="020B0604030504040204" pitchFamily="34" charset="0"/>
              </a:rPr>
              <a:t>romo-1,1-di</a:t>
            </a:r>
            <a:r>
              <a:rPr lang="en-US" b="0" i="0" u="sng" dirty="0">
                <a:solidFill>
                  <a:srgbClr val="000000"/>
                </a:solidFill>
                <a:effectLst/>
                <a:latin typeface="Tahoma" panose="020B0604030504040204" pitchFamily="34" charset="0"/>
              </a:rPr>
              <a:t>m</a:t>
            </a:r>
            <a:r>
              <a:rPr lang="en-US" b="0" i="0" dirty="0">
                <a:solidFill>
                  <a:srgbClr val="000000"/>
                </a:solidFill>
                <a:effectLst/>
                <a:latin typeface="Tahoma" panose="020B0604030504040204" pitchFamily="34" charset="0"/>
              </a:rPr>
              <a:t>ethylcyclohexane)</a:t>
            </a:r>
            <a:endParaRPr lang="en-US" dirty="0"/>
          </a:p>
        </p:txBody>
      </p:sp>
      <p:pic>
        <p:nvPicPr>
          <p:cNvPr id="4100" name="Picture 4" descr="Cyclohexane with two methyl groups on the carbon labeled &quot;1&quot; and a fluorine on the carbon labeled &quot;2&quot;.">
            <a:extLst>
              <a:ext uri="{FF2B5EF4-FFF2-40B4-BE49-F238E27FC236}">
                <a16:creationId xmlns:a16="http://schemas.microsoft.com/office/drawing/2014/main" id="{5A5360F3-0908-6812-E242-0870C4B4F3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0600" y="607756"/>
            <a:ext cx="1899686" cy="155974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3196636-FA83-0BDB-2A87-F63950F6439B}"/>
              </a:ext>
            </a:extLst>
          </p:cNvPr>
          <p:cNvSpPr txBox="1"/>
          <p:nvPr/>
        </p:nvSpPr>
        <p:spPr>
          <a:xfrm>
            <a:off x="7518149" y="812420"/>
            <a:ext cx="4085376" cy="923330"/>
          </a:xfrm>
          <a:prstGeom prst="rect">
            <a:avLst/>
          </a:prstGeom>
          <a:noFill/>
        </p:spPr>
        <p:txBody>
          <a:bodyPr wrap="square">
            <a:spAutoFit/>
          </a:bodyPr>
          <a:lstStyle/>
          <a:p>
            <a:pPr algn="ctr"/>
            <a:r>
              <a:rPr lang="en-US" b="0" i="0" dirty="0">
                <a:solidFill>
                  <a:srgbClr val="000000"/>
                </a:solidFill>
                <a:effectLst/>
                <a:latin typeface="Tahoma" panose="020B0604030504040204" pitchFamily="34" charset="0"/>
              </a:rPr>
              <a:t>2-fluoro-1,1,-dimethylcyclohexane </a:t>
            </a:r>
          </a:p>
          <a:p>
            <a:pPr algn="ctr"/>
            <a:r>
              <a:rPr lang="en-US" b="1" i="0" dirty="0">
                <a:solidFill>
                  <a:srgbClr val="FF0000"/>
                </a:solidFill>
                <a:effectLst/>
                <a:latin typeface="Tahoma" panose="020B0604030504040204" pitchFamily="34" charset="0"/>
              </a:rPr>
              <a:t>NOT</a:t>
            </a:r>
            <a:r>
              <a:rPr lang="en-US" b="1" i="0" dirty="0">
                <a:solidFill>
                  <a:srgbClr val="000000"/>
                </a:solidFill>
                <a:effectLst/>
                <a:latin typeface="Tahoma" panose="020B0604030504040204" pitchFamily="34" charset="0"/>
              </a:rPr>
              <a:t> </a:t>
            </a:r>
          </a:p>
          <a:p>
            <a:pPr algn="ctr"/>
            <a:r>
              <a:rPr lang="en-US" b="0" i="0" dirty="0">
                <a:solidFill>
                  <a:srgbClr val="000000"/>
                </a:solidFill>
                <a:effectLst/>
                <a:latin typeface="Tahoma" panose="020B0604030504040204" pitchFamily="34" charset="0"/>
              </a:rPr>
              <a:t>1,1-dimethyl-2-fluorocyclohexane</a:t>
            </a:r>
            <a:endParaRPr lang="en-US" dirty="0"/>
          </a:p>
        </p:txBody>
      </p:sp>
    </p:spTree>
    <p:extLst>
      <p:ext uri="{BB962C8B-B14F-4D97-AF65-F5344CB8AC3E}">
        <p14:creationId xmlns:p14="http://schemas.microsoft.com/office/powerpoint/2010/main" val="2341035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yclohexane with a hydroxyl group on the carbon labeled &quot;1&quot; and two methyl groups on the carbon labeled &quot;2&quot;.">
            <a:extLst>
              <a:ext uri="{FF2B5EF4-FFF2-40B4-BE49-F238E27FC236}">
                <a16:creationId xmlns:a16="http://schemas.microsoft.com/office/drawing/2014/main" id="{F4B1CB7F-286F-46BB-5887-58CEE6F0B4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7334" y="1658058"/>
            <a:ext cx="1504384" cy="1269324"/>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yclopentane with a hydroxyl group on the carbon labeled &quot;1&quot;, a methyl group on the carbon labeled &quot;2&quot;, and a bromine on the carbon labeled &quot;3&quot;.">
            <a:extLst>
              <a:ext uri="{FF2B5EF4-FFF2-40B4-BE49-F238E27FC236}">
                <a16:creationId xmlns:a16="http://schemas.microsoft.com/office/drawing/2014/main" id="{F5F7BA2C-B22F-B753-DA32-4390474AD4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6040" y="1439115"/>
            <a:ext cx="1876708" cy="2047318"/>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Cyclohexane with a propyl group bound to the first carbon with a single bond.">
            <a:extLst>
              <a:ext uri="{FF2B5EF4-FFF2-40B4-BE49-F238E27FC236}">
                <a16:creationId xmlns:a16="http://schemas.microsoft.com/office/drawing/2014/main" id="{0C34616B-C424-452C-AA05-B625453846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02433" y="1881749"/>
            <a:ext cx="2742979" cy="117832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FD12A4D-98FA-8909-60B8-36B0A2740D46}"/>
              </a:ext>
            </a:extLst>
          </p:cNvPr>
          <p:cNvSpPr txBox="1"/>
          <p:nvPr/>
        </p:nvSpPr>
        <p:spPr>
          <a:xfrm>
            <a:off x="667693" y="3745953"/>
            <a:ext cx="2835997"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2,2-dimethylcyclohexanol</a:t>
            </a:r>
            <a:endParaRPr lang="en-US" dirty="0"/>
          </a:p>
        </p:txBody>
      </p:sp>
      <p:sp>
        <p:nvSpPr>
          <p:cNvPr id="5" name="TextBox 4">
            <a:extLst>
              <a:ext uri="{FF2B5EF4-FFF2-40B4-BE49-F238E27FC236}">
                <a16:creationId xmlns:a16="http://schemas.microsoft.com/office/drawing/2014/main" id="{DD222A90-46CB-225B-6DA0-05CA7CE3FE20}"/>
              </a:ext>
            </a:extLst>
          </p:cNvPr>
          <p:cNvSpPr txBox="1"/>
          <p:nvPr/>
        </p:nvSpPr>
        <p:spPr>
          <a:xfrm>
            <a:off x="3718712" y="3745953"/>
            <a:ext cx="3569328"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3-bromo-2-methylcyclopentanol</a:t>
            </a:r>
            <a:endParaRPr lang="en-US" dirty="0"/>
          </a:p>
        </p:txBody>
      </p:sp>
      <p:sp>
        <p:nvSpPr>
          <p:cNvPr id="7" name="TextBox 6">
            <a:extLst>
              <a:ext uri="{FF2B5EF4-FFF2-40B4-BE49-F238E27FC236}">
                <a16:creationId xmlns:a16="http://schemas.microsoft.com/office/drawing/2014/main" id="{53077716-D528-1801-FCB2-009AC7A25B97}"/>
              </a:ext>
            </a:extLst>
          </p:cNvPr>
          <p:cNvSpPr txBox="1"/>
          <p:nvPr/>
        </p:nvSpPr>
        <p:spPr>
          <a:xfrm>
            <a:off x="7901413" y="3745953"/>
            <a:ext cx="2446698" cy="369332"/>
          </a:xfrm>
          <a:prstGeom prst="rect">
            <a:avLst/>
          </a:prstGeom>
          <a:noFill/>
        </p:spPr>
        <p:txBody>
          <a:bodyPr wrap="square">
            <a:spAutoFit/>
          </a:bodyPr>
          <a:lstStyle/>
          <a:p>
            <a:r>
              <a:rPr lang="en-US" b="0" i="0" dirty="0">
                <a:solidFill>
                  <a:srgbClr val="000000"/>
                </a:solidFill>
                <a:effectLst/>
                <a:latin typeface="Tahoma" panose="020B0604030504040204" pitchFamily="34" charset="0"/>
              </a:rPr>
              <a:t>1-propylcyclohexane</a:t>
            </a:r>
            <a:endParaRPr lang="en-US" dirty="0"/>
          </a:p>
        </p:txBody>
      </p:sp>
    </p:spTree>
    <p:extLst>
      <p:ext uri="{BB962C8B-B14F-4D97-AF65-F5344CB8AC3E}">
        <p14:creationId xmlns:p14="http://schemas.microsoft.com/office/powerpoint/2010/main" val="128343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B528DC-B6DB-E637-D70B-6262CFF83DAC}"/>
              </a:ext>
            </a:extLst>
          </p:cNvPr>
          <p:cNvSpPr txBox="1"/>
          <p:nvPr/>
        </p:nvSpPr>
        <p:spPr>
          <a:xfrm>
            <a:off x="264437" y="98875"/>
            <a:ext cx="11663126" cy="3078535"/>
          </a:xfrm>
          <a:prstGeom prst="rect">
            <a:avLst/>
          </a:prstGeom>
          <a:noFill/>
        </p:spPr>
        <p:txBody>
          <a:bodyPr wrap="square">
            <a:spAutoFit/>
          </a:bodyPr>
          <a:lstStyle/>
          <a:p>
            <a:pPr algn="just">
              <a:lnSpc>
                <a:spcPct val="150000"/>
              </a:lnSpc>
            </a:pPr>
            <a:r>
              <a:rPr lang="en-US" sz="2200" b="1" i="0" dirty="0">
                <a:effectLst/>
                <a:latin typeface="Times New Roman" panose="02020603050405020304" pitchFamily="18" charset="0"/>
                <a:cs typeface="Times New Roman" panose="02020603050405020304" pitchFamily="18" charset="0"/>
              </a:rPr>
              <a:t>Aldehydes</a:t>
            </a:r>
            <a:br>
              <a:rPr lang="en-US" sz="2200" b="0" i="0" dirty="0">
                <a:solidFill>
                  <a:srgbClr val="000000"/>
                </a:solidFill>
                <a:effectLst/>
                <a:latin typeface="Times New Roman" panose="02020603050405020304" pitchFamily="18" charset="0"/>
                <a:cs typeface="Times New Roman" panose="02020603050405020304" pitchFamily="18" charset="0"/>
              </a:rPr>
            </a:br>
            <a:r>
              <a:rPr lang="en-US" sz="2200" b="0" i="0" dirty="0">
                <a:solidFill>
                  <a:srgbClr val="000000"/>
                </a:solidFill>
                <a:effectLst/>
                <a:latin typeface="Times New Roman" panose="02020603050405020304" pitchFamily="18" charset="0"/>
                <a:cs typeface="Times New Roman" panose="02020603050405020304" pitchFamily="18" charset="0"/>
              </a:rPr>
              <a:t>Aldehydes are named by replacing the suffix </a:t>
            </a:r>
            <a:r>
              <a:rPr lang="en-US" sz="2200" b="1" i="0" dirty="0">
                <a:solidFill>
                  <a:srgbClr val="000000"/>
                </a:solidFill>
                <a:effectLst/>
                <a:latin typeface="Times New Roman" panose="02020603050405020304" pitchFamily="18" charset="0"/>
                <a:cs typeface="Times New Roman" panose="02020603050405020304" pitchFamily="18" charset="0"/>
              </a:rPr>
              <a:t>-</a:t>
            </a:r>
            <a:r>
              <a:rPr lang="en-US" sz="2200" b="1" i="0" dirty="0" err="1">
                <a:solidFill>
                  <a:srgbClr val="000000"/>
                </a:solidFill>
                <a:effectLst/>
                <a:latin typeface="Times New Roman" panose="02020603050405020304" pitchFamily="18" charset="0"/>
                <a:cs typeface="Times New Roman" panose="02020603050405020304" pitchFamily="18" charset="0"/>
              </a:rPr>
              <a:t>ane</a:t>
            </a:r>
            <a:r>
              <a:rPr lang="en-US" sz="2200" b="0" i="0" dirty="0">
                <a:solidFill>
                  <a:srgbClr val="000000"/>
                </a:solidFill>
                <a:effectLst/>
                <a:latin typeface="Times New Roman" panose="02020603050405020304" pitchFamily="18" charset="0"/>
                <a:cs typeface="Times New Roman" panose="02020603050405020304" pitchFamily="18" charset="0"/>
              </a:rPr>
              <a:t> with </a:t>
            </a:r>
            <a:r>
              <a:rPr lang="en-US" sz="2200" b="1" i="0" dirty="0">
                <a:solidFill>
                  <a:srgbClr val="000000"/>
                </a:solidFill>
                <a:effectLst/>
                <a:latin typeface="Times New Roman" panose="02020603050405020304" pitchFamily="18" charset="0"/>
                <a:cs typeface="Times New Roman" panose="02020603050405020304" pitchFamily="18" charset="0"/>
              </a:rPr>
              <a:t>-anal</a:t>
            </a:r>
            <a:r>
              <a:rPr lang="en-US" sz="2200" b="0" i="0" dirty="0">
                <a:solidFill>
                  <a:srgbClr val="000000"/>
                </a:solidFill>
                <a:effectLst/>
                <a:latin typeface="Times New Roman" panose="02020603050405020304" pitchFamily="18" charset="0"/>
                <a:cs typeface="Times New Roman" panose="02020603050405020304" pitchFamily="18" charset="0"/>
              </a:rPr>
              <a:t>. If there is more than one -CHO group, the suffix is expanded to include a prefix that indicates the number of -CHO groups present (</a:t>
            </a:r>
            <a:r>
              <a:rPr lang="en-US" sz="2200" b="1" i="0" dirty="0">
                <a:solidFill>
                  <a:srgbClr val="000000"/>
                </a:solidFill>
                <a:effectLst/>
                <a:latin typeface="Times New Roman" panose="02020603050405020304" pitchFamily="18" charset="0"/>
                <a:cs typeface="Times New Roman" panose="02020603050405020304" pitchFamily="18" charset="0"/>
              </a:rPr>
              <a:t>-</a:t>
            </a:r>
            <a:r>
              <a:rPr lang="en-US" sz="2200" b="1" i="0" dirty="0" err="1">
                <a:solidFill>
                  <a:srgbClr val="000000"/>
                </a:solidFill>
                <a:effectLst/>
                <a:latin typeface="Times New Roman" panose="02020603050405020304" pitchFamily="18" charset="0"/>
                <a:cs typeface="Times New Roman" panose="02020603050405020304" pitchFamily="18" charset="0"/>
              </a:rPr>
              <a:t>anedial</a:t>
            </a:r>
            <a:r>
              <a:rPr lang="en-US" sz="2200" b="0" i="0" dirty="0">
                <a:solidFill>
                  <a:srgbClr val="000000"/>
                </a:solidFill>
                <a:effectLst/>
                <a:latin typeface="Times New Roman" panose="02020603050405020304" pitchFamily="18" charset="0"/>
                <a:cs typeface="Times New Roman" panose="02020603050405020304" pitchFamily="18" charset="0"/>
              </a:rPr>
              <a:t> - there should not be more than 2 of these groups on the parent chain as they must occur at the ends). It is not necessary to indicate the position of the -CHO group because this group will be at the end of the parent chain and its carbon is automatically assigned as C-1.</a:t>
            </a:r>
            <a:endParaRPr lang="en-US" sz="2200" dirty="0">
              <a:latin typeface="Times New Roman" panose="02020603050405020304" pitchFamily="18" charset="0"/>
              <a:cs typeface="Times New Roman" panose="02020603050405020304" pitchFamily="18" charset="0"/>
            </a:endParaRPr>
          </a:p>
        </p:txBody>
      </p:sp>
      <p:pic>
        <p:nvPicPr>
          <p:cNvPr id="1026" name="Picture 2">
            <a:extLst>
              <a:ext uri="{FF2B5EF4-FFF2-40B4-BE49-F238E27FC236}">
                <a16:creationId xmlns:a16="http://schemas.microsoft.com/office/drawing/2014/main" id="{34032339-0EA0-DE17-4BD9-637E9EB129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1078" y="3085046"/>
            <a:ext cx="4373911" cy="35836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A6F8B6B-701A-74B3-9226-1DCA74593167}"/>
              </a:ext>
            </a:extLst>
          </p:cNvPr>
          <p:cNvSpPr txBox="1"/>
          <p:nvPr/>
        </p:nvSpPr>
        <p:spPr>
          <a:xfrm>
            <a:off x="1571295" y="4369034"/>
            <a:ext cx="2799783" cy="369332"/>
          </a:xfrm>
          <a:prstGeom prst="rect">
            <a:avLst/>
          </a:prstGeom>
          <a:noFill/>
        </p:spPr>
        <p:txBody>
          <a:bodyPr wrap="square">
            <a:spAutoFit/>
          </a:bodyPr>
          <a:lstStyle/>
          <a:p>
            <a:pPr algn="ctr"/>
            <a:r>
              <a:rPr lang="en-US" b="1" i="0" dirty="0">
                <a:solidFill>
                  <a:srgbClr val="000000"/>
                </a:solidFill>
                <a:effectLst/>
                <a:latin typeface="Times New Roman" panose="02020603050405020304" pitchFamily="18" charset="0"/>
                <a:cs typeface="Times New Roman" panose="02020603050405020304" pitchFamily="18" charset="0"/>
              </a:rPr>
              <a:t>Here are some examples</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8036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824AC8-85A4-C4DA-8F20-25571FA26697}"/>
              </a:ext>
            </a:extLst>
          </p:cNvPr>
          <p:cNvSpPr txBox="1"/>
          <p:nvPr/>
        </p:nvSpPr>
        <p:spPr>
          <a:xfrm>
            <a:off x="169754" y="137786"/>
            <a:ext cx="10966009" cy="2535566"/>
          </a:xfrm>
          <a:prstGeom prst="rect">
            <a:avLst/>
          </a:prstGeom>
          <a:noFill/>
        </p:spPr>
        <p:txBody>
          <a:bodyPr wrap="square">
            <a:spAutoFit/>
          </a:bodyPr>
          <a:lstStyle/>
          <a:p>
            <a:pPr algn="just">
              <a:lnSpc>
                <a:spcPct val="150000"/>
              </a:lnSpc>
            </a:pPr>
            <a:r>
              <a:rPr lang="en-US" b="1" i="0" dirty="0">
                <a:effectLst/>
                <a:latin typeface="Times New Roman" panose="02020603050405020304" pitchFamily="18" charset="0"/>
                <a:cs typeface="Times New Roman" panose="02020603050405020304" pitchFamily="18" charset="0"/>
              </a:rPr>
              <a:t>Ketones</a:t>
            </a:r>
          </a:p>
          <a:p>
            <a:pPr algn="just">
              <a:lnSpc>
                <a:spcPct val="150000"/>
              </a:lnSpc>
            </a:pPr>
            <a:br>
              <a:rPr lang="en-US" b="0" i="0" dirty="0">
                <a:solidFill>
                  <a:srgbClr val="000000"/>
                </a:solidFill>
                <a:effectLst/>
                <a:latin typeface="Times New Roman" panose="02020603050405020304" pitchFamily="18" charset="0"/>
                <a:cs typeface="Times New Roman" panose="02020603050405020304" pitchFamily="18" charset="0"/>
              </a:rPr>
            </a:br>
            <a:r>
              <a:rPr lang="en-US" b="0" i="0" dirty="0">
                <a:solidFill>
                  <a:srgbClr val="000000"/>
                </a:solidFill>
                <a:effectLst/>
                <a:latin typeface="Times New Roman" panose="02020603050405020304" pitchFamily="18" charset="0"/>
                <a:cs typeface="Times New Roman" panose="02020603050405020304" pitchFamily="18" charset="0"/>
              </a:rPr>
              <a:t>Ketones are named by replacing the suffix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ane</a:t>
            </a:r>
            <a:r>
              <a:rPr lang="en-US" b="0" i="0" dirty="0">
                <a:solidFill>
                  <a:srgbClr val="000000"/>
                </a:solidFill>
                <a:effectLst/>
                <a:latin typeface="Times New Roman" panose="02020603050405020304" pitchFamily="18" charset="0"/>
                <a:cs typeface="Times New Roman" panose="02020603050405020304" pitchFamily="18" charset="0"/>
              </a:rPr>
              <a:t> with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anone</a:t>
            </a:r>
            <a:r>
              <a:rPr lang="en-US" b="0" i="0" dirty="0">
                <a:solidFill>
                  <a:srgbClr val="000000"/>
                </a:solidFill>
                <a:effectLst/>
                <a:latin typeface="Times New Roman" panose="02020603050405020304" pitchFamily="18" charset="0"/>
                <a:cs typeface="Times New Roman" panose="02020603050405020304" pitchFamily="18" charset="0"/>
              </a:rPr>
              <a:t>. If there is more than one carbonyl group (C=O), the suffix is expanded to include a prefix that indicates the number of carbonyl groups present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anedione</a:t>
            </a:r>
            <a:r>
              <a:rPr lang="en-US" b="0" i="0" dirty="0">
                <a:solidFill>
                  <a:srgbClr val="000000"/>
                </a:solidFill>
                <a:effectLst/>
                <a:latin typeface="Times New Roman" panose="02020603050405020304" pitchFamily="18" charset="0"/>
                <a:cs typeface="Times New Roman" panose="02020603050405020304" pitchFamily="18" charset="0"/>
              </a:rPr>
              <a:t>,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anetrione</a:t>
            </a:r>
            <a:r>
              <a:rPr lang="en-US" b="0" i="0" dirty="0">
                <a:solidFill>
                  <a:srgbClr val="000000"/>
                </a:solidFill>
                <a:effectLst/>
                <a:latin typeface="Times New Roman" panose="02020603050405020304" pitchFamily="18" charset="0"/>
                <a:cs typeface="Times New Roman" panose="02020603050405020304" pitchFamily="18" charset="0"/>
              </a:rPr>
              <a:t>, etc.). The position of the carbonyl group(s) on the parent chain is(are) indicated by placing the number(s) corresponding to the location(s) on the parent chain directly in front of the base name (same as alkenes).</a:t>
            </a:r>
            <a:endParaRPr lang="en-US" dirty="0">
              <a:latin typeface="Times New Roman" panose="02020603050405020304" pitchFamily="18" charset="0"/>
              <a:cs typeface="Times New Roman" panose="02020603050405020304" pitchFamily="18" charset="0"/>
            </a:endParaRPr>
          </a:p>
        </p:txBody>
      </p:sp>
      <p:pic>
        <p:nvPicPr>
          <p:cNvPr id="2050" name="Picture 2">
            <a:extLst>
              <a:ext uri="{FF2B5EF4-FFF2-40B4-BE49-F238E27FC236}">
                <a16:creationId xmlns:a16="http://schemas.microsoft.com/office/drawing/2014/main" id="{6FB91247-D38B-2623-EA30-C8D1818F07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0309" y="2766285"/>
            <a:ext cx="6147855" cy="3791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5618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28C9AA-446A-F8C3-41C9-CFDC43E7124F}"/>
              </a:ext>
            </a:extLst>
          </p:cNvPr>
          <p:cNvSpPr txBox="1"/>
          <p:nvPr/>
        </p:nvSpPr>
        <p:spPr>
          <a:xfrm>
            <a:off x="268587" y="771578"/>
            <a:ext cx="6965133" cy="4613058"/>
          </a:xfrm>
          <a:prstGeom prst="rect">
            <a:avLst/>
          </a:prstGeom>
          <a:noFill/>
        </p:spPr>
        <p:txBody>
          <a:bodyPr wrap="square">
            <a:spAutoFit/>
          </a:bodyPr>
          <a:lstStyle/>
          <a:p>
            <a:pPr algn="ctr">
              <a:lnSpc>
                <a:spcPct val="150000"/>
              </a:lnSpc>
            </a:pPr>
            <a:r>
              <a:rPr lang="en-US" b="1" i="0" dirty="0">
                <a:effectLst/>
                <a:latin typeface="Times New Roman" panose="02020603050405020304" pitchFamily="18" charset="0"/>
                <a:cs typeface="Times New Roman" panose="02020603050405020304" pitchFamily="18" charset="0"/>
              </a:rPr>
              <a:t>Carboxylic Acids</a:t>
            </a:r>
          </a:p>
          <a:p>
            <a:pPr algn="just">
              <a:lnSpc>
                <a:spcPct val="150000"/>
              </a:lnSpc>
            </a:pPr>
            <a:br>
              <a:rPr lang="en-US" b="0" i="0" dirty="0">
                <a:solidFill>
                  <a:srgbClr val="000000"/>
                </a:solidFill>
                <a:effectLst/>
                <a:latin typeface="Times New Roman" panose="02020603050405020304" pitchFamily="18" charset="0"/>
                <a:cs typeface="Times New Roman" panose="02020603050405020304" pitchFamily="18" charset="0"/>
              </a:rPr>
            </a:br>
            <a:r>
              <a:rPr lang="en-US" b="0" i="0" dirty="0">
                <a:solidFill>
                  <a:srgbClr val="000000"/>
                </a:solidFill>
                <a:effectLst/>
                <a:latin typeface="Times New Roman" panose="02020603050405020304" pitchFamily="18" charset="0"/>
                <a:cs typeface="Times New Roman" panose="02020603050405020304" pitchFamily="18" charset="0"/>
              </a:rPr>
              <a:t>Carboxylic acids are named by counting the number of carbons in the longest continuous chain including the carboxyl group and by replacing the suffix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ane</a:t>
            </a:r>
            <a:r>
              <a:rPr lang="en-US" b="0" i="0" dirty="0">
                <a:solidFill>
                  <a:srgbClr val="000000"/>
                </a:solidFill>
                <a:effectLst/>
                <a:latin typeface="Times New Roman" panose="02020603050405020304" pitchFamily="18" charset="0"/>
                <a:cs typeface="Times New Roman" panose="02020603050405020304" pitchFamily="18" charset="0"/>
              </a:rPr>
              <a:t> of the corresponding alkane with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anoic</a:t>
            </a:r>
            <a:r>
              <a:rPr lang="en-US" b="1" i="0" dirty="0">
                <a:solidFill>
                  <a:srgbClr val="000000"/>
                </a:solidFill>
                <a:effectLst/>
                <a:latin typeface="Times New Roman" panose="02020603050405020304" pitchFamily="18" charset="0"/>
                <a:cs typeface="Times New Roman" panose="02020603050405020304" pitchFamily="18" charset="0"/>
              </a:rPr>
              <a:t> acid</a:t>
            </a:r>
            <a:r>
              <a:rPr lang="en-US" b="0" i="0" dirty="0">
                <a:solidFill>
                  <a:srgbClr val="000000"/>
                </a:solidFill>
                <a:effectLst/>
                <a:latin typeface="Times New Roman" panose="02020603050405020304" pitchFamily="18" charset="0"/>
                <a:cs typeface="Times New Roman" panose="02020603050405020304" pitchFamily="18" charset="0"/>
              </a:rPr>
              <a:t>. If there are two -COOH groups, the suffix is expanded to include a prefix that indicates the number of -COOH groups present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anedioic</a:t>
            </a:r>
            <a:r>
              <a:rPr lang="en-US" b="1" i="0" dirty="0">
                <a:solidFill>
                  <a:srgbClr val="000000"/>
                </a:solidFill>
                <a:effectLst/>
                <a:latin typeface="Times New Roman" panose="02020603050405020304" pitchFamily="18" charset="0"/>
                <a:cs typeface="Times New Roman" panose="02020603050405020304" pitchFamily="18" charset="0"/>
              </a:rPr>
              <a:t> acid</a:t>
            </a:r>
            <a:r>
              <a:rPr lang="en-US" b="0" i="0" dirty="0">
                <a:solidFill>
                  <a:srgbClr val="000000"/>
                </a:solidFill>
                <a:effectLst/>
                <a:latin typeface="Times New Roman" panose="02020603050405020304" pitchFamily="18" charset="0"/>
                <a:cs typeface="Times New Roman" panose="02020603050405020304" pitchFamily="18" charset="0"/>
              </a:rPr>
              <a:t> - there should not be more than 2 of these groups on the parent chain as they must occur at the ends). It is not necessary to indicate the position of the -COOH group because this group will be at the end of the parent chain and its carbon is automatically assigned as C-1.</a:t>
            </a:r>
            <a:endParaRPr lang="en-US" dirty="0">
              <a:latin typeface="Times New Roman" panose="02020603050405020304" pitchFamily="18" charset="0"/>
              <a:cs typeface="Times New Roman" panose="02020603050405020304" pitchFamily="18" charset="0"/>
            </a:endParaRPr>
          </a:p>
        </p:txBody>
      </p:sp>
      <p:pic>
        <p:nvPicPr>
          <p:cNvPr id="3074" name="Picture 2">
            <a:extLst>
              <a:ext uri="{FF2B5EF4-FFF2-40B4-BE49-F238E27FC236}">
                <a16:creationId xmlns:a16="http://schemas.microsoft.com/office/drawing/2014/main" id="{38629AA7-3DE9-0E0F-5D52-2D62C7540F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8909" y="479763"/>
            <a:ext cx="4604504" cy="56041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4696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100A8162-8A08-F6A9-D020-C0AC396879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8745" y="1226415"/>
            <a:ext cx="2082957" cy="181200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DEDB6444-0A6E-55D1-9798-2A3CC250F7E5}"/>
              </a:ext>
            </a:extLst>
          </p:cNvPr>
          <p:cNvSpPr>
            <a:spLocks noChangeArrowheads="1"/>
          </p:cNvSpPr>
          <p:nvPr/>
        </p:nvSpPr>
        <p:spPr bwMode="auto">
          <a:xfrm>
            <a:off x="407405" y="502632"/>
            <a:ext cx="1127156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Esters</a:t>
            </a:r>
            <a:br>
              <a:rPr kumimoji="0" lang="en-US" altLang="en-US"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br>
            <a:r>
              <a:rPr kumimoji="0" lang="en-US" altLang="en-US"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Systematic names of esters are based on the name of the corresponding carboxylic acid. Remember </a:t>
            </a:r>
            <a:r>
              <a:rPr kumimoji="0" lang="en-US" altLang="en-US"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sters</a:t>
            </a:r>
            <a:r>
              <a:rPr kumimoji="0" lang="en-US" altLang="en-US"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look like this:</a:t>
            </a:r>
          </a:p>
        </p:txBody>
      </p:sp>
      <p:pic>
        <p:nvPicPr>
          <p:cNvPr id="4101" name="Picture 5">
            <a:extLst>
              <a:ext uri="{FF2B5EF4-FFF2-40B4-BE49-F238E27FC236}">
                <a16:creationId xmlns:a16="http://schemas.microsoft.com/office/drawing/2014/main" id="{FF0F3C33-2F1A-2CA7-17B6-174AAF9321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9278" y="3330695"/>
            <a:ext cx="4266590" cy="24241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044A696-34DA-B433-ADC7-632F82583178}"/>
              </a:ext>
            </a:extLst>
          </p:cNvPr>
          <p:cNvSpPr txBox="1"/>
          <p:nvPr/>
        </p:nvSpPr>
        <p:spPr>
          <a:xfrm>
            <a:off x="196464" y="3627135"/>
            <a:ext cx="6096000" cy="1704569"/>
          </a:xfrm>
          <a:prstGeom prst="rect">
            <a:avLst/>
          </a:prstGeom>
          <a:noFill/>
        </p:spPr>
        <p:txBody>
          <a:bodyPr wrap="square">
            <a:spAutoFit/>
          </a:bodyPr>
          <a:lstStyle/>
          <a:p>
            <a:pPr algn="just">
              <a:lnSpc>
                <a:spcPct val="150000"/>
              </a:lnSpc>
            </a:pPr>
            <a:r>
              <a:rPr lang="en-US" b="0" i="0" dirty="0">
                <a:solidFill>
                  <a:srgbClr val="000000"/>
                </a:solidFill>
                <a:effectLst/>
                <a:latin typeface="Times New Roman" panose="02020603050405020304" pitchFamily="18" charset="0"/>
                <a:cs typeface="Times New Roman" panose="02020603050405020304" pitchFamily="18" charset="0"/>
              </a:rPr>
              <a:t>The alkyl group is named like a substituent using the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yl</a:t>
            </a:r>
            <a:r>
              <a:rPr lang="en-US" b="0" i="0" dirty="0">
                <a:solidFill>
                  <a:srgbClr val="000000"/>
                </a:solidFill>
                <a:effectLst/>
                <a:latin typeface="Times New Roman" panose="02020603050405020304" pitchFamily="18" charset="0"/>
                <a:cs typeface="Times New Roman" panose="02020603050405020304" pitchFamily="18" charset="0"/>
              </a:rPr>
              <a:t> ending. This is followed by a space. The acyl portion of the name (what is left over) is named by replacing the </a:t>
            </a:r>
            <a:r>
              <a:rPr lang="en-US" b="1" i="0" dirty="0">
                <a:solidFill>
                  <a:srgbClr val="000000"/>
                </a:solidFill>
                <a:effectLst/>
                <a:latin typeface="Times New Roman" panose="02020603050405020304" pitchFamily="18" charset="0"/>
                <a:cs typeface="Times New Roman" panose="02020603050405020304" pitchFamily="18" charset="0"/>
              </a:rPr>
              <a:t>-</a:t>
            </a:r>
            <a:r>
              <a:rPr lang="en-US" b="1" i="0" dirty="0" err="1">
                <a:solidFill>
                  <a:srgbClr val="000000"/>
                </a:solidFill>
                <a:effectLst/>
                <a:latin typeface="Times New Roman" panose="02020603050405020304" pitchFamily="18" charset="0"/>
                <a:cs typeface="Times New Roman" panose="02020603050405020304" pitchFamily="18" charset="0"/>
              </a:rPr>
              <a:t>ic</a:t>
            </a:r>
            <a:r>
              <a:rPr lang="en-US" b="1" i="0" dirty="0">
                <a:solidFill>
                  <a:srgbClr val="000000"/>
                </a:solidFill>
                <a:effectLst/>
                <a:latin typeface="Times New Roman" panose="02020603050405020304" pitchFamily="18" charset="0"/>
                <a:cs typeface="Times New Roman" panose="02020603050405020304" pitchFamily="18" charset="0"/>
              </a:rPr>
              <a:t> acid</a:t>
            </a:r>
            <a:r>
              <a:rPr lang="en-US" b="0" i="0" dirty="0">
                <a:solidFill>
                  <a:srgbClr val="000000"/>
                </a:solidFill>
                <a:effectLst/>
                <a:latin typeface="Times New Roman" panose="02020603050405020304" pitchFamily="18" charset="0"/>
                <a:cs typeface="Times New Roman" panose="02020603050405020304" pitchFamily="18" charset="0"/>
              </a:rPr>
              <a:t> suffix of the corresponding carboxylic acid with </a:t>
            </a:r>
            <a:r>
              <a:rPr lang="en-US" b="1" i="0" dirty="0">
                <a:solidFill>
                  <a:srgbClr val="000000"/>
                </a:solidFill>
                <a:effectLst/>
                <a:latin typeface="Times New Roman" panose="02020603050405020304" pitchFamily="18" charset="0"/>
                <a:cs typeface="Times New Roman" panose="02020603050405020304" pitchFamily="18" charset="0"/>
              </a:rPr>
              <a:t>-ate</a:t>
            </a:r>
            <a:r>
              <a:rPr lang="en-US" b="0" i="0" dirty="0">
                <a:solidFill>
                  <a:srgbClr val="000000"/>
                </a:solidFill>
                <a:effectLst/>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624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53656D-3DBA-259B-3DFD-32B47CE3E57C}"/>
              </a:ext>
            </a:extLst>
          </p:cNvPr>
          <p:cNvSpPr txBox="1"/>
          <p:nvPr/>
        </p:nvSpPr>
        <p:spPr>
          <a:xfrm>
            <a:off x="540945" y="832205"/>
            <a:ext cx="11328148" cy="3268652"/>
          </a:xfrm>
          <a:prstGeom prst="rect">
            <a:avLst/>
          </a:prstGeom>
          <a:noFill/>
        </p:spPr>
        <p:txBody>
          <a:bodyPr wrap="square">
            <a:spAutoFit/>
          </a:bodyPr>
          <a:lstStyle/>
          <a:p>
            <a:pPr algn="just">
              <a:lnSpc>
                <a:spcPct val="150000"/>
              </a:lnSpc>
              <a:buFont typeface="+mj-lt"/>
              <a:buAutoNum type="arabicPeriod"/>
            </a:pPr>
            <a:r>
              <a:rPr lang="en-US" sz="2000" b="0" i="0" dirty="0">
                <a:solidFill>
                  <a:srgbClr val="000000"/>
                </a:solidFill>
                <a:effectLst/>
                <a:latin typeface="Times New Roman" panose="02020603050405020304" pitchFamily="18" charset="0"/>
                <a:cs typeface="Times New Roman" panose="02020603050405020304" pitchFamily="18" charset="0"/>
              </a:rPr>
              <a:t>If chains of equal length are competing for selection as the parent chain, then the choice goes in series to:</a:t>
            </a:r>
            <a:br>
              <a:rPr lang="en-US" sz="2000" b="0" i="0" dirty="0">
                <a:solidFill>
                  <a:srgbClr val="000000"/>
                </a:solidFill>
                <a:effectLst/>
                <a:latin typeface="Times New Roman" panose="02020603050405020304" pitchFamily="18" charset="0"/>
                <a:cs typeface="Times New Roman" panose="02020603050405020304" pitchFamily="18" charset="0"/>
              </a:rPr>
            </a:br>
            <a:r>
              <a:rPr lang="en-US" sz="2000" b="0" i="0" dirty="0">
                <a:solidFill>
                  <a:srgbClr val="000000"/>
                </a:solidFill>
                <a:effectLst/>
                <a:latin typeface="Times New Roman" panose="02020603050405020304" pitchFamily="18" charset="0"/>
                <a:cs typeface="Times New Roman" panose="02020603050405020304" pitchFamily="18" charset="0"/>
              </a:rPr>
              <a:t>a) the chain which has the greatest number of side chains.</a:t>
            </a:r>
            <a:br>
              <a:rPr lang="en-US" sz="2000" b="0" i="0" dirty="0">
                <a:solidFill>
                  <a:srgbClr val="000000"/>
                </a:solidFill>
                <a:effectLst/>
                <a:latin typeface="Times New Roman" panose="02020603050405020304" pitchFamily="18" charset="0"/>
                <a:cs typeface="Times New Roman" panose="02020603050405020304" pitchFamily="18" charset="0"/>
              </a:rPr>
            </a:br>
            <a:r>
              <a:rPr lang="en-US" sz="2000" b="0" i="0" dirty="0">
                <a:solidFill>
                  <a:srgbClr val="000000"/>
                </a:solidFill>
                <a:effectLst/>
                <a:latin typeface="Times New Roman" panose="02020603050405020304" pitchFamily="18" charset="0"/>
                <a:cs typeface="Times New Roman" panose="02020603050405020304" pitchFamily="18" charset="0"/>
              </a:rPr>
              <a:t>b) the chain whose substituents have the lowest- numbers.</a:t>
            </a:r>
            <a:br>
              <a:rPr lang="en-US" sz="2000" b="0" i="0" dirty="0">
                <a:solidFill>
                  <a:srgbClr val="000000"/>
                </a:solidFill>
                <a:effectLst/>
                <a:latin typeface="Times New Roman" panose="02020603050405020304" pitchFamily="18" charset="0"/>
                <a:cs typeface="Times New Roman" panose="02020603050405020304" pitchFamily="18" charset="0"/>
              </a:rPr>
            </a:br>
            <a:r>
              <a:rPr lang="en-US" sz="2000" b="0" i="0" dirty="0">
                <a:solidFill>
                  <a:srgbClr val="000000"/>
                </a:solidFill>
                <a:effectLst/>
                <a:latin typeface="Times New Roman" panose="02020603050405020304" pitchFamily="18" charset="0"/>
                <a:cs typeface="Times New Roman" panose="02020603050405020304" pitchFamily="18" charset="0"/>
              </a:rPr>
              <a:t>c) the chain having the greatest number of carbon atoms in the smaller side chain.</a:t>
            </a:r>
            <a:br>
              <a:rPr lang="en-US" sz="2000" b="0" i="0" dirty="0">
                <a:solidFill>
                  <a:srgbClr val="000000"/>
                </a:solidFill>
                <a:effectLst/>
                <a:latin typeface="Times New Roman" panose="02020603050405020304" pitchFamily="18" charset="0"/>
                <a:cs typeface="Times New Roman" panose="02020603050405020304" pitchFamily="18" charset="0"/>
              </a:rPr>
            </a:br>
            <a:r>
              <a:rPr lang="en-US" sz="2000" b="0" i="0" dirty="0">
                <a:solidFill>
                  <a:srgbClr val="000000"/>
                </a:solidFill>
                <a:effectLst/>
                <a:latin typeface="Times New Roman" panose="02020603050405020304" pitchFamily="18" charset="0"/>
                <a:cs typeface="Times New Roman" panose="02020603050405020304" pitchFamily="18" charset="0"/>
              </a:rPr>
              <a:t>d)the chain having the least branched side chains. </a:t>
            </a:r>
          </a:p>
          <a:p>
            <a:pPr algn="just">
              <a:lnSpc>
                <a:spcPct val="150000"/>
              </a:lnSpc>
              <a:buFont typeface="+mj-lt"/>
              <a:buAutoNum type="arabicPeriod"/>
            </a:pPr>
            <a:r>
              <a:rPr lang="en-US" sz="2000" b="0" i="0" dirty="0">
                <a:solidFill>
                  <a:srgbClr val="000000"/>
                </a:solidFill>
                <a:effectLst/>
                <a:latin typeface="Times New Roman" panose="02020603050405020304" pitchFamily="18" charset="0"/>
                <a:cs typeface="Times New Roman" panose="02020603050405020304" pitchFamily="18" charset="0"/>
              </a:rPr>
              <a:t>A cyclic (ring) hydrocarbon is designated by the prefix </a:t>
            </a:r>
            <a:r>
              <a:rPr lang="en-US" sz="2000" b="1" i="0" dirty="0">
                <a:solidFill>
                  <a:srgbClr val="000000"/>
                </a:solidFill>
                <a:effectLst/>
                <a:latin typeface="Times New Roman" panose="02020603050405020304" pitchFamily="18" charset="0"/>
                <a:cs typeface="Times New Roman" panose="02020603050405020304" pitchFamily="18" charset="0"/>
              </a:rPr>
              <a:t>cyclo-</a:t>
            </a:r>
            <a:r>
              <a:rPr lang="en-US" sz="2000" b="0" i="0" dirty="0">
                <a:solidFill>
                  <a:srgbClr val="000000"/>
                </a:solidFill>
                <a:effectLst/>
                <a:latin typeface="Times New Roman" panose="02020603050405020304" pitchFamily="18" charset="0"/>
                <a:cs typeface="Times New Roman" panose="02020603050405020304" pitchFamily="18" charset="0"/>
              </a:rPr>
              <a:t> which appears directly in front of the base name.</a:t>
            </a:r>
          </a:p>
        </p:txBody>
      </p:sp>
    </p:spTree>
    <p:extLst>
      <p:ext uri="{BB962C8B-B14F-4D97-AF65-F5344CB8AC3E}">
        <p14:creationId xmlns:p14="http://schemas.microsoft.com/office/powerpoint/2010/main" val="3138293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94F9F0D-3247-2A45-9D3C-AB6F844C59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7433" y="784350"/>
            <a:ext cx="7263849" cy="544399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44B2043-DB08-5D91-6993-3E96985A9074}"/>
              </a:ext>
            </a:extLst>
          </p:cNvPr>
          <p:cNvSpPr txBox="1"/>
          <p:nvPr/>
        </p:nvSpPr>
        <p:spPr>
          <a:xfrm>
            <a:off x="2680603" y="159366"/>
            <a:ext cx="6097508" cy="400110"/>
          </a:xfrm>
          <a:prstGeom prst="rect">
            <a:avLst/>
          </a:prstGeom>
          <a:noFill/>
        </p:spPr>
        <p:txBody>
          <a:bodyPr wrap="square">
            <a:spAutoFit/>
          </a:bodyPr>
          <a:lstStyle/>
          <a:p>
            <a:pPr algn="ctr"/>
            <a:r>
              <a:rPr lang="en-US" sz="2000" b="0" i="0" dirty="0">
                <a:solidFill>
                  <a:srgbClr val="000000"/>
                </a:solidFill>
                <a:effectLst/>
                <a:latin typeface="Times New Roman" panose="02020603050405020304" pitchFamily="18" charset="0"/>
                <a:cs typeface="Times New Roman" panose="02020603050405020304" pitchFamily="18" charset="0"/>
              </a:rPr>
              <a:t>Here are some examples: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4399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428E63-A822-1322-72DC-69F8F63D6CAA}"/>
              </a:ext>
            </a:extLst>
          </p:cNvPr>
          <p:cNvSpPr txBox="1"/>
          <p:nvPr/>
        </p:nvSpPr>
        <p:spPr>
          <a:xfrm>
            <a:off x="387036" y="519766"/>
            <a:ext cx="9789059" cy="2191434"/>
          </a:xfrm>
          <a:prstGeom prst="rect">
            <a:avLst/>
          </a:prstGeom>
          <a:noFill/>
        </p:spPr>
        <p:txBody>
          <a:bodyPr wrap="square">
            <a:spAutoFit/>
          </a:bodyPr>
          <a:lstStyle/>
          <a:p>
            <a:r>
              <a:rPr lang="en-US" sz="2000" b="1" i="0" dirty="0">
                <a:effectLst/>
                <a:latin typeface="Times New Roman" panose="02020603050405020304" pitchFamily="18" charset="0"/>
                <a:cs typeface="Times New Roman" panose="02020603050405020304" pitchFamily="18" charset="0"/>
              </a:rPr>
              <a:t>Alkyl halides</a:t>
            </a:r>
          </a:p>
          <a:p>
            <a:pPr algn="just">
              <a:lnSpc>
                <a:spcPct val="150000"/>
              </a:lnSpc>
            </a:pPr>
            <a:br>
              <a:rPr lang="en-US" sz="2000" b="0" i="0" dirty="0">
                <a:solidFill>
                  <a:srgbClr val="000000"/>
                </a:solidFill>
                <a:effectLst/>
                <a:latin typeface="Times New Roman" panose="02020603050405020304" pitchFamily="18" charset="0"/>
                <a:cs typeface="Times New Roman" panose="02020603050405020304" pitchFamily="18" charset="0"/>
              </a:rPr>
            </a:br>
            <a:r>
              <a:rPr lang="en-US" sz="2000" b="0" i="0" dirty="0">
                <a:solidFill>
                  <a:srgbClr val="000000"/>
                </a:solidFill>
                <a:effectLst/>
                <a:latin typeface="Times New Roman" panose="02020603050405020304" pitchFamily="18" charset="0"/>
                <a:cs typeface="Times New Roman" panose="02020603050405020304" pitchFamily="18" charset="0"/>
              </a:rPr>
              <a:t>The halogen is treated as a substituent on an alkane chain. The halo- substituent is considered of equal rank with an alkyl substituent in the numbering of the parent chain. The halogens are represented as follows:</a:t>
            </a:r>
            <a:endParaRPr lang="en-US" sz="2000"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B2EBE43B-0FBB-C3F1-27AA-1A1298DF29DD}"/>
              </a:ext>
            </a:extLst>
          </p:cNvPr>
          <p:cNvGraphicFramePr>
            <a:graphicFrameLocks noGrp="1"/>
          </p:cNvGraphicFramePr>
          <p:nvPr>
            <p:extLst>
              <p:ext uri="{D42A27DB-BD31-4B8C-83A1-F6EECF244321}">
                <p14:modId xmlns:p14="http://schemas.microsoft.com/office/powerpoint/2010/main" val="633672725"/>
              </p:ext>
            </p:extLst>
          </p:nvPr>
        </p:nvGraphicFramePr>
        <p:xfrm>
          <a:off x="4432425" y="2711200"/>
          <a:ext cx="2203764" cy="1463040"/>
        </p:xfrm>
        <a:graphic>
          <a:graphicData uri="http://schemas.openxmlformats.org/drawingml/2006/table">
            <a:tbl>
              <a:tblPr/>
              <a:tblGrid>
                <a:gridCol w="1101882">
                  <a:extLst>
                    <a:ext uri="{9D8B030D-6E8A-4147-A177-3AD203B41FA5}">
                      <a16:colId xmlns:a16="http://schemas.microsoft.com/office/drawing/2014/main" val="867348781"/>
                    </a:ext>
                  </a:extLst>
                </a:gridCol>
                <a:gridCol w="1101882">
                  <a:extLst>
                    <a:ext uri="{9D8B030D-6E8A-4147-A177-3AD203B41FA5}">
                      <a16:colId xmlns:a16="http://schemas.microsoft.com/office/drawing/2014/main" val="2784494213"/>
                    </a:ext>
                  </a:extLst>
                </a:gridCol>
              </a:tblGrid>
              <a:tr h="0">
                <a:tc>
                  <a:txBody>
                    <a:bodyPr/>
                    <a:lstStyle/>
                    <a:p>
                      <a:r>
                        <a:rPr lang="en-US">
                          <a:latin typeface="Arial, Helvetica, sans-serif"/>
                        </a:rPr>
                        <a:t>F</a:t>
                      </a:r>
                      <a:endParaRPr lang="en-US"/>
                    </a:p>
                  </a:txBody>
                  <a:tcPr anchor="ctr">
                    <a:lnL>
                      <a:noFill/>
                    </a:lnL>
                    <a:lnR>
                      <a:noFill/>
                    </a:lnR>
                    <a:lnT>
                      <a:noFill/>
                    </a:lnT>
                    <a:lnB>
                      <a:noFill/>
                    </a:lnB>
                  </a:tcPr>
                </a:tc>
                <a:tc>
                  <a:txBody>
                    <a:bodyPr/>
                    <a:lstStyle/>
                    <a:p>
                      <a:r>
                        <a:rPr lang="en-US">
                          <a:latin typeface="Arial, Helvetica, sans-serif"/>
                        </a:rPr>
                        <a:t>fluoro-</a:t>
                      </a:r>
                      <a:endParaRPr lang="en-US"/>
                    </a:p>
                  </a:txBody>
                  <a:tcPr anchor="ctr">
                    <a:lnL>
                      <a:noFill/>
                    </a:lnL>
                    <a:lnR>
                      <a:noFill/>
                    </a:lnR>
                    <a:lnT>
                      <a:noFill/>
                    </a:lnT>
                    <a:lnB>
                      <a:noFill/>
                    </a:lnB>
                  </a:tcPr>
                </a:tc>
                <a:extLst>
                  <a:ext uri="{0D108BD9-81ED-4DB2-BD59-A6C34878D82A}">
                    <a16:rowId xmlns:a16="http://schemas.microsoft.com/office/drawing/2014/main" val="2715039604"/>
                  </a:ext>
                </a:extLst>
              </a:tr>
              <a:tr h="0">
                <a:tc>
                  <a:txBody>
                    <a:bodyPr/>
                    <a:lstStyle/>
                    <a:p>
                      <a:r>
                        <a:rPr lang="en-US">
                          <a:latin typeface="Arial, Helvetica, sans-serif"/>
                        </a:rPr>
                        <a:t>Cl</a:t>
                      </a:r>
                      <a:endParaRPr lang="en-US"/>
                    </a:p>
                  </a:txBody>
                  <a:tcPr anchor="ctr">
                    <a:lnL>
                      <a:noFill/>
                    </a:lnL>
                    <a:lnR>
                      <a:noFill/>
                    </a:lnR>
                    <a:lnT>
                      <a:noFill/>
                    </a:lnT>
                    <a:lnB>
                      <a:noFill/>
                    </a:lnB>
                  </a:tcPr>
                </a:tc>
                <a:tc>
                  <a:txBody>
                    <a:bodyPr/>
                    <a:lstStyle/>
                    <a:p>
                      <a:r>
                        <a:rPr lang="en-US">
                          <a:latin typeface="Arial, Helvetica, sans-serif"/>
                        </a:rPr>
                        <a:t>chloro-</a:t>
                      </a:r>
                      <a:endParaRPr lang="en-US"/>
                    </a:p>
                  </a:txBody>
                  <a:tcPr anchor="ctr">
                    <a:lnL>
                      <a:noFill/>
                    </a:lnL>
                    <a:lnR>
                      <a:noFill/>
                    </a:lnR>
                    <a:lnT>
                      <a:noFill/>
                    </a:lnT>
                    <a:lnB>
                      <a:noFill/>
                    </a:lnB>
                  </a:tcPr>
                </a:tc>
                <a:extLst>
                  <a:ext uri="{0D108BD9-81ED-4DB2-BD59-A6C34878D82A}">
                    <a16:rowId xmlns:a16="http://schemas.microsoft.com/office/drawing/2014/main" val="363966246"/>
                  </a:ext>
                </a:extLst>
              </a:tr>
              <a:tr h="0">
                <a:tc>
                  <a:txBody>
                    <a:bodyPr/>
                    <a:lstStyle/>
                    <a:p>
                      <a:r>
                        <a:rPr lang="en-US">
                          <a:latin typeface="Arial, Helvetica, sans-serif"/>
                        </a:rPr>
                        <a:t>Br</a:t>
                      </a:r>
                      <a:endParaRPr lang="en-US"/>
                    </a:p>
                  </a:txBody>
                  <a:tcPr anchor="ctr">
                    <a:lnL>
                      <a:noFill/>
                    </a:lnL>
                    <a:lnR>
                      <a:noFill/>
                    </a:lnR>
                    <a:lnT>
                      <a:noFill/>
                    </a:lnT>
                    <a:lnB>
                      <a:noFill/>
                    </a:lnB>
                  </a:tcPr>
                </a:tc>
                <a:tc>
                  <a:txBody>
                    <a:bodyPr/>
                    <a:lstStyle/>
                    <a:p>
                      <a:r>
                        <a:rPr lang="en-US">
                          <a:latin typeface="Arial, Helvetica, sans-serif"/>
                        </a:rPr>
                        <a:t>bromo-</a:t>
                      </a:r>
                      <a:endParaRPr lang="en-US"/>
                    </a:p>
                  </a:txBody>
                  <a:tcPr anchor="ctr">
                    <a:lnL>
                      <a:noFill/>
                    </a:lnL>
                    <a:lnR>
                      <a:noFill/>
                    </a:lnR>
                    <a:lnT>
                      <a:noFill/>
                    </a:lnT>
                    <a:lnB>
                      <a:noFill/>
                    </a:lnB>
                  </a:tcPr>
                </a:tc>
                <a:extLst>
                  <a:ext uri="{0D108BD9-81ED-4DB2-BD59-A6C34878D82A}">
                    <a16:rowId xmlns:a16="http://schemas.microsoft.com/office/drawing/2014/main" val="2008784205"/>
                  </a:ext>
                </a:extLst>
              </a:tr>
              <a:tr h="0">
                <a:tc>
                  <a:txBody>
                    <a:bodyPr/>
                    <a:lstStyle/>
                    <a:p>
                      <a:r>
                        <a:rPr lang="en-US">
                          <a:latin typeface="Arial, Helvetica, sans-serif"/>
                        </a:rPr>
                        <a:t>I</a:t>
                      </a:r>
                      <a:endParaRPr lang="en-US"/>
                    </a:p>
                  </a:txBody>
                  <a:tcPr anchor="ctr">
                    <a:lnL>
                      <a:noFill/>
                    </a:lnL>
                    <a:lnR>
                      <a:noFill/>
                    </a:lnR>
                    <a:lnT>
                      <a:noFill/>
                    </a:lnT>
                    <a:lnB>
                      <a:noFill/>
                    </a:lnB>
                  </a:tcPr>
                </a:tc>
                <a:tc>
                  <a:txBody>
                    <a:bodyPr/>
                    <a:lstStyle/>
                    <a:p>
                      <a:r>
                        <a:rPr lang="en-US" dirty="0">
                          <a:latin typeface="Arial, Helvetica, sans-serif"/>
                        </a:rPr>
                        <a:t>Iodo-</a:t>
                      </a:r>
                      <a:endParaRPr lang="en-US" dirty="0"/>
                    </a:p>
                  </a:txBody>
                  <a:tcPr anchor="ctr">
                    <a:lnL>
                      <a:noFill/>
                    </a:lnL>
                    <a:lnR>
                      <a:noFill/>
                    </a:lnR>
                    <a:lnT>
                      <a:noFill/>
                    </a:lnT>
                    <a:lnB>
                      <a:noFill/>
                    </a:lnB>
                  </a:tcPr>
                </a:tc>
                <a:extLst>
                  <a:ext uri="{0D108BD9-81ED-4DB2-BD59-A6C34878D82A}">
                    <a16:rowId xmlns:a16="http://schemas.microsoft.com/office/drawing/2014/main" val="3211744934"/>
                  </a:ext>
                </a:extLst>
              </a:tr>
            </a:tbl>
          </a:graphicData>
        </a:graphic>
      </p:graphicFrame>
      <p:sp>
        <p:nvSpPr>
          <p:cNvPr id="5" name="Rectangle 1">
            <a:extLst>
              <a:ext uri="{FF2B5EF4-FFF2-40B4-BE49-F238E27FC236}">
                <a16:creationId xmlns:a16="http://schemas.microsoft.com/office/drawing/2014/main" id="{5C71CB77-C4AD-D7EB-B512-1BDCE9CCB97A}"/>
              </a:ext>
            </a:extLst>
          </p:cNvPr>
          <p:cNvSpPr>
            <a:spLocks noChangeArrowheads="1"/>
          </p:cNvSpPr>
          <p:nvPr/>
        </p:nvSpPr>
        <p:spPr bwMode="auto">
          <a:xfrm>
            <a:off x="838200" y="32702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Rectangle 2">
            <a:extLst>
              <a:ext uri="{FF2B5EF4-FFF2-40B4-BE49-F238E27FC236}">
                <a16:creationId xmlns:a16="http://schemas.microsoft.com/office/drawing/2014/main" id="{ECFB7143-3B0A-4CB2-4D8C-EA050A2F7FD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Here are some examples:</a:t>
            </a:r>
            <a:br>
              <a:rPr kumimoji="0" lang="en-US" altLang="en-US" sz="1800" b="0" i="0" u="none" strike="noStrike" cap="none" normalizeH="0" baseline="0">
                <a:ln>
                  <a:noFill/>
                </a:ln>
                <a:solidFill>
                  <a:schemeClr val="tx1"/>
                </a:solidFill>
                <a:effectLst/>
              </a:rPr>
            </a:br>
            <a:r>
              <a:rPr kumimoji="0" lang="en-US" altLang="en-US" sz="1800" b="0" i="0" u="none" strike="noStrike" cap="none" normalizeH="0" baseline="0">
                <a:ln>
                  <a:noFill/>
                </a:ln>
                <a:solidFill>
                  <a:schemeClr val="tx1"/>
                </a:solidFill>
                <a:effectLst/>
                <a:latin typeface="Arial" panose="020B0604020202020204" pitchFamily="34" charset="0"/>
              </a:rPr>
              <a:t>  </a:t>
            </a:r>
            <a:r>
              <a:rPr kumimoji="0" lang="en-US" altLang="en-US" sz="4200" b="0" i="0" u="none" strike="noStrike" cap="none" normalizeH="0" baseline="0">
                <a:ln>
                  <a:noFill/>
                </a:ln>
                <a:solidFill>
                  <a:schemeClr val="tx1"/>
                </a:solidFill>
                <a:effectLst/>
                <a:latin typeface="Arial" panose="020B0604020202020204" pitchFamily="34" charset="0"/>
              </a:rPr>
              <a:t>                      </a:t>
            </a:r>
            <a:r>
              <a:rPr kumimoji="0" lang="en-US" altLang="en-US" sz="1800" b="0" i="0" u="none" strike="noStrike" cap="none" normalizeH="0" baseline="0">
                <a:ln>
                  <a:noFill/>
                </a:ln>
                <a:solidFill>
                  <a:schemeClr val="tx1"/>
                </a:solidFill>
                <a:effectLst/>
                <a:latin typeface="Arial" panose="020B0604020202020204" pitchFamily="34" charset="0"/>
              </a:rPr>
              <a:t> </a:t>
            </a:r>
          </a:p>
        </p:txBody>
      </p:sp>
      <p:pic>
        <p:nvPicPr>
          <p:cNvPr id="2051" name="Picture 3">
            <a:extLst>
              <a:ext uri="{FF2B5EF4-FFF2-40B4-BE49-F238E27FC236}">
                <a16:creationId xmlns:a16="http://schemas.microsoft.com/office/drawing/2014/main" id="{733604A0-1C3C-29BE-DEAF-FF5E193CBB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3217" y="4733290"/>
            <a:ext cx="6685566" cy="141694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FCF2CC0A-6D3A-2480-97A2-28FF17862261}"/>
              </a:ext>
            </a:extLst>
          </p:cNvPr>
          <p:cNvSpPr txBox="1"/>
          <p:nvPr/>
        </p:nvSpPr>
        <p:spPr>
          <a:xfrm>
            <a:off x="108642" y="4312103"/>
            <a:ext cx="3168713" cy="369332"/>
          </a:xfrm>
          <a:prstGeom prst="rect">
            <a:avLst/>
          </a:prstGeom>
          <a:noFill/>
        </p:spPr>
        <p:txBody>
          <a:bodyPr wrap="square">
            <a:spAutoFit/>
          </a:bodyPr>
          <a:lstStyle/>
          <a:p>
            <a:pPr algn="ctr"/>
            <a:r>
              <a:rPr lang="en-US" b="0" i="0" dirty="0">
                <a:solidFill>
                  <a:srgbClr val="000000"/>
                </a:solidFill>
                <a:effectLst/>
                <a:latin typeface="Arial" panose="020B0604020202020204" pitchFamily="34" charset="0"/>
              </a:rPr>
              <a:t>Here are some examples</a:t>
            </a:r>
            <a:endParaRPr lang="en-US" dirty="0"/>
          </a:p>
        </p:txBody>
      </p:sp>
    </p:spTree>
    <p:extLst>
      <p:ext uri="{BB962C8B-B14F-4D97-AF65-F5344CB8AC3E}">
        <p14:creationId xmlns:p14="http://schemas.microsoft.com/office/powerpoint/2010/main" val="411042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E5A8DD-E5BB-B1AE-49C5-C2687F6D8421}"/>
              </a:ext>
            </a:extLst>
          </p:cNvPr>
          <p:cNvSpPr txBox="1"/>
          <p:nvPr/>
        </p:nvSpPr>
        <p:spPr>
          <a:xfrm>
            <a:off x="717110" y="1185290"/>
            <a:ext cx="10757779" cy="3268652"/>
          </a:xfrm>
          <a:prstGeom prst="rect">
            <a:avLst/>
          </a:prstGeom>
          <a:noFill/>
        </p:spPr>
        <p:txBody>
          <a:bodyPr wrap="square">
            <a:spAutoFit/>
          </a:bodyPr>
          <a:lstStyle/>
          <a:p>
            <a:pPr algn="just">
              <a:lnSpc>
                <a:spcPct val="150000"/>
              </a:lnSpc>
            </a:pPr>
            <a:r>
              <a:rPr lang="en-US" sz="2000" b="1" i="0" dirty="0">
                <a:effectLst/>
                <a:latin typeface="Times New Roman" panose="02020603050405020304" pitchFamily="18" charset="0"/>
                <a:cs typeface="Times New Roman" panose="02020603050405020304" pitchFamily="18" charset="0"/>
              </a:rPr>
              <a:t>Alkenes and Alkynes - unsaturated hydrocarbons</a:t>
            </a:r>
          </a:p>
          <a:p>
            <a:pPr algn="just">
              <a:lnSpc>
                <a:spcPct val="150000"/>
              </a:lnSpc>
            </a:pPr>
            <a:br>
              <a:rPr lang="en-US" sz="2000" b="0" i="0" dirty="0">
                <a:solidFill>
                  <a:srgbClr val="000000"/>
                </a:solidFill>
                <a:effectLst/>
                <a:latin typeface="Times New Roman" panose="02020603050405020304" pitchFamily="18" charset="0"/>
                <a:cs typeface="Times New Roman" panose="02020603050405020304" pitchFamily="18" charset="0"/>
              </a:rPr>
            </a:br>
            <a:r>
              <a:rPr lang="en-US" sz="2000" b="0" i="0" dirty="0">
                <a:solidFill>
                  <a:srgbClr val="000000"/>
                </a:solidFill>
                <a:effectLst/>
                <a:latin typeface="Times New Roman" panose="02020603050405020304" pitchFamily="18" charset="0"/>
                <a:cs typeface="Times New Roman" panose="02020603050405020304" pitchFamily="18" charset="0"/>
              </a:rPr>
              <a:t>Double bonds in hydrocarbons are indicated by replacing the suffix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ane</a:t>
            </a:r>
            <a:r>
              <a:rPr lang="en-US" sz="2000" b="0" i="0" dirty="0">
                <a:solidFill>
                  <a:srgbClr val="000000"/>
                </a:solidFill>
                <a:effectLst/>
                <a:latin typeface="Times New Roman" panose="02020603050405020304" pitchFamily="18" charset="0"/>
                <a:cs typeface="Times New Roman" panose="02020603050405020304" pitchFamily="18" charset="0"/>
              </a:rPr>
              <a:t> with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ene</a:t>
            </a:r>
            <a:r>
              <a:rPr lang="en-US" sz="2000" b="0" i="0" dirty="0">
                <a:solidFill>
                  <a:srgbClr val="000000"/>
                </a:solidFill>
                <a:effectLst/>
                <a:latin typeface="Times New Roman" panose="02020603050405020304" pitchFamily="18" charset="0"/>
                <a:cs typeface="Times New Roman" panose="02020603050405020304" pitchFamily="18" charset="0"/>
              </a:rPr>
              <a:t>. If there is more than one double bond, the suffix is expanded to include a prefix that indicates the number of double bonds present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adiene</a:t>
            </a:r>
            <a:r>
              <a:rPr lang="en-US" sz="2000" b="0" i="0" dirty="0">
                <a:solidFill>
                  <a:srgbClr val="000000"/>
                </a:solidFill>
                <a:effectLst/>
                <a:latin typeface="Times New Roman" panose="02020603050405020304" pitchFamily="18" charset="0"/>
                <a:cs typeface="Times New Roman" panose="02020603050405020304" pitchFamily="18" charset="0"/>
              </a:rPr>
              <a:t>,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atriene</a:t>
            </a:r>
            <a:r>
              <a:rPr lang="en-US" sz="2000" b="0" i="0" dirty="0">
                <a:solidFill>
                  <a:srgbClr val="000000"/>
                </a:solidFill>
                <a:effectLst/>
                <a:latin typeface="Times New Roman" panose="02020603050405020304" pitchFamily="18" charset="0"/>
                <a:cs typeface="Times New Roman" panose="02020603050405020304" pitchFamily="18" charset="0"/>
              </a:rPr>
              <a:t>, etc.). Triple bonds are named in a similar way using the suffix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yne</a:t>
            </a:r>
            <a:r>
              <a:rPr lang="en-US" sz="2000" b="0" i="0" dirty="0">
                <a:solidFill>
                  <a:srgbClr val="000000"/>
                </a:solidFill>
                <a:effectLst/>
                <a:latin typeface="Times New Roman" panose="02020603050405020304" pitchFamily="18" charset="0"/>
                <a:cs typeface="Times New Roman" panose="02020603050405020304" pitchFamily="18" charset="0"/>
              </a:rPr>
              <a:t>. The position of the multiple bond(s) within the parent chain is(are) indicated by placing the number(s) of the first carbon of the multiple bond(s) directly in front of the base name.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4054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9AB50F33-8041-F229-29CD-011570A538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6629" y="1260788"/>
            <a:ext cx="7758741" cy="48774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494F8DF-EF36-5480-E2DF-F04ED2F4409E}"/>
              </a:ext>
            </a:extLst>
          </p:cNvPr>
          <p:cNvSpPr txBox="1"/>
          <p:nvPr/>
        </p:nvSpPr>
        <p:spPr>
          <a:xfrm>
            <a:off x="4074059" y="350419"/>
            <a:ext cx="3489733" cy="461665"/>
          </a:xfrm>
          <a:prstGeom prst="rect">
            <a:avLst/>
          </a:prstGeom>
          <a:noFill/>
        </p:spPr>
        <p:txBody>
          <a:bodyPr wrap="square">
            <a:spAutoFit/>
          </a:bodyPr>
          <a:lstStyle/>
          <a:p>
            <a:pPr algn="ctr"/>
            <a:r>
              <a:rPr lang="en-US" sz="2400" b="0" i="0" dirty="0">
                <a:solidFill>
                  <a:srgbClr val="000000"/>
                </a:solidFill>
                <a:effectLst/>
                <a:latin typeface="Times New Roman" panose="02020603050405020304" pitchFamily="18" charset="0"/>
                <a:cs typeface="Times New Roman" panose="02020603050405020304" pitchFamily="18" charset="0"/>
              </a:rPr>
              <a:t>Here are some examples: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4351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4FF8A9-EEE5-6187-29F7-BAC5083E268D}"/>
              </a:ext>
            </a:extLst>
          </p:cNvPr>
          <p:cNvSpPr txBox="1"/>
          <p:nvPr/>
        </p:nvSpPr>
        <p:spPr>
          <a:xfrm>
            <a:off x="251233" y="327909"/>
            <a:ext cx="10368481" cy="3268652"/>
          </a:xfrm>
          <a:prstGeom prst="rect">
            <a:avLst/>
          </a:prstGeom>
          <a:noFill/>
        </p:spPr>
        <p:txBody>
          <a:bodyPr wrap="square">
            <a:spAutoFit/>
          </a:bodyPr>
          <a:lstStyle/>
          <a:p>
            <a:pPr algn="just">
              <a:lnSpc>
                <a:spcPct val="150000"/>
              </a:lnSpc>
            </a:pPr>
            <a:r>
              <a:rPr lang="en-US" sz="2000" b="1" i="0" dirty="0">
                <a:effectLst/>
                <a:latin typeface="Times New Roman" panose="02020603050405020304" pitchFamily="18" charset="0"/>
                <a:cs typeface="Times New Roman" panose="02020603050405020304" pitchFamily="18" charset="0"/>
              </a:rPr>
              <a:t>Alcohols</a:t>
            </a:r>
          </a:p>
          <a:p>
            <a:pPr algn="just">
              <a:lnSpc>
                <a:spcPct val="150000"/>
              </a:lnSpc>
            </a:pPr>
            <a:br>
              <a:rPr lang="en-US" sz="2000" b="0" i="0" dirty="0">
                <a:solidFill>
                  <a:srgbClr val="000000"/>
                </a:solidFill>
                <a:effectLst/>
                <a:latin typeface="Times New Roman" panose="02020603050405020304" pitchFamily="18" charset="0"/>
                <a:cs typeface="Times New Roman" panose="02020603050405020304" pitchFamily="18" charset="0"/>
              </a:rPr>
            </a:br>
            <a:r>
              <a:rPr lang="en-US" sz="2000" b="0" i="0" dirty="0" err="1">
                <a:solidFill>
                  <a:srgbClr val="000000"/>
                </a:solidFill>
                <a:effectLst/>
                <a:latin typeface="Times New Roman" panose="02020603050405020304" pitchFamily="18" charset="0"/>
                <a:cs typeface="Times New Roman" panose="02020603050405020304" pitchFamily="18" charset="0"/>
              </a:rPr>
              <a:t>Alcohols</a:t>
            </a:r>
            <a:r>
              <a:rPr lang="en-US" sz="2000" b="0" i="0" dirty="0">
                <a:solidFill>
                  <a:srgbClr val="000000"/>
                </a:solidFill>
                <a:effectLst/>
                <a:latin typeface="Times New Roman" panose="02020603050405020304" pitchFamily="18" charset="0"/>
                <a:cs typeface="Times New Roman" panose="02020603050405020304" pitchFamily="18" charset="0"/>
              </a:rPr>
              <a:t> are named by replacing the suffix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ane</a:t>
            </a:r>
            <a:r>
              <a:rPr lang="en-US" sz="2000" b="0" i="0" dirty="0">
                <a:solidFill>
                  <a:srgbClr val="000000"/>
                </a:solidFill>
                <a:effectLst/>
                <a:latin typeface="Times New Roman" panose="02020603050405020304" pitchFamily="18" charset="0"/>
                <a:cs typeface="Times New Roman" panose="02020603050405020304" pitchFamily="18" charset="0"/>
              </a:rPr>
              <a:t> with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anol</a:t>
            </a:r>
            <a:r>
              <a:rPr lang="en-US" sz="2000" b="0" i="0" dirty="0">
                <a:solidFill>
                  <a:srgbClr val="000000"/>
                </a:solidFill>
                <a:effectLst/>
                <a:latin typeface="Times New Roman" panose="02020603050405020304" pitchFamily="18" charset="0"/>
                <a:cs typeface="Times New Roman" panose="02020603050405020304" pitchFamily="18" charset="0"/>
              </a:rPr>
              <a:t>. If there is more than one hydroxyl group (-OH), the suffix is expanded to include a prefix that indicates the number of hydroxyl groups present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anediol</a:t>
            </a:r>
            <a:r>
              <a:rPr lang="en-US" sz="2000" b="0" i="0" dirty="0">
                <a:solidFill>
                  <a:srgbClr val="000000"/>
                </a:solidFill>
                <a:effectLst/>
                <a:latin typeface="Times New Roman" panose="02020603050405020304" pitchFamily="18" charset="0"/>
                <a:cs typeface="Times New Roman" panose="02020603050405020304" pitchFamily="18" charset="0"/>
              </a:rPr>
              <a:t>, </a:t>
            </a:r>
            <a:r>
              <a:rPr lang="en-US" sz="2000" b="1" i="0" dirty="0">
                <a:solidFill>
                  <a:srgbClr val="000000"/>
                </a:solidFill>
                <a:effectLst/>
                <a:latin typeface="Times New Roman" panose="02020603050405020304" pitchFamily="18" charset="0"/>
                <a:cs typeface="Times New Roman" panose="02020603050405020304" pitchFamily="18" charset="0"/>
              </a:rPr>
              <a:t>-</a:t>
            </a:r>
            <a:r>
              <a:rPr lang="en-US" sz="2000" b="1" i="0" dirty="0" err="1">
                <a:solidFill>
                  <a:srgbClr val="000000"/>
                </a:solidFill>
                <a:effectLst/>
                <a:latin typeface="Times New Roman" panose="02020603050405020304" pitchFamily="18" charset="0"/>
                <a:cs typeface="Times New Roman" panose="02020603050405020304" pitchFamily="18" charset="0"/>
              </a:rPr>
              <a:t>anetriol</a:t>
            </a:r>
            <a:r>
              <a:rPr lang="en-US" sz="2000" b="0" i="0" dirty="0">
                <a:solidFill>
                  <a:srgbClr val="000000"/>
                </a:solidFill>
                <a:effectLst/>
                <a:latin typeface="Times New Roman" panose="02020603050405020304" pitchFamily="18" charset="0"/>
                <a:cs typeface="Times New Roman" panose="02020603050405020304" pitchFamily="18" charset="0"/>
              </a:rPr>
              <a:t>, etc.). The position of the hydroxyl group(s) on the parent chain is(are) indicated by placing the number(s) corresponding to the location(s) on the parent chain directly in front of the base name (same as alkenes).</a:t>
            </a:r>
            <a:endParaRPr lang="en-US" sz="2000" dirty="0">
              <a:latin typeface="Times New Roman" panose="02020603050405020304" pitchFamily="18" charset="0"/>
              <a:cs typeface="Times New Roman" panose="02020603050405020304" pitchFamily="18" charset="0"/>
            </a:endParaRPr>
          </a:p>
        </p:txBody>
      </p:sp>
      <p:pic>
        <p:nvPicPr>
          <p:cNvPr id="4098" name="Picture 2">
            <a:extLst>
              <a:ext uri="{FF2B5EF4-FFF2-40B4-BE49-F238E27FC236}">
                <a16:creationId xmlns:a16="http://schemas.microsoft.com/office/drawing/2014/main" id="{78F9F9CA-70B5-4AE1-AC83-57FF06963D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279" y="3189084"/>
            <a:ext cx="5636843" cy="313928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7C383EA-DA05-D502-906E-182DCA13F4B6}"/>
              </a:ext>
            </a:extLst>
          </p:cNvPr>
          <p:cNvSpPr txBox="1"/>
          <p:nvPr/>
        </p:nvSpPr>
        <p:spPr>
          <a:xfrm>
            <a:off x="251233" y="3754522"/>
            <a:ext cx="3489733" cy="461665"/>
          </a:xfrm>
          <a:prstGeom prst="rect">
            <a:avLst/>
          </a:prstGeom>
          <a:noFill/>
        </p:spPr>
        <p:txBody>
          <a:bodyPr wrap="square">
            <a:spAutoFit/>
          </a:bodyPr>
          <a:lstStyle/>
          <a:p>
            <a:pPr algn="ctr"/>
            <a:r>
              <a:rPr lang="en-US" sz="2400" b="0" i="0" dirty="0">
                <a:solidFill>
                  <a:srgbClr val="000000"/>
                </a:solidFill>
                <a:effectLst/>
                <a:latin typeface="Times New Roman" panose="02020603050405020304" pitchFamily="18" charset="0"/>
                <a:cs typeface="Times New Roman" panose="02020603050405020304" pitchFamily="18" charset="0"/>
              </a:rPr>
              <a:t>Here are some examples: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1165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84CABD-F253-4488-341C-2AAB7E8F8F83}"/>
              </a:ext>
            </a:extLst>
          </p:cNvPr>
          <p:cNvSpPr txBox="1"/>
          <p:nvPr/>
        </p:nvSpPr>
        <p:spPr>
          <a:xfrm>
            <a:off x="314609" y="195579"/>
            <a:ext cx="3189082" cy="461665"/>
          </a:xfrm>
          <a:prstGeom prst="rect">
            <a:avLst/>
          </a:prstGeom>
          <a:noFill/>
        </p:spPr>
        <p:txBody>
          <a:bodyPr wrap="square">
            <a:spAutoFit/>
          </a:bodyPr>
          <a:lstStyle/>
          <a:p>
            <a:pPr algn="l"/>
            <a:r>
              <a:rPr lang="en-US" sz="2400" b="1" dirty="0">
                <a:solidFill>
                  <a:srgbClr val="0372A6"/>
                </a:solidFill>
                <a:effectLst/>
                <a:latin typeface="Times New Roman" panose="02020603050405020304" pitchFamily="18" charset="0"/>
                <a:cs typeface="Times New Roman" panose="02020603050405020304" pitchFamily="18" charset="0"/>
              </a:rPr>
              <a:t>Naming Cycloalkanes</a:t>
            </a:r>
          </a:p>
        </p:txBody>
      </p:sp>
      <p:sp>
        <p:nvSpPr>
          <p:cNvPr id="5" name="TextBox 4">
            <a:extLst>
              <a:ext uri="{FF2B5EF4-FFF2-40B4-BE49-F238E27FC236}">
                <a16:creationId xmlns:a16="http://schemas.microsoft.com/office/drawing/2014/main" id="{F190CFE0-9D49-D8B8-75FB-BDB771C244E0}"/>
              </a:ext>
            </a:extLst>
          </p:cNvPr>
          <p:cNvSpPr txBox="1"/>
          <p:nvPr/>
        </p:nvSpPr>
        <p:spPr>
          <a:xfrm>
            <a:off x="396088" y="943544"/>
            <a:ext cx="11246667" cy="1697901"/>
          </a:xfrm>
          <a:prstGeom prst="rect">
            <a:avLst/>
          </a:prstGeom>
          <a:noFill/>
        </p:spPr>
        <p:txBody>
          <a:bodyPr wrap="square">
            <a:spAutoFit/>
          </a:bodyPr>
          <a:lstStyle/>
          <a:p>
            <a:pPr marL="285750" indent="-285750" algn="just">
              <a:lnSpc>
                <a:spcPct val="150000"/>
              </a:lnSpc>
              <a:buFont typeface="Wingdings" panose="05000000000000000000" pitchFamily="2" charset="2"/>
              <a:buChar char="v"/>
            </a:pPr>
            <a:r>
              <a:rPr lang="en-US" b="0" i="0" dirty="0">
                <a:solidFill>
                  <a:srgbClr val="000000"/>
                </a:solidFill>
                <a:effectLst/>
                <a:latin typeface="Times New Roman" panose="02020603050405020304" pitchFamily="18" charset="0"/>
                <a:cs typeface="Times New Roman" panose="02020603050405020304" pitchFamily="18" charset="0"/>
              </a:rPr>
              <a:t>Many organic compounds found in nature or created in a laboratory contain rings of carbon atoms with distinguishing chemical properties; these compounds are known as cycloalkanes. </a:t>
            </a:r>
          </a:p>
          <a:p>
            <a:pPr marL="285750" indent="-285750" algn="just">
              <a:lnSpc>
                <a:spcPct val="150000"/>
              </a:lnSpc>
              <a:buFont typeface="Wingdings" panose="05000000000000000000" pitchFamily="2" charset="2"/>
              <a:buChar char="v"/>
            </a:pPr>
            <a:r>
              <a:rPr lang="en-US" b="0" i="0" dirty="0">
                <a:solidFill>
                  <a:srgbClr val="000000"/>
                </a:solidFill>
                <a:effectLst/>
                <a:latin typeface="Times New Roman" panose="02020603050405020304" pitchFamily="18" charset="0"/>
                <a:cs typeface="Times New Roman" panose="02020603050405020304" pitchFamily="18" charset="0"/>
              </a:rPr>
              <a:t>Cycloalkanes only contain carbon-hydrogen bonds and carbon-carbon single bonds, but in cycloalkanes, the carbon atoms are joined in a ring. The smallest cycloalkane is cyclopropane.</a:t>
            </a:r>
          </a:p>
        </p:txBody>
      </p:sp>
      <p:pic>
        <p:nvPicPr>
          <p:cNvPr id="1026" name="Picture 2" descr="Cyclopropane has a formula of CH2CH2CH2 and is triangle shaped. Cyclobutane has a formula of CH2CH2CH2CH2 and is square shaped. Cyclopentane has a formula of (CH2)5 and is shaped like a pentagon. Cyclohexane has a formula of (CH2)6 and is shaped like a hexagon.">
            <a:extLst>
              <a:ext uri="{FF2B5EF4-FFF2-40B4-BE49-F238E27FC236}">
                <a16:creationId xmlns:a16="http://schemas.microsoft.com/office/drawing/2014/main" id="{00C63FA3-0258-D7F9-19EE-1232214AF1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2251" y="2725353"/>
            <a:ext cx="3590025" cy="3684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yclohexane depicted as a hexagon with CH2 at each point of the hexagon.">
            <a:extLst>
              <a:ext uri="{FF2B5EF4-FFF2-40B4-BE49-F238E27FC236}">
                <a16:creationId xmlns:a16="http://schemas.microsoft.com/office/drawing/2014/main" id="{2BAEFD09-F7BD-AF0E-8052-80B956735D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821" y="3293088"/>
            <a:ext cx="1420159" cy="15205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yclohexane depicted as a hexagon without carbons written in and two hydrogens coming off of each point.">
            <a:extLst>
              <a:ext uri="{FF2B5EF4-FFF2-40B4-BE49-F238E27FC236}">
                <a16:creationId xmlns:a16="http://schemas.microsoft.com/office/drawing/2014/main" id="{9EA0A2CC-225D-D352-D38E-F2836D77F3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4975" y="3314607"/>
            <a:ext cx="1420159" cy="149905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yclohexane depicted as a hexagon without carbons or hydrogens written in.">
            <a:extLst>
              <a:ext uri="{FF2B5EF4-FFF2-40B4-BE49-F238E27FC236}">
                <a16:creationId xmlns:a16="http://schemas.microsoft.com/office/drawing/2014/main" id="{21DE07C8-DB2D-89C2-A08E-65E36C596E0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67129" y="3474676"/>
            <a:ext cx="1028871" cy="1178915"/>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Arrow Connector 9">
            <a:extLst>
              <a:ext uri="{FF2B5EF4-FFF2-40B4-BE49-F238E27FC236}">
                <a16:creationId xmlns:a16="http://schemas.microsoft.com/office/drawing/2014/main" id="{3CE397CB-E5BF-4239-4339-30D65838DDAF}"/>
              </a:ext>
            </a:extLst>
          </p:cNvPr>
          <p:cNvCxnSpPr>
            <a:stCxn id="6" idx="3"/>
          </p:cNvCxnSpPr>
          <p:nvPr/>
        </p:nvCxnSpPr>
        <p:spPr>
          <a:xfrm>
            <a:off x="1782980" y="4053375"/>
            <a:ext cx="65240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7A54169-FD59-078B-1196-1CCA003CE619}"/>
              </a:ext>
            </a:extLst>
          </p:cNvPr>
          <p:cNvCxnSpPr>
            <a:stCxn id="7" idx="3"/>
          </p:cNvCxnSpPr>
          <p:nvPr/>
        </p:nvCxnSpPr>
        <p:spPr>
          <a:xfrm flipV="1">
            <a:off x="4135134" y="4064134"/>
            <a:ext cx="68131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20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B9361EC1-CEE8-3737-5121-33773EDAB1BD}"/>
              </a:ext>
            </a:extLst>
          </p:cNvPr>
          <p:cNvGraphicFramePr>
            <a:graphicFrameLocks noGrp="1"/>
          </p:cNvGraphicFramePr>
          <p:nvPr>
            <p:extLst>
              <p:ext uri="{D42A27DB-BD31-4B8C-83A1-F6EECF244321}">
                <p14:modId xmlns:p14="http://schemas.microsoft.com/office/powerpoint/2010/main" val="2820708449"/>
              </p:ext>
            </p:extLst>
          </p:nvPr>
        </p:nvGraphicFramePr>
        <p:xfrm>
          <a:off x="2312658" y="229350"/>
          <a:ext cx="6632165" cy="6211304"/>
        </p:xfrm>
        <a:graphic>
          <a:graphicData uri="http://schemas.openxmlformats.org/drawingml/2006/table">
            <a:tbl>
              <a:tblPr firstRow="1" bandRow="1">
                <a:tableStyleId>{9D7B26C5-4107-4FEC-AEDC-1716B250A1EF}</a:tableStyleId>
              </a:tblPr>
              <a:tblGrid>
                <a:gridCol w="1621925">
                  <a:extLst>
                    <a:ext uri="{9D8B030D-6E8A-4147-A177-3AD203B41FA5}">
                      <a16:colId xmlns:a16="http://schemas.microsoft.com/office/drawing/2014/main" val="3934519788"/>
                    </a:ext>
                  </a:extLst>
                </a:gridCol>
                <a:gridCol w="1750793">
                  <a:extLst>
                    <a:ext uri="{9D8B030D-6E8A-4147-A177-3AD203B41FA5}">
                      <a16:colId xmlns:a16="http://schemas.microsoft.com/office/drawing/2014/main" val="2769707161"/>
                    </a:ext>
                  </a:extLst>
                </a:gridCol>
                <a:gridCol w="3259447">
                  <a:extLst>
                    <a:ext uri="{9D8B030D-6E8A-4147-A177-3AD203B41FA5}">
                      <a16:colId xmlns:a16="http://schemas.microsoft.com/office/drawing/2014/main" val="494290115"/>
                    </a:ext>
                  </a:extLst>
                </a:gridCol>
              </a:tblGrid>
              <a:tr h="370840">
                <a:tc>
                  <a:txBody>
                    <a:bodyPr/>
                    <a:lstStyle/>
                    <a:p>
                      <a:pPr algn="ctr"/>
                      <a:r>
                        <a:rPr lang="en-US" dirty="0"/>
                        <a:t>Cycloalkane </a:t>
                      </a:r>
                    </a:p>
                  </a:txBody>
                  <a:tcPr/>
                </a:tc>
                <a:tc>
                  <a:txBody>
                    <a:bodyPr/>
                    <a:lstStyle/>
                    <a:p>
                      <a:pPr algn="ctr"/>
                      <a:r>
                        <a:rPr lang="en-US" dirty="0"/>
                        <a:t>Molecular formula </a:t>
                      </a:r>
                    </a:p>
                  </a:txBody>
                  <a:tcPr/>
                </a:tc>
                <a:tc>
                  <a:txBody>
                    <a:bodyPr/>
                    <a:lstStyle/>
                    <a:p>
                      <a:r>
                        <a:rPr lang="en-US" dirty="0"/>
                        <a:t>Basic structure </a:t>
                      </a:r>
                    </a:p>
                  </a:txBody>
                  <a:tcPr/>
                </a:tc>
                <a:extLst>
                  <a:ext uri="{0D108BD9-81ED-4DB2-BD59-A6C34878D82A}">
                    <a16:rowId xmlns:a16="http://schemas.microsoft.com/office/drawing/2014/main" val="1750342449"/>
                  </a:ext>
                </a:extLst>
              </a:tr>
              <a:tr h="629652">
                <a:tc>
                  <a:txBody>
                    <a:bodyPr/>
                    <a:lstStyle/>
                    <a:p>
                      <a:pPr algn="ctr"/>
                      <a:r>
                        <a:rPr lang="en-US" dirty="0"/>
                        <a:t>Cyclopropane</a:t>
                      </a:r>
                    </a:p>
                  </a:txBody>
                  <a:tcPr/>
                </a:tc>
                <a:tc>
                  <a:txBody>
                    <a:bodyPr/>
                    <a:lstStyle/>
                    <a:p>
                      <a:pPr algn="ctr"/>
                      <a:r>
                        <a:rPr lang="en-US" dirty="0"/>
                        <a:t>C3H6</a:t>
                      </a:r>
                    </a:p>
                  </a:txBody>
                  <a:tcPr/>
                </a:tc>
                <a:tc>
                  <a:txBody>
                    <a:bodyPr/>
                    <a:lstStyle/>
                    <a:p>
                      <a:endParaRPr lang="en-US" dirty="0"/>
                    </a:p>
                  </a:txBody>
                  <a:tcPr/>
                </a:tc>
                <a:extLst>
                  <a:ext uri="{0D108BD9-81ED-4DB2-BD59-A6C34878D82A}">
                    <a16:rowId xmlns:a16="http://schemas.microsoft.com/office/drawing/2014/main" val="576772017"/>
                  </a:ext>
                </a:extLst>
              </a:tr>
              <a:tr h="651850">
                <a:tc>
                  <a:txBody>
                    <a:bodyPr/>
                    <a:lstStyle/>
                    <a:p>
                      <a:pPr algn="ctr"/>
                      <a:r>
                        <a:rPr lang="en-US" dirty="0"/>
                        <a:t>Cyclobutane </a:t>
                      </a:r>
                    </a:p>
                  </a:txBody>
                  <a:tcPr/>
                </a:tc>
                <a:tc>
                  <a:txBody>
                    <a:bodyPr/>
                    <a:lstStyle/>
                    <a:p>
                      <a:pPr algn="ctr"/>
                      <a:r>
                        <a:rPr lang="en-US" dirty="0"/>
                        <a:t>C4H8</a:t>
                      </a:r>
                    </a:p>
                  </a:txBody>
                  <a:tcPr/>
                </a:tc>
                <a:tc>
                  <a:txBody>
                    <a:bodyPr/>
                    <a:lstStyle/>
                    <a:p>
                      <a:endParaRPr lang="en-US" dirty="0"/>
                    </a:p>
                  </a:txBody>
                  <a:tcPr/>
                </a:tc>
                <a:extLst>
                  <a:ext uri="{0D108BD9-81ED-4DB2-BD59-A6C34878D82A}">
                    <a16:rowId xmlns:a16="http://schemas.microsoft.com/office/drawing/2014/main" val="610746064"/>
                  </a:ext>
                </a:extLst>
              </a:tr>
              <a:tr h="760491">
                <a:tc>
                  <a:txBody>
                    <a:bodyPr/>
                    <a:lstStyle/>
                    <a:p>
                      <a:pPr algn="ctr"/>
                      <a:r>
                        <a:rPr lang="en-US" dirty="0"/>
                        <a:t>Cyclopentane </a:t>
                      </a:r>
                    </a:p>
                  </a:txBody>
                  <a:tcPr/>
                </a:tc>
                <a:tc>
                  <a:txBody>
                    <a:bodyPr/>
                    <a:lstStyle/>
                    <a:p>
                      <a:pPr algn="ctr"/>
                      <a:r>
                        <a:rPr lang="en-US" dirty="0"/>
                        <a:t>C5H10</a:t>
                      </a:r>
                    </a:p>
                  </a:txBody>
                  <a:tcPr/>
                </a:tc>
                <a:tc>
                  <a:txBody>
                    <a:bodyPr/>
                    <a:lstStyle/>
                    <a:p>
                      <a:endParaRPr lang="en-US" dirty="0"/>
                    </a:p>
                  </a:txBody>
                  <a:tcPr/>
                </a:tc>
                <a:extLst>
                  <a:ext uri="{0D108BD9-81ED-4DB2-BD59-A6C34878D82A}">
                    <a16:rowId xmlns:a16="http://schemas.microsoft.com/office/drawing/2014/main" val="312851724"/>
                  </a:ext>
                </a:extLst>
              </a:tr>
              <a:tr h="651850">
                <a:tc>
                  <a:txBody>
                    <a:bodyPr/>
                    <a:lstStyle/>
                    <a:p>
                      <a:pPr algn="ctr"/>
                      <a:r>
                        <a:rPr lang="en-US" dirty="0"/>
                        <a:t>Cyclohexane</a:t>
                      </a:r>
                    </a:p>
                  </a:txBody>
                  <a:tcPr/>
                </a:tc>
                <a:tc>
                  <a:txBody>
                    <a:bodyPr/>
                    <a:lstStyle/>
                    <a:p>
                      <a:pPr algn="ctr"/>
                      <a:r>
                        <a:rPr lang="en-US" dirty="0"/>
                        <a:t>C6H12</a:t>
                      </a:r>
                    </a:p>
                  </a:txBody>
                  <a:tcPr/>
                </a:tc>
                <a:tc>
                  <a:txBody>
                    <a:bodyPr/>
                    <a:lstStyle/>
                    <a:p>
                      <a:endParaRPr lang="en-US" dirty="0"/>
                    </a:p>
                  </a:txBody>
                  <a:tcPr/>
                </a:tc>
                <a:extLst>
                  <a:ext uri="{0D108BD9-81ED-4DB2-BD59-A6C34878D82A}">
                    <a16:rowId xmlns:a16="http://schemas.microsoft.com/office/drawing/2014/main" val="2895370081"/>
                  </a:ext>
                </a:extLst>
              </a:tr>
              <a:tr h="733330">
                <a:tc>
                  <a:txBody>
                    <a:bodyPr/>
                    <a:lstStyle/>
                    <a:p>
                      <a:pPr algn="ctr"/>
                      <a:r>
                        <a:rPr lang="en-US" dirty="0"/>
                        <a:t>Cycloheptane</a:t>
                      </a:r>
                    </a:p>
                  </a:txBody>
                  <a:tcPr/>
                </a:tc>
                <a:tc>
                  <a:txBody>
                    <a:bodyPr/>
                    <a:lstStyle/>
                    <a:p>
                      <a:pPr algn="ctr"/>
                      <a:r>
                        <a:rPr lang="en-US" dirty="0"/>
                        <a:t>C7H14</a:t>
                      </a:r>
                    </a:p>
                  </a:txBody>
                  <a:tcPr/>
                </a:tc>
                <a:tc>
                  <a:txBody>
                    <a:bodyPr/>
                    <a:lstStyle/>
                    <a:p>
                      <a:endParaRPr lang="en-US" dirty="0"/>
                    </a:p>
                  </a:txBody>
                  <a:tcPr/>
                </a:tc>
                <a:extLst>
                  <a:ext uri="{0D108BD9-81ED-4DB2-BD59-A6C34878D82A}">
                    <a16:rowId xmlns:a16="http://schemas.microsoft.com/office/drawing/2014/main" val="3212741958"/>
                  </a:ext>
                </a:extLst>
              </a:tr>
              <a:tr h="715224">
                <a:tc>
                  <a:txBody>
                    <a:bodyPr/>
                    <a:lstStyle/>
                    <a:p>
                      <a:pPr algn="ctr"/>
                      <a:r>
                        <a:rPr lang="en-US" dirty="0"/>
                        <a:t>Cyclooctane</a:t>
                      </a:r>
                    </a:p>
                  </a:txBody>
                  <a:tcPr/>
                </a:tc>
                <a:tc>
                  <a:txBody>
                    <a:bodyPr/>
                    <a:lstStyle/>
                    <a:p>
                      <a:pPr algn="ctr"/>
                      <a:r>
                        <a:rPr lang="en-US" dirty="0"/>
                        <a:t>C8H16</a:t>
                      </a:r>
                    </a:p>
                  </a:txBody>
                  <a:tcPr/>
                </a:tc>
                <a:tc>
                  <a:txBody>
                    <a:bodyPr/>
                    <a:lstStyle/>
                    <a:p>
                      <a:endParaRPr lang="en-US" dirty="0"/>
                    </a:p>
                  </a:txBody>
                  <a:tcPr/>
                </a:tc>
                <a:extLst>
                  <a:ext uri="{0D108BD9-81ED-4DB2-BD59-A6C34878D82A}">
                    <a16:rowId xmlns:a16="http://schemas.microsoft.com/office/drawing/2014/main" val="2001160478"/>
                  </a:ext>
                </a:extLst>
              </a:tr>
              <a:tr h="715224">
                <a:tc>
                  <a:txBody>
                    <a:bodyPr/>
                    <a:lstStyle/>
                    <a:p>
                      <a:pPr algn="ctr"/>
                      <a:r>
                        <a:rPr lang="en-US" dirty="0"/>
                        <a:t>Cyclononane </a:t>
                      </a:r>
                    </a:p>
                  </a:txBody>
                  <a:tcPr/>
                </a:tc>
                <a:tc>
                  <a:txBody>
                    <a:bodyPr/>
                    <a:lstStyle/>
                    <a:p>
                      <a:pPr algn="ctr"/>
                      <a:r>
                        <a:rPr lang="en-US" dirty="0"/>
                        <a:t>C9H18</a:t>
                      </a:r>
                    </a:p>
                  </a:txBody>
                  <a:tcPr/>
                </a:tc>
                <a:tc>
                  <a:txBody>
                    <a:bodyPr/>
                    <a:lstStyle/>
                    <a:p>
                      <a:endParaRPr lang="en-US" dirty="0"/>
                    </a:p>
                  </a:txBody>
                  <a:tcPr/>
                </a:tc>
                <a:extLst>
                  <a:ext uri="{0D108BD9-81ED-4DB2-BD59-A6C34878D82A}">
                    <a16:rowId xmlns:a16="http://schemas.microsoft.com/office/drawing/2014/main" val="407429258"/>
                  </a:ext>
                </a:extLst>
              </a:tr>
              <a:tr h="713603">
                <a:tc>
                  <a:txBody>
                    <a:bodyPr/>
                    <a:lstStyle/>
                    <a:p>
                      <a:pPr algn="ctr"/>
                      <a:r>
                        <a:rPr lang="en-US" dirty="0"/>
                        <a:t>Cyclodecane</a:t>
                      </a:r>
                    </a:p>
                  </a:txBody>
                  <a:tcPr/>
                </a:tc>
                <a:tc>
                  <a:txBody>
                    <a:bodyPr/>
                    <a:lstStyle/>
                    <a:p>
                      <a:pPr algn="ctr"/>
                      <a:r>
                        <a:rPr lang="en-US" dirty="0"/>
                        <a:t>C10H20</a:t>
                      </a:r>
                    </a:p>
                  </a:txBody>
                  <a:tcPr/>
                </a:tc>
                <a:tc>
                  <a:txBody>
                    <a:bodyPr/>
                    <a:lstStyle/>
                    <a:p>
                      <a:endParaRPr lang="en-US" dirty="0"/>
                    </a:p>
                  </a:txBody>
                  <a:tcPr/>
                </a:tc>
                <a:extLst>
                  <a:ext uri="{0D108BD9-81ED-4DB2-BD59-A6C34878D82A}">
                    <a16:rowId xmlns:a16="http://schemas.microsoft.com/office/drawing/2014/main" val="3631470229"/>
                  </a:ext>
                </a:extLst>
              </a:tr>
            </a:tbl>
          </a:graphicData>
        </a:graphic>
      </p:graphicFrame>
      <p:pic>
        <p:nvPicPr>
          <p:cNvPr id="7" name="Picture 6" descr="A black triangle with a white background&#10;&#10;Description automatically generated">
            <a:extLst>
              <a:ext uri="{FF2B5EF4-FFF2-40B4-BE49-F238E27FC236}">
                <a16:creationId xmlns:a16="http://schemas.microsoft.com/office/drawing/2014/main" id="{E9D39493-EBCC-1427-062C-44BE68A94492}"/>
              </a:ext>
            </a:extLst>
          </p:cNvPr>
          <p:cNvPicPr>
            <a:picLocks noChangeAspect="1"/>
          </p:cNvPicPr>
          <p:nvPr/>
        </p:nvPicPr>
        <p:blipFill>
          <a:blip r:embed="rId2"/>
          <a:stretch>
            <a:fillRect/>
          </a:stretch>
        </p:blipFill>
        <p:spPr>
          <a:xfrm>
            <a:off x="6837816" y="909307"/>
            <a:ext cx="561975" cy="485775"/>
          </a:xfrm>
          <a:prstGeom prst="rect">
            <a:avLst/>
          </a:prstGeom>
        </p:spPr>
      </p:pic>
      <p:pic>
        <p:nvPicPr>
          <p:cNvPr id="9" name="Picture 8" descr="A black square with a white background&#10;&#10;Description automatically generated">
            <a:extLst>
              <a:ext uri="{FF2B5EF4-FFF2-40B4-BE49-F238E27FC236}">
                <a16:creationId xmlns:a16="http://schemas.microsoft.com/office/drawing/2014/main" id="{E5676DEF-8DA8-AAA5-5ECC-5E803B83C76C}"/>
              </a:ext>
            </a:extLst>
          </p:cNvPr>
          <p:cNvPicPr>
            <a:picLocks noChangeAspect="1"/>
          </p:cNvPicPr>
          <p:nvPr/>
        </p:nvPicPr>
        <p:blipFill>
          <a:blip r:embed="rId3"/>
          <a:stretch>
            <a:fillRect/>
          </a:stretch>
        </p:blipFill>
        <p:spPr>
          <a:xfrm>
            <a:off x="6854484" y="1531231"/>
            <a:ext cx="571500" cy="571500"/>
          </a:xfrm>
          <a:prstGeom prst="rect">
            <a:avLst/>
          </a:prstGeom>
        </p:spPr>
      </p:pic>
      <p:pic>
        <p:nvPicPr>
          <p:cNvPr id="11" name="Picture 10" descr="A black hexagon with a white background&#10;&#10;Description automatically generated">
            <a:extLst>
              <a:ext uri="{FF2B5EF4-FFF2-40B4-BE49-F238E27FC236}">
                <a16:creationId xmlns:a16="http://schemas.microsoft.com/office/drawing/2014/main" id="{FFB90581-55F9-190A-1AAE-0D3A014A4D27}"/>
              </a:ext>
            </a:extLst>
          </p:cNvPr>
          <p:cNvPicPr>
            <a:picLocks noChangeAspect="1"/>
          </p:cNvPicPr>
          <p:nvPr/>
        </p:nvPicPr>
        <p:blipFill>
          <a:blip r:embed="rId4"/>
          <a:stretch>
            <a:fillRect/>
          </a:stretch>
        </p:blipFill>
        <p:spPr>
          <a:xfrm>
            <a:off x="6806859" y="2184960"/>
            <a:ext cx="666750" cy="671085"/>
          </a:xfrm>
          <a:prstGeom prst="rect">
            <a:avLst/>
          </a:prstGeom>
        </p:spPr>
      </p:pic>
      <p:pic>
        <p:nvPicPr>
          <p:cNvPr id="13" name="Picture 12">
            <a:extLst>
              <a:ext uri="{FF2B5EF4-FFF2-40B4-BE49-F238E27FC236}">
                <a16:creationId xmlns:a16="http://schemas.microsoft.com/office/drawing/2014/main" id="{26AE79CF-17D5-61EF-496D-A1152254E4BF}"/>
              </a:ext>
            </a:extLst>
          </p:cNvPr>
          <p:cNvPicPr>
            <a:picLocks noChangeAspect="1"/>
          </p:cNvPicPr>
          <p:nvPr/>
        </p:nvPicPr>
        <p:blipFill>
          <a:blip r:embed="rId5"/>
          <a:stretch>
            <a:fillRect/>
          </a:stretch>
        </p:blipFill>
        <p:spPr>
          <a:xfrm>
            <a:off x="6851534" y="2938274"/>
            <a:ext cx="457200" cy="523875"/>
          </a:xfrm>
          <a:prstGeom prst="rect">
            <a:avLst/>
          </a:prstGeom>
        </p:spPr>
      </p:pic>
      <p:pic>
        <p:nvPicPr>
          <p:cNvPr id="15" name="Picture 14" descr="A black hexagon with a white background&#10;&#10;Description automatically generated">
            <a:extLst>
              <a:ext uri="{FF2B5EF4-FFF2-40B4-BE49-F238E27FC236}">
                <a16:creationId xmlns:a16="http://schemas.microsoft.com/office/drawing/2014/main" id="{0924F3FB-1887-1383-7C9D-D9A0EC2BFE4D}"/>
              </a:ext>
            </a:extLst>
          </p:cNvPr>
          <p:cNvPicPr>
            <a:picLocks noChangeAspect="1"/>
          </p:cNvPicPr>
          <p:nvPr/>
        </p:nvPicPr>
        <p:blipFill>
          <a:blip r:embed="rId6"/>
          <a:stretch>
            <a:fillRect/>
          </a:stretch>
        </p:blipFill>
        <p:spPr>
          <a:xfrm>
            <a:off x="6854484" y="3622894"/>
            <a:ext cx="571500" cy="590550"/>
          </a:xfrm>
          <a:prstGeom prst="rect">
            <a:avLst/>
          </a:prstGeom>
        </p:spPr>
      </p:pic>
      <p:pic>
        <p:nvPicPr>
          <p:cNvPr id="17" name="Picture 16" descr="A black octagon with a white background&#10;&#10;Description automatically generated">
            <a:extLst>
              <a:ext uri="{FF2B5EF4-FFF2-40B4-BE49-F238E27FC236}">
                <a16:creationId xmlns:a16="http://schemas.microsoft.com/office/drawing/2014/main" id="{AD37B7E8-D024-933A-B8E7-FB00FD224606}"/>
              </a:ext>
            </a:extLst>
          </p:cNvPr>
          <p:cNvPicPr>
            <a:picLocks noChangeAspect="1"/>
          </p:cNvPicPr>
          <p:nvPr/>
        </p:nvPicPr>
        <p:blipFill>
          <a:blip r:embed="rId7"/>
          <a:stretch>
            <a:fillRect/>
          </a:stretch>
        </p:blipFill>
        <p:spPr>
          <a:xfrm>
            <a:off x="6814003" y="4327928"/>
            <a:ext cx="628650" cy="628650"/>
          </a:xfrm>
          <a:prstGeom prst="rect">
            <a:avLst/>
          </a:prstGeom>
        </p:spPr>
      </p:pic>
      <p:pic>
        <p:nvPicPr>
          <p:cNvPr id="19" name="Picture 18" descr="A black and white octagon&#10;&#10;Description automatically generated">
            <a:extLst>
              <a:ext uri="{FF2B5EF4-FFF2-40B4-BE49-F238E27FC236}">
                <a16:creationId xmlns:a16="http://schemas.microsoft.com/office/drawing/2014/main" id="{4F0B631F-17A0-B905-1412-6A01FDD9A710}"/>
              </a:ext>
            </a:extLst>
          </p:cNvPr>
          <p:cNvPicPr>
            <a:picLocks noChangeAspect="1"/>
          </p:cNvPicPr>
          <p:nvPr/>
        </p:nvPicPr>
        <p:blipFill>
          <a:blip r:embed="rId8"/>
          <a:stretch>
            <a:fillRect/>
          </a:stretch>
        </p:blipFill>
        <p:spPr>
          <a:xfrm>
            <a:off x="6837816" y="5045527"/>
            <a:ext cx="604837" cy="589525"/>
          </a:xfrm>
          <a:prstGeom prst="rect">
            <a:avLst/>
          </a:prstGeom>
        </p:spPr>
      </p:pic>
      <p:pic>
        <p:nvPicPr>
          <p:cNvPr id="21" name="Picture 20" descr="A black and white symbol&#10;&#10;Description automatically generated with medium confidence">
            <a:extLst>
              <a:ext uri="{FF2B5EF4-FFF2-40B4-BE49-F238E27FC236}">
                <a16:creationId xmlns:a16="http://schemas.microsoft.com/office/drawing/2014/main" id="{11CE85B8-393E-AB11-666C-BE8F9A98285A}"/>
              </a:ext>
            </a:extLst>
          </p:cNvPr>
          <p:cNvPicPr>
            <a:picLocks noChangeAspect="1"/>
          </p:cNvPicPr>
          <p:nvPr/>
        </p:nvPicPr>
        <p:blipFill>
          <a:blip r:embed="rId9"/>
          <a:stretch>
            <a:fillRect/>
          </a:stretch>
        </p:blipFill>
        <p:spPr>
          <a:xfrm>
            <a:off x="6667293" y="5752517"/>
            <a:ext cx="1011103" cy="671086"/>
          </a:xfrm>
          <a:prstGeom prst="rect">
            <a:avLst/>
          </a:prstGeom>
        </p:spPr>
      </p:pic>
    </p:spTree>
    <p:extLst>
      <p:ext uri="{BB962C8B-B14F-4D97-AF65-F5344CB8AC3E}">
        <p14:creationId xmlns:p14="http://schemas.microsoft.com/office/powerpoint/2010/main" val="702748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1056</Words>
  <Application>Microsoft Office PowerPoint</Application>
  <PresentationFormat>Widescreen</PresentationFormat>
  <Paragraphs>72</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Arial, Helvetica, sans-serif</vt:lpstr>
      <vt:lpstr>Calibri</vt:lpstr>
      <vt:lpstr>Calibri Light</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Muhammad waqar Nasir</dc:creator>
  <cp:lastModifiedBy>Muhammad waqar Nasir</cp:lastModifiedBy>
  <cp:revision>3</cp:revision>
  <dcterms:created xsi:type="dcterms:W3CDTF">2023-09-17T07:19:07Z</dcterms:created>
  <dcterms:modified xsi:type="dcterms:W3CDTF">2023-09-26T00:43:04Z</dcterms:modified>
</cp:coreProperties>
</file>