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4.jpeg" ContentType="image/jpeg"/>
  <Override PartName="/ppt/media/image12.png" ContentType="image/png"/>
  <Override PartName="/ppt/media/image7.png" ContentType="image/png"/>
  <Override PartName="/ppt/media/image1.jpeg" ContentType="image/jpeg"/>
  <Override PartName="/ppt/media/image22.jpeg" ContentType="image/jpeg"/>
  <Override PartName="/ppt/media/image11.png" ContentType="image/png"/>
  <Override PartName="/ppt/media/image6.png" ContentType="image/png"/>
  <Override PartName="/ppt/media/image4.jpeg" ContentType="image/jpeg"/>
  <Override PartName="/ppt/media/image25.jpeg" ContentType="image/jpeg"/>
  <Override PartName="/ppt/media/image24.png" ContentType="image/png"/>
  <Override PartName="/ppt/media/image18.jpeg" ContentType="image/jpeg"/>
  <Override PartName="/ppt/media/image23.png" ContentType="image/png"/>
  <Override PartName="/ppt/media/image20.png" ContentType="image/png"/>
  <Override PartName="/ppt/media/image2.jpeg" ContentType="image/jpeg"/>
  <Override PartName="/ppt/media/image21.png" ContentType="image/png"/>
  <Override PartName="/ppt/media/image19.png" ContentType="image/png"/>
  <Override PartName="/ppt/media/image17.png" ContentType="image/png"/>
  <Override PartName="/ppt/media/image16.jpeg" ContentType="image/jpeg"/>
  <Override PartName="/ppt/media/image15.png" ContentType="image/png"/>
  <Override PartName="/ppt/media/image5.png" ContentType="image/png"/>
  <Override PartName="/ppt/media/image10.png" ContentType="image/png"/>
  <Override PartName="/ppt/media/image3.png" ContentType="image/png"/>
  <Override PartName="/ppt/media/image26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300700" cy="102997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2FAFCE-AAF1-48CA-81C9-3310B074FF8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76125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9376560" y="4708440"/>
            <a:ext cx="76125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A1913D-6031-49F9-A31D-39EEFD665B7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13277520" y="33170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9376560" y="47084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13277520" y="47084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66687F-B819-498C-B73D-EB63D1E02D1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24508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11950200" y="3317040"/>
            <a:ext cx="24508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4524200" y="3317040"/>
            <a:ext cx="24508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9376560" y="4708440"/>
            <a:ext cx="24508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11950200" y="4708440"/>
            <a:ext cx="24508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14524200" y="4708440"/>
            <a:ext cx="24508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4FF6DF-B2E4-49D4-BD7B-443A390CB49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040E32-6CF8-4700-BFD3-08ECCC58993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9376560" y="3317040"/>
            <a:ext cx="761256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CB4D8D6-37CB-4807-93B7-F18C01C8E4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761256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F9C9249-5FDB-4293-B636-E97308FD800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371484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13277520" y="3317040"/>
            <a:ext cx="371484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7977BA7-955B-402F-B209-E6BEA64A6EC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26BAA50-145E-4030-87EB-24405BB77D8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1438200" y="1938600"/>
            <a:ext cx="15424200" cy="372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F6BB7E-94C9-4A99-9035-0FFF9057BB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13277520" y="3317040"/>
            <a:ext cx="371484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9376560" y="47084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9B4599-6E3E-4F33-8BCD-EC883004B89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9376560" y="3317040"/>
            <a:ext cx="761256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DFD86C-76FF-4D84-A278-058C89A838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371484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13277520" y="33170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13277520" y="47084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6B58A92-F9D3-4E84-BB56-CF2A57C669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13277520" y="33170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9376560" y="4708440"/>
            <a:ext cx="76125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867A674-56B7-4A54-A6AA-3F1704F097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76125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9376560" y="4708440"/>
            <a:ext cx="76125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8DFC490-FA7C-42AF-90C9-3ED7B4D7784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13277520" y="33170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9376560" y="47084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13277520" y="47084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F09DEB4-2FA3-4D33-9373-807C2820B74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24508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11950200" y="3317040"/>
            <a:ext cx="24508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14524200" y="3317040"/>
            <a:ext cx="24508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9376560" y="4708440"/>
            <a:ext cx="24508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11950200" y="4708440"/>
            <a:ext cx="24508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14524200" y="4708440"/>
            <a:ext cx="24508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2CB4365-79F1-4D52-B5F7-E33CD671E2E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761256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18AF58-DC70-4302-94E0-E4B367E8D21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371484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13277520" y="3317040"/>
            <a:ext cx="371484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2190D2-5D56-4DD4-9D2B-A2632780D2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C0FDA9-6365-4836-AB15-D2F1E599D38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438200" y="1938600"/>
            <a:ext cx="15424200" cy="372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A5AE0C-D1BD-43F8-82C6-4784DDBC02D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13277520" y="3317040"/>
            <a:ext cx="371484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76560" y="47084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97C3E3-162A-46CC-A6D6-72FDE51707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371484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13277520" y="33170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13277520" y="47084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B82B5A-46C1-4F9B-95D6-E6440F7640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13277520" y="3317040"/>
            <a:ext cx="371484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9376560" y="4708440"/>
            <a:ext cx="76125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C45C42-CDB4-4130-A2CB-DF4C3F3258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bg object 16"/>
          <p:cNvSpPr/>
          <p:nvPr/>
        </p:nvSpPr>
        <p:spPr>
          <a:xfrm>
            <a:off x="7800480" y="0"/>
            <a:ext cx="10487880" cy="10286640"/>
          </a:xfrm>
          <a:custGeom>
            <a:avLst/>
            <a:gdLst/>
            <a:ahLst/>
            <a:rect l="l" t="t" r="r" b="b"/>
            <a:pathLst>
              <a:path w="10488294" h="10287000">
                <a:moveTo>
                  <a:pt x="10487914" y="0"/>
                </a:moveTo>
                <a:lnTo>
                  <a:pt x="0" y="0"/>
                </a:lnTo>
                <a:lnTo>
                  <a:pt x="0" y="10287000"/>
                </a:lnTo>
                <a:lnTo>
                  <a:pt x="10487914" y="10287000"/>
                </a:lnTo>
                <a:lnTo>
                  <a:pt x="104879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ftr" idx="1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2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3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15E6496-C3A3-47B8-90DD-94A07AED3494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914760" y="410760"/>
            <a:ext cx="16470000" cy="171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IN" sz="1800" spc="-1" strike="noStrike">
                <a:latin typeface="Calibri"/>
              </a:rPr>
              <a:t>Click to edit the title text format</a:t>
            </a:r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914760" y="2409840"/>
            <a:ext cx="16470000" cy="59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Click to edit the outline text format</a:t>
            </a:r>
            <a:endParaRPr b="0" lang="en-IN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Second Outline Level</a:t>
            </a:r>
            <a:endParaRPr b="0" lang="en-IN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Third Outline Level</a:t>
            </a:r>
            <a:endParaRPr b="0" lang="en-IN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Fourth Outline Level</a:t>
            </a:r>
            <a:endParaRPr b="0" lang="en-IN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Fifth Outline Level</a:t>
            </a:r>
            <a:endParaRPr b="0" lang="en-IN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Sixth Outline Level</a:t>
            </a:r>
            <a:endParaRPr b="0" lang="en-IN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Seventh Outline Level</a:t>
            </a:r>
            <a:endParaRPr b="0" lang="en-IN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8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IN" sz="4450" spc="-1" strike="noStrike">
                <a:latin typeface="Calibri"/>
              </a:rPr>
              <a:t>Click to edit the title text format</a:t>
            </a:r>
            <a:endParaRPr b="0" lang="en-IN" sz="4450" spc="-1" strike="noStrike"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9376560" y="3317040"/>
            <a:ext cx="761256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50" spc="-1" strike="noStrike">
                <a:latin typeface="Calibri"/>
              </a:rPr>
              <a:t>Click to edit the outline text format</a:t>
            </a:r>
            <a:endParaRPr b="0" lang="en-IN" sz="245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450" spc="-1" strike="noStrike">
                <a:latin typeface="Calibri"/>
              </a:rPr>
              <a:t>Second Outline Level</a:t>
            </a:r>
            <a:endParaRPr b="0" lang="en-IN" sz="245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50" spc="-1" strike="noStrike">
                <a:latin typeface="Calibri"/>
              </a:rPr>
              <a:t>Third Outline Level</a:t>
            </a:r>
            <a:endParaRPr b="0" lang="en-IN" sz="245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450" spc="-1" strike="noStrike">
                <a:latin typeface="Calibri"/>
              </a:rPr>
              <a:t>Fourth Outline Level</a:t>
            </a:r>
            <a:endParaRPr b="0" lang="en-IN" sz="245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50" spc="-1" strike="noStrike">
                <a:latin typeface="Calibri"/>
              </a:rPr>
              <a:t>Fifth Outline Level</a:t>
            </a:r>
            <a:endParaRPr b="0" lang="en-IN" sz="245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50" spc="-1" strike="noStrike">
                <a:latin typeface="Calibri"/>
              </a:rPr>
              <a:t>Sixth Outline Level</a:t>
            </a:r>
            <a:endParaRPr b="0" lang="en-IN" sz="245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50" spc="-1" strike="noStrike">
                <a:latin typeface="Calibri"/>
              </a:rPr>
              <a:t>Seventh Outline Level</a:t>
            </a:r>
            <a:endParaRPr b="0" lang="en-IN" sz="2450" spc="-1" strike="noStrike"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ftr" idx="4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5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6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CCF5C14-4A99-4AA0-B036-FF099569FA1C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hyperlink" Target="mailto:youremail@email.com" TargetMode="External"/><Relationship Id="rId3" Type="http://schemas.openxmlformats.org/officeDocument/2006/relationships/hyperlink" Target="http://www.yourwebsite.com/" TargetMode="External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2"/>
          <p:cNvSpPr/>
          <p:nvPr/>
        </p:nvSpPr>
        <p:spPr>
          <a:xfrm>
            <a:off x="8643600" y="1253160"/>
            <a:ext cx="8859960" cy="1092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 algn="ctr">
              <a:lnSpc>
                <a:spcPct val="100000"/>
              </a:lnSpc>
              <a:spcBef>
                <a:spcPts val="125"/>
              </a:spcBef>
              <a:buNone/>
            </a:pPr>
            <a:r>
              <a:rPr b="1" lang="en-IN" sz="8950" spc="-12" strike="noStrike">
                <a:solidFill>
                  <a:srgbClr val="ffffff"/>
                </a:solidFill>
                <a:latin typeface="Cambria"/>
              </a:rPr>
              <a:t>Understanding </a:t>
            </a:r>
            <a:r>
              <a:rPr b="1" lang="en-IN" sz="8950" spc="-1" strike="noStrike">
                <a:solidFill>
                  <a:srgbClr val="ffffff"/>
                </a:solidFill>
                <a:latin typeface="Cambria"/>
              </a:rPr>
              <a:t>the</a:t>
            </a:r>
            <a:r>
              <a:rPr b="1" lang="en-IN" sz="8950" spc="-36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8950" spc="-12" strike="noStrike">
                <a:solidFill>
                  <a:srgbClr val="ffffff"/>
                </a:solidFill>
                <a:latin typeface="Cambria"/>
              </a:rPr>
              <a:t>Triangle Inequality Theorem: </a:t>
            </a:r>
            <a:r>
              <a:rPr b="1" lang="en-IN" sz="8950" spc="-1" strike="noStrike">
                <a:solidFill>
                  <a:srgbClr val="ffffff"/>
                </a:solidFill>
                <a:latin typeface="Cambria"/>
              </a:rPr>
              <a:t>Foundations</a:t>
            </a:r>
            <a:r>
              <a:rPr b="1" lang="en-IN" sz="8950" spc="77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8950" spc="-26" strike="noStrike">
                <a:solidFill>
                  <a:srgbClr val="ffffff"/>
                </a:solidFill>
                <a:latin typeface="Cambria"/>
              </a:rPr>
              <a:t>and </a:t>
            </a:r>
            <a:r>
              <a:rPr b="1" lang="en-IN" sz="8950" spc="-12" strike="noStrike">
                <a:solidFill>
                  <a:srgbClr val="ffffff"/>
                </a:solidFill>
                <a:latin typeface="Cambria"/>
              </a:rPr>
              <a:t>Applications</a:t>
            </a:r>
            <a:endParaRPr b="0" lang="en-IN" sz="8950" spc="-1" strike="noStrike">
              <a:latin typeface="Arial"/>
            </a:endParaRPr>
          </a:p>
        </p:txBody>
      </p:sp>
      <p:pic>
        <p:nvPicPr>
          <p:cNvPr id="84" name="object 3" descr=""/>
          <p:cNvPicPr/>
          <p:nvPr/>
        </p:nvPicPr>
        <p:blipFill>
          <a:blip r:embed="rId1"/>
          <a:stretch/>
        </p:blipFill>
        <p:spPr>
          <a:xfrm>
            <a:off x="1334880" y="1143000"/>
            <a:ext cx="5121720" cy="800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bject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object 3"/>
          <p:cNvSpPr/>
          <p:nvPr/>
        </p:nvSpPr>
        <p:spPr>
          <a:xfrm>
            <a:off x="3861360" y="7823520"/>
            <a:ext cx="685440" cy="685440"/>
          </a:xfrm>
          <a:custGeom>
            <a:avLst/>
            <a:gdLst/>
            <a:ahLst/>
            <a:rect l="l" t="t" r="r" b="b"/>
            <a:pathLst>
              <a:path w="685800" h="685800">
                <a:moveTo>
                  <a:pt x="520166" y="551942"/>
                </a:moveTo>
                <a:lnTo>
                  <a:pt x="365836" y="331190"/>
                </a:lnTo>
                <a:lnTo>
                  <a:pt x="228625" y="134924"/>
                </a:lnTo>
                <a:lnTo>
                  <a:pt x="165290" y="134924"/>
                </a:lnTo>
                <a:lnTo>
                  <a:pt x="456819" y="551942"/>
                </a:lnTo>
                <a:lnTo>
                  <a:pt x="520166" y="551942"/>
                </a:lnTo>
                <a:close/>
              </a:path>
              <a:path w="685800" h="685800">
                <a:moveTo>
                  <a:pt x="685800" y="74104"/>
                </a:moveTo>
                <a:lnTo>
                  <a:pt x="679970" y="45262"/>
                </a:lnTo>
                <a:lnTo>
                  <a:pt x="664095" y="21704"/>
                </a:lnTo>
                <a:lnTo>
                  <a:pt x="640537" y="5829"/>
                </a:lnTo>
                <a:lnTo>
                  <a:pt x="611695" y="0"/>
                </a:lnTo>
                <a:lnTo>
                  <a:pt x="576605" y="0"/>
                </a:lnTo>
                <a:lnTo>
                  <a:pt x="576605" y="581571"/>
                </a:lnTo>
                <a:lnTo>
                  <a:pt x="437426" y="581571"/>
                </a:lnTo>
                <a:lnTo>
                  <a:pt x="309981" y="396100"/>
                </a:lnTo>
                <a:lnTo>
                  <a:pt x="150431" y="581571"/>
                </a:lnTo>
                <a:lnTo>
                  <a:pt x="109194" y="581571"/>
                </a:lnTo>
                <a:lnTo>
                  <a:pt x="291680" y="369455"/>
                </a:lnTo>
                <a:lnTo>
                  <a:pt x="109194" y="103873"/>
                </a:lnTo>
                <a:lnTo>
                  <a:pt x="248373" y="103873"/>
                </a:lnTo>
                <a:lnTo>
                  <a:pt x="369049" y="279501"/>
                </a:lnTo>
                <a:lnTo>
                  <a:pt x="520141" y="103873"/>
                </a:lnTo>
                <a:lnTo>
                  <a:pt x="561378" y="103873"/>
                </a:lnTo>
                <a:lnTo>
                  <a:pt x="387375" y="306146"/>
                </a:lnTo>
                <a:lnTo>
                  <a:pt x="576605" y="581571"/>
                </a:lnTo>
                <a:lnTo>
                  <a:pt x="576605" y="0"/>
                </a:lnTo>
                <a:lnTo>
                  <a:pt x="74104" y="0"/>
                </a:lnTo>
                <a:lnTo>
                  <a:pt x="45262" y="5829"/>
                </a:lnTo>
                <a:lnTo>
                  <a:pt x="21704" y="21704"/>
                </a:lnTo>
                <a:lnTo>
                  <a:pt x="5816" y="45262"/>
                </a:lnTo>
                <a:lnTo>
                  <a:pt x="0" y="74104"/>
                </a:lnTo>
                <a:lnTo>
                  <a:pt x="0" y="611695"/>
                </a:lnTo>
                <a:lnTo>
                  <a:pt x="5816" y="640549"/>
                </a:lnTo>
                <a:lnTo>
                  <a:pt x="21704" y="664108"/>
                </a:lnTo>
                <a:lnTo>
                  <a:pt x="45262" y="679983"/>
                </a:lnTo>
                <a:lnTo>
                  <a:pt x="74104" y="685800"/>
                </a:lnTo>
                <a:lnTo>
                  <a:pt x="611695" y="685800"/>
                </a:lnTo>
                <a:lnTo>
                  <a:pt x="640537" y="679983"/>
                </a:lnTo>
                <a:lnTo>
                  <a:pt x="664095" y="664108"/>
                </a:lnTo>
                <a:lnTo>
                  <a:pt x="679970" y="640549"/>
                </a:lnTo>
                <a:lnTo>
                  <a:pt x="685800" y="611695"/>
                </a:lnTo>
                <a:lnTo>
                  <a:pt x="685800" y="581571"/>
                </a:lnTo>
                <a:lnTo>
                  <a:pt x="685800" y="103873"/>
                </a:lnTo>
                <a:lnTo>
                  <a:pt x="685800" y="7410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object 4"/>
          <p:cNvSpPr/>
          <p:nvPr/>
        </p:nvSpPr>
        <p:spPr>
          <a:xfrm>
            <a:off x="2691720" y="7818840"/>
            <a:ext cx="685440" cy="685440"/>
          </a:xfrm>
          <a:custGeom>
            <a:avLst/>
            <a:gdLst/>
            <a:ahLst/>
            <a:rect l="l" t="t" r="r" b="b"/>
            <a:pathLst>
              <a:path w="685800" h="685800">
                <a:moveTo>
                  <a:pt x="636333" y="0"/>
                </a:moveTo>
                <a:lnTo>
                  <a:pt x="49453" y="0"/>
                </a:lnTo>
                <a:lnTo>
                  <a:pt x="30201" y="3887"/>
                </a:lnTo>
                <a:lnTo>
                  <a:pt x="14482" y="14489"/>
                </a:lnTo>
                <a:lnTo>
                  <a:pt x="3885" y="30212"/>
                </a:lnTo>
                <a:lnTo>
                  <a:pt x="0" y="49466"/>
                </a:lnTo>
                <a:lnTo>
                  <a:pt x="0" y="636346"/>
                </a:lnTo>
                <a:lnTo>
                  <a:pt x="3885" y="655592"/>
                </a:lnTo>
                <a:lnTo>
                  <a:pt x="14482" y="671312"/>
                </a:lnTo>
                <a:lnTo>
                  <a:pt x="30201" y="681912"/>
                </a:lnTo>
                <a:lnTo>
                  <a:pt x="49453" y="685800"/>
                </a:lnTo>
                <a:lnTo>
                  <a:pt x="366344" y="685800"/>
                </a:lnTo>
                <a:lnTo>
                  <a:pt x="366344" y="420585"/>
                </a:lnTo>
                <a:lnTo>
                  <a:pt x="277266" y="420585"/>
                </a:lnTo>
                <a:lnTo>
                  <a:pt x="277266" y="316788"/>
                </a:lnTo>
                <a:lnTo>
                  <a:pt x="366344" y="316788"/>
                </a:lnTo>
                <a:lnTo>
                  <a:pt x="366344" y="240385"/>
                </a:lnTo>
                <a:lnTo>
                  <a:pt x="372600" y="192136"/>
                </a:lnTo>
                <a:lnTo>
                  <a:pt x="390437" y="153952"/>
                </a:lnTo>
                <a:lnTo>
                  <a:pt x="418456" y="126212"/>
                </a:lnTo>
                <a:lnTo>
                  <a:pt x="455261" y="109292"/>
                </a:lnTo>
                <a:lnTo>
                  <a:pt x="499452" y="103568"/>
                </a:lnTo>
                <a:lnTo>
                  <a:pt x="526564" y="104030"/>
                </a:lnTo>
                <a:lnTo>
                  <a:pt x="550021" y="105141"/>
                </a:lnTo>
                <a:lnTo>
                  <a:pt x="568157" y="106488"/>
                </a:lnTo>
                <a:lnTo>
                  <a:pt x="579310" y="107657"/>
                </a:lnTo>
                <a:lnTo>
                  <a:pt x="579310" y="200253"/>
                </a:lnTo>
                <a:lnTo>
                  <a:pt x="524814" y="200253"/>
                </a:lnTo>
                <a:lnTo>
                  <a:pt x="498659" y="203913"/>
                </a:lnTo>
                <a:lnTo>
                  <a:pt x="483033" y="214214"/>
                </a:lnTo>
                <a:lnTo>
                  <a:pt x="475467" y="230139"/>
                </a:lnTo>
                <a:lnTo>
                  <a:pt x="473494" y="250672"/>
                </a:lnTo>
                <a:lnTo>
                  <a:pt x="473494" y="316788"/>
                </a:lnTo>
                <a:lnTo>
                  <a:pt x="576300" y="316788"/>
                </a:lnTo>
                <a:lnTo>
                  <a:pt x="562902" y="420585"/>
                </a:lnTo>
                <a:lnTo>
                  <a:pt x="473494" y="420585"/>
                </a:lnTo>
                <a:lnTo>
                  <a:pt x="473494" y="685800"/>
                </a:lnTo>
                <a:lnTo>
                  <a:pt x="636333" y="685800"/>
                </a:lnTo>
                <a:lnTo>
                  <a:pt x="655587" y="681912"/>
                </a:lnTo>
                <a:lnTo>
                  <a:pt x="671310" y="671312"/>
                </a:lnTo>
                <a:lnTo>
                  <a:pt x="681912" y="655592"/>
                </a:lnTo>
                <a:lnTo>
                  <a:pt x="685800" y="636346"/>
                </a:lnTo>
                <a:lnTo>
                  <a:pt x="685800" y="49466"/>
                </a:lnTo>
                <a:lnTo>
                  <a:pt x="681912" y="30212"/>
                </a:lnTo>
                <a:lnTo>
                  <a:pt x="671310" y="14489"/>
                </a:lnTo>
                <a:lnTo>
                  <a:pt x="655587" y="3887"/>
                </a:lnTo>
                <a:lnTo>
                  <a:pt x="63633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0" name="object 5"/>
          <p:cNvGrpSpPr/>
          <p:nvPr/>
        </p:nvGrpSpPr>
        <p:grpSpPr>
          <a:xfrm>
            <a:off x="1511640" y="7818840"/>
            <a:ext cx="685440" cy="685440"/>
            <a:chOff x="1511640" y="7818840"/>
            <a:chExt cx="685440" cy="685440"/>
          </a:xfrm>
        </p:grpSpPr>
        <p:sp>
          <p:nvSpPr>
            <p:cNvPr id="141" name="object 6"/>
            <p:cNvSpPr/>
            <p:nvPr/>
          </p:nvSpPr>
          <p:spPr>
            <a:xfrm>
              <a:off x="1693080" y="8000280"/>
              <a:ext cx="322200" cy="322920"/>
            </a:xfrm>
            <a:custGeom>
              <a:avLst/>
              <a:gdLst/>
              <a:ahLst/>
              <a:rect l="l" t="t" r="r" b="b"/>
              <a:pathLst>
                <a:path w="322580" h="323215">
                  <a:moveTo>
                    <a:pt x="192891" y="0"/>
                  </a:moveTo>
                  <a:lnTo>
                    <a:pt x="129481" y="0"/>
                  </a:lnTo>
                  <a:lnTo>
                    <a:pt x="109421" y="174"/>
                  </a:lnTo>
                  <a:lnTo>
                    <a:pt x="95302" y="526"/>
                  </a:lnTo>
                  <a:lnTo>
                    <a:pt x="81327" y="1109"/>
                  </a:lnTo>
                  <a:lnTo>
                    <a:pt x="81477" y="1109"/>
                  </a:lnTo>
                  <a:lnTo>
                    <a:pt x="68766" y="2152"/>
                  </a:lnTo>
                  <a:lnTo>
                    <a:pt x="27451" y="17991"/>
                  </a:lnTo>
                  <a:lnTo>
                    <a:pt x="5633" y="51186"/>
                  </a:lnTo>
                  <a:lnTo>
                    <a:pt x="2100" y="68210"/>
                  </a:lnTo>
                  <a:lnTo>
                    <a:pt x="1974" y="68973"/>
                  </a:lnTo>
                  <a:lnTo>
                    <a:pt x="923" y="81804"/>
                  </a:lnTo>
                  <a:lnTo>
                    <a:pt x="348" y="95603"/>
                  </a:lnTo>
                  <a:lnTo>
                    <a:pt x="0" y="109659"/>
                  </a:lnTo>
                  <a:lnTo>
                    <a:pt x="0" y="213084"/>
                  </a:lnTo>
                  <a:lnTo>
                    <a:pt x="1974" y="253774"/>
                  </a:lnTo>
                  <a:lnTo>
                    <a:pt x="17821" y="295129"/>
                  </a:lnTo>
                  <a:lnTo>
                    <a:pt x="51008" y="316947"/>
                  </a:lnTo>
                  <a:lnTo>
                    <a:pt x="95430" y="322232"/>
                  </a:lnTo>
                  <a:lnTo>
                    <a:pt x="129504" y="322753"/>
                  </a:lnTo>
                  <a:lnTo>
                    <a:pt x="192893" y="322753"/>
                  </a:lnTo>
                  <a:lnTo>
                    <a:pt x="240763" y="321657"/>
                  </a:lnTo>
                  <a:lnTo>
                    <a:pt x="289237" y="308776"/>
                  </a:lnTo>
                  <a:lnTo>
                    <a:pt x="314690" y="277499"/>
                  </a:lnTo>
                  <a:lnTo>
                    <a:pt x="318988" y="262475"/>
                  </a:lnTo>
                  <a:lnTo>
                    <a:pt x="161197" y="262475"/>
                  </a:lnTo>
                  <a:lnTo>
                    <a:pt x="121842" y="254530"/>
                  </a:lnTo>
                  <a:lnTo>
                    <a:pt x="89704" y="232863"/>
                  </a:lnTo>
                  <a:lnTo>
                    <a:pt x="68038" y="200726"/>
                  </a:lnTo>
                  <a:lnTo>
                    <a:pt x="60093" y="161370"/>
                  </a:lnTo>
                  <a:lnTo>
                    <a:pt x="68038" y="122014"/>
                  </a:lnTo>
                  <a:lnTo>
                    <a:pt x="89704" y="89877"/>
                  </a:lnTo>
                  <a:lnTo>
                    <a:pt x="121842" y="68210"/>
                  </a:lnTo>
                  <a:lnTo>
                    <a:pt x="161197" y="60265"/>
                  </a:lnTo>
                  <a:lnTo>
                    <a:pt x="243488" y="60265"/>
                  </a:lnTo>
                  <a:lnTo>
                    <a:pt x="242681" y="56265"/>
                  </a:lnTo>
                  <a:lnTo>
                    <a:pt x="244537" y="47069"/>
                  </a:lnTo>
                  <a:lnTo>
                    <a:pt x="249601" y="39556"/>
                  </a:lnTo>
                  <a:lnTo>
                    <a:pt x="257109" y="34489"/>
                  </a:lnTo>
                  <a:lnTo>
                    <a:pt x="266303" y="32630"/>
                  </a:lnTo>
                  <a:lnTo>
                    <a:pt x="308251" y="32630"/>
                  </a:lnTo>
                  <a:lnTo>
                    <a:pt x="304581" y="27623"/>
                  </a:lnTo>
                  <a:lnTo>
                    <a:pt x="271388" y="5806"/>
                  </a:lnTo>
                  <a:lnTo>
                    <a:pt x="226965" y="526"/>
                  </a:lnTo>
                  <a:lnTo>
                    <a:pt x="212910" y="174"/>
                  </a:lnTo>
                  <a:lnTo>
                    <a:pt x="192891" y="0"/>
                  </a:lnTo>
                  <a:close/>
                </a:path>
                <a:path w="322580" h="323215">
                  <a:moveTo>
                    <a:pt x="243488" y="60265"/>
                  </a:moveTo>
                  <a:lnTo>
                    <a:pt x="161197" y="60265"/>
                  </a:lnTo>
                  <a:lnTo>
                    <a:pt x="200553" y="68210"/>
                  </a:lnTo>
                  <a:lnTo>
                    <a:pt x="232690" y="89877"/>
                  </a:lnTo>
                  <a:lnTo>
                    <a:pt x="254357" y="122014"/>
                  </a:lnTo>
                  <a:lnTo>
                    <a:pt x="262302" y="161370"/>
                  </a:lnTo>
                  <a:lnTo>
                    <a:pt x="254357" y="200726"/>
                  </a:lnTo>
                  <a:lnTo>
                    <a:pt x="232690" y="232863"/>
                  </a:lnTo>
                  <a:lnTo>
                    <a:pt x="200553" y="254530"/>
                  </a:lnTo>
                  <a:lnTo>
                    <a:pt x="161197" y="262475"/>
                  </a:lnTo>
                  <a:lnTo>
                    <a:pt x="318988" y="262475"/>
                  </a:lnTo>
                  <a:lnTo>
                    <a:pt x="320298" y="254530"/>
                  </a:lnTo>
                  <a:lnTo>
                    <a:pt x="320422" y="253774"/>
                  </a:lnTo>
                  <a:lnTo>
                    <a:pt x="321471" y="240935"/>
                  </a:lnTo>
                  <a:lnTo>
                    <a:pt x="322054" y="227137"/>
                  </a:lnTo>
                  <a:lnTo>
                    <a:pt x="322406" y="213084"/>
                  </a:lnTo>
                  <a:lnTo>
                    <a:pt x="322406" y="109659"/>
                  </a:lnTo>
                  <a:lnTo>
                    <a:pt x="322054" y="95603"/>
                  </a:lnTo>
                  <a:lnTo>
                    <a:pt x="321471" y="81804"/>
                  </a:lnTo>
                  <a:lnTo>
                    <a:pt x="321317" y="79899"/>
                  </a:lnTo>
                  <a:lnTo>
                    <a:pt x="266303" y="79899"/>
                  </a:lnTo>
                  <a:lnTo>
                    <a:pt x="257109" y="78041"/>
                  </a:lnTo>
                  <a:lnTo>
                    <a:pt x="249601" y="72973"/>
                  </a:lnTo>
                  <a:lnTo>
                    <a:pt x="244537" y="65460"/>
                  </a:lnTo>
                  <a:lnTo>
                    <a:pt x="243488" y="60265"/>
                  </a:lnTo>
                  <a:close/>
                </a:path>
                <a:path w="322580" h="323215">
                  <a:moveTo>
                    <a:pt x="308251" y="32630"/>
                  </a:moveTo>
                  <a:lnTo>
                    <a:pt x="266303" y="32630"/>
                  </a:lnTo>
                  <a:lnTo>
                    <a:pt x="275503" y="34489"/>
                  </a:lnTo>
                  <a:lnTo>
                    <a:pt x="283016" y="39556"/>
                  </a:lnTo>
                  <a:lnTo>
                    <a:pt x="288080" y="47069"/>
                  </a:lnTo>
                  <a:lnTo>
                    <a:pt x="289937" y="56265"/>
                  </a:lnTo>
                  <a:lnTo>
                    <a:pt x="288075" y="65460"/>
                  </a:lnTo>
                  <a:lnTo>
                    <a:pt x="283011" y="72973"/>
                  </a:lnTo>
                  <a:lnTo>
                    <a:pt x="275502" y="78041"/>
                  </a:lnTo>
                  <a:lnTo>
                    <a:pt x="266303" y="79899"/>
                  </a:lnTo>
                  <a:lnTo>
                    <a:pt x="321317" y="79899"/>
                  </a:lnTo>
                  <a:lnTo>
                    <a:pt x="311979" y="38992"/>
                  </a:lnTo>
                  <a:lnTo>
                    <a:pt x="308597" y="33101"/>
                  </a:lnTo>
                  <a:lnTo>
                    <a:pt x="308251" y="3263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2" name="object 7" descr=""/>
            <p:cNvPicPr/>
            <p:nvPr/>
          </p:nvPicPr>
          <p:blipFill>
            <a:blip r:embed="rId1"/>
            <a:stretch/>
          </p:blipFill>
          <p:spPr>
            <a:xfrm>
              <a:off x="1788840" y="8096040"/>
              <a:ext cx="131040" cy="131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3" name="object 8"/>
            <p:cNvSpPr/>
            <p:nvPr/>
          </p:nvSpPr>
          <p:spPr>
            <a:xfrm>
              <a:off x="1511640" y="7818840"/>
              <a:ext cx="685440" cy="685440"/>
            </a:xfrm>
            <a:custGeom>
              <a:avLst/>
              <a:gdLst/>
              <a:ahLst/>
              <a:rect l="l" t="t" r="r" b="b"/>
              <a:pathLst>
                <a:path w="685800" h="685800">
                  <a:moveTo>
                    <a:pt x="636346" y="0"/>
                  </a:moveTo>
                  <a:lnTo>
                    <a:pt x="49466" y="0"/>
                  </a:lnTo>
                  <a:lnTo>
                    <a:pt x="30212" y="3887"/>
                  </a:lnTo>
                  <a:lnTo>
                    <a:pt x="14489" y="14489"/>
                  </a:lnTo>
                  <a:lnTo>
                    <a:pt x="3887" y="30212"/>
                  </a:lnTo>
                  <a:lnTo>
                    <a:pt x="0" y="49466"/>
                  </a:lnTo>
                  <a:lnTo>
                    <a:pt x="0" y="636346"/>
                  </a:lnTo>
                  <a:lnTo>
                    <a:pt x="3887" y="655592"/>
                  </a:lnTo>
                  <a:lnTo>
                    <a:pt x="14489" y="671312"/>
                  </a:lnTo>
                  <a:lnTo>
                    <a:pt x="30212" y="681912"/>
                  </a:lnTo>
                  <a:lnTo>
                    <a:pt x="49466" y="685800"/>
                  </a:lnTo>
                  <a:lnTo>
                    <a:pt x="636346" y="685800"/>
                  </a:lnTo>
                  <a:lnTo>
                    <a:pt x="655598" y="681912"/>
                  </a:lnTo>
                  <a:lnTo>
                    <a:pt x="671317" y="671312"/>
                  </a:lnTo>
                  <a:lnTo>
                    <a:pt x="681914" y="655592"/>
                  </a:lnTo>
                  <a:lnTo>
                    <a:pt x="685800" y="636346"/>
                  </a:lnTo>
                  <a:lnTo>
                    <a:pt x="685800" y="539750"/>
                  </a:lnTo>
                  <a:lnTo>
                    <a:pt x="310618" y="539750"/>
                  </a:lnTo>
                  <a:lnTo>
                    <a:pt x="290139" y="539565"/>
                  </a:lnTo>
                  <a:lnTo>
                    <a:pt x="247174" y="537460"/>
                  </a:lnTo>
                  <a:lnTo>
                    <a:pt x="204321" y="525237"/>
                  </a:lnTo>
                  <a:lnTo>
                    <a:pt x="171976" y="498995"/>
                  </a:lnTo>
                  <a:lnTo>
                    <a:pt x="153000" y="462076"/>
                  </a:lnTo>
                  <a:lnTo>
                    <a:pt x="147193" y="424078"/>
                  </a:lnTo>
                  <a:lnTo>
                    <a:pt x="146060" y="375193"/>
                  </a:lnTo>
                  <a:lnTo>
                    <a:pt x="146060" y="310613"/>
                  </a:lnTo>
                  <a:lnTo>
                    <a:pt x="146240" y="290137"/>
                  </a:lnTo>
                  <a:lnTo>
                    <a:pt x="148339" y="247174"/>
                  </a:lnTo>
                  <a:lnTo>
                    <a:pt x="160562" y="204319"/>
                  </a:lnTo>
                  <a:lnTo>
                    <a:pt x="186804" y="171974"/>
                  </a:lnTo>
                  <a:lnTo>
                    <a:pt x="223734" y="152990"/>
                  </a:lnTo>
                  <a:lnTo>
                    <a:pt x="261721" y="147193"/>
                  </a:lnTo>
                  <a:lnTo>
                    <a:pt x="685800" y="146050"/>
                  </a:lnTo>
                  <a:lnTo>
                    <a:pt x="685800" y="49466"/>
                  </a:lnTo>
                  <a:lnTo>
                    <a:pt x="681914" y="30212"/>
                  </a:lnTo>
                  <a:lnTo>
                    <a:pt x="671317" y="14489"/>
                  </a:lnTo>
                  <a:lnTo>
                    <a:pt x="655598" y="3887"/>
                  </a:lnTo>
                  <a:lnTo>
                    <a:pt x="636346" y="0"/>
                  </a:lnTo>
                  <a:close/>
                </a:path>
                <a:path w="685800" h="685800">
                  <a:moveTo>
                    <a:pt x="685800" y="146050"/>
                  </a:moveTo>
                  <a:lnTo>
                    <a:pt x="375193" y="146050"/>
                  </a:lnTo>
                  <a:lnTo>
                    <a:pt x="395671" y="146234"/>
                  </a:lnTo>
                  <a:lnTo>
                    <a:pt x="410058" y="146599"/>
                  </a:lnTo>
                  <a:lnTo>
                    <a:pt x="451146" y="150298"/>
                  </a:lnTo>
                  <a:lnTo>
                    <a:pt x="490551" y="165792"/>
                  </a:lnTo>
                  <a:lnTo>
                    <a:pt x="520014" y="195251"/>
                  </a:lnTo>
                  <a:lnTo>
                    <a:pt x="535512" y="234664"/>
                  </a:lnTo>
                  <a:lnTo>
                    <a:pt x="539206" y="275748"/>
                  </a:lnTo>
                  <a:lnTo>
                    <a:pt x="539750" y="310613"/>
                  </a:lnTo>
                  <a:lnTo>
                    <a:pt x="539750" y="375193"/>
                  </a:lnTo>
                  <a:lnTo>
                    <a:pt x="538619" y="424078"/>
                  </a:lnTo>
                  <a:lnTo>
                    <a:pt x="532810" y="462076"/>
                  </a:lnTo>
                  <a:lnTo>
                    <a:pt x="506753" y="506753"/>
                  </a:lnTo>
                  <a:lnTo>
                    <a:pt x="471881" y="529463"/>
                  </a:lnTo>
                  <a:lnTo>
                    <a:pt x="424091" y="538607"/>
                  </a:lnTo>
                  <a:lnTo>
                    <a:pt x="375201" y="539750"/>
                  </a:lnTo>
                  <a:lnTo>
                    <a:pt x="685800" y="539750"/>
                  </a:lnTo>
                  <a:lnTo>
                    <a:pt x="685800" y="1460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505160" y="2530800"/>
            <a:ext cx="7125480" cy="4570560"/>
          </a:xfrm>
          <a:prstGeom prst="rect">
            <a:avLst/>
          </a:prstGeom>
          <a:noFill/>
          <a:ln w="0">
            <a:noFill/>
          </a:ln>
        </p:spPr>
        <p:txBody>
          <a:bodyPr lIns="0" rIns="0" tIns="14040" bIns="0" anchor="t">
            <a:noAutofit/>
          </a:bodyPr>
          <a:p>
            <a:pPr marL="12600">
              <a:lnSpc>
                <a:spcPct val="100000"/>
              </a:lnSpc>
              <a:spcBef>
                <a:spcPts val="111"/>
              </a:spcBef>
              <a:buNone/>
            </a:pPr>
            <a:r>
              <a:rPr b="1" lang="en-IN" sz="14950" spc="-46" strike="noStrike">
                <a:solidFill>
                  <a:srgbClr val="ffffff"/>
                </a:solidFill>
                <a:latin typeface="Cambria"/>
              </a:rPr>
              <a:t>Thanks!</a:t>
            </a:r>
            <a:endParaRPr b="0" lang="en-IN" sz="14950" spc="-1" strike="noStrike">
              <a:latin typeface="Calibri"/>
            </a:endParaRPr>
          </a:p>
        </p:txBody>
      </p:sp>
      <p:sp>
        <p:nvSpPr>
          <p:cNvPr id="145" name="object 10"/>
          <p:cNvSpPr/>
          <p:nvPr/>
        </p:nvSpPr>
        <p:spPr>
          <a:xfrm>
            <a:off x="1505160" y="5084640"/>
            <a:ext cx="4913280" cy="25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60" bIns="0" anchor="t">
            <a:spAutoFit/>
          </a:bodyPr>
          <a:p>
            <a:pPr marL="12600">
              <a:lnSpc>
                <a:spcPct val="102000"/>
              </a:lnSpc>
              <a:spcBef>
                <a:spcPts val="31"/>
              </a:spcBef>
              <a:buNone/>
            </a:pPr>
            <a:r>
              <a:rPr b="0" lang="en-IN" sz="2750" spc="94" strike="noStrike">
                <a:solidFill>
                  <a:srgbClr val="ffffff"/>
                </a:solidFill>
                <a:latin typeface="Verdana"/>
              </a:rPr>
              <a:t>Do</a:t>
            </a:r>
            <a:r>
              <a:rPr b="0" lang="en-IN" sz="2750" spc="-2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21" strike="noStrike">
                <a:solidFill>
                  <a:srgbClr val="ffffff"/>
                </a:solidFill>
                <a:latin typeface="Verdana"/>
              </a:rPr>
              <a:t>you</a:t>
            </a:r>
            <a:r>
              <a:rPr b="0" lang="en-IN" sz="2750" spc="-2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41" strike="noStrike">
                <a:solidFill>
                  <a:srgbClr val="ffffff"/>
                </a:solidFill>
                <a:latin typeface="Verdana"/>
              </a:rPr>
              <a:t>have</a:t>
            </a:r>
            <a:r>
              <a:rPr b="0" lang="en-IN" sz="2750" spc="-22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41" strike="noStrike">
                <a:solidFill>
                  <a:srgbClr val="ffffff"/>
                </a:solidFill>
                <a:latin typeface="Verdana"/>
              </a:rPr>
              <a:t>any</a:t>
            </a:r>
            <a:r>
              <a:rPr b="0" lang="en-IN" sz="2750" spc="-2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12" strike="noStrike">
                <a:solidFill>
                  <a:srgbClr val="ffffff"/>
                </a:solidFill>
                <a:latin typeface="Verdana"/>
              </a:rPr>
              <a:t>questions? </a:t>
            </a:r>
            <a:r>
              <a:rPr b="0" lang="en-IN" sz="2750" spc="-12" strike="noStrike" u="sng">
                <a:solidFill>
                  <a:srgbClr val="ffffff"/>
                </a:solidFill>
                <a:uFillTx/>
                <a:latin typeface="Verdana"/>
                <a:hlinkClick r:id="rId2"/>
              </a:rPr>
              <a:t>youremail@email.com</a:t>
            </a:r>
            <a:endParaRPr b="0" lang="en-IN" sz="275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0" lang="en-IN" sz="2750" spc="-517" strike="noStrike">
                <a:solidFill>
                  <a:srgbClr val="ffffff"/>
                </a:solidFill>
                <a:latin typeface="Verdana"/>
              </a:rPr>
              <a:t>+91</a:t>
            </a:r>
            <a:r>
              <a:rPr b="0" lang="en-IN" sz="2750" spc="-25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75" strike="noStrike">
                <a:solidFill>
                  <a:srgbClr val="ffffff"/>
                </a:solidFill>
                <a:latin typeface="Verdana"/>
              </a:rPr>
              <a:t>620</a:t>
            </a:r>
            <a:r>
              <a:rPr b="0" lang="en-IN" sz="2750" spc="-2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307" strike="noStrike">
                <a:solidFill>
                  <a:srgbClr val="ffffff"/>
                </a:solidFill>
                <a:latin typeface="Verdana"/>
              </a:rPr>
              <a:t>0000</a:t>
            </a:r>
            <a:r>
              <a:rPr b="0" lang="en-IN" sz="2750" spc="-2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26" strike="noStrike">
                <a:solidFill>
                  <a:srgbClr val="ffffff"/>
                </a:solidFill>
                <a:latin typeface="Verdana"/>
              </a:rPr>
              <a:t>838</a:t>
            </a:r>
            <a:endParaRPr b="0" lang="en-IN" sz="2750" spc="-1" strike="noStrike">
              <a:latin typeface="Arial"/>
            </a:endParaRPr>
          </a:p>
          <a:p>
            <a:pPr marL="12600">
              <a:lnSpc>
                <a:spcPct val="102000"/>
              </a:lnSpc>
              <a:buNone/>
            </a:pPr>
            <a:r>
              <a:rPr b="0" lang="en-IN" sz="2750" spc="-12" strike="noStrike" u="sng">
                <a:solidFill>
                  <a:srgbClr val="ffffff"/>
                </a:solidFill>
                <a:uFillTx/>
                <a:latin typeface="Verdana"/>
                <a:hlinkClick r:id="rId3"/>
              </a:rPr>
              <a:t>www.yourwebsite.com</a:t>
            </a:r>
            <a:r>
              <a:rPr b="0" lang="en-IN" sz="2750" spc="-12" strike="noStrike">
                <a:solidFill>
                  <a:srgbClr val="ffffff"/>
                </a:solidFill>
                <a:latin typeface="Verdana"/>
              </a:rPr>
              <a:t> @yourusername</a:t>
            </a:r>
            <a:endParaRPr b="0" lang="en-IN" sz="2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8124480" cy="102873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877960" y="1126080"/>
            <a:ext cx="8648280" cy="19548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lIns="0" rIns="0" tIns="235080" bIns="0" anchor="t">
            <a:noAutofit/>
          </a:bodyPr>
          <a:p>
            <a:pPr marL="237960">
              <a:lnSpc>
                <a:spcPct val="100000"/>
              </a:lnSpc>
              <a:spcBef>
                <a:spcPts val="1851"/>
              </a:spcBef>
              <a:buNone/>
            </a:pPr>
            <a:r>
              <a:rPr b="1" lang="en-IN" sz="3950" spc="-1" strike="noStrike">
                <a:solidFill>
                  <a:srgbClr val="ffffff"/>
                </a:solidFill>
                <a:latin typeface="Cambria"/>
              </a:rPr>
              <a:t>Introduction</a:t>
            </a:r>
            <a:r>
              <a:rPr b="1" lang="en-IN" sz="3950" spc="7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3950" spc="-1" strike="noStrike">
                <a:solidFill>
                  <a:srgbClr val="ffffff"/>
                </a:solidFill>
                <a:latin typeface="Cambria"/>
              </a:rPr>
              <a:t>to</a:t>
            </a:r>
            <a:r>
              <a:rPr b="1" lang="en-IN" sz="3950" spc="2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3950" spc="-1" strike="noStrike">
                <a:solidFill>
                  <a:srgbClr val="ffffff"/>
                </a:solidFill>
                <a:latin typeface="Cambria"/>
              </a:rPr>
              <a:t>Triangle</a:t>
            </a:r>
            <a:r>
              <a:rPr b="1" lang="en-IN" sz="3950" spc="12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3950" spc="-12" strike="noStrike">
                <a:solidFill>
                  <a:srgbClr val="ffffff"/>
                </a:solidFill>
                <a:latin typeface="Cambria"/>
              </a:rPr>
              <a:t>Inequality</a:t>
            </a:r>
            <a:endParaRPr b="0" lang="en-IN" sz="3950" spc="-1" strike="noStrike">
              <a:latin typeface="Calibri"/>
            </a:endParaRPr>
          </a:p>
        </p:txBody>
      </p:sp>
      <p:pic>
        <p:nvPicPr>
          <p:cNvPr id="87" name="object 4" descr=""/>
          <p:cNvPicPr/>
          <p:nvPr/>
        </p:nvPicPr>
        <p:blipFill>
          <a:blip r:embed="rId2"/>
          <a:stretch/>
        </p:blipFill>
        <p:spPr>
          <a:xfrm>
            <a:off x="9455760" y="3458520"/>
            <a:ext cx="7470720" cy="308520"/>
          </a:xfrm>
          <a:prstGeom prst="rect">
            <a:avLst/>
          </a:prstGeom>
          <a:ln w="0">
            <a:noFill/>
          </a:ln>
        </p:spPr>
      </p:pic>
      <p:sp>
        <p:nvSpPr>
          <p:cNvPr id="88" name="object 5"/>
          <p:cNvSpPr/>
          <p:nvPr/>
        </p:nvSpPr>
        <p:spPr>
          <a:xfrm>
            <a:off x="9312120" y="3755160"/>
            <a:ext cx="7741440" cy="262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 anchor="t">
            <a:spAutoFit/>
          </a:bodyPr>
          <a:p>
            <a:pPr marL="12600" indent="-720" algn="ctr">
              <a:lnSpc>
                <a:spcPct val="117000"/>
              </a:lnSpc>
              <a:spcBef>
                <a:spcPts val="74"/>
              </a:spcBef>
              <a:buNone/>
              <a:tabLst>
                <a:tab algn="l" pos="0"/>
              </a:tabLst>
            </a:pPr>
            <a:r>
              <a:rPr b="0" lang="en-IN" sz="2450" spc="-52" strike="noStrike">
                <a:latin typeface="Verdana"/>
              </a:rPr>
              <a:t>is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essential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geometry.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This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theorem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states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that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sum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lengths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any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two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sides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-52" strike="noStrike">
                <a:latin typeface="Verdana"/>
              </a:rPr>
              <a:t>a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must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89" strike="noStrike">
                <a:latin typeface="Verdana"/>
              </a:rPr>
              <a:t>be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greater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than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length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the </a:t>
            </a:r>
            <a:r>
              <a:rPr b="0" lang="en-IN" sz="2450" spc="-1" strike="noStrike">
                <a:latin typeface="Verdana"/>
              </a:rPr>
              <a:t>third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60" strike="noStrike">
                <a:latin typeface="Verdana"/>
              </a:rPr>
              <a:t>side.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This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43" strike="noStrike">
                <a:latin typeface="Verdana"/>
              </a:rPr>
              <a:t>principle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helps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determining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the </a:t>
            </a:r>
            <a:r>
              <a:rPr b="0" lang="en-IN" sz="2450" spc="-21" strike="noStrike">
                <a:latin typeface="Verdana"/>
              </a:rPr>
              <a:t>feasibility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constructing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a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with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given </a:t>
            </a:r>
            <a:r>
              <a:rPr b="0" lang="en-IN" sz="2450" spc="-1" strike="noStrike">
                <a:latin typeface="Verdana"/>
              </a:rPr>
              <a:t>side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lengths.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8124480" cy="1028736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877960" y="1126080"/>
            <a:ext cx="8648280" cy="1960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lIns="0" rIns="0" tIns="241200" bIns="0" anchor="t">
            <a:noAutofit/>
          </a:bodyPr>
          <a:p>
            <a:pPr marL="245160">
              <a:lnSpc>
                <a:spcPct val="100000"/>
              </a:lnSpc>
              <a:spcBef>
                <a:spcPts val="1899"/>
              </a:spcBef>
              <a:buNone/>
            </a:pPr>
            <a:r>
              <a:rPr b="1" lang="en-IN" sz="4200" spc="-1" strike="noStrike">
                <a:solidFill>
                  <a:srgbClr val="ffffff"/>
                </a:solidFill>
                <a:latin typeface="Cambria"/>
              </a:rPr>
              <a:t>The</a:t>
            </a:r>
            <a:r>
              <a:rPr b="1" lang="en-IN" sz="4200" spc="-4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4200" spc="-1" strike="noStrike">
                <a:solidFill>
                  <a:srgbClr val="ffffff"/>
                </a:solidFill>
                <a:latin typeface="Cambria"/>
              </a:rPr>
              <a:t>Triangle</a:t>
            </a:r>
            <a:r>
              <a:rPr b="1" lang="en-IN" sz="4200" spc="5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4200" spc="-26" strike="noStrike">
                <a:solidFill>
                  <a:srgbClr val="ffffff"/>
                </a:solidFill>
                <a:latin typeface="Cambria"/>
              </a:rPr>
              <a:t>Inequality</a:t>
            </a:r>
            <a:r>
              <a:rPr b="1" lang="en-IN" sz="4200" spc="-157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4200" spc="-12" strike="noStrike">
                <a:solidFill>
                  <a:srgbClr val="ffffff"/>
                </a:solidFill>
                <a:latin typeface="Cambria"/>
              </a:rPr>
              <a:t>Theorem</a:t>
            </a:r>
            <a:endParaRPr b="0" lang="en-IN" sz="4200" spc="-1" strike="noStrike">
              <a:latin typeface="Calibri"/>
            </a:endParaRPr>
          </a:p>
        </p:txBody>
      </p:sp>
      <p:pic>
        <p:nvPicPr>
          <p:cNvPr id="91" name="object 4" descr=""/>
          <p:cNvPicPr/>
          <p:nvPr/>
        </p:nvPicPr>
        <p:blipFill>
          <a:blip r:embed="rId2"/>
          <a:stretch/>
        </p:blipFill>
        <p:spPr>
          <a:xfrm>
            <a:off x="11850120" y="3897000"/>
            <a:ext cx="1251720" cy="247320"/>
          </a:xfrm>
          <a:prstGeom prst="rect">
            <a:avLst/>
          </a:prstGeom>
          <a:ln w="0">
            <a:noFill/>
          </a:ln>
        </p:spPr>
      </p:pic>
      <p:grpSp>
        <p:nvGrpSpPr>
          <p:cNvPr id="92" name="object 5"/>
          <p:cNvGrpSpPr/>
          <p:nvPr/>
        </p:nvGrpSpPr>
        <p:grpSpPr>
          <a:xfrm>
            <a:off x="10623960" y="4401720"/>
            <a:ext cx="151200" cy="180720"/>
            <a:chOff x="10623960" y="4401720"/>
            <a:chExt cx="151200" cy="180720"/>
          </a:xfrm>
        </p:grpSpPr>
        <p:pic>
          <p:nvPicPr>
            <p:cNvPr id="93" name="object 6" descr=""/>
            <p:cNvPicPr/>
            <p:nvPr/>
          </p:nvPicPr>
          <p:blipFill>
            <a:blip r:embed="rId3"/>
            <a:stretch/>
          </p:blipFill>
          <p:spPr>
            <a:xfrm>
              <a:off x="10623960" y="4401720"/>
              <a:ext cx="151200" cy="180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4" name="object 7" descr=""/>
            <p:cNvPicPr/>
            <p:nvPr/>
          </p:nvPicPr>
          <p:blipFill>
            <a:blip r:embed="rId4"/>
            <a:stretch/>
          </p:blipFill>
          <p:spPr>
            <a:xfrm>
              <a:off x="10623960" y="4401720"/>
              <a:ext cx="151200" cy="180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95" name="object 8"/>
          <p:cNvGrpSpPr/>
          <p:nvPr/>
        </p:nvGrpSpPr>
        <p:grpSpPr>
          <a:xfrm>
            <a:off x="10972440" y="4335120"/>
            <a:ext cx="180360" cy="247320"/>
            <a:chOff x="10972440" y="4335120"/>
            <a:chExt cx="180360" cy="247320"/>
          </a:xfrm>
        </p:grpSpPr>
        <p:pic>
          <p:nvPicPr>
            <p:cNvPr id="96" name="object 9" descr=""/>
            <p:cNvPicPr/>
            <p:nvPr/>
          </p:nvPicPr>
          <p:blipFill>
            <a:blip r:embed="rId5"/>
            <a:stretch/>
          </p:blipFill>
          <p:spPr>
            <a:xfrm>
              <a:off x="10972440" y="4335120"/>
              <a:ext cx="180360" cy="247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" name="object 10" descr=""/>
            <p:cNvPicPr/>
            <p:nvPr/>
          </p:nvPicPr>
          <p:blipFill>
            <a:blip r:embed="rId6"/>
            <a:stretch/>
          </p:blipFill>
          <p:spPr>
            <a:xfrm>
              <a:off x="10972440" y="4335120"/>
              <a:ext cx="180360" cy="247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98" name="object 11"/>
          <p:cNvGrpSpPr/>
          <p:nvPr/>
        </p:nvGrpSpPr>
        <p:grpSpPr>
          <a:xfrm>
            <a:off x="12011400" y="4401720"/>
            <a:ext cx="164880" cy="180720"/>
            <a:chOff x="12011400" y="4401720"/>
            <a:chExt cx="164880" cy="180720"/>
          </a:xfrm>
        </p:grpSpPr>
        <p:pic>
          <p:nvPicPr>
            <p:cNvPr id="99" name="object 12" descr=""/>
            <p:cNvPicPr/>
            <p:nvPr/>
          </p:nvPicPr>
          <p:blipFill>
            <a:blip r:embed="rId7"/>
            <a:stretch/>
          </p:blipFill>
          <p:spPr>
            <a:xfrm>
              <a:off x="12011400" y="4401720"/>
              <a:ext cx="164880" cy="180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" name="object 13" descr=""/>
            <p:cNvPicPr/>
            <p:nvPr/>
          </p:nvPicPr>
          <p:blipFill>
            <a:blip r:embed="rId8"/>
            <a:stretch/>
          </p:blipFill>
          <p:spPr>
            <a:xfrm>
              <a:off x="12011400" y="4401720"/>
              <a:ext cx="164880" cy="1807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01" name="object 14" descr=""/>
          <p:cNvPicPr/>
          <p:nvPr/>
        </p:nvPicPr>
        <p:blipFill>
          <a:blip r:embed="rId9"/>
          <a:stretch/>
        </p:blipFill>
        <p:spPr>
          <a:xfrm>
            <a:off x="13265640" y="3897000"/>
            <a:ext cx="1247400" cy="247320"/>
          </a:xfrm>
          <a:prstGeom prst="rect">
            <a:avLst/>
          </a:prstGeom>
          <a:ln w="0">
            <a:noFill/>
          </a:ln>
        </p:spPr>
      </p:pic>
      <p:pic>
        <p:nvPicPr>
          <p:cNvPr id="102" name="object 15" descr=""/>
          <p:cNvPicPr/>
          <p:nvPr/>
        </p:nvPicPr>
        <p:blipFill>
          <a:blip r:embed="rId10"/>
          <a:stretch/>
        </p:blipFill>
        <p:spPr>
          <a:xfrm>
            <a:off x="15388560" y="3897000"/>
            <a:ext cx="1218600" cy="247320"/>
          </a:xfrm>
          <a:prstGeom prst="rect">
            <a:avLst/>
          </a:prstGeom>
          <a:ln w="0">
            <a:noFill/>
          </a:ln>
        </p:spPr>
      </p:pic>
      <p:sp>
        <p:nvSpPr>
          <p:cNvPr id="103" name="object 16"/>
          <p:cNvSpPr/>
          <p:nvPr/>
        </p:nvSpPr>
        <p:spPr>
          <a:xfrm>
            <a:off x="9475920" y="3317040"/>
            <a:ext cx="7413120" cy="22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 anchor="t">
            <a:spAutoFit/>
          </a:bodyPr>
          <a:p>
            <a:pPr marL="12600" algn="ctr">
              <a:lnSpc>
                <a:spcPct val="118000"/>
              </a:lnSpc>
              <a:spcBef>
                <a:spcPts val="74"/>
              </a:spcBef>
              <a:buNone/>
              <a:tabLst>
                <a:tab algn="l" pos="1104120"/>
                <a:tab algn="l" pos="1466280"/>
                <a:tab algn="l" pos="2568600"/>
                <a:tab algn="l" pos="3436560"/>
                <a:tab algn="l" pos="4852800"/>
                <a:tab algn="l" pos="6961680"/>
              </a:tabLst>
            </a:pPr>
            <a:r>
              <a:rPr b="0" lang="en-IN" sz="2450" spc="-1" strike="noStrike">
                <a:latin typeface="Verdana"/>
              </a:rPr>
              <a:t>The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Inequality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Theorem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can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be </a:t>
            </a:r>
            <a:r>
              <a:rPr b="0" lang="en-IN" sz="2450" spc="-12" strike="noStrike">
                <a:latin typeface="Verdana"/>
              </a:rPr>
              <a:t>expressed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as: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415" strike="noStrike">
                <a:latin typeface="Verdana"/>
              </a:rPr>
              <a:t>,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367" strike="noStrike">
                <a:latin typeface="Verdana"/>
              </a:rPr>
              <a:t>,</a:t>
            </a:r>
            <a:r>
              <a:rPr b="0" lang="en-IN" sz="2450" spc="-216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and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415" strike="noStrike">
                <a:latin typeface="Verdana"/>
              </a:rPr>
              <a:t>. </a:t>
            </a:r>
            <a:r>
              <a:rPr b="0" lang="en-IN" sz="2450" spc="-12" strike="noStrike">
                <a:latin typeface="Verdana"/>
              </a:rPr>
              <a:t>Here,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415" strike="noStrike">
                <a:latin typeface="Verdana"/>
              </a:rPr>
              <a:t>,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367" strike="noStrike">
                <a:latin typeface="Verdana"/>
              </a:rPr>
              <a:t>,</a:t>
            </a:r>
            <a:r>
              <a:rPr b="0" lang="en-IN" sz="2450" spc="-216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and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1" strike="noStrike">
                <a:latin typeface="Verdana"/>
              </a:rPr>
              <a:t>represent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lengths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the </a:t>
            </a:r>
            <a:r>
              <a:rPr b="0" lang="en-IN" sz="2450" spc="-12" strike="noStrike">
                <a:latin typeface="Verdana"/>
              </a:rPr>
              <a:t>triangle's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-66" strike="noStrike">
                <a:latin typeface="Verdana"/>
              </a:rPr>
              <a:t>sides.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This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theorem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-52" strike="noStrike">
                <a:latin typeface="Verdana"/>
              </a:rPr>
              <a:t>is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fundamental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in </a:t>
            </a:r>
            <a:r>
              <a:rPr b="0" lang="en-IN" sz="2450" spc="58" strike="noStrike">
                <a:latin typeface="Verdana"/>
              </a:rPr>
              <a:t>understanding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properties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triangles.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object 2"/>
          <p:cNvGrpSpPr/>
          <p:nvPr/>
        </p:nvGrpSpPr>
        <p:grpSpPr>
          <a:xfrm>
            <a:off x="9144000" y="0"/>
            <a:ext cx="9143640" cy="10286640"/>
            <a:chOff x="9144000" y="0"/>
            <a:chExt cx="9143640" cy="10286640"/>
          </a:xfrm>
        </p:grpSpPr>
        <p:sp>
          <p:nvSpPr>
            <p:cNvPr id="105" name="object 3"/>
            <p:cNvSpPr/>
            <p:nvPr/>
          </p:nvSpPr>
          <p:spPr>
            <a:xfrm>
              <a:off x="9144000" y="0"/>
              <a:ext cx="9143640" cy="10286640"/>
            </a:xfrm>
            <a:custGeom>
              <a:avLst/>
              <a:gdLst/>
              <a:ah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6" name="object 4" descr=""/>
            <p:cNvPicPr/>
            <p:nvPr/>
          </p:nvPicPr>
          <p:blipFill>
            <a:blip r:embed="rId1"/>
            <a:stretch/>
          </p:blipFill>
          <p:spPr>
            <a:xfrm>
              <a:off x="10453320" y="1143000"/>
              <a:ext cx="6495840" cy="7962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173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IN" sz="5100" spc="-1" strike="noStrike">
                <a:solidFill>
                  <a:srgbClr val="000000"/>
                </a:solidFill>
                <a:latin typeface="Cambria"/>
              </a:rPr>
              <a:t>Proof</a:t>
            </a:r>
            <a:r>
              <a:rPr b="1" lang="en-IN" sz="5100" spc="77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5100" spc="-1" strike="noStrike">
                <a:solidFill>
                  <a:srgbClr val="000000"/>
                </a:solidFill>
                <a:latin typeface="Cambria"/>
              </a:rPr>
              <a:t>of</a:t>
            </a:r>
            <a:r>
              <a:rPr b="1" lang="en-IN" sz="5100" spc="9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5100" spc="-1" strike="noStrike">
                <a:solidFill>
                  <a:srgbClr val="000000"/>
                </a:solidFill>
                <a:latin typeface="Cambria"/>
              </a:rPr>
              <a:t>the</a:t>
            </a:r>
            <a:r>
              <a:rPr b="1" lang="en-IN" sz="5100" spc="-41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5100" spc="-12" strike="noStrike">
                <a:solidFill>
                  <a:srgbClr val="000000"/>
                </a:solidFill>
                <a:latin typeface="Cambria"/>
              </a:rPr>
              <a:t>Theorem</a:t>
            </a:r>
            <a:endParaRPr b="0" lang="en-IN" sz="5100" spc="-1" strike="noStrike">
              <a:latin typeface="Calibri"/>
            </a:endParaRPr>
          </a:p>
        </p:txBody>
      </p:sp>
      <p:pic>
        <p:nvPicPr>
          <p:cNvPr id="108" name="object 6" descr=""/>
          <p:cNvPicPr/>
          <p:nvPr/>
        </p:nvPicPr>
        <p:blipFill>
          <a:blip r:embed="rId2"/>
          <a:stretch/>
        </p:blipFill>
        <p:spPr>
          <a:xfrm>
            <a:off x="2792880" y="3755160"/>
            <a:ext cx="3255480" cy="308520"/>
          </a:xfrm>
          <a:prstGeom prst="rect">
            <a:avLst/>
          </a:prstGeom>
          <a:ln w="0">
            <a:noFill/>
          </a:ln>
        </p:spPr>
      </p:pic>
      <p:sp>
        <p:nvSpPr>
          <p:cNvPr id="109" name="object 7"/>
          <p:cNvSpPr/>
          <p:nvPr/>
        </p:nvSpPr>
        <p:spPr>
          <a:xfrm>
            <a:off x="1433160" y="3175200"/>
            <a:ext cx="6315840" cy="35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17000"/>
              </a:lnSpc>
              <a:spcBef>
                <a:spcPts val="96"/>
              </a:spcBef>
              <a:buNone/>
              <a:tabLst>
                <a:tab algn="l" pos="4633560"/>
              </a:tabLst>
            </a:pPr>
            <a:r>
              <a:rPr b="0" lang="en-IN" sz="2450" spc="77" strike="noStrike">
                <a:latin typeface="Verdana"/>
              </a:rPr>
              <a:t>A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simple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proof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Inequality involves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367" strike="noStrike">
                <a:latin typeface="Verdana"/>
              </a:rPr>
              <a:t>.</a:t>
            </a:r>
            <a:r>
              <a:rPr b="0" lang="en-IN" sz="2450" spc="-216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By</a:t>
            </a:r>
            <a:endParaRPr b="0" lang="en-IN" sz="24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0"/>
              </a:spcBef>
              <a:buNone/>
              <a:tabLst>
                <a:tab algn="l" pos="4633560"/>
              </a:tabLst>
            </a:pPr>
            <a:r>
              <a:rPr b="0" lang="en-IN" sz="2450" spc="49" strike="noStrike">
                <a:latin typeface="Verdana"/>
              </a:rPr>
              <a:t>drawing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a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86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extending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38" strike="noStrike">
                <a:latin typeface="Verdana"/>
              </a:rPr>
              <a:t>one</a:t>
            </a:r>
            <a:endParaRPr b="0" lang="en-IN" sz="2450" spc="-1" strike="noStrike">
              <a:latin typeface="Arial"/>
            </a:endParaRPr>
          </a:p>
          <a:p>
            <a:pPr marL="12600">
              <a:lnSpc>
                <a:spcPct val="117000"/>
              </a:lnSpc>
              <a:spcBef>
                <a:spcPts val="74"/>
              </a:spcBef>
              <a:buNone/>
              <a:tabLst>
                <a:tab algn="l" pos="4633560"/>
              </a:tabLst>
            </a:pPr>
            <a:r>
              <a:rPr b="0" lang="en-IN" sz="2450" spc="-60" strike="noStrike">
                <a:latin typeface="Verdana"/>
              </a:rPr>
              <a:t>side,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you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can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visualize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94" strike="noStrike">
                <a:latin typeface="Verdana"/>
              </a:rPr>
              <a:t>how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sum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of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205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two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shorter</a:t>
            </a:r>
            <a:r>
              <a:rPr b="0" lang="en-IN" sz="2450" spc="-20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sides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must</a:t>
            </a:r>
            <a:r>
              <a:rPr b="0" lang="en-IN" sz="2450" spc="-205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always </a:t>
            </a:r>
            <a:r>
              <a:rPr b="0" lang="en-IN" sz="2450" spc="-1" strike="noStrike">
                <a:latin typeface="Verdana"/>
              </a:rPr>
              <a:t>exceed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length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longest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side. </a:t>
            </a:r>
            <a:r>
              <a:rPr b="0" lang="en-IN" sz="2450" spc="-32" strike="noStrike">
                <a:latin typeface="Verdana"/>
              </a:rPr>
              <a:t>This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visual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proof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solidiﬁes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theorem's validity.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8125200" cy="1028664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877960" y="1126080"/>
            <a:ext cx="8648280" cy="1960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lIns="0" rIns="0" tIns="241200" bIns="0" anchor="t">
            <a:noAutofit/>
          </a:bodyPr>
          <a:p>
            <a:pPr marL="272880">
              <a:lnSpc>
                <a:spcPct val="100000"/>
              </a:lnSpc>
              <a:spcBef>
                <a:spcPts val="1899"/>
              </a:spcBef>
              <a:buNone/>
            </a:pPr>
            <a:r>
              <a:rPr b="1" lang="en-IN" sz="5400" spc="-1" strike="noStrike">
                <a:solidFill>
                  <a:srgbClr val="ffffff"/>
                </a:solidFill>
                <a:latin typeface="Cambria"/>
              </a:rPr>
              <a:t>Applications</a:t>
            </a:r>
            <a:r>
              <a:rPr b="1" lang="en-IN" sz="5400" spc="8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5400" spc="-1" strike="noStrike">
                <a:solidFill>
                  <a:srgbClr val="ffffff"/>
                </a:solidFill>
                <a:latin typeface="Cambria"/>
              </a:rPr>
              <a:t>in</a:t>
            </a:r>
            <a:r>
              <a:rPr b="1" lang="en-IN" sz="5400" spc="8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5400" spc="-12" strike="noStrike">
                <a:solidFill>
                  <a:srgbClr val="ffffff"/>
                </a:solidFill>
                <a:latin typeface="Cambria"/>
              </a:rPr>
              <a:t>Geometry</a:t>
            </a:r>
            <a:endParaRPr b="0" lang="en-IN" sz="5400" spc="-1" strike="noStrike">
              <a:latin typeface="Calibri"/>
            </a:endParaRPr>
          </a:p>
        </p:txBody>
      </p:sp>
      <p:pic>
        <p:nvPicPr>
          <p:cNvPr id="112" name="object 4" descr=""/>
          <p:cNvPicPr/>
          <p:nvPr/>
        </p:nvPicPr>
        <p:blipFill>
          <a:blip r:embed="rId2"/>
          <a:stretch/>
        </p:blipFill>
        <p:spPr>
          <a:xfrm>
            <a:off x="11017080" y="3897000"/>
            <a:ext cx="3864960" cy="308520"/>
          </a:xfrm>
          <a:prstGeom prst="rect">
            <a:avLst/>
          </a:prstGeom>
          <a:ln w="0">
            <a:noFill/>
          </a:ln>
        </p:spPr>
      </p:pic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9376560" y="3317040"/>
            <a:ext cx="7612560" cy="589536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423000" indent="-720" algn="ctr">
              <a:lnSpc>
                <a:spcPct val="117000"/>
              </a:lnSpc>
              <a:spcBef>
                <a:spcPts val="96"/>
              </a:spcBef>
              <a:buNone/>
              <a:tabLst>
                <a:tab algn="l" pos="0"/>
              </a:tabLst>
            </a:pP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The</a:t>
            </a:r>
            <a:r>
              <a:rPr b="0" lang="en-IN" sz="2450" spc="-15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Triangle</a:t>
            </a:r>
            <a:r>
              <a:rPr b="0" lang="en-IN" sz="2450" spc="-15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000000"/>
                </a:solidFill>
                <a:latin typeface="Verdana"/>
              </a:rPr>
              <a:t>Inequality</a:t>
            </a:r>
            <a:r>
              <a:rPr b="0" lang="en-IN" sz="2450" spc="-145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Theorem</a:t>
            </a:r>
            <a:r>
              <a:rPr b="0" lang="en-IN" sz="2450" spc="-15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52" strike="noStrike">
                <a:solidFill>
                  <a:srgbClr val="000000"/>
                </a:solidFill>
                <a:latin typeface="Verdana"/>
              </a:rPr>
              <a:t>is</a:t>
            </a:r>
            <a:r>
              <a:rPr b="0" lang="en-IN" sz="2450" spc="-15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49" strike="noStrike">
                <a:solidFill>
                  <a:srgbClr val="000000"/>
                </a:solidFill>
                <a:latin typeface="Verdana"/>
              </a:rPr>
              <a:t>used</a:t>
            </a:r>
            <a:r>
              <a:rPr b="0" lang="en-IN" sz="2450" spc="-145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000000"/>
                </a:solidFill>
                <a:latin typeface="Verdana"/>
              </a:rPr>
              <a:t>in </a:t>
            </a:r>
            <a:r>
              <a:rPr b="0" lang="en-IN" sz="2450" spc="-12" strike="noStrike">
                <a:solidFill>
                  <a:srgbClr val="000000"/>
                </a:solidFill>
                <a:latin typeface="Verdana"/>
              </a:rPr>
              <a:t>various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IN" sz="2450" spc="-367" strike="noStrike">
                <a:solidFill>
                  <a:srgbClr val="000000"/>
                </a:solidFill>
                <a:latin typeface="Verdana"/>
              </a:rPr>
              <a:t>.</a:t>
            </a:r>
            <a:r>
              <a:rPr b="0" lang="en-IN" sz="2450" spc="-145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31" strike="noStrike">
                <a:solidFill>
                  <a:srgbClr val="000000"/>
                </a:solidFill>
                <a:latin typeface="Verdana"/>
              </a:rPr>
              <a:t>It</a:t>
            </a:r>
            <a:r>
              <a:rPr b="0" lang="en-IN" sz="2450" spc="-145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helps</a:t>
            </a:r>
            <a:r>
              <a:rPr b="0" lang="en-IN" sz="2450" spc="-145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000000"/>
                </a:solidFill>
                <a:latin typeface="Verdana"/>
              </a:rPr>
              <a:t>in</a:t>
            </a:r>
            <a:endParaRPr b="0" lang="en-IN" sz="2450" spc="-1" strike="noStrike"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10"/>
              </a:spcBef>
              <a:buNone/>
              <a:tabLst>
                <a:tab algn="l" pos="0"/>
              </a:tabLst>
            </a:pPr>
            <a:r>
              <a:rPr b="0" lang="en-IN" sz="2450" spc="58" strike="noStrike">
                <a:solidFill>
                  <a:srgbClr val="000000"/>
                </a:solidFill>
                <a:latin typeface="Verdana"/>
              </a:rPr>
              <a:t>determining</a:t>
            </a:r>
            <a:r>
              <a:rPr b="0" lang="en-IN" sz="2450" spc="-15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000000"/>
                </a:solidFill>
                <a:latin typeface="Verdana"/>
              </a:rPr>
              <a:t>whether</a:t>
            </a:r>
            <a:r>
              <a:rPr b="0" lang="en-IN" sz="2450" spc="-15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three</a:t>
            </a:r>
            <a:r>
              <a:rPr b="0" lang="en-IN" sz="2450" spc="-15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given</a:t>
            </a:r>
            <a:r>
              <a:rPr b="0" lang="en-IN" sz="2450" spc="-15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49" strike="noStrike">
                <a:solidFill>
                  <a:srgbClr val="000000"/>
                </a:solidFill>
                <a:latin typeface="Verdana"/>
              </a:rPr>
              <a:t>lengths</a:t>
            </a:r>
            <a:r>
              <a:rPr b="0" lang="en-IN" sz="2450" spc="-15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38" strike="noStrike">
                <a:solidFill>
                  <a:srgbClr val="000000"/>
                </a:solidFill>
                <a:latin typeface="Verdana"/>
              </a:rPr>
              <a:t>can</a:t>
            </a:r>
            <a:endParaRPr b="0" lang="en-IN" sz="2450" spc="-1" strike="noStrike">
              <a:latin typeface="Calibri"/>
            </a:endParaRPr>
          </a:p>
          <a:p>
            <a:pPr marL="12240" indent="-720" algn="ctr">
              <a:lnSpc>
                <a:spcPct val="117000"/>
              </a:lnSpc>
              <a:spcBef>
                <a:spcPts val="74"/>
              </a:spcBef>
              <a:buNone/>
              <a:tabLst>
                <a:tab algn="l" pos="0"/>
              </a:tabLst>
            </a:pP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form</a:t>
            </a:r>
            <a:r>
              <a:rPr b="0" lang="en-IN" sz="2450" spc="-15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21" strike="noStrike">
                <a:solidFill>
                  <a:srgbClr val="000000"/>
                </a:solidFill>
                <a:latin typeface="Verdana"/>
              </a:rPr>
              <a:t>a</a:t>
            </a:r>
            <a:r>
              <a:rPr b="0" lang="en-IN" sz="2450" spc="-145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000000"/>
                </a:solidFill>
                <a:latin typeface="Verdana"/>
              </a:rPr>
              <a:t>triangle.</a:t>
            </a:r>
            <a:r>
              <a:rPr b="0" lang="en-IN" sz="2450" spc="-145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32" strike="noStrike">
                <a:solidFill>
                  <a:srgbClr val="000000"/>
                </a:solidFill>
                <a:latin typeface="Verdana"/>
              </a:rPr>
              <a:t>This</a:t>
            </a:r>
            <a:r>
              <a:rPr b="0" lang="en-IN" sz="2450" spc="-15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49" strike="noStrike">
                <a:solidFill>
                  <a:srgbClr val="000000"/>
                </a:solidFill>
                <a:latin typeface="Verdana"/>
              </a:rPr>
              <a:t>theorem</a:t>
            </a:r>
            <a:r>
              <a:rPr b="0" lang="en-IN" sz="2450" spc="-145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52" strike="noStrike">
                <a:solidFill>
                  <a:srgbClr val="000000"/>
                </a:solidFill>
                <a:latin typeface="Verdana"/>
              </a:rPr>
              <a:t>is</a:t>
            </a:r>
            <a:r>
              <a:rPr b="0" lang="en-IN" sz="2450" spc="-145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21" strike="noStrike">
                <a:solidFill>
                  <a:srgbClr val="000000"/>
                </a:solidFill>
                <a:latin typeface="Verdana"/>
              </a:rPr>
              <a:t>also</a:t>
            </a:r>
            <a:r>
              <a:rPr b="0" lang="en-IN" sz="2450" spc="-145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crucial</a:t>
            </a:r>
            <a:r>
              <a:rPr b="0" lang="en-IN" sz="2450" spc="-15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000000"/>
                </a:solidFill>
                <a:latin typeface="Verdana"/>
              </a:rPr>
              <a:t>in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solving</a:t>
            </a:r>
            <a:r>
              <a:rPr b="0" lang="en-IN" sz="2450" spc="-120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49" strike="noStrike">
                <a:solidFill>
                  <a:srgbClr val="000000"/>
                </a:solidFill>
                <a:latin typeface="Verdana"/>
              </a:rPr>
              <a:t>problems</a:t>
            </a:r>
            <a:r>
              <a:rPr b="0" lang="en-IN" sz="2450" spc="-120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related</a:t>
            </a:r>
            <a:r>
              <a:rPr b="0" lang="en-IN" sz="2450" spc="-120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to</a:t>
            </a:r>
            <a:r>
              <a:rPr b="0" lang="en-IN" sz="2450" spc="-120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triangle</a:t>
            </a:r>
            <a:r>
              <a:rPr b="0" lang="en-IN" sz="2450" spc="-120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58" strike="noStrike">
                <a:solidFill>
                  <a:srgbClr val="000000"/>
                </a:solidFill>
                <a:latin typeface="Verdana"/>
              </a:rPr>
              <a:t>congruence </a:t>
            </a:r>
            <a:r>
              <a:rPr b="0" lang="en-IN" sz="2450" spc="77" strike="noStrike">
                <a:solidFill>
                  <a:srgbClr val="000000"/>
                </a:solidFill>
                <a:latin typeface="Verdana"/>
              </a:rPr>
              <a:t>and</a:t>
            </a:r>
            <a:r>
              <a:rPr b="0" lang="en-IN" sz="2450" spc="-21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000000"/>
                </a:solidFill>
                <a:latin typeface="Verdana"/>
              </a:rPr>
              <a:t>similarity.</a:t>
            </a:r>
            <a:endParaRPr b="0" lang="en-IN" sz="245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8124480" cy="10287360"/>
          </a:xfrm>
          <a:prstGeom prst="rect">
            <a:avLst/>
          </a:prstGeom>
          <a:ln w="0">
            <a:noFill/>
          </a:ln>
        </p:spPr>
      </p:pic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877960" y="1126080"/>
            <a:ext cx="8648280" cy="1978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lIns="0" rIns="0" tIns="241200" bIns="0" anchor="t">
            <a:noAutofit/>
          </a:bodyPr>
          <a:p>
            <a:pPr marL="240840">
              <a:lnSpc>
                <a:spcPct val="100000"/>
              </a:lnSpc>
              <a:spcBef>
                <a:spcPts val="1899"/>
              </a:spcBef>
              <a:buNone/>
            </a:pPr>
            <a:r>
              <a:rPr b="1" lang="en-IN" sz="5700" spc="-1" strike="noStrike">
                <a:solidFill>
                  <a:srgbClr val="ffffff"/>
                </a:solidFill>
                <a:latin typeface="Cambria"/>
              </a:rPr>
              <a:t>Applications</a:t>
            </a:r>
            <a:r>
              <a:rPr b="1" lang="en-IN" sz="5700" spc="3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5700" spc="-1" strike="noStrike">
                <a:solidFill>
                  <a:srgbClr val="ffffff"/>
                </a:solidFill>
                <a:latin typeface="Cambria"/>
              </a:rPr>
              <a:t>in</a:t>
            </a:r>
            <a:r>
              <a:rPr b="1" lang="en-IN" sz="5700" spc="4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5700" spc="-1" strike="noStrike">
                <a:solidFill>
                  <a:srgbClr val="ffffff"/>
                </a:solidFill>
                <a:latin typeface="Cambria"/>
              </a:rPr>
              <a:t>Real</a:t>
            </a:r>
            <a:r>
              <a:rPr b="1" lang="en-IN" sz="5700" spc="4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5700" spc="-21" strike="noStrike">
                <a:solidFill>
                  <a:srgbClr val="ffffff"/>
                </a:solidFill>
                <a:latin typeface="Cambria"/>
              </a:rPr>
              <a:t>Life</a:t>
            </a:r>
            <a:endParaRPr b="0" lang="en-IN" sz="5700" spc="-1" strike="noStrike">
              <a:latin typeface="Calibri"/>
            </a:endParaRPr>
          </a:p>
        </p:txBody>
      </p:sp>
      <p:pic>
        <p:nvPicPr>
          <p:cNvPr id="116" name="object 4" descr=""/>
          <p:cNvPicPr/>
          <p:nvPr/>
        </p:nvPicPr>
        <p:blipFill>
          <a:blip r:embed="rId2"/>
          <a:stretch/>
        </p:blipFill>
        <p:spPr>
          <a:xfrm>
            <a:off x="14157720" y="3897000"/>
            <a:ext cx="1897560" cy="308520"/>
          </a:xfrm>
          <a:prstGeom prst="rect">
            <a:avLst/>
          </a:prstGeom>
          <a:ln w="0">
            <a:noFill/>
          </a:ln>
        </p:spPr>
      </p:pic>
      <p:pic>
        <p:nvPicPr>
          <p:cNvPr id="117" name="object 5" descr=""/>
          <p:cNvPicPr/>
          <p:nvPr/>
        </p:nvPicPr>
        <p:blipFill>
          <a:blip r:embed="rId3"/>
          <a:stretch/>
        </p:blipFill>
        <p:spPr>
          <a:xfrm>
            <a:off x="9749880" y="4335120"/>
            <a:ext cx="1901880" cy="247320"/>
          </a:xfrm>
          <a:prstGeom prst="rect">
            <a:avLst/>
          </a:prstGeom>
          <a:ln w="0">
            <a:noFill/>
          </a:ln>
        </p:spPr>
      </p:pic>
      <p:pic>
        <p:nvPicPr>
          <p:cNvPr id="118" name="object 6" descr=""/>
          <p:cNvPicPr/>
          <p:nvPr/>
        </p:nvPicPr>
        <p:blipFill>
          <a:blip r:embed="rId4"/>
          <a:stretch/>
        </p:blipFill>
        <p:spPr>
          <a:xfrm>
            <a:off x="12526200" y="4335120"/>
            <a:ext cx="1624680" cy="308520"/>
          </a:xfrm>
          <a:prstGeom prst="rect">
            <a:avLst/>
          </a:prstGeom>
          <a:ln w="0">
            <a:noFill/>
          </a:ln>
        </p:spPr>
      </p:pic>
      <p:sp>
        <p:nvSpPr>
          <p:cNvPr id="119" name="object 7"/>
          <p:cNvSpPr/>
          <p:nvPr/>
        </p:nvSpPr>
        <p:spPr>
          <a:xfrm>
            <a:off x="9500400" y="3377880"/>
            <a:ext cx="7364880" cy="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2450" spc="-97" strike="noStrike">
                <a:latin typeface="Verdana"/>
              </a:rPr>
              <a:t>In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41" strike="noStrike">
                <a:latin typeface="Verdana"/>
              </a:rPr>
              <a:t>real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92" strike="noStrike">
                <a:latin typeface="Verdana"/>
              </a:rPr>
              <a:t>life,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Inequality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Theorem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has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20" name="object 8"/>
          <p:cNvSpPr/>
          <p:nvPr/>
        </p:nvSpPr>
        <p:spPr>
          <a:xfrm>
            <a:off x="10212120" y="3755160"/>
            <a:ext cx="3861000" cy="88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6680" bIns="0" anchor="t">
            <a:spAutoFit/>
          </a:bodyPr>
          <a:p>
            <a:pPr algn="ctr">
              <a:lnSpc>
                <a:spcPct val="100000"/>
              </a:lnSpc>
              <a:spcBef>
                <a:spcPts val="604"/>
              </a:spcBef>
              <a:buNone/>
            </a:pPr>
            <a:r>
              <a:rPr b="0" lang="en-IN" sz="2450" spc="-1" strike="noStrike">
                <a:latin typeface="Verdana"/>
              </a:rPr>
              <a:t>applications</a:t>
            </a:r>
            <a:r>
              <a:rPr b="0" lang="en-IN" sz="2450" spc="-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ﬁelds</a:t>
            </a:r>
            <a:r>
              <a:rPr b="0" lang="en-IN" sz="2450" spc="-7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like</a:t>
            </a:r>
            <a:endParaRPr b="0" lang="en-IN" sz="245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10"/>
              </a:spcBef>
              <a:buNone/>
            </a:pPr>
            <a:r>
              <a:rPr b="0" lang="en-IN" sz="2450" spc="-367" strike="noStrike">
                <a:latin typeface="Verdana"/>
              </a:rPr>
              <a:t>,</a:t>
            </a:r>
            <a:r>
              <a:rPr b="0" lang="en-IN" sz="2450" spc="-216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and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21" name="object 9"/>
          <p:cNvSpPr/>
          <p:nvPr/>
        </p:nvSpPr>
        <p:spPr>
          <a:xfrm>
            <a:off x="14154480" y="3755160"/>
            <a:ext cx="2490840" cy="12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6680" bIns="0" anchor="t">
            <a:spAutoFit/>
          </a:bodyPr>
          <a:p>
            <a:pPr marL="1918800">
              <a:lnSpc>
                <a:spcPct val="100000"/>
              </a:lnSpc>
              <a:spcBef>
                <a:spcPts val="604"/>
              </a:spcBef>
              <a:buNone/>
            </a:pPr>
            <a:r>
              <a:rPr b="0" lang="en-IN" sz="2450" spc="-415" strike="noStrike">
                <a:latin typeface="Verdana"/>
              </a:rPr>
              <a:t>,</a:t>
            </a:r>
            <a:endParaRPr b="0" lang="en-IN" sz="24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0"/>
              </a:spcBef>
              <a:buNone/>
            </a:pPr>
            <a:r>
              <a:rPr b="0" lang="en-IN" sz="2450" spc="-367" strike="noStrike">
                <a:latin typeface="Verdana"/>
              </a:rPr>
              <a:t>.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For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example,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it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22" name="object 10"/>
          <p:cNvSpPr/>
          <p:nvPr/>
        </p:nvSpPr>
        <p:spPr>
          <a:xfrm>
            <a:off x="9317520" y="4640760"/>
            <a:ext cx="7730280" cy="13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240" algn="ctr">
              <a:lnSpc>
                <a:spcPct val="117000"/>
              </a:lnSpc>
              <a:spcBef>
                <a:spcPts val="96"/>
              </a:spcBef>
              <a:buNone/>
            </a:pPr>
            <a:r>
              <a:rPr b="0" lang="en-IN" sz="2450" spc="-1" strike="noStrike">
                <a:latin typeface="Verdana"/>
              </a:rPr>
              <a:t>helps</a:t>
            </a:r>
            <a:r>
              <a:rPr b="0" lang="en-IN" sz="2450" spc="-6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engineers</a:t>
            </a:r>
            <a:r>
              <a:rPr b="0" lang="en-IN" sz="2450" spc="-6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ensure</a:t>
            </a:r>
            <a:r>
              <a:rPr b="0" lang="en-IN" sz="2450" spc="-5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that</a:t>
            </a:r>
            <a:r>
              <a:rPr b="0" lang="en-IN" sz="2450" spc="-6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structures</a:t>
            </a:r>
            <a:r>
              <a:rPr b="0" lang="en-IN" sz="2450" spc="-55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60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stable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205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can</a:t>
            </a:r>
            <a:r>
              <a:rPr b="0" lang="en-IN" sz="2450" spc="-205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withstand</a:t>
            </a:r>
            <a:r>
              <a:rPr b="0" lang="en-IN" sz="2450" spc="-205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forces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acting</a:t>
            </a:r>
            <a:r>
              <a:rPr b="0" lang="en-IN" sz="2450" spc="-205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on</a:t>
            </a:r>
            <a:r>
              <a:rPr b="0" lang="en-IN" sz="2450" spc="-205" strike="noStrike">
                <a:latin typeface="Verdana"/>
              </a:rPr>
              <a:t> </a:t>
            </a:r>
            <a:r>
              <a:rPr b="0" lang="en-IN" sz="2450" spc="94" strike="noStrike">
                <a:latin typeface="Verdana"/>
              </a:rPr>
              <a:t>them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by </a:t>
            </a:r>
            <a:r>
              <a:rPr b="0" lang="en-IN" sz="2450" spc="-1" strike="noStrike">
                <a:latin typeface="Verdana"/>
              </a:rPr>
              <a:t>analyzing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lengths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supports.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object 2"/>
          <p:cNvGrpSpPr/>
          <p:nvPr/>
        </p:nvGrpSpPr>
        <p:grpSpPr>
          <a:xfrm>
            <a:off x="0" y="0"/>
            <a:ext cx="9143640" cy="10286640"/>
            <a:chOff x="0" y="0"/>
            <a:chExt cx="9143640" cy="10286640"/>
          </a:xfrm>
        </p:grpSpPr>
        <p:sp>
          <p:nvSpPr>
            <p:cNvPr id="124" name="object 3"/>
            <p:cNvSpPr/>
            <p:nvPr/>
          </p:nvSpPr>
          <p:spPr>
            <a:xfrm>
              <a:off x="0" y="0"/>
              <a:ext cx="9143640" cy="10286640"/>
            </a:xfrm>
            <a:custGeom>
              <a:avLst/>
              <a:gdLst/>
              <a:ahLst/>
              <a:rect l="l" t="t" r="r" b="b"/>
              <a:pathLst>
                <a:path w="9144000" h="10287000">
                  <a:moveTo>
                    <a:pt x="9143999" y="0"/>
                  </a:moveTo>
                  <a:lnTo>
                    <a:pt x="0" y="1"/>
                  </a:lnTo>
                  <a:lnTo>
                    <a:pt x="0" y="10286999"/>
                  </a:lnTo>
                  <a:lnTo>
                    <a:pt x="9143999" y="10286999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25" name="object 4" descr=""/>
            <p:cNvPicPr/>
            <p:nvPr/>
          </p:nvPicPr>
          <p:blipFill>
            <a:blip r:embed="rId1"/>
            <a:stretch/>
          </p:blipFill>
          <p:spPr>
            <a:xfrm>
              <a:off x="1334880" y="1143000"/>
              <a:ext cx="6467040" cy="8000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553040" y="1484640"/>
            <a:ext cx="6308280" cy="173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IN" sz="4200" spc="94" strike="noStrike">
                <a:solidFill>
                  <a:srgbClr val="000000"/>
                </a:solidFill>
                <a:latin typeface="Cambria"/>
              </a:rPr>
              <a:t>Common</a:t>
            </a:r>
            <a:r>
              <a:rPr b="1" lang="en-IN" sz="4200" spc="58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4200" spc="-12" strike="noStrike">
                <a:solidFill>
                  <a:srgbClr val="000000"/>
                </a:solidFill>
                <a:latin typeface="Cambria"/>
              </a:rPr>
              <a:t>Misconceptions</a:t>
            </a:r>
            <a:endParaRPr b="0" lang="en-IN" sz="4200" spc="-1" strike="noStrike">
              <a:latin typeface="Calibri"/>
            </a:endParaRPr>
          </a:p>
        </p:txBody>
      </p:sp>
      <p:pic>
        <p:nvPicPr>
          <p:cNvPr id="127" name="object 6" descr=""/>
          <p:cNvPicPr/>
          <p:nvPr/>
        </p:nvPicPr>
        <p:blipFill>
          <a:blip r:embed="rId2"/>
          <a:stretch/>
        </p:blipFill>
        <p:spPr>
          <a:xfrm>
            <a:off x="10580400" y="3631320"/>
            <a:ext cx="3109320" cy="308520"/>
          </a:xfrm>
          <a:prstGeom prst="rect">
            <a:avLst/>
          </a:prstGeom>
          <a:ln w="0">
            <a:noFill/>
          </a:ln>
        </p:spPr>
      </p:pic>
      <p:sp>
        <p:nvSpPr>
          <p:cNvPr id="128" name="object 7"/>
          <p:cNvSpPr/>
          <p:nvPr/>
        </p:nvSpPr>
        <p:spPr>
          <a:xfrm>
            <a:off x="10553040" y="2788560"/>
            <a:ext cx="5947200" cy="38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 marL="12600">
              <a:lnSpc>
                <a:spcPct val="102000"/>
              </a:lnSpc>
              <a:spcBef>
                <a:spcPts val="65"/>
              </a:spcBef>
              <a:buNone/>
            </a:pPr>
            <a:r>
              <a:rPr b="0" lang="en-IN" sz="2450" spc="77" strike="noStrike">
                <a:latin typeface="Verdana"/>
              </a:rPr>
              <a:t>A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117" strike="noStrike">
                <a:latin typeface="Verdana"/>
              </a:rPr>
              <a:t>common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misconception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52" strike="noStrike">
                <a:latin typeface="Verdana"/>
              </a:rPr>
              <a:t>is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that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the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Inequality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only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applies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to</a:t>
            </a:r>
            <a:endParaRPr b="0" lang="en-IN" sz="2450" spc="-1" strike="noStrike">
              <a:latin typeface="Arial"/>
            </a:endParaRPr>
          </a:p>
          <a:p>
            <a:pPr marL="12600" indent="3120480">
              <a:lnSpc>
                <a:spcPct val="102000"/>
              </a:lnSpc>
              <a:buNone/>
              <a:tabLst>
                <a:tab algn="l" pos="0"/>
              </a:tabLst>
            </a:pPr>
            <a:r>
              <a:rPr b="0" lang="en-IN" sz="2450" spc="-367" strike="noStrike">
                <a:latin typeface="Verdana"/>
              </a:rPr>
              <a:t>.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-97" strike="noStrike">
                <a:latin typeface="Verdana"/>
              </a:rPr>
              <a:t>In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-97" strike="noStrike">
                <a:latin typeface="Verdana"/>
              </a:rPr>
              <a:t>reality,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it </a:t>
            </a:r>
            <a:r>
              <a:rPr b="0" lang="en-IN" sz="2450" spc="-1" strike="noStrike">
                <a:latin typeface="Verdana"/>
              </a:rPr>
              <a:t>applies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to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all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types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triangles.</a:t>
            </a:r>
            <a:endParaRPr b="0" lang="en-IN" sz="2450" spc="-1" strike="noStrike">
              <a:latin typeface="Arial"/>
            </a:endParaRPr>
          </a:p>
          <a:p>
            <a:pPr marL="12600" indent="3120480">
              <a:lnSpc>
                <a:spcPct val="102000"/>
              </a:lnSpc>
              <a:buNone/>
              <a:tabLst>
                <a:tab algn="l" pos="0"/>
              </a:tabLst>
            </a:pPr>
            <a:r>
              <a:rPr b="0" lang="en-IN" sz="2450" spc="63" strike="noStrike">
                <a:latin typeface="Verdana"/>
              </a:rPr>
              <a:t>Understanding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this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theorem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helps </a:t>
            </a:r>
            <a:r>
              <a:rPr b="0" lang="en-IN" sz="2450" spc="-32" strike="noStrike">
                <a:latin typeface="Verdana"/>
              </a:rPr>
              <a:t>clarify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these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misconceptions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and </a:t>
            </a:r>
            <a:r>
              <a:rPr b="0" lang="en-IN" sz="2450" spc="-12" strike="noStrike">
                <a:latin typeface="Verdana"/>
              </a:rPr>
              <a:t>reinforces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fundamental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principles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properties.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bject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438200" y="1938600"/>
            <a:ext cx="15424200" cy="1830240"/>
          </a:xfrm>
          <a:prstGeom prst="rect">
            <a:avLst/>
          </a:prstGeom>
          <a:noFill/>
          <a:ln w="0">
            <a:noFill/>
          </a:ln>
        </p:spPr>
        <p:txBody>
          <a:bodyPr lIns="0" rIns="0" tIns="110520" bIns="0" anchor="t">
            <a:noAutofit/>
          </a:bodyPr>
          <a:p>
            <a:pPr marL="96368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IN" sz="4450" spc="69" strike="noStrike">
                <a:solidFill>
                  <a:srgbClr val="ffffff"/>
                </a:solidFill>
                <a:latin typeface="Cambria"/>
              </a:rPr>
              <a:t>Real-</a:t>
            </a:r>
            <a:r>
              <a:rPr b="1" lang="en-IN" sz="4450" spc="-60" strike="noStrike">
                <a:solidFill>
                  <a:srgbClr val="ffffff"/>
                </a:solidFill>
                <a:latin typeface="Cambria"/>
              </a:rPr>
              <a:t>World</a:t>
            </a:r>
            <a:r>
              <a:rPr b="1" lang="en-IN" sz="4450" spc="-145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4450" spc="-12" strike="noStrike">
                <a:solidFill>
                  <a:srgbClr val="ffffff"/>
                </a:solidFill>
                <a:latin typeface="Cambria"/>
              </a:rPr>
              <a:t>Examples</a:t>
            </a:r>
            <a:endParaRPr b="0" lang="en-IN" sz="4450" spc="-1" strike="noStrike">
              <a:latin typeface="Calibri"/>
            </a:endParaRPr>
          </a:p>
        </p:txBody>
      </p:sp>
      <p:pic>
        <p:nvPicPr>
          <p:cNvPr id="131" name="object 4" descr=""/>
          <p:cNvPicPr/>
          <p:nvPr/>
        </p:nvPicPr>
        <p:blipFill>
          <a:blip r:embed="rId1"/>
          <a:stretch/>
        </p:blipFill>
        <p:spPr>
          <a:xfrm>
            <a:off x="14633640" y="3215880"/>
            <a:ext cx="1624320" cy="308520"/>
          </a:xfrm>
          <a:prstGeom prst="rect">
            <a:avLst/>
          </a:prstGeom>
          <a:ln w="0">
            <a:noFill/>
          </a:ln>
        </p:spPr>
      </p:pic>
      <p:sp>
        <p:nvSpPr>
          <p:cNvPr id="132" name="object 5"/>
          <p:cNvSpPr/>
          <p:nvPr/>
        </p:nvSpPr>
        <p:spPr>
          <a:xfrm>
            <a:off x="11062080" y="3135240"/>
            <a:ext cx="5517000" cy="304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Consider</a:t>
            </a:r>
            <a:r>
              <a:rPr b="0" lang="en-IN" sz="2450" spc="-12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0" lang="en-IN" sz="2450" spc="-114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scenario</a:t>
            </a:r>
            <a:r>
              <a:rPr b="0" lang="en-IN" sz="2450" spc="-12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in</a:t>
            </a:r>
            <a:endParaRPr b="0" lang="en-IN" sz="2450" spc="-1" strike="noStrike">
              <a:latin typeface="Arial"/>
            </a:endParaRPr>
          </a:p>
          <a:p>
            <a:pPr marL="12600">
              <a:lnSpc>
                <a:spcPct val="102000"/>
              </a:lnSpc>
              <a:buNone/>
            </a:pP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where</a:t>
            </a:r>
            <a:r>
              <a:rPr b="0" lang="en-IN" sz="2450" spc="-6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three</a:t>
            </a:r>
            <a:r>
              <a:rPr b="0" lang="en-IN" sz="2450" spc="-6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points</a:t>
            </a:r>
            <a:r>
              <a:rPr b="0" lang="en-IN" sz="2450" spc="-6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form</a:t>
            </a:r>
            <a:r>
              <a:rPr b="0" lang="en-IN" sz="2450" spc="-6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0" lang="en-IN" sz="2450" spc="-6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triangle.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7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Triangle</a:t>
            </a:r>
            <a:r>
              <a:rPr b="0" lang="en-IN" sz="2450" spc="-17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Inequality</a:t>
            </a:r>
            <a:r>
              <a:rPr b="0" lang="en-IN" sz="2450" spc="-17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Theorem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ensures</a:t>
            </a:r>
            <a:r>
              <a:rPr b="0" lang="en-IN" sz="2450" spc="-114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that</a:t>
            </a:r>
            <a:r>
              <a:rPr b="0" lang="en-IN" sz="2450" spc="-10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0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direct</a:t>
            </a:r>
            <a:r>
              <a:rPr b="0" lang="en-IN" sz="2450" spc="-10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43" strike="noStrike">
                <a:solidFill>
                  <a:srgbClr val="ffffff"/>
                </a:solidFill>
                <a:latin typeface="Verdana"/>
              </a:rPr>
              <a:t>path </a:t>
            </a:r>
            <a:r>
              <a:rPr b="0" lang="en-IN" sz="2450" spc="63" strike="noStrike">
                <a:solidFill>
                  <a:srgbClr val="ffffff"/>
                </a:solidFill>
                <a:latin typeface="Verdana"/>
              </a:rPr>
              <a:t>between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8" strike="noStrike">
                <a:solidFill>
                  <a:srgbClr val="ffffff"/>
                </a:solidFill>
                <a:latin typeface="Verdana"/>
              </a:rPr>
              <a:t>two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points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52" strike="noStrike">
                <a:solidFill>
                  <a:srgbClr val="ffffff"/>
                </a:solidFill>
                <a:latin typeface="Verdana"/>
              </a:rPr>
              <a:t>is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shorter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38" strike="noStrike">
                <a:solidFill>
                  <a:srgbClr val="ffffff"/>
                </a:solidFill>
                <a:latin typeface="Verdana"/>
              </a:rPr>
              <a:t>than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8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63" strike="noStrike">
                <a:solidFill>
                  <a:srgbClr val="ffffff"/>
                </a:solidFill>
                <a:latin typeface="Verdana"/>
              </a:rPr>
              <a:t>path</a:t>
            </a:r>
            <a:r>
              <a:rPr b="0" lang="en-IN" sz="2450" spc="-18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taken</a:t>
            </a:r>
            <a:r>
              <a:rPr b="0" lang="en-IN" sz="2450" spc="-18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69" strike="noStrike">
                <a:solidFill>
                  <a:srgbClr val="ffffff"/>
                </a:solidFill>
                <a:latin typeface="Verdana"/>
              </a:rPr>
              <a:t>through</a:t>
            </a:r>
            <a:r>
              <a:rPr b="0" lang="en-IN" sz="2450" spc="-18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8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third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point,</a:t>
            </a:r>
            <a:r>
              <a:rPr b="0" lang="en-IN" sz="2450" spc="-18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63" strike="noStrike">
                <a:solidFill>
                  <a:srgbClr val="ffffff"/>
                </a:solidFill>
                <a:latin typeface="Verdana"/>
              </a:rPr>
              <a:t>optimizing</a:t>
            </a:r>
            <a:r>
              <a:rPr b="0" lang="en-IN" sz="2450" spc="-18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routes</a:t>
            </a:r>
            <a:r>
              <a:rPr b="0" lang="en-IN" sz="2450" spc="-18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in</a:t>
            </a:r>
            <a:r>
              <a:rPr b="0" lang="en-IN" sz="2450" spc="-18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various applications.</a:t>
            </a:r>
            <a:endParaRPr b="0" lang="en-IN" sz="2450" spc="-1" strike="noStrike">
              <a:latin typeface="Arial"/>
            </a:endParaRPr>
          </a:p>
        </p:txBody>
      </p:sp>
      <p:pic>
        <p:nvPicPr>
          <p:cNvPr id="133" name="object 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1028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ject 2"/>
          <p:cNvSpPr/>
          <p:nvPr/>
        </p:nvSpPr>
        <p:spPr>
          <a:xfrm>
            <a:off x="0" y="-180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17061942" y="0"/>
                </a:lnTo>
                <a:lnTo>
                  <a:pt x="17061942" y="1225550"/>
                </a:lnTo>
                <a:lnTo>
                  <a:pt x="17061942" y="9061450"/>
                </a:lnTo>
                <a:lnTo>
                  <a:pt x="12092534" y="9061450"/>
                </a:lnTo>
                <a:lnTo>
                  <a:pt x="12092534" y="9057615"/>
                </a:lnTo>
                <a:lnTo>
                  <a:pt x="6195504" y="9057615"/>
                </a:lnTo>
                <a:lnTo>
                  <a:pt x="6195504" y="9061450"/>
                </a:lnTo>
                <a:lnTo>
                  <a:pt x="1225994" y="9061450"/>
                </a:lnTo>
                <a:lnTo>
                  <a:pt x="1225994" y="1225550"/>
                </a:lnTo>
                <a:lnTo>
                  <a:pt x="6195504" y="1225550"/>
                </a:lnTo>
                <a:lnTo>
                  <a:pt x="6195504" y="1230045"/>
                </a:lnTo>
                <a:lnTo>
                  <a:pt x="12092534" y="1230045"/>
                </a:lnTo>
                <a:lnTo>
                  <a:pt x="12092534" y="1225550"/>
                </a:lnTo>
                <a:lnTo>
                  <a:pt x="17061942" y="1225550"/>
                </a:lnTo>
                <a:lnTo>
                  <a:pt x="17061942" y="0"/>
                </a:lnTo>
                <a:lnTo>
                  <a:pt x="11815737" y="0"/>
                </a:lnTo>
                <a:lnTo>
                  <a:pt x="11815737" y="1828"/>
                </a:lnTo>
                <a:lnTo>
                  <a:pt x="6472263" y="1828"/>
                </a:lnTo>
                <a:lnTo>
                  <a:pt x="6472263" y="0"/>
                </a:lnTo>
                <a:lnTo>
                  <a:pt x="0" y="0"/>
                </a:lnTo>
                <a:lnTo>
                  <a:pt x="0" y="1225550"/>
                </a:lnTo>
                <a:lnTo>
                  <a:pt x="0" y="9061450"/>
                </a:lnTo>
                <a:lnTo>
                  <a:pt x="0" y="10287000"/>
                </a:lnTo>
                <a:lnTo>
                  <a:pt x="6472263" y="10287000"/>
                </a:lnTo>
                <a:lnTo>
                  <a:pt x="6472263" y="10285832"/>
                </a:lnTo>
                <a:lnTo>
                  <a:pt x="11815737" y="10285832"/>
                </a:lnTo>
                <a:lnTo>
                  <a:pt x="11815737" y="10287000"/>
                </a:lnTo>
                <a:lnTo>
                  <a:pt x="18288000" y="10287000"/>
                </a:lnTo>
                <a:lnTo>
                  <a:pt x="18288000" y="9061450"/>
                </a:lnTo>
                <a:lnTo>
                  <a:pt x="18288000" y="122555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2449800" y="2406600"/>
            <a:ext cx="13378320" cy="2242440"/>
          </a:xfrm>
          <a:prstGeom prst="rect">
            <a:avLst/>
          </a:prstGeom>
          <a:noFill/>
          <a:ln w="0">
            <a:noFill/>
          </a:ln>
        </p:spPr>
        <p:txBody>
          <a:bodyPr lIns="0" rIns="0" tIns="17280" bIns="0" anchor="t">
            <a:noAutofit/>
          </a:bodyPr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b="1" lang="en-IN" sz="7300" spc="128" strike="noStrike">
                <a:solidFill>
                  <a:srgbClr val="000000"/>
                </a:solidFill>
                <a:latin typeface="Cambria"/>
              </a:rPr>
              <a:t>Conclusion</a:t>
            </a:r>
            <a:r>
              <a:rPr b="1" lang="en-IN" sz="7300" spc="69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7300" spc="-1" strike="noStrike">
                <a:solidFill>
                  <a:srgbClr val="000000"/>
                </a:solidFill>
                <a:latin typeface="Cambria"/>
              </a:rPr>
              <a:t>and</a:t>
            </a:r>
            <a:r>
              <a:rPr b="1" lang="en-IN" sz="7300" spc="72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7300" spc="-60" strike="noStrike">
                <a:solidFill>
                  <a:srgbClr val="000000"/>
                </a:solidFill>
                <a:latin typeface="Cambria"/>
              </a:rPr>
              <a:t>Key</a:t>
            </a:r>
            <a:r>
              <a:rPr b="1" lang="en-IN" sz="7300" spc="-301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7300" spc="-80" strike="noStrike">
                <a:solidFill>
                  <a:srgbClr val="000000"/>
                </a:solidFill>
                <a:latin typeface="Cambria"/>
              </a:rPr>
              <a:t>Takeaways</a:t>
            </a:r>
            <a:endParaRPr b="0" lang="en-IN" sz="7300" spc="-1" strike="noStrike">
              <a:latin typeface="Calibri"/>
            </a:endParaRPr>
          </a:p>
        </p:txBody>
      </p:sp>
      <p:sp>
        <p:nvSpPr>
          <p:cNvPr id="136" name="object 4"/>
          <p:cNvSpPr/>
          <p:nvPr/>
        </p:nvSpPr>
        <p:spPr>
          <a:xfrm>
            <a:off x="4218480" y="4660200"/>
            <a:ext cx="9841680" cy="19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 marL="12600" algn="ctr">
              <a:lnSpc>
                <a:spcPct val="102000"/>
              </a:lnSpc>
              <a:spcBef>
                <a:spcPts val="65"/>
              </a:spcBef>
              <a:buNone/>
            </a:pPr>
            <a:r>
              <a:rPr b="0" lang="en-IN" sz="2450" spc="-1" strike="noStrike">
                <a:latin typeface="Verdana"/>
              </a:rPr>
              <a:t>The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Inequality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Theorem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-52" strike="noStrike">
                <a:latin typeface="Verdana"/>
              </a:rPr>
              <a:t>is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a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fundamental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concept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in </a:t>
            </a:r>
            <a:r>
              <a:rPr b="0" lang="en-IN" sz="2450" spc="43" strike="noStrike">
                <a:latin typeface="Verdana"/>
              </a:rPr>
              <a:t>geometry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with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broad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applications.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-114" strike="noStrike">
                <a:latin typeface="Verdana"/>
              </a:rPr>
              <a:t>Its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principles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crucial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38" strike="noStrike">
                <a:latin typeface="Verdana"/>
              </a:rPr>
              <a:t>not </a:t>
            </a:r>
            <a:r>
              <a:rPr b="0" lang="en-IN" sz="2450" spc="-1" strike="noStrike">
                <a:latin typeface="Verdana"/>
              </a:rPr>
              <a:t>only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mathematical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theory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94" strike="noStrike">
                <a:latin typeface="Verdana"/>
              </a:rPr>
              <a:t>but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also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practical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situations.</a:t>
            </a:r>
            <a:endParaRPr b="0" lang="en-IN" sz="2450" spc="-1" strike="noStrike">
              <a:latin typeface="Arial"/>
            </a:endParaRPr>
          </a:p>
          <a:p>
            <a:pPr marL="106560" algn="ctr">
              <a:lnSpc>
                <a:spcPct val="102000"/>
              </a:lnSpc>
              <a:buNone/>
            </a:pPr>
            <a:r>
              <a:rPr b="0" lang="en-IN" sz="2450" spc="63" strike="noStrike">
                <a:latin typeface="Verdana"/>
              </a:rPr>
              <a:t>Understanding</a:t>
            </a:r>
            <a:r>
              <a:rPr b="0" lang="en-IN" sz="2450" spc="-10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this</a:t>
            </a:r>
            <a:r>
              <a:rPr b="0" lang="en-IN" sz="2450" spc="-106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theorem</a:t>
            </a:r>
            <a:r>
              <a:rPr b="0" lang="en-IN" sz="2450" spc="-106" strike="noStrike">
                <a:latin typeface="Verdana"/>
              </a:rPr>
              <a:t> </a:t>
            </a:r>
            <a:r>
              <a:rPr b="0" lang="en-IN" sz="2450" spc="43" strike="noStrike">
                <a:latin typeface="Verdana"/>
              </a:rPr>
              <a:t>enhances</a:t>
            </a:r>
            <a:r>
              <a:rPr b="0" lang="en-IN" sz="2450" spc="-10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problem-solving</a:t>
            </a:r>
            <a:r>
              <a:rPr b="0" lang="en-IN" sz="2450" spc="-100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skills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7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logical</a:t>
            </a:r>
            <a:r>
              <a:rPr b="0" lang="en-IN" sz="2450" spc="-72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reasoning.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2024-12-18T15:24:29Z</dcterms:created>
  <dc:creator/>
  <dc:description/>
  <dc:language>en-IN</dc:language>
  <cp:lastModifiedBy/>
  <dcterms:modified xsi:type="dcterms:W3CDTF">2025-01-29T11:15:06Z</dcterms:modified>
  <cp:revision>1</cp:revision>
  <dc:subject/>
  <dc:title>Untitled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GPL Ghostscript 10.04.0</vt:lpwstr>
  </property>
</Properties>
</file>