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6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E4D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4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2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46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02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9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2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00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52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85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E4D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8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1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4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3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5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7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42121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39700" y="7749538"/>
            <a:ext cx="1722119" cy="4114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001" y="877315"/>
            <a:ext cx="10903585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4565" y="1710309"/>
            <a:ext cx="13141960" cy="239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E4DFD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Negligence in Medical Practice: </a:t>
            </a:r>
            <a:b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A Legal Perspective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spc="-260" dirty="0"/>
              <a:t>Causation</a:t>
            </a:r>
            <a:r>
              <a:rPr spc="-400" dirty="0"/>
              <a:t> </a:t>
            </a:r>
            <a:r>
              <a:rPr spc="-200" dirty="0"/>
              <a:t>in</a:t>
            </a:r>
            <a:r>
              <a:rPr spc="-380" dirty="0"/>
              <a:t> </a:t>
            </a:r>
            <a:r>
              <a:rPr spc="-235" dirty="0"/>
              <a:t>Medical</a:t>
            </a:r>
            <a:r>
              <a:rPr spc="-395" dirty="0"/>
              <a:t> </a:t>
            </a:r>
            <a:r>
              <a:rPr spc="-200" dirty="0"/>
              <a:t>Negligence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953" y="1879752"/>
            <a:ext cx="12966065" cy="22644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3500">
              <a:lnSpc>
                <a:spcPct val="132400"/>
              </a:lnSpc>
              <a:spcBef>
                <a:spcPts val="8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critical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element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establishing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medical negligence.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It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requires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proving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provider's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breach</a:t>
            </a:r>
            <a:r>
              <a:rPr sz="16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directly caused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materially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contributed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patient's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injury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harm.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can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often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be complex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medical 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cases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due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intricate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nature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human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physiology</a:t>
            </a:r>
            <a:r>
              <a:rPr sz="1650" spc="1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5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potential</a:t>
            </a:r>
            <a:r>
              <a:rPr sz="1650" spc="1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650" spc="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multiple</a:t>
            </a:r>
            <a:r>
              <a:rPr sz="1650" spc="1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contributing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factors.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32400"/>
              </a:lnSpc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'but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for'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commonly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used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establish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causation: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'but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for'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defendant's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negligence,</a:t>
            </a:r>
            <a:r>
              <a:rPr sz="16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harm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occurred?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However,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in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cases,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can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sometimes be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difficult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apply,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leading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development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alternative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approaches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such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as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'material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contribution'</a:t>
            </a:r>
            <a:r>
              <a:rPr sz="165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test.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9995" y="4661915"/>
            <a:ext cx="480059" cy="478790"/>
            <a:chOff x="729995" y="4661915"/>
            <a:chExt cx="480059" cy="478790"/>
          </a:xfrm>
        </p:grpSpPr>
        <p:sp>
          <p:nvSpPr>
            <p:cNvPr id="5" name="object 5"/>
            <p:cNvSpPr/>
            <p:nvPr/>
          </p:nvSpPr>
          <p:spPr>
            <a:xfrm>
              <a:off x="733805" y="4665725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384530" y="0"/>
                  </a:moveTo>
                  <a:lnTo>
                    <a:pt x="87909" y="0"/>
                  </a:lnTo>
                  <a:lnTo>
                    <a:pt x="53690" y="6909"/>
                  </a:lnTo>
                  <a:lnTo>
                    <a:pt x="25747" y="25749"/>
                  </a:lnTo>
                  <a:lnTo>
                    <a:pt x="6908" y="53685"/>
                  </a:lnTo>
                  <a:lnTo>
                    <a:pt x="0" y="87884"/>
                  </a:lnTo>
                  <a:lnTo>
                    <a:pt x="0" y="383031"/>
                  </a:lnTo>
                  <a:lnTo>
                    <a:pt x="6908" y="417230"/>
                  </a:lnTo>
                  <a:lnTo>
                    <a:pt x="25747" y="445166"/>
                  </a:lnTo>
                  <a:lnTo>
                    <a:pt x="53690" y="464006"/>
                  </a:lnTo>
                  <a:lnTo>
                    <a:pt x="87909" y="470916"/>
                  </a:lnTo>
                  <a:lnTo>
                    <a:pt x="384530" y="470916"/>
                  </a:lnTo>
                  <a:lnTo>
                    <a:pt x="418749" y="464006"/>
                  </a:lnTo>
                  <a:lnTo>
                    <a:pt x="446692" y="445166"/>
                  </a:lnTo>
                  <a:lnTo>
                    <a:pt x="465531" y="417230"/>
                  </a:lnTo>
                  <a:lnTo>
                    <a:pt x="472440" y="383031"/>
                  </a:lnTo>
                  <a:lnTo>
                    <a:pt x="472440" y="87884"/>
                  </a:lnTo>
                  <a:lnTo>
                    <a:pt x="465531" y="53685"/>
                  </a:lnTo>
                  <a:lnTo>
                    <a:pt x="446692" y="25749"/>
                  </a:lnTo>
                  <a:lnTo>
                    <a:pt x="418749" y="6909"/>
                  </a:lnTo>
                  <a:lnTo>
                    <a:pt x="384530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805" y="4665725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0" y="87884"/>
                  </a:moveTo>
                  <a:lnTo>
                    <a:pt x="6908" y="53685"/>
                  </a:lnTo>
                  <a:lnTo>
                    <a:pt x="25747" y="25749"/>
                  </a:lnTo>
                  <a:lnTo>
                    <a:pt x="53690" y="6909"/>
                  </a:lnTo>
                  <a:lnTo>
                    <a:pt x="87909" y="0"/>
                  </a:lnTo>
                  <a:lnTo>
                    <a:pt x="384530" y="0"/>
                  </a:lnTo>
                  <a:lnTo>
                    <a:pt x="418749" y="6909"/>
                  </a:lnTo>
                  <a:lnTo>
                    <a:pt x="446692" y="25749"/>
                  </a:lnTo>
                  <a:lnTo>
                    <a:pt x="465531" y="53685"/>
                  </a:lnTo>
                  <a:lnTo>
                    <a:pt x="472440" y="87884"/>
                  </a:lnTo>
                  <a:lnTo>
                    <a:pt x="472440" y="383031"/>
                  </a:lnTo>
                  <a:lnTo>
                    <a:pt x="465531" y="417230"/>
                  </a:lnTo>
                  <a:lnTo>
                    <a:pt x="446692" y="445166"/>
                  </a:lnTo>
                  <a:lnTo>
                    <a:pt x="418749" y="464006"/>
                  </a:lnTo>
                  <a:lnTo>
                    <a:pt x="384530" y="470916"/>
                  </a:lnTo>
                  <a:lnTo>
                    <a:pt x="87909" y="470916"/>
                  </a:lnTo>
                  <a:lnTo>
                    <a:pt x="53690" y="464006"/>
                  </a:lnTo>
                  <a:lnTo>
                    <a:pt x="25747" y="445166"/>
                  </a:lnTo>
                  <a:lnTo>
                    <a:pt x="6908" y="417230"/>
                  </a:lnTo>
                  <a:lnTo>
                    <a:pt x="0" y="383031"/>
                  </a:lnTo>
                  <a:lnTo>
                    <a:pt x="0" y="87884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5662" y="4657089"/>
            <a:ext cx="1346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47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1825" y="4636389"/>
            <a:ext cx="5517515" cy="108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95" dirty="0">
                <a:solidFill>
                  <a:srgbClr val="E4DFDF"/>
                </a:solidFill>
                <a:latin typeface="Arial"/>
                <a:cs typeface="Arial"/>
              </a:rPr>
              <a:t>'But</a:t>
            </a:r>
            <a:r>
              <a:rPr sz="190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E4DFDF"/>
                </a:solidFill>
                <a:latin typeface="Arial"/>
                <a:cs typeface="Arial"/>
              </a:rPr>
              <a:t>For'</a:t>
            </a:r>
            <a:r>
              <a:rPr sz="190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traditional</a:t>
            </a:r>
            <a:r>
              <a:rPr sz="16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causation,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asking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whether</a:t>
            </a:r>
            <a:r>
              <a:rPr sz="16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harm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occurred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but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defendant's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negligence.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17307" y="4661915"/>
            <a:ext cx="478790" cy="478790"/>
            <a:chOff x="7417307" y="4661915"/>
            <a:chExt cx="478790" cy="478790"/>
          </a:xfrm>
        </p:grpSpPr>
        <p:sp>
          <p:nvSpPr>
            <p:cNvPr id="10" name="object 10"/>
            <p:cNvSpPr/>
            <p:nvPr/>
          </p:nvSpPr>
          <p:spPr>
            <a:xfrm>
              <a:off x="7421117" y="4665725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383031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383031"/>
                  </a:lnTo>
                  <a:lnTo>
                    <a:pt x="6909" y="417230"/>
                  </a:lnTo>
                  <a:lnTo>
                    <a:pt x="25749" y="445166"/>
                  </a:lnTo>
                  <a:lnTo>
                    <a:pt x="53685" y="464006"/>
                  </a:lnTo>
                  <a:lnTo>
                    <a:pt x="87883" y="470916"/>
                  </a:lnTo>
                  <a:lnTo>
                    <a:pt x="383031" y="470916"/>
                  </a:lnTo>
                  <a:lnTo>
                    <a:pt x="417230" y="464006"/>
                  </a:lnTo>
                  <a:lnTo>
                    <a:pt x="445166" y="445166"/>
                  </a:lnTo>
                  <a:lnTo>
                    <a:pt x="464006" y="417230"/>
                  </a:lnTo>
                  <a:lnTo>
                    <a:pt x="470915" y="383031"/>
                  </a:lnTo>
                  <a:lnTo>
                    <a:pt x="470915" y="87884"/>
                  </a:lnTo>
                  <a:lnTo>
                    <a:pt x="464006" y="53685"/>
                  </a:lnTo>
                  <a:lnTo>
                    <a:pt x="445166" y="25749"/>
                  </a:lnTo>
                  <a:lnTo>
                    <a:pt x="417230" y="6909"/>
                  </a:lnTo>
                  <a:lnTo>
                    <a:pt x="38303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21117" y="4665725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3" y="0"/>
                  </a:lnTo>
                  <a:lnTo>
                    <a:pt x="383031" y="0"/>
                  </a:lnTo>
                  <a:lnTo>
                    <a:pt x="417230" y="6909"/>
                  </a:lnTo>
                  <a:lnTo>
                    <a:pt x="445166" y="25749"/>
                  </a:lnTo>
                  <a:lnTo>
                    <a:pt x="464006" y="53685"/>
                  </a:lnTo>
                  <a:lnTo>
                    <a:pt x="470915" y="87884"/>
                  </a:lnTo>
                  <a:lnTo>
                    <a:pt x="470915" y="383031"/>
                  </a:lnTo>
                  <a:lnTo>
                    <a:pt x="464006" y="417230"/>
                  </a:lnTo>
                  <a:lnTo>
                    <a:pt x="445166" y="445166"/>
                  </a:lnTo>
                  <a:lnTo>
                    <a:pt x="417230" y="464006"/>
                  </a:lnTo>
                  <a:lnTo>
                    <a:pt x="383031" y="470916"/>
                  </a:lnTo>
                  <a:lnTo>
                    <a:pt x="87883" y="470916"/>
                  </a:lnTo>
                  <a:lnTo>
                    <a:pt x="53685" y="464006"/>
                  </a:lnTo>
                  <a:lnTo>
                    <a:pt x="25749" y="445166"/>
                  </a:lnTo>
                  <a:lnTo>
                    <a:pt x="6909" y="417230"/>
                  </a:lnTo>
                  <a:lnTo>
                    <a:pt x="0" y="383031"/>
                  </a:lnTo>
                  <a:lnTo>
                    <a:pt x="0" y="87884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57896" y="4657089"/>
            <a:ext cx="20447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7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9138" y="4636389"/>
            <a:ext cx="5371465" cy="108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85" dirty="0">
                <a:solidFill>
                  <a:srgbClr val="E4DFDF"/>
                </a:solidFill>
                <a:latin typeface="Arial"/>
                <a:cs typeface="Arial"/>
              </a:rPr>
              <a:t>Material</a:t>
            </a:r>
            <a:r>
              <a:rPr sz="190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30" dirty="0">
                <a:solidFill>
                  <a:srgbClr val="E4DFDF"/>
                </a:solidFill>
                <a:latin typeface="Arial"/>
                <a:cs typeface="Arial"/>
              </a:rPr>
              <a:t>Contribution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An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alternative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approach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where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materially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contributed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harm,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even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E4DFDF"/>
                </a:solidFill>
                <a:latin typeface="Arial"/>
                <a:cs typeface="Arial"/>
              </a:rPr>
              <a:t>it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was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sole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cause.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9995" y="6211823"/>
            <a:ext cx="480059" cy="478790"/>
            <a:chOff x="729995" y="6211823"/>
            <a:chExt cx="480059" cy="478790"/>
          </a:xfrm>
        </p:grpSpPr>
        <p:sp>
          <p:nvSpPr>
            <p:cNvPr id="15" name="object 15"/>
            <p:cNvSpPr/>
            <p:nvPr/>
          </p:nvSpPr>
          <p:spPr>
            <a:xfrm>
              <a:off x="733805" y="6215633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384530" y="0"/>
                  </a:moveTo>
                  <a:lnTo>
                    <a:pt x="87909" y="0"/>
                  </a:lnTo>
                  <a:lnTo>
                    <a:pt x="53690" y="6909"/>
                  </a:lnTo>
                  <a:lnTo>
                    <a:pt x="25747" y="25749"/>
                  </a:lnTo>
                  <a:lnTo>
                    <a:pt x="6908" y="53685"/>
                  </a:lnTo>
                  <a:lnTo>
                    <a:pt x="0" y="87884"/>
                  </a:lnTo>
                  <a:lnTo>
                    <a:pt x="0" y="383032"/>
                  </a:lnTo>
                  <a:lnTo>
                    <a:pt x="6908" y="417230"/>
                  </a:lnTo>
                  <a:lnTo>
                    <a:pt x="25747" y="445166"/>
                  </a:lnTo>
                  <a:lnTo>
                    <a:pt x="53690" y="464006"/>
                  </a:lnTo>
                  <a:lnTo>
                    <a:pt x="87909" y="470916"/>
                  </a:lnTo>
                  <a:lnTo>
                    <a:pt x="384530" y="470916"/>
                  </a:lnTo>
                  <a:lnTo>
                    <a:pt x="418749" y="464006"/>
                  </a:lnTo>
                  <a:lnTo>
                    <a:pt x="446692" y="445166"/>
                  </a:lnTo>
                  <a:lnTo>
                    <a:pt x="465531" y="417230"/>
                  </a:lnTo>
                  <a:lnTo>
                    <a:pt x="472440" y="383032"/>
                  </a:lnTo>
                  <a:lnTo>
                    <a:pt x="472440" y="87884"/>
                  </a:lnTo>
                  <a:lnTo>
                    <a:pt x="465531" y="53685"/>
                  </a:lnTo>
                  <a:lnTo>
                    <a:pt x="446692" y="25749"/>
                  </a:lnTo>
                  <a:lnTo>
                    <a:pt x="418749" y="6909"/>
                  </a:lnTo>
                  <a:lnTo>
                    <a:pt x="384530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3805" y="6215633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40" h="471170">
                  <a:moveTo>
                    <a:pt x="0" y="87884"/>
                  </a:moveTo>
                  <a:lnTo>
                    <a:pt x="6908" y="53685"/>
                  </a:lnTo>
                  <a:lnTo>
                    <a:pt x="25747" y="25749"/>
                  </a:lnTo>
                  <a:lnTo>
                    <a:pt x="53690" y="6909"/>
                  </a:lnTo>
                  <a:lnTo>
                    <a:pt x="87909" y="0"/>
                  </a:lnTo>
                  <a:lnTo>
                    <a:pt x="384530" y="0"/>
                  </a:lnTo>
                  <a:lnTo>
                    <a:pt x="418749" y="6909"/>
                  </a:lnTo>
                  <a:lnTo>
                    <a:pt x="446692" y="25749"/>
                  </a:lnTo>
                  <a:lnTo>
                    <a:pt x="465531" y="53685"/>
                  </a:lnTo>
                  <a:lnTo>
                    <a:pt x="472440" y="87884"/>
                  </a:lnTo>
                  <a:lnTo>
                    <a:pt x="472440" y="383032"/>
                  </a:lnTo>
                  <a:lnTo>
                    <a:pt x="465531" y="417230"/>
                  </a:lnTo>
                  <a:lnTo>
                    <a:pt x="446692" y="445166"/>
                  </a:lnTo>
                  <a:lnTo>
                    <a:pt x="418749" y="464006"/>
                  </a:lnTo>
                  <a:lnTo>
                    <a:pt x="384530" y="470916"/>
                  </a:lnTo>
                  <a:lnTo>
                    <a:pt x="87909" y="470916"/>
                  </a:lnTo>
                  <a:lnTo>
                    <a:pt x="53690" y="464006"/>
                  </a:lnTo>
                  <a:lnTo>
                    <a:pt x="25747" y="445166"/>
                  </a:lnTo>
                  <a:lnTo>
                    <a:pt x="6908" y="417230"/>
                  </a:lnTo>
                  <a:lnTo>
                    <a:pt x="0" y="383032"/>
                  </a:lnTo>
                  <a:lnTo>
                    <a:pt x="0" y="87884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72439" y="6206997"/>
            <a:ext cx="2019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5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1825" y="6186297"/>
            <a:ext cx="5579110" cy="108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90" dirty="0">
                <a:solidFill>
                  <a:srgbClr val="E4DFDF"/>
                </a:solidFill>
                <a:latin typeface="Arial"/>
                <a:cs typeface="Arial"/>
              </a:rPr>
              <a:t>Loss</a:t>
            </a:r>
            <a:r>
              <a:rPr sz="1900" b="1" spc="-1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900" b="1" spc="-1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Chance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1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some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cases,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courts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consider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whether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negligence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resulted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loss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chance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better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outcome.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17307" y="6211823"/>
            <a:ext cx="478790" cy="478790"/>
            <a:chOff x="7417307" y="6211823"/>
            <a:chExt cx="478790" cy="478790"/>
          </a:xfrm>
        </p:grpSpPr>
        <p:sp>
          <p:nvSpPr>
            <p:cNvPr id="20" name="object 20"/>
            <p:cNvSpPr/>
            <p:nvPr/>
          </p:nvSpPr>
          <p:spPr>
            <a:xfrm>
              <a:off x="7421117" y="621563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383031" y="0"/>
                  </a:moveTo>
                  <a:lnTo>
                    <a:pt x="87883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383032"/>
                  </a:lnTo>
                  <a:lnTo>
                    <a:pt x="6909" y="417230"/>
                  </a:lnTo>
                  <a:lnTo>
                    <a:pt x="25749" y="445166"/>
                  </a:lnTo>
                  <a:lnTo>
                    <a:pt x="53685" y="464006"/>
                  </a:lnTo>
                  <a:lnTo>
                    <a:pt x="87883" y="470916"/>
                  </a:lnTo>
                  <a:lnTo>
                    <a:pt x="383031" y="470916"/>
                  </a:lnTo>
                  <a:lnTo>
                    <a:pt x="417230" y="464006"/>
                  </a:lnTo>
                  <a:lnTo>
                    <a:pt x="445166" y="445166"/>
                  </a:lnTo>
                  <a:lnTo>
                    <a:pt x="464006" y="417230"/>
                  </a:lnTo>
                  <a:lnTo>
                    <a:pt x="470915" y="383032"/>
                  </a:lnTo>
                  <a:lnTo>
                    <a:pt x="470915" y="87884"/>
                  </a:lnTo>
                  <a:lnTo>
                    <a:pt x="464006" y="53685"/>
                  </a:lnTo>
                  <a:lnTo>
                    <a:pt x="445166" y="25749"/>
                  </a:lnTo>
                  <a:lnTo>
                    <a:pt x="417230" y="6909"/>
                  </a:lnTo>
                  <a:lnTo>
                    <a:pt x="38303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21117" y="621563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3" y="0"/>
                  </a:lnTo>
                  <a:lnTo>
                    <a:pt x="383031" y="0"/>
                  </a:lnTo>
                  <a:lnTo>
                    <a:pt x="417230" y="6909"/>
                  </a:lnTo>
                  <a:lnTo>
                    <a:pt x="445166" y="25749"/>
                  </a:lnTo>
                  <a:lnTo>
                    <a:pt x="464006" y="53685"/>
                  </a:lnTo>
                  <a:lnTo>
                    <a:pt x="470915" y="87884"/>
                  </a:lnTo>
                  <a:lnTo>
                    <a:pt x="470915" y="383032"/>
                  </a:lnTo>
                  <a:lnTo>
                    <a:pt x="464006" y="417230"/>
                  </a:lnTo>
                  <a:lnTo>
                    <a:pt x="445166" y="445166"/>
                  </a:lnTo>
                  <a:lnTo>
                    <a:pt x="417230" y="464006"/>
                  </a:lnTo>
                  <a:lnTo>
                    <a:pt x="383031" y="470916"/>
                  </a:lnTo>
                  <a:lnTo>
                    <a:pt x="87883" y="470916"/>
                  </a:lnTo>
                  <a:lnTo>
                    <a:pt x="53685" y="464006"/>
                  </a:lnTo>
                  <a:lnTo>
                    <a:pt x="25749" y="445166"/>
                  </a:lnTo>
                  <a:lnTo>
                    <a:pt x="6909" y="417230"/>
                  </a:lnTo>
                  <a:lnTo>
                    <a:pt x="0" y="383032"/>
                  </a:lnTo>
                  <a:lnTo>
                    <a:pt x="0" y="87884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56372" y="6206997"/>
            <a:ext cx="2076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00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3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89138" y="6186297"/>
            <a:ext cx="5567680" cy="1088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95" dirty="0">
                <a:solidFill>
                  <a:srgbClr val="E4DFDF"/>
                </a:solidFill>
                <a:latin typeface="Arial"/>
                <a:cs typeface="Arial"/>
              </a:rPr>
              <a:t>Expert</a:t>
            </a:r>
            <a:r>
              <a:rPr sz="190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Evidence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10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experts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play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crucial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role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establishing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causation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by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providing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evidence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likely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causes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harm.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51FA39-87F6-179E-9662-F1D0E8DC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580" y="7766914"/>
            <a:ext cx="2072820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8327" y="541985"/>
            <a:ext cx="612775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-310" dirty="0"/>
              <a:t>Case</a:t>
            </a:r>
            <a:r>
              <a:rPr sz="3950" spc="-430" dirty="0"/>
              <a:t> </a:t>
            </a:r>
            <a:r>
              <a:rPr sz="3950" spc="-275" dirty="0"/>
              <a:t>Study:</a:t>
            </a:r>
            <a:r>
              <a:rPr sz="3950" spc="-430" dirty="0"/>
              <a:t> </a:t>
            </a:r>
            <a:r>
              <a:rPr sz="3950" spc="-229" dirty="0"/>
              <a:t>Chester</a:t>
            </a:r>
            <a:r>
              <a:rPr sz="3950" spc="-430" dirty="0"/>
              <a:t> </a:t>
            </a:r>
            <a:r>
              <a:rPr sz="3950" spc="-204" dirty="0"/>
              <a:t>v</a:t>
            </a:r>
            <a:r>
              <a:rPr sz="3950" spc="-390" dirty="0"/>
              <a:t> </a:t>
            </a:r>
            <a:r>
              <a:rPr sz="3950" spc="-185" dirty="0"/>
              <a:t>Afshar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751331" y="4613147"/>
            <a:ext cx="13127990" cy="995680"/>
            <a:chOff x="751331" y="4613147"/>
            <a:chExt cx="13127990" cy="995680"/>
          </a:xfrm>
        </p:grpSpPr>
        <p:sp>
          <p:nvSpPr>
            <p:cNvPr id="4" name="object 4"/>
            <p:cNvSpPr/>
            <p:nvPr/>
          </p:nvSpPr>
          <p:spPr>
            <a:xfrm>
              <a:off x="751332" y="4856987"/>
              <a:ext cx="13127990" cy="751840"/>
            </a:xfrm>
            <a:custGeom>
              <a:avLst/>
              <a:gdLst/>
              <a:ahLst/>
              <a:cxnLst/>
              <a:rect l="l" t="t" r="r" b="b"/>
              <a:pathLst>
                <a:path w="13127990" h="751839">
                  <a:moveTo>
                    <a:pt x="13127736" y="6858"/>
                  </a:moveTo>
                  <a:lnTo>
                    <a:pt x="13120878" y="0"/>
                  </a:lnTo>
                  <a:lnTo>
                    <a:pt x="1568958" y="0"/>
                  </a:lnTo>
                  <a:lnTo>
                    <a:pt x="1552194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1545336" y="30480"/>
                  </a:lnTo>
                  <a:lnTo>
                    <a:pt x="1545336" y="744474"/>
                  </a:lnTo>
                  <a:lnTo>
                    <a:pt x="1552194" y="751332"/>
                  </a:lnTo>
                  <a:lnTo>
                    <a:pt x="1568958" y="751332"/>
                  </a:lnTo>
                  <a:lnTo>
                    <a:pt x="1575816" y="744474"/>
                  </a:lnTo>
                  <a:lnTo>
                    <a:pt x="1575816" y="30480"/>
                  </a:lnTo>
                  <a:lnTo>
                    <a:pt x="13120878" y="30480"/>
                  </a:lnTo>
                  <a:lnTo>
                    <a:pt x="13127736" y="23622"/>
                  </a:lnTo>
                  <a:lnTo>
                    <a:pt x="13127736" y="6858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70354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393191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391667"/>
                  </a:lnTo>
                  <a:lnTo>
                    <a:pt x="7066" y="426666"/>
                  </a:lnTo>
                  <a:lnTo>
                    <a:pt x="26336" y="455247"/>
                  </a:lnTo>
                  <a:lnTo>
                    <a:pt x="54917" y="474517"/>
                  </a:lnTo>
                  <a:lnTo>
                    <a:pt x="89915" y="481583"/>
                  </a:lnTo>
                  <a:lnTo>
                    <a:pt x="393191" y="481583"/>
                  </a:lnTo>
                  <a:lnTo>
                    <a:pt x="428190" y="474517"/>
                  </a:lnTo>
                  <a:lnTo>
                    <a:pt x="456771" y="455247"/>
                  </a:lnTo>
                  <a:lnTo>
                    <a:pt x="476041" y="426666"/>
                  </a:lnTo>
                  <a:lnTo>
                    <a:pt x="483107" y="391667"/>
                  </a:lnTo>
                  <a:lnTo>
                    <a:pt x="483107" y="89915"/>
                  </a:lnTo>
                  <a:lnTo>
                    <a:pt x="476041" y="54917"/>
                  </a:lnTo>
                  <a:lnTo>
                    <a:pt x="456771" y="26336"/>
                  </a:lnTo>
                  <a:lnTo>
                    <a:pt x="428190" y="7066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0354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93191" y="0"/>
                  </a:lnTo>
                  <a:lnTo>
                    <a:pt x="428190" y="7066"/>
                  </a:lnTo>
                  <a:lnTo>
                    <a:pt x="456771" y="26336"/>
                  </a:lnTo>
                  <a:lnTo>
                    <a:pt x="476041" y="54917"/>
                  </a:lnTo>
                  <a:lnTo>
                    <a:pt x="483107" y="89915"/>
                  </a:lnTo>
                  <a:lnTo>
                    <a:pt x="483107" y="391667"/>
                  </a:lnTo>
                  <a:lnTo>
                    <a:pt x="476041" y="426666"/>
                  </a:lnTo>
                  <a:lnTo>
                    <a:pt x="456771" y="455247"/>
                  </a:lnTo>
                  <a:lnTo>
                    <a:pt x="428190" y="474517"/>
                  </a:lnTo>
                  <a:lnTo>
                    <a:pt x="393191" y="481583"/>
                  </a:lnTo>
                  <a:lnTo>
                    <a:pt x="89915" y="481583"/>
                  </a:lnTo>
                  <a:lnTo>
                    <a:pt x="54917" y="474517"/>
                  </a:lnTo>
                  <a:lnTo>
                    <a:pt x="26336" y="455247"/>
                  </a:lnTo>
                  <a:lnTo>
                    <a:pt x="7066" y="426666"/>
                  </a:lnTo>
                  <a:lnTo>
                    <a:pt x="0" y="391667"/>
                  </a:lnTo>
                  <a:lnTo>
                    <a:pt x="0" y="89915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32703" y="4856987"/>
              <a:ext cx="30480" cy="751840"/>
            </a:xfrm>
            <a:custGeom>
              <a:avLst/>
              <a:gdLst/>
              <a:ahLst/>
              <a:cxnLst/>
              <a:rect l="l" t="t" r="r" b="b"/>
              <a:pathLst>
                <a:path w="30479" h="751839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44474"/>
                  </a:lnTo>
                  <a:lnTo>
                    <a:pt x="6858" y="751332"/>
                  </a:lnTo>
                  <a:lnTo>
                    <a:pt x="23622" y="751332"/>
                  </a:lnTo>
                  <a:lnTo>
                    <a:pt x="30480" y="744474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6390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393192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391667"/>
                  </a:lnTo>
                  <a:lnTo>
                    <a:pt x="7066" y="426666"/>
                  </a:lnTo>
                  <a:lnTo>
                    <a:pt x="26336" y="455247"/>
                  </a:lnTo>
                  <a:lnTo>
                    <a:pt x="54917" y="474517"/>
                  </a:lnTo>
                  <a:lnTo>
                    <a:pt x="89915" y="481583"/>
                  </a:lnTo>
                  <a:lnTo>
                    <a:pt x="393192" y="481583"/>
                  </a:lnTo>
                  <a:lnTo>
                    <a:pt x="428190" y="474517"/>
                  </a:lnTo>
                  <a:lnTo>
                    <a:pt x="456771" y="455247"/>
                  </a:lnTo>
                  <a:lnTo>
                    <a:pt x="476041" y="426666"/>
                  </a:lnTo>
                  <a:lnTo>
                    <a:pt x="483108" y="391667"/>
                  </a:lnTo>
                  <a:lnTo>
                    <a:pt x="483108" y="89915"/>
                  </a:lnTo>
                  <a:lnTo>
                    <a:pt x="476041" y="54917"/>
                  </a:lnTo>
                  <a:lnTo>
                    <a:pt x="456771" y="26336"/>
                  </a:lnTo>
                  <a:lnTo>
                    <a:pt x="428190" y="706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6390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5" h="481964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93192" y="0"/>
                  </a:lnTo>
                  <a:lnTo>
                    <a:pt x="428190" y="7066"/>
                  </a:lnTo>
                  <a:lnTo>
                    <a:pt x="456771" y="26336"/>
                  </a:lnTo>
                  <a:lnTo>
                    <a:pt x="476041" y="54917"/>
                  </a:lnTo>
                  <a:lnTo>
                    <a:pt x="483108" y="89915"/>
                  </a:lnTo>
                  <a:lnTo>
                    <a:pt x="483108" y="391667"/>
                  </a:lnTo>
                  <a:lnTo>
                    <a:pt x="476041" y="426666"/>
                  </a:lnTo>
                  <a:lnTo>
                    <a:pt x="456771" y="455247"/>
                  </a:lnTo>
                  <a:lnTo>
                    <a:pt x="428190" y="474517"/>
                  </a:lnTo>
                  <a:lnTo>
                    <a:pt x="393192" y="481583"/>
                  </a:lnTo>
                  <a:lnTo>
                    <a:pt x="89915" y="481583"/>
                  </a:lnTo>
                  <a:lnTo>
                    <a:pt x="54917" y="474517"/>
                  </a:lnTo>
                  <a:lnTo>
                    <a:pt x="26336" y="455247"/>
                  </a:lnTo>
                  <a:lnTo>
                    <a:pt x="7066" y="426666"/>
                  </a:lnTo>
                  <a:lnTo>
                    <a:pt x="0" y="391667"/>
                  </a:lnTo>
                  <a:lnTo>
                    <a:pt x="0" y="89915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7215" y="4856987"/>
              <a:ext cx="30480" cy="751840"/>
            </a:xfrm>
            <a:custGeom>
              <a:avLst/>
              <a:gdLst/>
              <a:ahLst/>
              <a:cxnLst/>
              <a:rect l="l" t="t" r="r" b="b"/>
              <a:pathLst>
                <a:path w="30479" h="751839">
                  <a:moveTo>
                    <a:pt x="23622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44474"/>
                  </a:lnTo>
                  <a:lnTo>
                    <a:pt x="6857" y="751332"/>
                  </a:lnTo>
                  <a:lnTo>
                    <a:pt x="23622" y="751332"/>
                  </a:lnTo>
                  <a:lnTo>
                    <a:pt x="30479" y="744474"/>
                  </a:lnTo>
                  <a:lnTo>
                    <a:pt x="30479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42425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4" h="481964">
                  <a:moveTo>
                    <a:pt x="393192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391667"/>
                  </a:lnTo>
                  <a:lnTo>
                    <a:pt x="7066" y="426666"/>
                  </a:lnTo>
                  <a:lnTo>
                    <a:pt x="26336" y="455247"/>
                  </a:lnTo>
                  <a:lnTo>
                    <a:pt x="54917" y="474517"/>
                  </a:lnTo>
                  <a:lnTo>
                    <a:pt x="89916" y="481583"/>
                  </a:lnTo>
                  <a:lnTo>
                    <a:pt x="393192" y="481583"/>
                  </a:lnTo>
                  <a:lnTo>
                    <a:pt x="428190" y="474517"/>
                  </a:lnTo>
                  <a:lnTo>
                    <a:pt x="456771" y="455247"/>
                  </a:lnTo>
                  <a:lnTo>
                    <a:pt x="476041" y="426666"/>
                  </a:lnTo>
                  <a:lnTo>
                    <a:pt x="483107" y="391667"/>
                  </a:lnTo>
                  <a:lnTo>
                    <a:pt x="483107" y="89915"/>
                  </a:lnTo>
                  <a:lnTo>
                    <a:pt x="476041" y="54917"/>
                  </a:lnTo>
                  <a:lnTo>
                    <a:pt x="456771" y="26336"/>
                  </a:lnTo>
                  <a:lnTo>
                    <a:pt x="428190" y="706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42425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4" h="481964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393192" y="0"/>
                  </a:lnTo>
                  <a:lnTo>
                    <a:pt x="428190" y="7066"/>
                  </a:lnTo>
                  <a:lnTo>
                    <a:pt x="456771" y="26336"/>
                  </a:lnTo>
                  <a:lnTo>
                    <a:pt x="476041" y="54917"/>
                  </a:lnTo>
                  <a:lnTo>
                    <a:pt x="483107" y="89915"/>
                  </a:lnTo>
                  <a:lnTo>
                    <a:pt x="483107" y="391667"/>
                  </a:lnTo>
                  <a:lnTo>
                    <a:pt x="476041" y="426666"/>
                  </a:lnTo>
                  <a:lnTo>
                    <a:pt x="456771" y="455247"/>
                  </a:lnTo>
                  <a:lnTo>
                    <a:pt x="428190" y="474517"/>
                  </a:lnTo>
                  <a:lnTo>
                    <a:pt x="393192" y="481583"/>
                  </a:lnTo>
                  <a:lnTo>
                    <a:pt x="89916" y="481583"/>
                  </a:lnTo>
                  <a:lnTo>
                    <a:pt x="54917" y="474517"/>
                  </a:lnTo>
                  <a:lnTo>
                    <a:pt x="26336" y="455247"/>
                  </a:lnTo>
                  <a:lnTo>
                    <a:pt x="7066" y="426666"/>
                  </a:lnTo>
                  <a:lnTo>
                    <a:pt x="0" y="391667"/>
                  </a:lnTo>
                  <a:lnTo>
                    <a:pt x="0" y="89915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03251" y="4856987"/>
              <a:ext cx="30480" cy="751840"/>
            </a:xfrm>
            <a:custGeom>
              <a:avLst/>
              <a:gdLst/>
              <a:ahLst/>
              <a:cxnLst/>
              <a:rect l="l" t="t" r="r" b="b"/>
              <a:pathLst>
                <a:path w="30479" h="751839">
                  <a:moveTo>
                    <a:pt x="23622" y="0"/>
                  </a:moveTo>
                  <a:lnTo>
                    <a:pt x="6857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44474"/>
                  </a:lnTo>
                  <a:lnTo>
                    <a:pt x="6857" y="751332"/>
                  </a:lnTo>
                  <a:lnTo>
                    <a:pt x="23622" y="751332"/>
                  </a:lnTo>
                  <a:lnTo>
                    <a:pt x="30479" y="744474"/>
                  </a:lnTo>
                  <a:lnTo>
                    <a:pt x="30479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78462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4" h="481964">
                  <a:moveTo>
                    <a:pt x="393192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391667"/>
                  </a:lnTo>
                  <a:lnTo>
                    <a:pt x="7066" y="426666"/>
                  </a:lnTo>
                  <a:lnTo>
                    <a:pt x="26336" y="455247"/>
                  </a:lnTo>
                  <a:lnTo>
                    <a:pt x="54917" y="474517"/>
                  </a:lnTo>
                  <a:lnTo>
                    <a:pt x="89916" y="481583"/>
                  </a:lnTo>
                  <a:lnTo>
                    <a:pt x="393192" y="481583"/>
                  </a:lnTo>
                  <a:lnTo>
                    <a:pt x="428190" y="474517"/>
                  </a:lnTo>
                  <a:lnTo>
                    <a:pt x="456771" y="455247"/>
                  </a:lnTo>
                  <a:lnTo>
                    <a:pt x="476041" y="426666"/>
                  </a:lnTo>
                  <a:lnTo>
                    <a:pt x="483108" y="391667"/>
                  </a:lnTo>
                  <a:lnTo>
                    <a:pt x="483108" y="89915"/>
                  </a:lnTo>
                  <a:lnTo>
                    <a:pt x="476041" y="54917"/>
                  </a:lnTo>
                  <a:lnTo>
                    <a:pt x="456771" y="26336"/>
                  </a:lnTo>
                  <a:lnTo>
                    <a:pt x="428190" y="7066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78462" y="4616957"/>
              <a:ext cx="483234" cy="481965"/>
            </a:xfrm>
            <a:custGeom>
              <a:avLst/>
              <a:gdLst/>
              <a:ahLst/>
              <a:cxnLst/>
              <a:rect l="l" t="t" r="r" b="b"/>
              <a:pathLst>
                <a:path w="483234" h="481964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393192" y="0"/>
                  </a:lnTo>
                  <a:lnTo>
                    <a:pt x="428190" y="7066"/>
                  </a:lnTo>
                  <a:lnTo>
                    <a:pt x="456771" y="26336"/>
                  </a:lnTo>
                  <a:lnTo>
                    <a:pt x="476041" y="54917"/>
                  </a:lnTo>
                  <a:lnTo>
                    <a:pt x="483108" y="89915"/>
                  </a:lnTo>
                  <a:lnTo>
                    <a:pt x="483108" y="391667"/>
                  </a:lnTo>
                  <a:lnTo>
                    <a:pt x="476041" y="426666"/>
                  </a:lnTo>
                  <a:lnTo>
                    <a:pt x="456771" y="455247"/>
                  </a:lnTo>
                  <a:lnTo>
                    <a:pt x="428190" y="474517"/>
                  </a:lnTo>
                  <a:lnTo>
                    <a:pt x="393192" y="481583"/>
                  </a:lnTo>
                  <a:lnTo>
                    <a:pt x="89916" y="481583"/>
                  </a:lnTo>
                  <a:lnTo>
                    <a:pt x="54917" y="474517"/>
                  </a:lnTo>
                  <a:lnTo>
                    <a:pt x="26336" y="455247"/>
                  </a:lnTo>
                  <a:lnTo>
                    <a:pt x="7066" y="426666"/>
                  </a:lnTo>
                  <a:lnTo>
                    <a:pt x="0" y="391667"/>
                  </a:lnTo>
                  <a:lnTo>
                    <a:pt x="0" y="89915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78509" y="5796737"/>
            <a:ext cx="2664460" cy="1462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5"/>
              </a:spcBef>
            </a:pPr>
            <a:r>
              <a:rPr sz="1950" b="1" spc="-10" dirty="0">
                <a:solidFill>
                  <a:srgbClr val="E4DFDF"/>
                </a:solidFill>
                <a:latin typeface="Arial"/>
                <a:cs typeface="Arial"/>
              </a:rPr>
              <a:t>Surgery</a:t>
            </a:r>
            <a:endParaRPr sz="1950">
              <a:latin typeface="Arial"/>
              <a:cs typeface="Arial"/>
            </a:endParaRPr>
          </a:p>
          <a:p>
            <a:pPr marL="12700" marR="5080" indent="1270" algn="ctr">
              <a:lnSpc>
                <a:spcPct val="137600"/>
              </a:lnSpc>
              <a:spcBef>
                <a:spcPts val="790"/>
              </a:spcBef>
            </a:pP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Chester</a:t>
            </a:r>
            <a:r>
              <a:rPr sz="16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undergoes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spinal</a:t>
            </a:r>
            <a:r>
              <a:rPr sz="165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surgery</a:t>
            </a:r>
            <a:r>
              <a:rPr sz="16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performed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by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Mr.</a:t>
            </a:r>
            <a:r>
              <a:rPr sz="1650" spc="-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Afshar.</a:t>
            </a:r>
            <a:endParaRPr sz="16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10836" y="5796737"/>
            <a:ext cx="2473960" cy="1462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5"/>
              </a:spcBef>
            </a:pPr>
            <a:r>
              <a:rPr sz="1950" b="1" spc="-50" dirty="0">
                <a:solidFill>
                  <a:srgbClr val="E4DFDF"/>
                </a:solidFill>
                <a:latin typeface="Arial"/>
                <a:cs typeface="Arial"/>
              </a:rPr>
              <a:t>Complication</a:t>
            </a:r>
            <a:endParaRPr sz="1950">
              <a:latin typeface="Arial"/>
              <a:cs typeface="Arial"/>
            </a:endParaRPr>
          </a:p>
          <a:p>
            <a:pPr marL="12700" marR="5080" indent="635" algn="ctr">
              <a:lnSpc>
                <a:spcPct val="137600"/>
              </a:lnSpc>
              <a:spcBef>
                <a:spcPts val="790"/>
              </a:spcBef>
            </a:pP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Cauda</a:t>
            </a:r>
            <a:r>
              <a:rPr sz="16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equina</a:t>
            </a:r>
            <a:r>
              <a:rPr sz="16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syndrome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develops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as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result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surgery.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4389" y="5796737"/>
            <a:ext cx="2597150" cy="1462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1950" b="1" spc="-12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950" b="1" spc="-20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20" dirty="0">
                <a:solidFill>
                  <a:srgbClr val="E4DFDF"/>
                </a:solidFill>
                <a:latin typeface="Arial"/>
                <a:cs typeface="Arial"/>
              </a:rPr>
              <a:t>Claim</a:t>
            </a:r>
            <a:endParaRPr sz="1950">
              <a:latin typeface="Arial"/>
              <a:cs typeface="Arial"/>
            </a:endParaRPr>
          </a:p>
          <a:p>
            <a:pPr marL="12700" marR="5080" algn="ctr">
              <a:lnSpc>
                <a:spcPct val="137600"/>
              </a:lnSpc>
              <a:spcBef>
                <a:spcPts val="790"/>
              </a:spcBef>
            </a:pP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Chester</a:t>
            </a:r>
            <a:r>
              <a:rPr sz="16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sues,</a:t>
            </a:r>
            <a:r>
              <a:rPr sz="16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claiming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lack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consent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about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risk.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8327" y="1579911"/>
            <a:ext cx="12698095" cy="3417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37200"/>
              </a:lnSpc>
              <a:spcBef>
                <a:spcPts val="85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Chester v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Afshar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5" dirty="0">
                <a:solidFill>
                  <a:srgbClr val="E4DFDF"/>
                </a:solidFill>
                <a:latin typeface="Arial"/>
                <a:cs typeface="Arial"/>
              </a:rPr>
              <a:t>(2004)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landmark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case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law,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particularly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concerning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consent.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claimant,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Chester,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underwent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spinal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surgery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performed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by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Mr.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Afshar.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surgery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carried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small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but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inherent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risk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cauda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equina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syndrome,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which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unfortunately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materialized.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Chester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claimed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she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had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been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properly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this risk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have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delayed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surgery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she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known, potentially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avoiding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injury.</a:t>
            </a:r>
            <a:endParaRPr sz="1650">
              <a:latin typeface="Arial"/>
              <a:cs typeface="Arial"/>
            </a:endParaRPr>
          </a:p>
          <a:p>
            <a:pPr marL="12700" marR="65405">
              <a:lnSpc>
                <a:spcPct val="137600"/>
              </a:lnSpc>
              <a:spcBef>
                <a:spcPts val="1839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House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Lords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ruled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favor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Chester,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modifying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traditional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approach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causation.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They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held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cases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involving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consent,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warned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significant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risk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affect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judgment,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risk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materializes, causation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is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established.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decision 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was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based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policy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considerations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importance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respecting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autonomy.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z="1650">
              <a:latin typeface="Arial"/>
              <a:cs typeface="Arial"/>
            </a:endParaRPr>
          </a:p>
          <a:p>
            <a:pPr marL="1520825">
              <a:lnSpc>
                <a:spcPct val="100000"/>
              </a:lnSpc>
              <a:tabLst>
                <a:tab pos="4821555" algn="l"/>
                <a:tab pos="8159115" algn="l"/>
                <a:tab pos="11492230" algn="l"/>
              </a:tabLst>
            </a:pPr>
            <a:r>
              <a:rPr sz="2350" b="1" spc="-500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r>
              <a:rPr sz="2350" b="1" dirty="0">
                <a:solidFill>
                  <a:srgbClr val="E4DFDF"/>
                </a:solidFill>
                <a:latin typeface="Arial"/>
                <a:cs typeface="Arial"/>
              </a:rPr>
              <a:t>	</a:t>
            </a:r>
            <a:r>
              <a:rPr sz="2350" b="1" spc="6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r>
              <a:rPr sz="2350" b="1" dirty="0">
                <a:solidFill>
                  <a:srgbClr val="E4DFDF"/>
                </a:solidFill>
                <a:latin typeface="Arial"/>
                <a:cs typeface="Arial"/>
              </a:rPr>
              <a:t>	</a:t>
            </a:r>
            <a:r>
              <a:rPr sz="2350" b="1" spc="4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r>
              <a:rPr sz="2350" b="1" dirty="0">
                <a:solidFill>
                  <a:srgbClr val="E4DFDF"/>
                </a:solidFill>
                <a:latin typeface="Arial"/>
                <a:cs typeface="Arial"/>
              </a:rPr>
              <a:t>	</a:t>
            </a:r>
            <a:r>
              <a:rPr sz="2350" b="1" spc="90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65560" y="5796737"/>
            <a:ext cx="2708275" cy="1462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5"/>
              </a:spcBef>
            </a:pPr>
            <a:r>
              <a:rPr sz="1950" b="1" spc="-110" dirty="0">
                <a:solidFill>
                  <a:srgbClr val="E4DFDF"/>
                </a:solidFill>
                <a:latin typeface="Arial"/>
                <a:cs typeface="Arial"/>
              </a:rPr>
              <a:t>Court</a:t>
            </a:r>
            <a:r>
              <a:rPr sz="1950" b="1" spc="-1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E4DFDF"/>
                </a:solidFill>
                <a:latin typeface="Arial"/>
                <a:cs typeface="Arial"/>
              </a:rPr>
              <a:t>Ruling</a:t>
            </a:r>
            <a:endParaRPr sz="1950">
              <a:latin typeface="Arial"/>
              <a:cs typeface="Arial"/>
            </a:endParaRPr>
          </a:p>
          <a:p>
            <a:pPr marL="12700" marR="5080" algn="ctr">
              <a:lnSpc>
                <a:spcPct val="137600"/>
              </a:lnSpc>
              <a:spcBef>
                <a:spcPts val="790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House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Lords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rules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favor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Miss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Chester,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modifying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causation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approach.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06C6D7-A2F7-D63E-3A07-BD148AC7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60" y="7766312"/>
            <a:ext cx="2076740" cy="3696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565" y="773938"/>
            <a:ext cx="1199261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-305" dirty="0"/>
              <a:t>Conclusion:</a:t>
            </a:r>
            <a:r>
              <a:rPr sz="3550" spc="-365" dirty="0"/>
              <a:t> </a:t>
            </a:r>
            <a:r>
              <a:rPr sz="3550" spc="-190" dirty="0"/>
              <a:t>The</a:t>
            </a:r>
            <a:r>
              <a:rPr sz="3550" spc="-340" dirty="0"/>
              <a:t> </a:t>
            </a:r>
            <a:r>
              <a:rPr sz="3550" spc="-254" dirty="0"/>
              <a:t>Evolving</a:t>
            </a:r>
            <a:r>
              <a:rPr sz="3550" spc="-350" dirty="0"/>
              <a:t> </a:t>
            </a:r>
            <a:r>
              <a:rPr sz="3550" spc="-270" dirty="0"/>
              <a:t>Landscape</a:t>
            </a:r>
            <a:r>
              <a:rPr sz="3550" spc="-345" dirty="0"/>
              <a:t> </a:t>
            </a:r>
            <a:r>
              <a:rPr sz="3550" spc="-160" dirty="0"/>
              <a:t>of</a:t>
            </a:r>
            <a:r>
              <a:rPr sz="3550" spc="-330" dirty="0"/>
              <a:t> </a:t>
            </a:r>
            <a:r>
              <a:rPr sz="3550" spc="-220" dirty="0"/>
              <a:t>Medical</a:t>
            </a:r>
            <a:r>
              <a:rPr sz="3550" spc="-350" dirty="0"/>
              <a:t> </a:t>
            </a:r>
            <a:r>
              <a:rPr sz="3550" spc="-220" dirty="0"/>
              <a:t>Negligence</a:t>
            </a:r>
            <a:r>
              <a:rPr sz="3550" spc="-360" dirty="0"/>
              <a:t> </a:t>
            </a:r>
            <a:r>
              <a:rPr sz="3550" spc="-280" dirty="0"/>
              <a:t>Law</a:t>
            </a:r>
            <a:endParaRPr sz="35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88595">
              <a:lnSpc>
                <a:spcPct val="134700"/>
              </a:lnSpc>
              <a:spcBef>
                <a:spcPts val="75"/>
              </a:spcBef>
            </a:pPr>
            <a:r>
              <a:rPr spc="-20" dirty="0"/>
              <a:t>The</a:t>
            </a:r>
            <a:r>
              <a:rPr spc="10" dirty="0"/>
              <a:t> </a:t>
            </a:r>
            <a:r>
              <a:rPr dirty="0"/>
              <a:t>field</a:t>
            </a:r>
            <a:r>
              <a:rPr spc="-4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medical</a:t>
            </a:r>
            <a:r>
              <a:rPr spc="-15" dirty="0"/>
              <a:t> </a:t>
            </a:r>
            <a:r>
              <a:rPr dirty="0"/>
              <a:t>negligence</a:t>
            </a:r>
            <a:r>
              <a:rPr spc="30" dirty="0"/>
              <a:t> </a:t>
            </a:r>
            <a:r>
              <a:rPr dirty="0"/>
              <a:t>law</a:t>
            </a:r>
            <a:r>
              <a:rPr spc="-10" dirty="0"/>
              <a:t> </a:t>
            </a:r>
            <a:r>
              <a:rPr dirty="0"/>
              <a:t>continues</a:t>
            </a:r>
            <a:r>
              <a:rPr spc="5" dirty="0"/>
              <a:t> </a:t>
            </a:r>
            <a:r>
              <a:rPr spc="75" dirty="0"/>
              <a:t>to</a:t>
            </a:r>
            <a:r>
              <a:rPr spc="-5" dirty="0"/>
              <a:t> </a:t>
            </a:r>
            <a:r>
              <a:rPr spc="-10" dirty="0"/>
              <a:t>evolve, </a:t>
            </a:r>
            <a:r>
              <a:rPr dirty="0"/>
              <a:t>reflecting </a:t>
            </a:r>
            <a:r>
              <a:rPr spc="-20" dirty="0"/>
              <a:t>changes</a:t>
            </a:r>
            <a:r>
              <a:rPr spc="2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medical</a:t>
            </a:r>
            <a:r>
              <a:rPr spc="-30" dirty="0"/>
              <a:t> </a:t>
            </a:r>
            <a:r>
              <a:rPr dirty="0"/>
              <a:t>practice,</a:t>
            </a:r>
            <a:r>
              <a:rPr spc="-30" dirty="0"/>
              <a:t> </a:t>
            </a:r>
            <a:r>
              <a:rPr dirty="0"/>
              <a:t>societal</a:t>
            </a:r>
            <a:r>
              <a:rPr spc="-50" dirty="0"/>
              <a:t> </a:t>
            </a:r>
            <a:r>
              <a:rPr dirty="0"/>
              <a:t>expectations,</a:t>
            </a:r>
            <a:r>
              <a:rPr spc="-10" dirty="0"/>
              <a:t> and </a:t>
            </a:r>
            <a:r>
              <a:rPr dirty="0"/>
              <a:t>legal thinking.</a:t>
            </a:r>
            <a:r>
              <a:rPr spc="30" dirty="0"/>
              <a:t> </a:t>
            </a:r>
            <a:r>
              <a:rPr dirty="0"/>
              <a:t>From the </a:t>
            </a:r>
            <a:r>
              <a:rPr spc="-10" dirty="0"/>
              <a:t>Bolam </a:t>
            </a:r>
            <a:r>
              <a:rPr spc="50" dirty="0"/>
              <a:t>test</a:t>
            </a:r>
            <a:r>
              <a:rPr spc="-35" dirty="0"/>
              <a:t> </a:t>
            </a:r>
            <a:r>
              <a:rPr spc="75" dirty="0"/>
              <a:t>to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pc="45" dirty="0"/>
              <a:t>patient-</a:t>
            </a:r>
            <a:r>
              <a:rPr dirty="0"/>
              <a:t>centered</a:t>
            </a:r>
            <a:r>
              <a:rPr spc="10" dirty="0"/>
              <a:t> </a:t>
            </a:r>
            <a:r>
              <a:rPr dirty="0"/>
              <a:t>approach</a:t>
            </a:r>
            <a:r>
              <a:rPr spc="-5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Montgomery,</a:t>
            </a:r>
            <a:r>
              <a:rPr spc="-15" dirty="0"/>
              <a:t> </a:t>
            </a:r>
            <a:r>
              <a:rPr spc="-10" dirty="0"/>
              <a:t>and</a:t>
            </a:r>
            <a:r>
              <a:rPr spc="-2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nuanced </a:t>
            </a:r>
            <a:r>
              <a:rPr dirty="0"/>
              <a:t>considerations</a:t>
            </a:r>
            <a:r>
              <a:rPr spc="-4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causation</a:t>
            </a:r>
            <a:r>
              <a:rPr spc="-4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Chester v</a:t>
            </a:r>
            <a:r>
              <a:rPr spc="-25" dirty="0"/>
              <a:t> </a:t>
            </a:r>
            <a:r>
              <a:rPr dirty="0"/>
              <a:t>Afshar,</a:t>
            </a:r>
            <a:r>
              <a:rPr spc="-4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law</a:t>
            </a:r>
            <a:r>
              <a:rPr spc="-25" dirty="0"/>
              <a:t> </a:t>
            </a:r>
            <a:r>
              <a:rPr dirty="0"/>
              <a:t>strives</a:t>
            </a:r>
            <a:r>
              <a:rPr spc="-55" dirty="0"/>
              <a:t> </a:t>
            </a:r>
            <a:r>
              <a:rPr spc="75" dirty="0"/>
              <a:t>to</a:t>
            </a:r>
            <a:r>
              <a:rPr spc="-25" dirty="0"/>
              <a:t> </a:t>
            </a:r>
            <a:r>
              <a:rPr spc="-20" dirty="0"/>
              <a:t>balance</a:t>
            </a:r>
            <a:r>
              <a:rPr spc="-45" dirty="0"/>
              <a:t> </a:t>
            </a:r>
            <a:r>
              <a:rPr spc="-25" dirty="0"/>
              <a:t>the </a:t>
            </a:r>
            <a:r>
              <a:rPr dirty="0"/>
              <a:t>interests</a:t>
            </a:r>
            <a:r>
              <a:rPr spc="85" dirty="0"/>
              <a:t> </a:t>
            </a:r>
            <a:r>
              <a:rPr dirty="0"/>
              <a:t>of</a:t>
            </a:r>
            <a:r>
              <a:rPr spc="90" dirty="0"/>
              <a:t> </a:t>
            </a:r>
            <a:r>
              <a:rPr dirty="0"/>
              <a:t>patients</a:t>
            </a:r>
            <a:r>
              <a:rPr spc="65" dirty="0"/>
              <a:t> </a:t>
            </a:r>
            <a:r>
              <a:rPr dirty="0"/>
              <a:t>with</a:t>
            </a:r>
            <a:r>
              <a:rPr spc="80" dirty="0"/>
              <a:t> </a:t>
            </a:r>
            <a:r>
              <a:rPr dirty="0"/>
              <a:t>the</a:t>
            </a:r>
            <a:r>
              <a:rPr spc="90" dirty="0"/>
              <a:t> </a:t>
            </a:r>
            <a:r>
              <a:rPr dirty="0"/>
              <a:t>realities</a:t>
            </a:r>
            <a:r>
              <a:rPr spc="6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dirty="0"/>
              <a:t>medical</a:t>
            </a:r>
            <a:r>
              <a:rPr spc="70" dirty="0"/>
              <a:t> </a:t>
            </a:r>
            <a:r>
              <a:rPr spc="-10" dirty="0"/>
              <a:t>practice.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pc="-10" dirty="0"/>
          </a:p>
          <a:p>
            <a:pPr marL="12700" marR="5080" algn="just">
              <a:lnSpc>
                <a:spcPct val="134200"/>
              </a:lnSpc>
            </a:pPr>
            <a:r>
              <a:rPr spc="-35" dirty="0"/>
              <a:t>These</a:t>
            </a:r>
            <a:r>
              <a:rPr spc="-50" dirty="0"/>
              <a:t> </a:t>
            </a:r>
            <a:r>
              <a:rPr spc="5" dirty="0"/>
              <a:t>developments</a:t>
            </a:r>
            <a:r>
              <a:rPr spc="-60" dirty="0"/>
              <a:t> </a:t>
            </a:r>
            <a:r>
              <a:rPr spc="25" dirty="0"/>
              <a:t>highlight</a:t>
            </a:r>
            <a:r>
              <a:rPr spc="-50" dirty="0"/>
              <a:t> </a:t>
            </a:r>
            <a:r>
              <a:rPr spc="35" dirty="0"/>
              <a:t>the</a:t>
            </a:r>
            <a:r>
              <a:rPr spc="-65" dirty="0"/>
              <a:t> </a:t>
            </a:r>
            <a:r>
              <a:rPr dirty="0"/>
              <a:t>increasing</a:t>
            </a:r>
            <a:r>
              <a:rPr spc="-75" dirty="0"/>
              <a:t> </a:t>
            </a:r>
            <a:r>
              <a:rPr spc="-20" dirty="0"/>
              <a:t>emphasis</a:t>
            </a:r>
            <a:r>
              <a:rPr spc="-60" dirty="0"/>
              <a:t> </a:t>
            </a:r>
            <a:r>
              <a:rPr dirty="0"/>
              <a:t>on</a:t>
            </a:r>
            <a:r>
              <a:rPr spc="-65" dirty="0"/>
              <a:t> </a:t>
            </a:r>
            <a:r>
              <a:rPr spc="35" dirty="0"/>
              <a:t>patient</a:t>
            </a:r>
            <a:r>
              <a:rPr spc="-75" dirty="0"/>
              <a:t> </a:t>
            </a:r>
            <a:r>
              <a:rPr spc="5" dirty="0"/>
              <a:t>autonomy,</a:t>
            </a:r>
            <a:r>
              <a:rPr spc="-60" dirty="0"/>
              <a:t> </a:t>
            </a:r>
            <a:r>
              <a:rPr spc="20" dirty="0"/>
              <a:t>informed</a:t>
            </a:r>
            <a:r>
              <a:rPr spc="-75" dirty="0"/>
              <a:t> </a:t>
            </a:r>
            <a:r>
              <a:rPr spc="-10" dirty="0"/>
              <a:t>consent,</a:t>
            </a:r>
            <a:r>
              <a:rPr spc="-65" dirty="0"/>
              <a:t> </a:t>
            </a:r>
            <a:r>
              <a:rPr spc="-20" dirty="0"/>
              <a:t>and</a:t>
            </a:r>
            <a:r>
              <a:rPr spc="-65" dirty="0"/>
              <a:t> </a:t>
            </a:r>
            <a:r>
              <a:rPr spc="35" dirty="0"/>
              <a:t>the</a:t>
            </a:r>
            <a:r>
              <a:rPr spc="-65" dirty="0"/>
              <a:t> </a:t>
            </a:r>
            <a:r>
              <a:rPr spc="-25" dirty="0"/>
              <a:t>need</a:t>
            </a:r>
            <a:r>
              <a:rPr spc="-50" dirty="0"/>
              <a:t> </a:t>
            </a:r>
            <a:r>
              <a:rPr spc="50" dirty="0"/>
              <a:t>for</a:t>
            </a:r>
            <a:r>
              <a:rPr spc="-65" dirty="0"/>
              <a:t> </a:t>
            </a:r>
            <a:r>
              <a:rPr spc="10" dirty="0"/>
              <a:t>clear</a:t>
            </a:r>
            <a:r>
              <a:rPr spc="-75" dirty="0"/>
              <a:t> </a:t>
            </a:r>
            <a:r>
              <a:rPr spc="15" dirty="0"/>
              <a:t>communication</a:t>
            </a:r>
            <a:r>
              <a:rPr spc="-75" dirty="0"/>
              <a:t> </a:t>
            </a:r>
            <a:r>
              <a:rPr dirty="0"/>
              <a:t>between</a:t>
            </a:r>
            <a:r>
              <a:rPr spc="-40" dirty="0"/>
              <a:t> </a:t>
            </a:r>
            <a:r>
              <a:rPr spc="10" dirty="0"/>
              <a:t>healthcare</a:t>
            </a:r>
            <a:r>
              <a:rPr spc="-20" dirty="0"/>
              <a:t> </a:t>
            </a:r>
            <a:r>
              <a:rPr spc="10" dirty="0"/>
              <a:t>providers</a:t>
            </a:r>
            <a:r>
              <a:rPr spc="-90" dirty="0"/>
              <a:t> </a:t>
            </a:r>
            <a:r>
              <a:rPr spc="-20" dirty="0"/>
              <a:t>and</a:t>
            </a:r>
            <a:r>
              <a:rPr spc="-65" dirty="0"/>
              <a:t> </a:t>
            </a:r>
            <a:r>
              <a:rPr spc="15" dirty="0"/>
              <a:t>patients.</a:t>
            </a:r>
            <a:r>
              <a:rPr spc="-85" dirty="0"/>
              <a:t> </a:t>
            </a:r>
            <a:r>
              <a:rPr spc="-15" dirty="0"/>
              <a:t>They</a:t>
            </a:r>
            <a:r>
              <a:rPr spc="-50" dirty="0"/>
              <a:t> </a:t>
            </a:r>
            <a:r>
              <a:rPr spc="-20" dirty="0"/>
              <a:t>also</a:t>
            </a:r>
            <a:r>
              <a:rPr spc="-90" dirty="0"/>
              <a:t> </a:t>
            </a:r>
            <a:r>
              <a:rPr dirty="0"/>
              <a:t>underscore</a:t>
            </a:r>
            <a:r>
              <a:rPr spc="-65" dirty="0"/>
              <a:t> </a:t>
            </a:r>
            <a:r>
              <a:rPr spc="35" dirty="0"/>
              <a:t>the</a:t>
            </a:r>
            <a:r>
              <a:rPr spc="-50" dirty="0"/>
              <a:t> </a:t>
            </a:r>
            <a:r>
              <a:rPr spc="5" dirty="0"/>
              <a:t>complex</a:t>
            </a:r>
            <a:r>
              <a:rPr spc="-80" dirty="0"/>
              <a:t> </a:t>
            </a:r>
            <a:r>
              <a:rPr spc="25" dirty="0"/>
              <a:t>interplay</a:t>
            </a:r>
            <a:r>
              <a:rPr spc="-85" dirty="0"/>
              <a:t> </a:t>
            </a:r>
            <a:r>
              <a:rPr dirty="0"/>
              <a:t>between</a:t>
            </a:r>
            <a:r>
              <a:rPr spc="-30" dirty="0"/>
              <a:t> </a:t>
            </a:r>
            <a:r>
              <a:rPr spc="5" dirty="0"/>
              <a:t>legal</a:t>
            </a:r>
            <a:r>
              <a:rPr spc="-65" dirty="0"/>
              <a:t> </a:t>
            </a:r>
            <a:r>
              <a:rPr spc="15" dirty="0"/>
              <a:t>principles</a:t>
            </a:r>
            <a:r>
              <a:rPr spc="-95" dirty="0"/>
              <a:t> </a:t>
            </a:r>
            <a:r>
              <a:rPr spc="-20" dirty="0"/>
              <a:t>and</a:t>
            </a:r>
            <a:r>
              <a:rPr spc="-70" dirty="0"/>
              <a:t> </a:t>
            </a:r>
            <a:r>
              <a:rPr dirty="0"/>
              <a:t>medical</a:t>
            </a:r>
            <a:r>
              <a:rPr spc="-80" dirty="0"/>
              <a:t> </a:t>
            </a:r>
            <a:r>
              <a:rPr dirty="0"/>
              <a:t>ethics.</a:t>
            </a:r>
            <a:r>
              <a:rPr spc="-85" dirty="0"/>
              <a:t> </a:t>
            </a:r>
            <a:r>
              <a:rPr spc="-20" dirty="0"/>
              <a:t>As</a:t>
            </a:r>
            <a:r>
              <a:rPr spc="-80" dirty="0"/>
              <a:t> </a:t>
            </a:r>
            <a:r>
              <a:rPr dirty="0"/>
              <a:t>medicine</a:t>
            </a:r>
            <a:r>
              <a:rPr spc="-65" dirty="0"/>
              <a:t> </a:t>
            </a:r>
            <a:r>
              <a:rPr spc="-20" dirty="0"/>
              <a:t>advances</a:t>
            </a:r>
            <a:r>
              <a:rPr spc="-80" dirty="0"/>
              <a:t> </a:t>
            </a:r>
            <a:r>
              <a:rPr spc="-20" dirty="0"/>
              <a:t>and</a:t>
            </a:r>
            <a:r>
              <a:rPr spc="-70" dirty="0"/>
              <a:t> </a:t>
            </a:r>
            <a:r>
              <a:rPr spc="10" dirty="0"/>
              <a:t>societal</a:t>
            </a:r>
            <a:r>
              <a:rPr spc="-90" dirty="0"/>
              <a:t> </a:t>
            </a:r>
            <a:r>
              <a:rPr spc="-15" dirty="0"/>
              <a:t>values</a:t>
            </a:r>
            <a:r>
              <a:rPr spc="-25" dirty="0"/>
              <a:t> </a:t>
            </a:r>
            <a:r>
              <a:rPr spc="20" dirty="0"/>
              <a:t>shift,</a:t>
            </a:r>
            <a:r>
              <a:rPr spc="-90" dirty="0"/>
              <a:t> </a:t>
            </a:r>
            <a:r>
              <a:rPr spc="95" dirty="0"/>
              <a:t>it</a:t>
            </a:r>
            <a:r>
              <a:rPr spc="-70" dirty="0"/>
              <a:t> </a:t>
            </a:r>
            <a:r>
              <a:rPr spc="-10" dirty="0"/>
              <a:t>is</a:t>
            </a:r>
            <a:r>
              <a:rPr spc="-90" dirty="0"/>
              <a:t> </a:t>
            </a:r>
            <a:r>
              <a:rPr spc="30" dirty="0"/>
              <a:t>likely</a:t>
            </a:r>
            <a:r>
              <a:rPr spc="-85" dirty="0"/>
              <a:t> </a:t>
            </a:r>
            <a:r>
              <a:rPr spc="60" dirty="0"/>
              <a:t>that</a:t>
            </a:r>
            <a:r>
              <a:rPr spc="-60" dirty="0"/>
              <a:t> </a:t>
            </a:r>
            <a:r>
              <a:rPr dirty="0"/>
              <a:t>medical</a:t>
            </a:r>
            <a:r>
              <a:rPr spc="-90" dirty="0"/>
              <a:t> </a:t>
            </a:r>
            <a:r>
              <a:rPr spc="-5" dirty="0"/>
              <a:t>negligence</a:t>
            </a:r>
            <a:r>
              <a:rPr spc="-30" dirty="0"/>
              <a:t> </a:t>
            </a:r>
            <a:r>
              <a:rPr spc="-10" dirty="0"/>
              <a:t>law</a:t>
            </a:r>
            <a:r>
              <a:rPr spc="-70" dirty="0"/>
              <a:t> </a:t>
            </a:r>
            <a:r>
              <a:rPr spc="25" dirty="0"/>
              <a:t>will</a:t>
            </a:r>
            <a:r>
              <a:rPr spc="-90" dirty="0"/>
              <a:t> </a:t>
            </a:r>
            <a:r>
              <a:rPr spc="15" dirty="0"/>
              <a:t>continue</a:t>
            </a:r>
            <a:r>
              <a:rPr spc="-50" dirty="0"/>
              <a:t> </a:t>
            </a:r>
            <a:r>
              <a:rPr spc="75" dirty="0"/>
              <a:t>to</a:t>
            </a:r>
            <a:r>
              <a:rPr spc="-70" dirty="0"/>
              <a:t> </a:t>
            </a:r>
            <a:r>
              <a:rPr spc="-5" dirty="0"/>
              <a:t>adapt,</a:t>
            </a:r>
            <a:r>
              <a:rPr spc="-90" dirty="0"/>
              <a:t> </a:t>
            </a:r>
            <a:r>
              <a:rPr spc="-10" dirty="0"/>
              <a:t>seeking</a:t>
            </a:r>
            <a:r>
              <a:rPr spc="-55" dirty="0"/>
              <a:t> </a:t>
            </a:r>
            <a:r>
              <a:rPr spc="75" dirty="0"/>
              <a:t>to</a:t>
            </a:r>
            <a:r>
              <a:rPr spc="-70" dirty="0"/>
              <a:t> </a:t>
            </a:r>
            <a:r>
              <a:rPr spc="-15" dirty="0"/>
              <a:t>ensure</a:t>
            </a:r>
            <a:r>
              <a:rPr spc="-35" dirty="0"/>
              <a:t> </a:t>
            </a:r>
            <a:r>
              <a:rPr spc="20" dirty="0"/>
              <a:t>justice</a:t>
            </a:r>
            <a:r>
              <a:rPr spc="-85" dirty="0"/>
              <a:t> </a:t>
            </a:r>
            <a:r>
              <a:rPr spc="50" dirty="0"/>
              <a:t>for</a:t>
            </a:r>
            <a:r>
              <a:rPr spc="-80" dirty="0"/>
              <a:t> </a:t>
            </a:r>
            <a:r>
              <a:rPr spc="25" dirty="0"/>
              <a:t>patients</a:t>
            </a:r>
            <a:r>
              <a:rPr spc="-65" dirty="0"/>
              <a:t> </a:t>
            </a:r>
            <a:r>
              <a:rPr dirty="0"/>
              <a:t>while</a:t>
            </a:r>
            <a:r>
              <a:rPr spc="-65" dirty="0"/>
              <a:t> </a:t>
            </a:r>
            <a:r>
              <a:rPr spc="20" dirty="0"/>
              <a:t>maintaining</a:t>
            </a:r>
            <a:r>
              <a:rPr spc="-75" dirty="0"/>
              <a:t> </a:t>
            </a:r>
            <a:r>
              <a:rPr spc="-55" dirty="0"/>
              <a:t>a</a:t>
            </a:r>
            <a:r>
              <a:rPr spc="-65" dirty="0"/>
              <a:t> </a:t>
            </a:r>
            <a:r>
              <a:rPr spc="15" dirty="0"/>
              <a:t>framework</a:t>
            </a:r>
            <a:r>
              <a:rPr spc="-60" dirty="0"/>
              <a:t> </a:t>
            </a:r>
            <a:r>
              <a:rPr spc="60" dirty="0"/>
              <a:t>that</a:t>
            </a:r>
            <a:r>
              <a:rPr spc="-60" dirty="0"/>
              <a:t> </a:t>
            </a:r>
            <a:r>
              <a:rPr spc="-10" dirty="0"/>
              <a:t>allows</a:t>
            </a:r>
            <a:r>
              <a:rPr spc="-90" dirty="0"/>
              <a:t> </a:t>
            </a:r>
            <a:r>
              <a:rPr dirty="0"/>
              <a:t>medical professionals</a:t>
            </a:r>
            <a:r>
              <a:rPr spc="-105" dirty="0"/>
              <a:t> </a:t>
            </a:r>
            <a:r>
              <a:rPr spc="75" dirty="0"/>
              <a:t>to</a:t>
            </a:r>
            <a:r>
              <a:rPr spc="-70" dirty="0"/>
              <a:t> </a:t>
            </a:r>
            <a:r>
              <a:rPr spc="20" dirty="0"/>
              <a:t>practice</a:t>
            </a:r>
            <a:r>
              <a:rPr spc="-100" dirty="0"/>
              <a:t> </a:t>
            </a:r>
            <a:r>
              <a:rPr spc="20" dirty="0"/>
              <a:t>effectively.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73608" y="4372355"/>
            <a:ext cx="6550659" cy="1430020"/>
            <a:chOff x="673608" y="4372355"/>
            <a:chExt cx="6550659" cy="1430020"/>
          </a:xfrm>
        </p:grpSpPr>
        <p:sp>
          <p:nvSpPr>
            <p:cNvPr id="5" name="object 5"/>
            <p:cNvSpPr/>
            <p:nvPr/>
          </p:nvSpPr>
          <p:spPr>
            <a:xfrm>
              <a:off x="677418" y="4376165"/>
              <a:ext cx="6543040" cy="1422400"/>
            </a:xfrm>
            <a:custGeom>
              <a:avLst/>
              <a:gdLst/>
              <a:ahLst/>
              <a:cxnLst/>
              <a:rect l="l" t="t" r="r" b="b"/>
              <a:pathLst>
                <a:path w="6543040" h="1422400">
                  <a:moveTo>
                    <a:pt x="6461252" y="0"/>
                  </a:moveTo>
                  <a:lnTo>
                    <a:pt x="81254" y="0"/>
                  </a:lnTo>
                  <a:lnTo>
                    <a:pt x="49629" y="6377"/>
                  </a:lnTo>
                  <a:lnTo>
                    <a:pt x="23801" y="23780"/>
                  </a:lnTo>
                  <a:lnTo>
                    <a:pt x="6386" y="49613"/>
                  </a:lnTo>
                  <a:lnTo>
                    <a:pt x="0" y="81280"/>
                  </a:lnTo>
                  <a:lnTo>
                    <a:pt x="0" y="1340612"/>
                  </a:lnTo>
                  <a:lnTo>
                    <a:pt x="6386" y="1372278"/>
                  </a:lnTo>
                  <a:lnTo>
                    <a:pt x="23801" y="1398111"/>
                  </a:lnTo>
                  <a:lnTo>
                    <a:pt x="49629" y="1415514"/>
                  </a:lnTo>
                  <a:lnTo>
                    <a:pt x="81254" y="1421892"/>
                  </a:lnTo>
                  <a:lnTo>
                    <a:pt x="6461252" y="1421892"/>
                  </a:lnTo>
                  <a:lnTo>
                    <a:pt x="6492918" y="1415514"/>
                  </a:lnTo>
                  <a:lnTo>
                    <a:pt x="6518751" y="1398111"/>
                  </a:lnTo>
                  <a:lnTo>
                    <a:pt x="6536154" y="1372278"/>
                  </a:lnTo>
                  <a:lnTo>
                    <a:pt x="6542532" y="1340612"/>
                  </a:lnTo>
                  <a:lnTo>
                    <a:pt x="6542532" y="81280"/>
                  </a:lnTo>
                  <a:lnTo>
                    <a:pt x="6536154" y="49613"/>
                  </a:lnTo>
                  <a:lnTo>
                    <a:pt x="6518751" y="23780"/>
                  </a:lnTo>
                  <a:lnTo>
                    <a:pt x="6492918" y="6377"/>
                  </a:lnTo>
                  <a:lnTo>
                    <a:pt x="646125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418" y="4376165"/>
              <a:ext cx="6543040" cy="1422400"/>
            </a:xfrm>
            <a:custGeom>
              <a:avLst/>
              <a:gdLst/>
              <a:ahLst/>
              <a:cxnLst/>
              <a:rect l="l" t="t" r="r" b="b"/>
              <a:pathLst>
                <a:path w="6543040" h="1422400">
                  <a:moveTo>
                    <a:pt x="0" y="81280"/>
                  </a:moveTo>
                  <a:lnTo>
                    <a:pt x="6386" y="49613"/>
                  </a:lnTo>
                  <a:lnTo>
                    <a:pt x="23801" y="23780"/>
                  </a:lnTo>
                  <a:lnTo>
                    <a:pt x="49629" y="6377"/>
                  </a:lnTo>
                  <a:lnTo>
                    <a:pt x="81254" y="0"/>
                  </a:lnTo>
                  <a:lnTo>
                    <a:pt x="6461252" y="0"/>
                  </a:lnTo>
                  <a:lnTo>
                    <a:pt x="6492918" y="6377"/>
                  </a:lnTo>
                  <a:lnTo>
                    <a:pt x="6518751" y="23780"/>
                  </a:lnTo>
                  <a:lnTo>
                    <a:pt x="6536154" y="49613"/>
                  </a:lnTo>
                  <a:lnTo>
                    <a:pt x="6542532" y="81280"/>
                  </a:lnTo>
                  <a:lnTo>
                    <a:pt x="6542532" y="1340612"/>
                  </a:lnTo>
                  <a:lnTo>
                    <a:pt x="6536154" y="1372278"/>
                  </a:lnTo>
                  <a:lnTo>
                    <a:pt x="6518751" y="1398111"/>
                  </a:lnTo>
                  <a:lnTo>
                    <a:pt x="6492918" y="1415514"/>
                  </a:lnTo>
                  <a:lnTo>
                    <a:pt x="6461252" y="1421892"/>
                  </a:lnTo>
                  <a:lnTo>
                    <a:pt x="81254" y="1421892"/>
                  </a:lnTo>
                  <a:lnTo>
                    <a:pt x="49629" y="1415514"/>
                  </a:lnTo>
                  <a:lnTo>
                    <a:pt x="23801" y="1398111"/>
                  </a:lnTo>
                  <a:lnTo>
                    <a:pt x="6386" y="1372278"/>
                  </a:lnTo>
                  <a:lnTo>
                    <a:pt x="0" y="1340612"/>
                  </a:lnTo>
                  <a:lnTo>
                    <a:pt x="0" y="81280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65733" y="4546219"/>
            <a:ext cx="586041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75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7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Autonomy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55"/>
              </a:spcBef>
            </a:pP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Increasing</a:t>
            </a:r>
            <a:r>
              <a:rPr sz="150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recognition</a:t>
            </a:r>
            <a:r>
              <a:rPr sz="15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patients'</a:t>
            </a:r>
            <a:r>
              <a:rPr sz="15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rights</a:t>
            </a:r>
            <a:r>
              <a:rPr sz="15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make</a:t>
            </a:r>
            <a:r>
              <a:rPr sz="15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5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decisions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about</a:t>
            </a:r>
            <a:r>
              <a:rPr sz="150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50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healthcare.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09688" y="4372355"/>
            <a:ext cx="6548755" cy="1430020"/>
            <a:chOff x="7409688" y="4372355"/>
            <a:chExt cx="6548755" cy="1430020"/>
          </a:xfrm>
        </p:grpSpPr>
        <p:sp>
          <p:nvSpPr>
            <p:cNvPr id="9" name="object 9"/>
            <p:cNvSpPr/>
            <p:nvPr/>
          </p:nvSpPr>
          <p:spPr>
            <a:xfrm>
              <a:off x="7413498" y="4376165"/>
              <a:ext cx="6541134" cy="1422400"/>
            </a:xfrm>
            <a:custGeom>
              <a:avLst/>
              <a:gdLst/>
              <a:ahLst/>
              <a:cxnLst/>
              <a:rect l="l" t="t" r="r" b="b"/>
              <a:pathLst>
                <a:path w="6541134" h="1422400">
                  <a:moveTo>
                    <a:pt x="6459728" y="0"/>
                  </a:moveTo>
                  <a:lnTo>
                    <a:pt x="81279" y="0"/>
                  </a:lnTo>
                  <a:lnTo>
                    <a:pt x="49613" y="6377"/>
                  </a:lnTo>
                  <a:lnTo>
                    <a:pt x="23780" y="23780"/>
                  </a:lnTo>
                  <a:lnTo>
                    <a:pt x="6377" y="49613"/>
                  </a:lnTo>
                  <a:lnTo>
                    <a:pt x="0" y="81280"/>
                  </a:lnTo>
                  <a:lnTo>
                    <a:pt x="0" y="1340612"/>
                  </a:lnTo>
                  <a:lnTo>
                    <a:pt x="6377" y="1372278"/>
                  </a:lnTo>
                  <a:lnTo>
                    <a:pt x="23780" y="1398111"/>
                  </a:lnTo>
                  <a:lnTo>
                    <a:pt x="49613" y="1415514"/>
                  </a:lnTo>
                  <a:lnTo>
                    <a:pt x="81279" y="1421892"/>
                  </a:lnTo>
                  <a:lnTo>
                    <a:pt x="6459728" y="1421892"/>
                  </a:lnTo>
                  <a:lnTo>
                    <a:pt x="6491394" y="1415514"/>
                  </a:lnTo>
                  <a:lnTo>
                    <a:pt x="6517227" y="1398111"/>
                  </a:lnTo>
                  <a:lnTo>
                    <a:pt x="6534630" y="1372278"/>
                  </a:lnTo>
                  <a:lnTo>
                    <a:pt x="6541008" y="1340612"/>
                  </a:lnTo>
                  <a:lnTo>
                    <a:pt x="6541008" y="81280"/>
                  </a:lnTo>
                  <a:lnTo>
                    <a:pt x="6534630" y="49613"/>
                  </a:lnTo>
                  <a:lnTo>
                    <a:pt x="6517227" y="23780"/>
                  </a:lnTo>
                  <a:lnTo>
                    <a:pt x="6491394" y="6377"/>
                  </a:lnTo>
                  <a:lnTo>
                    <a:pt x="645972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13498" y="4376165"/>
              <a:ext cx="6541134" cy="1422400"/>
            </a:xfrm>
            <a:custGeom>
              <a:avLst/>
              <a:gdLst/>
              <a:ahLst/>
              <a:cxnLst/>
              <a:rect l="l" t="t" r="r" b="b"/>
              <a:pathLst>
                <a:path w="6541134" h="1422400">
                  <a:moveTo>
                    <a:pt x="0" y="81280"/>
                  </a:moveTo>
                  <a:lnTo>
                    <a:pt x="6377" y="49613"/>
                  </a:lnTo>
                  <a:lnTo>
                    <a:pt x="23780" y="23780"/>
                  </a:lnTo>
                  <a:lnTo>
                    <a:pt x="49613" y="6377"/>
                  </a:lnTo>
                  <a:lnTo>
                    <a:pt x="81279" y="0"/>
                  </a:lnTo>
                  <a:lnTo>
                    <a:pt x="6459728" y="0"/>
                  </a:lnTo>
                  <a:lnTo>
                    <a:pt x="6491394" y="6377"/>
                  </a:lnTo>
                  <a:lnTo>
                    <a:pt x="6517227" y="23780"/>
                  </a:lnTo>
                  <a:lnTo>
                    <a:pt x="6534630" y="49613"/>
                  </a:lnTo>
                  <a:lnTo>
                    <a:pt x="6541008" y="81280"/>
                  </a:lnTo>
                  <a:lnTo>
                    <a:pt x="6541008" y="1340612"/>
                  </a:lnTo>
                  <a:lnTo>
                    <a:pt x="6534630" y="1372278"/>
                  </a:lnTo>
                  <a:lnTo>
                    <a:pt x="6517227" y="1398111"/>
                  </a:lnTo>
                  <a:lnTo>
                    <a:pt x="6491394" y="1415514"/>
                  </a:lnTo>
                  <a:lnTo>
                    <a:pt x="6459728" y="1421892"/>
                  </a:lnTo>
                  <a:lnTo>
                    <a:pt x="81279" y="1421892"/>
                  </a:lnTo>
                  <a:lnTo>
                    <a:pt x="49613" y="1415514"/>
                  </a:lnTo>
                  <a:lnTo>
                    <a:pt x="23780" y="1398111"/>
                  </a:lnTo>
                  <a:lnTo>
                    <a:pt x="6377" y="1372278"/>
                  </a:lnTo>
                  <a:lnTo>
                    <a:pt x="0" y="1340612"/>
                  </a:lnTo>
                  <a:lnTo>
                    <a:pt x="0" y="81280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01204" y="4546219"/>
            <a:ext cx="568769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35" dirty="0">
                <a:solidFill>
                  <a:srgbClr val="E4DFDF"/>
                </a:solidFill>
                <a:latin typeface="Arial"/>
                <a:cs typeface="Arial"/>
              </a:rPr>
              <a:t>Evolving</a:t>
            </a:r>
            <a:r>
              <a:rPr sz="1750" b="1" spc="-1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Standards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55"/>
              </a:spcBef>
            </a:pP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5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standards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continue</a:t>
            </a:r>
            <a:r>
              <a:rPr sz="15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develop,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reflecting 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changes</a:t>
            </a:r>
            <a:r>
              <a:rPr sz="15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medical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practice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societal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expectations.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3608" y="5987796"/>
            <a:ext cx="6550659" cy="1430020"/>
            <a:chOff x="673608" y="5987796"/>
            <a:chExt cx="6550659" cy="1430020"/>
          </a:xfrm>
        </p:grpSpPr>
        <p:sp>
          <p:nvSpPr>
            <p:cNvPr id="13" name="object 13"/>
            <p:cNvSpPr/>
            <p:nvPr/>
          </p:nvSpPr>
          <p:spPr>
            <a:xfrm>
              <a:off x="677418" y="5991606"/>
              <a:ext cx="6543040" cy="1422400"/>
            </a:xfrm>
            <a:custGeom>
              <a:avLst/>
              <a:gdLst/>
              <a:ahLst/>
              <a:cxnLst/>
              <a:rect l="l" t="t" r="r" b="b"/>
              <a:pathLst>
                <a:path w="6543040" h="1422400">
                  <a:moveTo>
                    <a:pt x="6461252" y="0"/>
                  </a:moveTo>
                  <a:lnTo>
                    <a:pt x="81254" y="0"/>
                  </a:lnTo>
                  <a:lnTo>
                    <a:pt x="49629" y="6377"/>
                  </a:lnTo>
                  <a:lnTo>
                    <a:pt x="23801" y="23780"/>
                  </a:lnTo>
                  <a:lnTo>
                    <a:pt x="6386" y="49613"/>
                  </a:lnTo>
                  <a:lnTo>
                    <a:pt x="0" y="81280"/>
                  </a:lnTo>
                  <a:lnTo>
                    <a:pt x="0" y="1340637"/>
                  </a:lnTo>
                  <a:lnTo>
                    <a:pt x="6386" y="1372262"/>
                  </a:lnTo>
                  <a:lnTo>
                    <a:pt x="23801" y="1398090"/>
                  </a:lnTo>
                  <a:lnTo>
                    <a:pt x="49629" y="1415505"/>
                  </a:lnTo>
                  <a:lnTo>
                    <a:pt x="81254" y="1421892"/>
                  </a:lnTo>
                  <a:lnTo>
                    <a:pt x="6461252" y="1421892"/>
                  </a:lnTo>
                  <a:lnTo>
                    <a:pt x="6492918" y="1415505"/>
                  </a:lnTo>
                  <a:lnTo>
                    <a:pt x="6518751" y="1398090"/>
                  </a:lnTo>
                  <a:lnTo>
                    <a:pt x="6536154" y="1372262"/>
                  </a:lnTo>
                  <a:lnTo>
                    <a:pt x="6542532" y="1340637"/>
                  </a:lnTo>
                  <a:lnTo>
                    <a:pt x="6542532" y="81280"/>
                  </a:lnTo>
                  <a:lnTo>
                    <a:pt x="6536154" y="49613"/>
                  </a:lnTo>
                  <a:lnTo>
                    <a:pt x="6518751" y="23780"/>
                  </a:lnTo>
                  <a:lnTo>
                    <a:pt x="6492918" y="6377"/>
                  </a:lnTo>
                  <a:lnTo>
                    <a:pt x="6461252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7418" y="5991606"/>
              <a:ext cx="6543040" cy="1422400"/>
            </a:xfrm>
            <a:custGeom>
              <a:avLst/>
              <a:gdLst/>
              <a:ahLst/>
              <a:cxnLst/>
              <a:rect l="l" t="t" r="r" b="b"/>
              <a:pathLst>
                <a:path w="6543040" h="1422400">
                  <a:moveTo>
                    <a:pt x="0" y="81280"/>
                  </a:moveTo>
                  <a:lnTo>
                    <a:pt x="6386" y="49613"/>
                  </a:lnTo>
                  <a:lnTo>
                    <a:pt x="23801" y="23780"/>
                  </a:lnTo>
                  <a:lnTo>
                    <a:pt x="49629" y="6377"/>
                  </a:lnTo>
                  <a:lnTo>
                    <a:pt x="81254" y="0"/>
                  </a:lnTo>
                  <a:lnTo>
                    <a:pt x="6461252" y="0"/>
                  </a:lnTo>
                  <a:lnTo>
                    <a:pt x="6492918" y="6377"/>
                  </a:lnTo>
                  <a:lnTo>
                    <a:pt x="6518751" y="23780"/>
                  </a:lnTo>
                  <a:lnTo>
                    <a:pt x="6536154" y="49613"/>
                  </a:lnTo>
                  <a:lnTo>
                    <a:pt x="6542532" y="81280"/>
                  </a:lnTo>
                  <a:lnTo>
                    <a:pt x="6542532" y="1340637"/>
                  </a:lnTo>
                  <a:lnTo>
                    <a:pt x="6536154" y="1372262"/>
                  </a:lnTo>
                  <a:lnTo>
                    <a:pt x="6518751" y="1398090"/>
                  </a:lnTo>
                  <a:lnTo>
                    <a:pt x="6492918" y="1415505"/>
                  </a:lnTo>
                  <a:lnTo>
                    <a:pt x="6461252" y="1421892"/>
                  </a:lnTo>
                  <a:lnTo>
                    <a:pt x="81254" y="1421892"/>
                  </a:lnTo>
                  <a:lnTo>
                    <a:pt x="49629" y="1415505"/>
                  </a:lnTo>
                  <a:lnTo>
                    <a:pt x="23801" y="1398090"/>
                  </a:lnTo>
                  <a:lnTo>
                    <a:pt x="6386" y="1372262"/>
                  </a:lnTo>
                  <a:lnTo>
                    <a:pt x="0" y="1340637"/>
                  </a:lnTo>
                  <a:lnTo>
                    <a:pt x="0" y="81280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65733" y="6161913"/>
            <a:ext cx="602869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30" dirty="0">
                <a:solidFill>
                  <a:srgbClr val="E4DFDF"/>
                </a:solidFill>
                <a:latin typeface="Arial"/>
                <a:cs typeface="Arial"/>
              </a:rPr>
              <a:t>Balancing</a:t>
            </a:r>
            <a:r>
              <a:rPr sz="1750" b="1" spc="-1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Interests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55"/>
              </a:spcBef>
            </a:pP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Courts</a:t>
            </a:r>
            <a:r>
              <a:rPr sz="15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strive</a:t>
            </a:r>
            <a:r>
              <a:rPr sz="15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balance</a:t>
            </a:r>
            <a:r>
              <a:rPr sz="15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5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rights</a:t>
            </a:r>
            <a:r>
              <a:rPr sz="15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5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realities</a:t>
            </a:r>
            <a:r>
              <a:rPr sz="15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0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challenges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5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practice.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09688" y="5987796"/>
            <a:ext cx="6548755" cy="1430020"/>
            <a:chOff x="7409688" y="5987796"/>
            <a:chExt cx="6548755" cy="1430020"/>
          </a:xfrm>
        </p:grpSpPr>
        <p:sp>
          <p:nvSpPr>
            <p:cNvPr id="17" name="object 17"/>
            <p:cNvSpPr/>
            <p:nvPr/>
          </p:nvSpPr>
          <p:spPr>
            <a:xfrm>
              <a:off x="7413498" y="5991606"/>
              <a:ext cx="6541134" cy="1422400"/>
            </a:xfrm>
            <a:custGeom>
              <a:avLst/>
              <a:gdLst/>
              <a:ahLst/>
              <a:cxnLst/>
              <a:rect l="l" t="t" r="r" b="b"/>
              <a:pathLst>
                <a:path w="6541134" h="1422400">
                  <a:moveTo>
                    <a:pt x="6459728" y="0"/>
                  </a:moveTo>
                  <a:lnTo>
                    <a:pt x="81279" y="0"/>
                  </a:lnTo>
                  <a:lnTo>
                    <a:pt x="49613" y="6377"/>
                  </a:lnTo>
                  <a:lnTo>
                    <a:pt x="23780" y="23780"/>
                  </a:lnTo>
                  <a:lnTo>
                    <a:pt x="6377" y="49613"/>
                  </a:lnTo>
                  <a:lnTo>
                    <a:pt x="0" y="81280"/>
                  </a:lnTo>
                  <a:lnTo>
                    <a:pt x="0" y="1340624"/>
                  </a:lnTo>
                  <a:lnTo>
                    <a:pt x="6377" y="1372257"/>
                  </a:lnTo>
                  <a:lnTo>
                    <a:pt x="23780" y="1398089"/>
                  </a:lnTo>
                  <a:lnTo>
                    <a:pt x="49613" y="1415505"/>
                  </a:lnTo>
                  <a:lnTo>
                    <a:pt x="81279" y="1421892"/>
                  </a:lnTo>
                  <a:lnTo>
                    <a:pt x="6459728" y="1421892"/>
                  </a:lnTo>
                  <a:lnTo>
                    <a:pt x="6491394" y="1415505"/>
                  </a:lnTo>
                  <a:lnTo>
                    <a:pt x="6517227" y="1398089"/>
                  </a:lnTo>
                  <a:lnTo>
                    <a:pt x="6534630" y="1372257"/>
                  </a:lnTo>
                  <a:lnTo>
                    <a:pt x="6541008" y="1340624"/>
                  </a:lnTo>
                  <a:lnTo>
                    <a:pt x="6541008" y="81280"/>
                  </a:lnTo>
                  <a:lnTo>
                    <a:pt x="6534630" y="49613"/>
                  </a:lnTo>
                  <a:lnTo>
                    <a:pt x="6517227" y="23780"/>
                  </a:lnTo>
                  <a:lnTo>
                    <a:pt x="6491394" y="6377"/>
                  </a:lnTo>
                  <a:lnTo>
                    <a:pt x="645972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13498" y="5991606"/>
              <a:ext cx="6541134" cy="1422400"/>
            </a:xfrm>
            <a:custGeom>
              <a:avLst/>
              <a:gdLst/>
              <a:ahLst/>
              <a:cxnLst/>
              <a:rect l="l" t="t" r="r" b="b"/>
              <a:pathLst>
                <a:path w="6541134" h="1422400">
                  <a:moveTo>
                    <a:pt x="0" y="81280"/>
                  </a:moveTo>
                  <a:lnTo>
                    <a:pt x="6377" y="49613"/>
                  </a:lnTo>
                  <a:lnTo>
                    <a:pt x="23780" y="23780"/>
                  </a:lnTo>
                  <a:lnTo>
                    <a:pt x="49613" y="6377"/>
                  </a:lnTo>
                  <a:lnTo>
                    <a:pt x="81279" y="0"/>
                  </a:lnTo>
                  <a:lnTo>
                    <a:pt x="6459728" y="0"/>
                  </a:lnTo>
                  <a:lnTo>
                    <a:pt x="6491394" y="6377"/>
                  </a:lnTo>
                  <a:lnTo>
                    <a:pt x="6517227" y="23780"/>
                  </a:lnTo>
                  <a:lnTo>
                    <a:pt x="6534630" y="49613"/>
                  </a:lnTo>
                  <a:lnTo>
                    <a:pt x="6541008" y="81280"/>
                  </a:lnTo>
                  <a:lnTo>
                    <a:pt x="6541008" y="1340624"/>
                  </a:lnTo>
                  <a:lnTo>
                    <a:pt x="6534630" y="1372257"/>
                  </a:lnTo>
                  <a:lnTo>
                    <a:pt x="6517227" y="1398089"/>
                  </a:lnTo>
                  <a:lnTo>
                    <a:pt x="6491394" y="1415505"/>
                  </a:lnTo>
                  <a:lnTo>
                    <a:pt x="6459728" y="1421892"/>
                  </a:lnTo>
                  <a:lnTo>
                    <a:pt x="81279" y="1421892"/>
                  </a:lnTo>
                  <a:lnTo>
                    <a:pt x="49613" y="1415505"/>
                  </a:lnTo>
                  <a:lnTo>
                    <a:pt x="23780" y="1398089"/>
                  </a:lnTo>
                  <a:lnTo>
                    <a:pt x="6377" y="1372257"/>
                  </a:lnTo>
                  <a:lnTo>
                    <a:pt x="0" y="1340624"/>
                  </a:lnTo>
                  <a:lnTo>
                    <a:pt x="0" y="81280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01204" y="6161913"/>
            <a:ext cx="594614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95" dirty="0">
                <a:solidFill>
                  <a:srgbClr val="E4DFDF"/>
                </a:solidFill>
                <a:latin typeface="Arial"/>
                <a:cs typeface="Arial"/>
              </a:rPr>
              <a:t>Future</a:t>
            </a:r>
            <a:r>
              <a:rPr sz="1750" b="1" spc="-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E4DFDF"/>
                </a:solidFill>
                <a:latin typeface="Arial"/>
                <a:cs typeface="Arial"/>
              </a:rPr>
              <a:t>Directions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55"/>
              </a:spcBef>
            </a:pP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Ongoing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developments</a:t>
            </a:r>
            <a:r>
              <a:rPr sz="150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0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medicine</a:t>
            </a:r>
            <a:r>
              <a:rPr sz="15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law</a:t>
            </a:r>
            <a:r>
              <a:rPr sz="150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50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likely</a:t>
            </a:r>
            <a:r>
              <a:rPr sz="15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E4DFDF"/>
                </a:solidFill>
                <a:latin typeface="Arial"/>
                <a:cs typeface="Arial"/>
              </a:rPr>
              <a:t>further</a:t>
            </a:r>
            <a:r>
              <a:rPr sz="15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shape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landscape</a:t>
            </a:r>
            <a:r>
              <a:rPr sz="15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E4DFDF"/>
                </a:solidFill>
                <a:latin typeface="Arial"/>
                <a:cs typeface="Arial"/>
              </a:rPr>
              <a:t>of medical</a:t>
            </a:r>
            <a:r>
              <a:rPr sz="15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E4DFDF"/>
                </a:solidFill>
                <a:latin typeface="Arial"/>
                <a:cs typeface="Arial"/>
              </a:rPr>
              <a:t>negligence.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4C794-CA80-225C-A131-7CA8BE8D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974" y="7770954"/>
            <a:ext cx="2076740" cy="3387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731527"/>
            <a:ext cx="12741275" cy="9512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lang="en-GB" sz="6100" spc="-365" dirty="0"/>
              <a:t>Introduction</a:t>
            </a:r>
            <a:endParaRPr sz="6100" dirty="0"/>
          </a:p>
        </p:txBody>
      </p:sp>
      <p:sp>
        <p:nvSpPr>
          <p:cNvPr id="3" name="object 3"/>
          <p:cNvSpPr txBox="1"/>
          <p:nvPr/>
        </p:nvSpPr>
        <p:spPr>
          <a:xfrm>
            <a:off x="825195" y="3240100"/>
            <a:ext cx="12903200" cy="3355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36200"/>
              </a:lnSpc>
              <a:spcBef>
                <a:spcPts val="75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negligence is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critical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area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law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intersects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practice,</a:t>
            </a:r>
            <a:r>
              <a:rPr sz="18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holding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profound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implications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45" dirty="0">
                <a:solidFill>
                  <a:srgbClr val="E4DFDF"/>
                </a:solidFill>
                <a:latin typeface="Arial"/>
                <a:cs typeface="Arial"/>
              </a:rPr>
              <a:t>for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patients,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 professionals, and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healthcare system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at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large.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This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presentation delves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into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intricate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landscape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negligence,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exploring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key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principles,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landmark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cases,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impact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practice.</a:t>
            </a:r>
            <a:endParaRPr sz="1850" dirty="0">
              <a:latin typeface="Arial"/>
              <a:cs typeface="Arial"/>
            </a:endParaRPr>
          </a:p>
          <a:p>
            <a:pPr marL="12700" marR="78740">
              <a:lnSpc>
                <a:spcPct val="135700"/>
              </a:lnSpc>
              <a:spcBef>
                <a:spcPts val="2110"/>
              </a:spcBef>
            </a:pPr>
            <a:r>
              <a:rPr sz="1850" spc="-130" dirty="0">
                <a:solidFill>
                  <a:srgbClr val="E4DFDF"/>
                </a:solidFill>
                <a:latin typeface="Arial"/>
                <a:cs typeface="Arial"/>
              </a:rPr>
              <a:t>We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will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examine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foundational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concepts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care,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standard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care,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and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consent,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alongside pivotal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cases 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shaped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framework.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more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recent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developments,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we'll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analyze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how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law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has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evolved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address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complexities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 of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modern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healthcare.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exploration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aims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provide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law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students,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medical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professionals,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 practitioners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comprehensive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understanding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negligence,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its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legal 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nuances,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its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far-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reaching</a:t>
            </a:r>
            <a:r>
              <a:rPr sz="18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consequences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in</a:t>
            </a:r>
            <a:r>
              <a:rPr sz="18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8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delivery.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1EB9F1-D343-5C8E-C648-124D5A696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923" y="7772400"/>
            <a:ext cx="2072820" cy="380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755" y="570103"/>
            <a:ext cx="41211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50" spc="-135" dirty="0"/>
              <a:t>Duty</a:t>
            </a:r>
            <a:r>
              <a:rPr sz="3150" spc="-360" dirty="0"/>
              <a:t> </a:t>
            </a:r>
            <a:r>
              <a:rPr sz="3150" spc="-135" dirty="0"/>
              <a:t>of</a:t>
            </a:r>
            <a:r>
              <a:rPr sz="3150" spc="-310" dirty="0"/>
              <a:t> </a:t>
            </a:r>
            <a:r>
              <a:rPr sz="3150" spc="-175" dirty="0"/>
              <a:t>Care</a:t>
            </a:r>
            <a:r>
              <a:rPr sz="3150" spc="-335" dirty="0"/>
              <a:t> </a:t>
            </a:r>
            <a:r>
              <a:rPr sz="3150" spc="-165" dirty="0"/>
              <a:t>in</a:t>
            </a:r>
            <a:r>
              <a:rPr sz="3150" spc="-335" dirty="0"/>
              <a:t> </a:t>
            </a:r>
            <a:r>
              <a:rPr sz="3150" spc="-165" dirty="0"/>
              <a:t>Medicine</a:t>
            </a:r>
            <a:endParaRPr sz="3150"/>
          </a:p>
        </p:txBody>
      </p:sp>
      <p:sp>
        <p:nvSpPr>
          <p:cNvPr id="3" name="object 3"/>
          <p:cNvSpPr txBox="1"/>
          <p:nvPr/>
        </p:nvSpPr>
        <p:spPr>
          <a:xfrm>
            <a:off x="587755" y="1392707"/>
            <a:ext cx="13270230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</a:pP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concept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fundamental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40" dirty="0">
                <a:solidFill>
                  <a:srgbClr val="E4DFDF"/>
                </a:solidFill>
                <a:latin typeface="Arial"/>
                <a:cs typeface="Arial"/>
              </a:rPr>
              <a:t>cases.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4DFDF"/>
                </a:solidFill>
                <a:latin typeface="Arial"/>
                <a:cs typeface="Arial"/>
              </a:rPr>
              <a:t>It</a:t>
            </a:r>
            <a:r>
              <a:rPr sz="13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establishes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obligation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providers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patients,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requiring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them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exercise reasonable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skill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their practice.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arises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special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relationship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between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3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professionals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1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those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seeking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expertise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care.</a:t>
            </a:r>
            <a:endParaRPr sz="1350">
              <a:latin typeface="Arial"/>
              <a:cs typeface="Arial"/>
            </a:endParaRPr>
          </a:p>
          <a:p>
            <a:pPr marL="12700" marR="22860">
              <a:lnSpc>
                <a:spcPct val="137000"/>
              </a:lnSpc>
              <a:spcBef>
                <a:spcPts val="1375"/>
              </a:spcBef>
            </a:pP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3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context,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extends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beyond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immediate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50" dirty="0">
                <a:solidFill>
                  <a:srgbClr val="E4DFDF"/>
                </a:solidFill>
                <a:latin typeface="Arial"/>
                <a:cs typeface="Arial"/>
              </a:rPr>
              <a:t>doctor-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interaction.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4DFDF"/>
                </a:solidFill>
                <a:latin typeface="Arial"/>
                <a:cs typeface="Arial"/>
              </a:rPr>
              <a:t>It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encompasses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various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aspects</a:t>
            </a:r>
            <a:r>
              <a:rPr sz="13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delivery, including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diagnosis,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treatment,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follow-up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care,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even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 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maintenance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equipment.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scope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can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vary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depending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specific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circumstances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nature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3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professional's</a:t>
            </a:r>
            <a:r>
              <a:rPr sz="13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role.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1416" y="3215639"/>
            <a:ext cx="966469" cy="4404360"/>
            <a:chOff x="661416" y="3215639"/>
            <a:chExt cx="966469" cy="4404360"/>
          </a:xfrm>
        </p:grpSpPr>
        <p:sp>
          <p:nvSpPr>
            <p:cNvPr id="5" name="object 5"/>
            <p:cNvSpPr/>
            <p:nvPr/>
          </p:nvSpPr>
          <p:spPr>
            <a:xfrm>
              <a:off x="845820" y="3215639"/>
              <a:ext cx="782320" cy="4404360"/>
            </a:xfrm>
            <a:custGeom>
              <a:avLst/>
              <a:gdLst/>
              <a:ahLst/>
              <a:cxnLst/>
              <a:rect l="l" t="t" r="r" b="b"/>
              <a:pathLst>
                <a:path w="782319" h="4404359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4399242"/>
                  </a:lnTo>
                  <a:lnTo>
                    <a:pt x="5118" y="4404360"/>
                  </a:lnTo>
                  <a:lnTo>
                    <a:pt x="17741" y="4404360"/>
                  </a:lnTo>
                  <a:lnTo>
                    <a:pt x="22860" y="4399242"/>
                  </a:lnTo>
                  <a:lnTo>
                    <a:pt x="22860" y="5080"/>
                  </a:lnTo>
                  <a:close/>
                </a:path>
                <a:path w="782319" h="4404359">
                  <a:moveTo>
                    <a:pt x="781812" y="379984"/>
                  </a:moveTo>
                  <a:lnTo>
                    <a:pt x="776732" y="374904"/>
                  </a:lnTo>
                  <a:lnTo>
                    <a:pt x="186474" y="374904"/>
                  </a:lnTo>
                  <a:lnTo>
                    <a:pt x="181356" y="379984"/>
                  </a:lnTo>
                  <a:lnTo>
                    <a:pt x="181356" y="386334"/>
                  </a:lnTo>
                  <a:lnTo>
                    <a:pt x="181356" y="392684"/>
                  </a:lnTo>
                  <a:lnTo>
                    <a:pt x="186474" y="397764"/>
                  </a:lnTo>
                  <a:lnTo>
                    <a:pt x="776732" y="397764"/>
                  </a:lnTo>
                  <a:lnTo>
                    <a:pt x="781812" y="392684"/>
                  </a:lnTo>
                  <a:lnTo>
                    <a:pt x="781812" y="379984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5226" y="3408425"/>
              <a:ext cx="386080" cy="387350"/>
            </a:xfrm>
            <a:custGeom>
              <a:avLst/>
              <a:gdLst/>
              <a:ahLst/>
              <a:cxnLst/>
              <a:rect l="l" t="t" r="r" b="b"/>
              <a:pathLst>
                <a:path w="386080" h="387350">
                  <a:moveTo>
                    <a:pt x="313588" y="0"/>
                  </a:moveTo>
                  <a:lnTo>
                    <a:pt x="71983" y="0"/>
                  </a:lnTo>
                  <a:lnTo>
                    <a:pt x="43960" y="5661"/>
                  </a:lnTo>
                  <a:lnTo>
                    <a:pt x="21080" y="21097"/>
                  </a:lnTo>
                  <a:lnTo>
                    <a:pt x="5655" y="43987"/>
                  </a:lnTo>
                  <a:lnTo>
                    <a:pt x="0" y="72009"/>
                  </a:lnTo>
                  <a:lnTo>
                    <a:pt x="0" y="315087"/>
                  </a:lnTo>
                  <a:lnTo>
                    <a:pt x="5655" y="343108"/>
                  </a:lnTo>
                  <a:lnTo>
                    <a:pt x="21080" y="365998"/>
                  </a:lnTo>
                  <a:lnTo>
                    <a:pt x="43960" y="381434"/>
                  </a:lnTo>
                  <a:lnTo>
                    <a:pt x="71983" y="387096"/>
                  </a:lnTo>
                  <a:lnTo>
                    <a:pt x="313588" y="387096"/>
                  </a:lnTo>
                  <a:lnTo>
                    <a:pt x="341611" y="381434"/>
                  </a:lnTo>
                  <a:lnTo>
                    <a:pt x="364491" y="365998"/>
                  </a:lnTo>
                  <a:lnTo>
                    <a:pt x="379916" y="343108"/>
                  </a:lnTo>
                  <a:lnTo>
                    <a:pt x="385571" y="315087"/>
                  </a:lnTo>
                  <a:lnTo>
                    <a:pt x="385571" y="72009"/>
                  </a:lnTo>
                  <a:lnTo>
                    <a:pt x="379916" y="43987"/>
                  </a:lnTo>
                  <a:lnTo>
                    <a:pt x="364491" y="21097"/>
                  </a:lnTo>
                  <a:lnTo>
                    <a:pt x="341611" y="5661"/>
                  </a:lnTo>
                  <a:lnTo>
                    <a:pt x="31358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226" y="3408425"/>
              <a:ext cx="386080" cy="387350"/>
            </a:xfrm>
            <a:custGeom>
              <a:avLst/>
              <a:gdLst/>
              <a:ahLst/>
              <a:cxnLst/>
              <a:rect l="l" t="t" r="r" b="b"/>
              <a:pathLst>
                <a:path w="386080" h="387350">
                  <a:moveTo>
                    <a:pt x="0" y="72009"/>
                  </a:moveTo>
                  <a:lnTo>
                    <a:pt x="5655" y="43987"/>
                  </a:lnTo>
                  <a:lnTo>
                    <a:pt x="21080" y="21097"/>
                  </a:lnTo>
                  <a:lnTo>
                    <a:pt x="43960" y="5661"/>
                  </a:lnTo>
                  <a:lnTo>
                    <a:pt x="71983" y="0"/>
                  </a:lnTo>
                  <a:lnTo>
                    <a:pt x="313588" y="0"/>
                  </a:lnTo>
                  <a:lnTo>
                    <a:pt x="341611" y="5661"/>
                  </a:lnTo>
                  <a:lnTo>
                    <a:pt x="364491" y="21097"/>
                  </a:lnTo>
                  <a:lnTo>
                    <a:pt x="379916" y="43987"/>
                  </a:lnTo>
                  <a:lnTo>
                    <a:pt x="385571" y="72009"/>
                  </a:lnTo>
                  <a:lnTo>
                    <a:pt x="385571" y="315087"/>
                  </a:lnTo>
                  <a:lnTo>
                    <a:pt x="379916" y="343108"/>
                  </a:lnTo>
                  <a:lnTo>
                    <a:pt x="364491" y="365998"/>
                  </a:lnTo>
                  <a:lnTo>
                    <a:pt x="341611" y="381434"/>
                  </a:lnTo>
                  <a:lnTo>
                    <a:pt x="313588" y="387096"/>
                  </a:lnTo>
                  <a:lnTo>
                    <a:pt x="71983" y="387096"/>
                  </a:lnTo>
                  <a:lnTo>
                    <a:pt x="43960" y="381434"/>
                  </a:lnTo>
                  <a:lnTo>
                    <a:pt x="21080" y="365998"/>
                  </a:lnTo>
                  <a:lnTo>
                    <a:pt x="5655" y="343108"/>
                  </a:lnTo>
                  <a:lnTo>
                    <a:pt x="0" y="315087"/>
                  </a:lnTo>
                  <a:lnTo>
                    <a:pt x="0" y="7200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2030" y="3399536"/>
            <a:ext cx="1155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415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8414" y="3365753"/>
            <a:ext cx="982027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05" dirty="0">
                <a:solidFill>
                  <a:srgbClr val="E4DFDF"/>
                </a:solidFill>
                <a:latin typeface="Arial"/>
                <a:cs typeface="Arial"/>
              </a:rPr>
              <a:t>Establishment</a:t>
            </a:r>
            <a:r>
              <a:rPr sz="1550" b="1" spc="-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b="1" spc="-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 of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established</a:t>
            </a:r>
            <a:r>
              <a:rPr sz="13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when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4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healthcare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provider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agrees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55" dirty="0">
                <a:solidFill>
                  <a:srgbClr val="E4DFDF"/>
                </a:solidFill>
                <a:latin typeface="Arial"/>
                <a:cs typeface="Arial"/>
              </a:rPr>
              <a:t>treat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4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when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 patient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admitted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7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care.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1416" y="4549140"/>
            <a:ext cx="966469" cy="393700"/>
            <a:chOff x="661416" y="4549140"/>
            <a:chExt cx="966469" cy="393700"/>
          </a:xfrm>
        </p:grpSpPr>
        <p:sp>
          <p:nvSpPr>
            <p:cNvPr id="11" name="object 11"/>
            <p:cNvSpPr/>
            <p:nvPr/>
          </p:nvSpPr>
          <p:spPr>
            <a:xfrm>
              <a:off x="1027176" y="4733544"/>
              <a:ext cx="600710" cy="22860"/>
            </a:xfrm>
            <a:custGeom>
              <a:avLst/>
              <a:gdLst/>
              <a:ahLst/>
              <a:cxnLst/>
              <a:rect l="l" t="t" r="r" b="b"/>
              <a:pathLst>
                <a:path w="600710" h="22860">
                  <a:moveTo>
                    <a:pt x="5953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95376" y="22859"/>
                  </a:lnTo>
                  <a:lnTo>
                    <a:pt x="600456" y="17779"/>
                  </a:lnTo>
                  <a:lnTo>
                    <a:pt x="600456" y="5079"/>
                  </a:lnTo>
                  <a:lnTo>
                    <a:pt x="595376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226" y="4552950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313588" y="0"/>
                  </a:moveTo>
                  <a:lnTo>
                    <a:pt x="71983" y="0"/>
                  </a:lnTo>
                  <a:lnTo>
                    <a:pt x="43960" y="5661"/>
                  </a:lnTo>
                  <a:lnTo>
                    <a:pt x="21080" y="21097"/>
                  </a:lnTo>
                  <a:lnTo>
                    <a:pt x="5655" y="43987"/>
                  </a:lnTo>
                  <a:lnTo>
                    <a:pt x="0" y="72009"/>
                  </a:lnTo>
                  <a:lnTo>
                    <a:pt x="0" y="313563"/>
                  </a:lnTo>
                  <a:lnTo>
                    <a:pt x="5655" y="341584"/>
                  </a:lnTo>
                  <a:lnTo>
                    <a:pt x="21080" y="364474"/>
                  </a:lnTo>
                  <a:lnTo>
                    <a:pt x="43960" y="379910"/>
                  </a:lnTo>
                  <a:lnTo>
                    <a:pt x="71983" y="385572"/>
                  </a:lnTo>
                  <a:lnTo>
                    <a:pt x="313588" y="385572"/>
                  </a:lnTo>
                  <a:lnTo>
                    <a:pt x="341611" y="379910"/>
                  </a:lnTo>
                  <a:lnTo>
                    <a:pt x="364491" y="364474"/>
                  </a:lnTo>
                  <a:lnTo>
                    <a:pt x="379916" y="341584"/>
                  </a:lnTo>
                  <a:lnTo>
                    <a:pt x="385571" y="313563"/>
                  </a:lnTo>
                  <a:lnTo>
                    <a:pt x="385571" y="72009"/>
                  </a:lnTo>
                  <a:lnTo>
                    <a:pt x="379916" y="43987"/>
                  </a:lnTo>
                  <a:lnTo>
                    <a:pt x="364491" y="21097"/>
                  </a:lnTo>
                  <a:lnTo>
                    <a:pt x="341611" y="5661"/>
                  </a:lnTo>
                  <a:lnTo>
                    <a:pt x="31358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5226" y="4552950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0" y="72009"/>
                  </a:moveTo>
                  <a:lnTo>
                    <a:pt x="5655" y="43987"/>
                  </a:lnTo>
                  <a:lnTo>
                    <a:pt x="21080" y="21097"/>
                  </a:lnTo>
                  <a:lnTo>
                    <a:pt x="43960" y="5661"/>
                  </a:lnTo>
                  <a:lnTo>
                    <a:pt x="71983" y="0"/>
                  </a:lnTo>
                  <a:lnTo>
                    <a:pt x="313588" y="0"/>
                  </a:lnTo>
                  <a:lnTo>
                    <a:pt x="341611" y="5661"/>
                  </a:lnTo>
                  <a:lnTo>
                    <a:pt x="364491" y="21097"/>
                  </a:lnTo>
                  <a:lnTo>
                    <a:pt x="379916" y="43987"/>
                  </a:lnTo>
                  <a:lnTo>
                    <a:pt x="385571" y="72009"/>
                  </a:lnTo>
                  <a:lnTo>
                    <a:pt x="385571" y="313563"/>
                  </a:lnTo>
                  <a:lnTo>
                    <a:pt x="379916" y="341584"/>
                  </a:lnTo>
                  <a:lnTo>
                    <a:pt x="364491" y="364474"/>
                  </a:lnTo>
                  <a:lnTo>
                    <a:pt x="341611" y="379910"/>
                  </a:lnTo>
                  <a:lnTo>
                    <a:pt x="313588" y="385572"/>
                  </a:lnTo>
                  <a:lnTo>
                    <a:pt x="71983" y="385572"/>
                  </a:lnTo>
                  <a:lnTo>
                    <a:pt x="43960" y="379910"/>
                  </a:lnTo>
                  <a:lnTo>
                    <a:pt x="21080" y="364474"/>
                  </a:lnTo>
                  <a:lnTo>
                    <a:pt x="5655" y="341584"/>
                  </a:lnTo>
                  <a:lnTo>
                    <a:pt x="0" y="313563"/>
                  </a:lnTo>
                  <a:lnTo>
                    <a:pt x="0" y="7200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74903" y="4543805"/>
            <a:ext cx="1733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45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8414" y="4509896"/>
            <a:ext cx="7125334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25" dirty="0">
                <a:solidFill>
                  <a:srgbClr val="E4DFDF"/>
                </a:solidFill>
                <a:latin typeface="Arial"/>
                <a:cs typeface="Arial"/>
              </a:rPr>
              <a:t>Scope</a:t>
            </a:r>
            <a:r>
              <a:rPr sz="15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b="1" spc="-1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r>
              <a:rPr sz="13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extends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all</a:t>
            </a:r>
            <a:r>
              <a:rPr sz="13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aspects</a:t>
            </a:r>
            <a:r>
              <a:rPr sz="13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care,</a:t>
            </a:r>
            <a:r>
              <a:rPr sz="13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including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diagnosis,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treatment,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follow-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up.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61416" y="5693664"/>
            <a:ext cx="966469" cy="393700"/>
            <a:chOff x="661416" y="5693664"/>
            <a:chExt cx="966469" cy="393700"/>
          </a:xfrm>
        </p:grpSpPr>
        <p:sp>
          <p:nvSpPr>
            <p:cNvPr id="17" name="object 17"/>
            <p:cNvSpPr/>
            <p:nvPr/>
          </p:nvSpPr>
          <p:spPr>
            <a:xfrm>
              <a:off x="1027176" y="5878068"/>
              <a:ext cx="600710" cy="22860"/>
            </a:xfrm>
            <a:custGeom>
              <a:avLst/>
              <a:gdLst/>
              <a:ahLst/>
              <a:cxnLst/>
              <a:rect l="l" t="t" r="r" b="b"/>
              <a:pathLst>
                <a:path w="600710" h="22860">
                  <a:moveTo>
                    <a:pt x="5953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595376" y="22859"/>
                  </a:lnTo>
                  <a:lnTo>
                    <a:pt x="600456" y="17779"/>
                  </a:lnTo>
                  <a:lnTo>
                    <a:pt x="600456" y="5079"/>
                  </a:lnTo>
                  <a:lnTo>
                    <a:pt x="595376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5226" y="5697474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313588" y="0"/>
                  </a:moveTo>
                  <a:lnTo>
                    <a:pt x="71983" y="0"/>
                  </a:lnTo>
                  <a:lnTo>
                    <a:pt x="43960" y="5661"/>
                  </a:lnTo>
                  <a:lnTo>
                    <a:pt x="21080" y="21097"/>
                  </a:lnTo>
                  <a:lnTo>
                    <a:pt x="5655" y="43987"/>
                  </a:lnTo>
                  <a:lnTo>
                    <a:pt x="0" y="72008"/>
                  </a:lnTo>
                  <a:lnTo>
                    <a:pt x="0" y="313563"/>
                  </a:lnTo>
                  <a:lnTo>
                    <a:pt x="5655" y="341584"/>
                  </a:lnTo>
                  <a:lnTo>
                    <a:pt x="21080" y="364474"/>
                  </a:lnTo>
                  <a:lnTo>
                    <a:pt x="43960" y="379910"/>
                  </a:lnTo>
                  <a:lnTo>
                    <a:pt x="71983" y="385571"/>
                  </a:lnTo>
                  <a:lnTo>
                    <a:pt x="313588" y="385571"/>
                  </a:lnTo>
                  <a:lnTo>
                    <a:pt x="341611" y="379910"/>
                  </a:lnTo>
                  <a:lnTo>
                    <a:pt x="364491" y="364474"/>
                  </a:lnTo>
                  <a:lnTo>
                    <a:pt x="379916" y="341584"/>
                  </a:lnTo>
                  <a:lnTo>
                    <a:pt x="385571" y="313563"/>
                  </a:lnTo>
                  <a:lnTo>
                    <a:pt x="385571" y="72008"/>
                  </a:lnTo>
                  <a:lnTo>
                    <a:pt x="379916" y="43987"/>
                  </a:lnTo>
                  <a:lnTo>
                    <a:pt x="364491" y="21097"/>
                  </a:lnTo>
                  <a:lnTo>
                    <a:pt x="341611" y="5661"/>
                  </a:lnTo>
                  <a:lnTo>
                    <a:pt x="31358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5226" y="5697474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0" y="72008"/>
                  </a:moveTo>
                  <a:lnTo>
                    <a:pt x="5655" y="43987"/>
                  </a:lnTo>
                  <a:lnTo>
                    <a:pt x="21080" y="21097"/>
                  </a:lnTo>
                  <a:lnTo>
                    <a:pt x="43960" y="5661"/>
                  </a:lnTo>
                  <a:lnTo>
                    <a:pt x="71983" y="0"/>
                  </a:lnTo>
                  <a:lnTo>
                    <a:pt x="313588" y="0"/>
                  </a:lnTo>
                  <a:lnTo>
                    <a:pt x="341611" y="5661"/>
                  </a:lnTo>
                  <a:lnTo>
                    <a:pt x="364491" y="21097"/>
                  </a:lnTo>
                  <a:lnTo>
                    <a:pt x="379916" y="43987"/>
                  </a:lnTo>
                  <a:lnTo>
                    <a:pt x="385571" y="72008"/>
                  </a:lnTo>
                  <a:lnTo>
                    <a:pt x="385571" y="313563"/>
                  </a:lnTo>
                  <a:lnTo>
                    <a:pt x="379916" y="341584"/>
                  </a:lnTo>
                  <a:lnTo>
                    <a:pt x="364491" y="364474"/>
                  </a:lnTo>
                  <a:lnTo>
                    <a:pt x="341611" y="379910"/>
                  </a:lnTo>
                  <a:lnTo>
                    <a:pt x="313588" y="385571"/>
                  </a:lnTo>
                  <a:lnTo>
                    <a:pt x="71983" y="385571"/>
                  </a:lnTo>
                  <a:lnTo>
                    <a:pt x="43960" y="379910"/>
                  </a:lnTo>
                  <a:lnTo>
                    <a:pt x="21080" y="364474"/>
                  </a:lnTo>
                  <a:lnTo>
                    <a:pt x="5655" y="341584"/>
                  </a:lnTo>
                  <a:lnTo>
                    <a:pt x="0" y="313563"/>
                  </a:lnTo>
                  <a:lnTo>
                    <a:pt x="0" y="72008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76427" y="5687695"/>
            <a:ext cx="1708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20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8414" y="5653785"/>
            <a:ext cx="806005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90" dirty="0">
                <a:solidFill>
                  <a:srgbClr val="E4DFDF"/>
                </a:solidFill>
                <a:latin typeface="Arial"/>
                <a:cs typeface="Arial"/>
              </a:rPr>
              <a:t>Duration</a:t>
            </a:r>
            <a:r>
              <a:rPr sz="155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b="1" spc="-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 continues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throughout</a:t>
            </a:r>
            <a:r>
              <a:rPr sz="13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 course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45" dirty="0">
                <a:solidFill>
                  <a:srgbClr val="E4DFDF"/>
                </a:solidFill>
                <a:latin typeface="Arial"/>
                <a:cs typeface="Arial"/>
              </a:rPr>
              <a:t>treatment</a:t>
            </a:r>
            <a:r>
              <a:rPr sz="13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extend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beyond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discharge</a:t>
            </a:r>
            <a:r>
              <a:rPr sz="13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3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some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cases.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1416" y="6836664"/>
            <a:ext cx="966469" cy="393700"/>
            <a:chOff x="661416" y="6836664"/>
            <a:chExt cx="966469" cy="393700"/>
          </a:xfrm>
        </p:grpSpPr>
        <p:sp>
          <p:nvSpPr>
            <p:cNvPr id="23" name="object 23"/>
            <p:cNvSpPr/>
            <p:nvPr/>
          </p:nvSpPr>
          <p:spPr>
            <a:xfrm>
              <a:off x="1027176" y="7021068"/>
              <a:ext cx="600710" cy="22860"/>
            </a:xfrm>
            <a:custGeom>
              <a:avLst/>
              <a:gdLst/>
              <a:ahLst/>
              <a:cxnLst/>
              <a:rect l="l" t="t" r="r" b="b"/>
              <a:pathLst>
                <a:path w="600710" h="22859">
                  <a:moveTo>
                    <a:pt x="595376" y="0"/>
                  </a:moveTo>
                  <a:lnTo>
                    <a:pt x="5118" y="0"/>
                  </a:lnTo>
                  <a:lnTo>
                    <a:pt x="0" y="5118"/>
                  </a:lnTo>
                  <a:lnTo>
                    <a:pt x="0" y="11429"/>
                  </a:lnTo>
                  <a:lnTo>
                    <a:pt x="0" y="17741"/>
                  </a:lnTo>
                  <a:lnTo>
                    <a:pt x="5118" y="22859"/>
                  </a:lnTo>
                  <a:lnTo>
                    <a:pt x="595376" y="22859"/>
                  </a:lnTo>
                  <a:lnTo>
                    <a:pt x="600456" y="17741"/>
                  </a:lnTo>
                  <a:lnTo>
                    <a:pt x="600456" y="5118"/>
                  </a:lnTo>
                  <a:lnTo>
                    <a:pt x="595376" y="0"/>
                  </a:lnTo>
                  <a:close/>
                </a:path>
              </a:pathLst>
            </a:custGeom>
            <a:solidFill>
              <a:srgbClr val="96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5226" y="6840474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313588" y="0"/>
                  </a:moveTo>
                  <a:lnTo>
                    <a:pt x="71983" y="0"/>
                  </a:lnTo>
                  <a:lnTo>
                    <a:pt x="43960" y="5661"/>
                  </a:lnTo>
                  <a:lnTo>
                    <a:pt x="21080" y="21097"/>
                  </a:lnTo>
                  <a:lnTo>
                    <a:pt x="5655" y="43987"/>
                  </a:lnTo>
                  <a:lnTo>
                    <a:pt x="0" y="72009"/>
                  </a:lnTo>
                  <a:lnTo>
                    <a:pt x="0" y="313588"/>
                  </a:lnTo>
                  <a:lnTo>
                    <a:pt x="5655" y="341605"/>
                  </a:lnTo>
                  <a:lnTo>
                    <a:pt x="21080" y="364486"/>
                  </a:lnTo>
                  <a:lnTo>
                    <a:pt x="43960" y="379914"/>
                  </a:lnTo>
                  <a:lnTo>
                    <a:pt x="71983" y="385572"/>
                  </a:lnTo>
                  <a:lnTo>
                    <a:pt x="313588" y="385572"/>
                  </a:lnTo>
                  <a:lnTo>
                    <a:pt x="341611" y="379914"/>
                  </a:lnTo>
                  <a:lnTo>
                    <a:pt x="364491" y="364486"/>
                  </a:lnTo>
                  <a:lnTo>
                    <a:pt x="379916" y="341605"/>
                  </a:lnTo>
                  <a:lnTo>
                    <a:pt x="385571" y="313588"/>
                  </a:lnTo>
                  <a:lnTo>
                    <a:pt x="385571" y="72009"/>
                  </a:lnTo>
                  <a:lnTo>
                    <a:pt x="379916" y="43987"/>
                  </a:lnTo>
                  <a:lnTo>
                    <a:pt x="364491" y="21097"/>
                  </a:lnTo>
                  <a:lnTo>
                    <a:pt x="341611" y="5661"/>
                  </a:lnTo>
                  <a:lnTo>
                    <a:pt x="31358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5226" y="6840474"/>
              <a:ext cx="386080" cy="386080"/>
            </a:xfrm>
            <a:custGeom>
              <a:avLst/>
              <a:gdLst/>
              <a:ahLst/>
              <a:cxnLst/>
              <a:rect l="l" t="t" r="r" b="b"/>
              <a:pathLst>
                <a:path w="386080" h="386079">
                  <a:moveTo>
                    <a:pt x="0" y="72009"/>
                  </a:moveTo>
                  <a:lnTo>
                    <a:pt x="5655" y="43987"/>
                  </a:lnTo>
                  <a:lnTo>
                    <a:pt x="21080" y="21097"/>
                  </a:lnTo>
                  <a:lnTo>
                    <a:pt x="43960" y="5661"/>
                  </a:lnTo>
                  <a:lnTo>
                    <a:pt x="71983" y="0"/>
                  </a:lnTo>
                  <a:lnTo>
                    <a:pt x="313588" y="0"/>
                  </a:lnTo>
                  <a:lnTo>
                    <a:pt x="341611" y="5661"/>
                  </a:lnTo>
                  <a:lnTo>
                    <a:pt x="364491" y="21097"/>
                  </a:lnTo>
                  <a:lnTo>
                    <a:pt x="379916" y="43987"/>
                  </a:lnTo>
                  <a:lnTo>
                    <a:pt x="385571" y="72009"/>
                  </a:lnTo>
                  <a:lnTo>
                    <a:pt x="385571" y="313588"/>
                  </a:lnTo>
                  <a:lnTo>
                    <a:pt x="379916" y="341605"/>
                  </a:lnTo>
                  <a:lnTo>
                    <a:pt x="364491" y="364486"/>
                  </a:lnTo>
                  <a:lnTo>
                    <a:pt x="341611" y="379914"/>
                  </a:lnTo>
                  <a:lnTo>
                    <a:pt x="313588" y="385572"/>
                  </a:lnTo>
                  <a:lnTo>
                    <a:pt x="71983" y="385572"/>
                  </a:lnTo>
                  <a:lnTo>
                    <a:pt x="43960" y="379914"/>
                  </a:lnTo>
                  <a:lnTo>
                    <a:pt x="21080" y="364486"/>
                  </a:lnTo>
                  <a:lnTo>
                    <a:pt x="5655" y="341605"/>
                  </a:lnTo>
                  <a:lnTo>
                    <a:pt x="0" y="313588"/>
                  </a:lnTo>
                  <a:lnTo>
                    <a:pt x="0" y="72009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2464" y="6831888"/>
            <a:ext cx="1752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55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788414" y="6798056"/>
            <a:ext cx="913511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10" dirty="0">
                <a:solidFill>
                  <a:srgbClr val="E4DFDF"/>
                </a:solidFill>
                <a:latin typeface="Arial"/>
                <a:cs typeface="Arial"/>
              </a:rPr>
              <a:t>Breach</a:t>
            </a:r>
            <a:r>
              <a:rPr sz="1550" b="1" spc="-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7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b="1" spc="-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E4DFDF"/>
                </a:solidFill>
                <a:latin typeface="Arial"/>
                <a:cs typeface="Arial"/>
              </a:rPr>
              <a:t>Duty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Failure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meet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expected standard</a:t>
            </a:r>
            <a:r>
              <a:rPr sz="13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3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3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constitute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4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350" spc="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breach of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duty,</a:t>
            </a:r>
            <a:r>
              <a:rPr sz="13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potentially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leading</a:t>
            </a:r>
            <a:r>
              <a:rPr sz="13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6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3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3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E4DFDF"/>
                </a:solidFill>
                <a:latin typeface="Arial"/>
                <a:cs typeface="Arial"/>
              </a:rPr>
              <a:t>claims.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F4B2E1-983F-1D8D-3822-07DE25FF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580" y="7773887"/>
            <a:ext cx="2072820" cy="408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8184" y="601166"/>
            <a:ext cx="9855200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350" spc="-254" dirty="0"/>
              <a:t>Standard</a:t>
            </a:r>
            <a:r>
              <a:rPr sz="4350" spc="-465" dirty="0"/>
              <a:t> </a:t>
            </a:r>
            <a:r>
              <a:rPr sz="4350" spc="-185" dirty="0"/>
              <a:t>of</a:t>
            </a:r>
            <a:r>
              <a:rPr sz="4350" spc="-455" dirty="0"/>
              <a:t> </a:t>
            </a:r>
            <a:r>
              <a:rPr sz="4350" spc="-250" dirty="0"/>
              <a:t>Care</a:t>
            </a:r>
            <a:r>
              <a:rPr sz="4350" spc="-475" dirty="0"/>
              <a:t> </a:t>
            </a:r>
            <a:r>
              <a:rPr sz="4350" spc="-165" dirty="0"/>
              <a:t>for</a:t>
            </a:r>
            <a:r>
              <a:rPr sz="4350" spc="-459" dirty="0"/>
              <a:t> </a:t>
            </a:r>
            <a:r>
              <a:rPr sz="4350" spc="-270" dirty="0"/>
              <a:t>Medical</a:t>
            </a:r>
            <a:r>
              <a:rPr sz="4350" spc="-465" dirty="0"/>
              <a:t> </a:t>
            </a:r>
            <a:r>
              <a:rPr sz="4350" spc="-325" dirty="0"/>
              <a:t>Professionals</a:t>
            </a:r>
            <a:endParaRPr sz="435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8184" y="1751279"/>
            <a:ext cx="12752070" cy="25819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75"/>
              </a:spcBef>
            </a:pP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cases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refers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level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skill,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knowledge,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expected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reasonably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competent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professional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same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field.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This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one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perfection,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but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rather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reasonable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competence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given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circumstances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available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resources.</a:t>
            </a:r>
            <a:endParaRPr sz="1850">
              <a:latin typeface="Arial"/>
              <a:cs typeface="Arial"/>
            </a:endParaRPr>
          </a:p>
          <a:p>
            <a:pPr marL="12700" marR="226695">
              <a:lnSpc>
                <a:spcPct val="136200"/>
              </a:lnSpc>
              <a:spcBef>
                <a:spcPts val="2005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Determining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appropriate</a:t>
            </a:r>
            <a:r>
              <a:rPr sz="1850" spc="1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often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involves</a:t>
            </a:r>
            <a:r>
              <a:rPr sz="1850" spc="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expert</a:t>
            </a:r>
            <a:r>
              <a:rPr sz="1850" spc="10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testimony</a:t>
            </a:r>
            <a:r>
              <a:rPr sz="185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consideration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established</a:t>
            </a:r>
            <a:r>
              <a:rPr sz="185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medical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guidelines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practices.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It's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important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note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can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vary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depending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factors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such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E4DFDF"/>
                </a:solidFill>
                <a:latin typeface="Arial"/>
                <a:cs typeface="Arial"/>
              </a:rPr>
              <a:t>as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medical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specialty,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complexity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case,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specific</a:t>
            </a:r>
            <a:r>
              <a:rPr sz="18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circumstances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treatment.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184" y="4844033"/>
            <a:ext cx="118935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25" dirty="0">
                <a:solidFill>
                  <a:srgbClr val="FFFFFF"/>
                </a:solidFill>
                <a:latin typeface="Arial"/>
                <a:cs typeface="Arial"/>
              </a:rPr>
              <a:t>Skill</a:t>
            </a:r>
            <a:r>
              <a:rPr sz="215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100" dirty="0">
                <a:solidFill>
                  <a:srgbClr val="FFFFFF"/>
                </a:solidFill>
                <a:latin typeface="Arial"/>
                <a:cs typeface="Arial"/>
              </a:rPr>
              <a:t>Level</a:t>
            </a:r>
            <a:endParaRPr sz="21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184" y="5388940"/>
            <a:ext cx="3944620" cy="1937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85"/>
              </a:spcBef>
            </a:pP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expected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level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skill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varies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by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specialty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experience.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specialist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held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 higher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than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a 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general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practitioner</a:t>
            </a:r>
            <a:r>
              <a:rPr sz="185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8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area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of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expertise.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1746" y="4844033"/>
            <a:ext cx="132016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45" dirty="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endParaRPr sz="2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1746" y="5388940"/>
            <a:ext cx="3922395" cy="155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35900"/>
              </a:lnSpc>
              <a:spcBef>
                <a:spcPts val="80"/>
              </a:spcBef>
            </a:pP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professionals</a:t>
            </a:r>
            <a:r>
              <a:rPr sz="18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expected 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stay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current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5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8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advancements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in </a:t>
            </a:r>
            <a:r>
              <a:rPr sz="1850" spc="6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field</a:t>
            </a:r>
            <a:r>
              <a:rPr sz="18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apply</a:t>
            </a:r>
            <a:r>
              <a:rPr sz="18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8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knowledge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appropriately</a:t>
            </a:r>
            <a:r>
              <a:rPr sz="1850" spc="1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8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850" spc="1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care.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5232" y="4844033"/>
            <a:ext cx="1745614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b="1" spc="-15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5232" y="5388940"/>
            <a:ext cx="3709670" cy="1937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35700"/>
              </a:lnSpc>
              <a:spcBef>
                <a:spcPts val="85"/>
              </a:spcBef>
            </a:pP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8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takes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35" dirty="0">
                <a:solidFill>
                  <a:srgbClr val="E4DFDF"/>
                </a:solidFill>
                <a:latin typeface="Arial"/>
                <a:cs typeface="Arial"/>
              </a:rPr>
              <a:t>into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account</a:t>
            </a:r>
            <a:r>
              <a:rPr sz="18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specific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circumstances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each</a:t>
            </a:r>
            <a:r>
              <a:rPr sz="18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E4DFDF"/>
                </a:solidFill>
                <a:latin typeface="Arial"/>
                <a:cs typeface="Arial"/>
              </a:rPr>
              <a:t>case,</a:t>
            </a:r>
            <a:r>
              <a:rPr sz="18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including</a:t>
            </a:r>
            <a:r>
              <a:rPr sz="18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available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resources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8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8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E4DFDF"/>
                </a:solidFill>
                <a:latin typeface="Arial"/>
                <a:cs typeface="Arial"/>
              </a:rPr>
              <a:t>urgency</a:t>
            </a:r>
            <a:r>
              <a:rPr sz="18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spc="25" dirty="0">
                <a:solidFill>
                  <a:srgbClr val="E4DFDF"/>
                </a:solidFill>
                <a:latin typeface="Arial"/>
                <a:cs typeface="Arial"/>
              </a:rPr>
              <a:t>the </a:t>
            </a:r>
            <a:r>
              <a:rPr sz="1850" spc="-10" dirty="0">
                <a:solidFill>
                  <a:srgbClr val="E4DFDF"/>
                </a:solidFill>
                <a:latin typeface="Arial"/>
                <a:cs typeface="Arial"/>
              </a:rPr>
              <a:t>situation.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C8252-034A-264B-FCF8-300603DAB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844" y="7818008"/>
            <a:ext cx="2072820" cy="341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E9419-155D-2BC4-CB2A-874AE4B3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958" y="7777685"/>
            <a:ext cx="2072820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997" y="510666"/>
            <a:ext cx="312483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204" dirty="0"/>
              <a:t>The</a:t>
            </a:r>
            <a:r>
              <a:rPr sz="3700" spc="-375" dirty="0"/>
              <a:t> </a:t>
            </a:r>
            <a:r>
              <a:rPr sz="3700" spc="-254" dirty="0"/>
              <a:t>Bolam</a:t>
            </a:r>
            <a:r>
              <a:rPr sz="3700" spc="-380" dirty="0"/>
              <a:t> </a:t>
            </a:r>
            <a:r>
              <a:rPr sz="3700" spc="-130" dirty="0"/>
              <a:t>Test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691997" y="1484247"/>
            <a:ext cx="13051790" cy="24974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35600"/>
              </a:lnSpc>
              <a:spcBef>
                <a:spcPts val="70"/>
              </a:spcBef>
            </a:pP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test, derived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landmark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case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5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v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Friern Hospital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Management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Committee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(1957),</a:t>
            </a:r>
            <a:r>
              <a:rPr sz="15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E4DFDF"/>
                </a:solidFill>
                <a:latin typeface="Arial"/>
                <a:cs typeface="Arial"/>
              </a:rPr>
              <a:t>has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long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been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cornerstone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determining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care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negligence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cases.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states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doctor is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negligent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they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acted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accordance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practice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accepted</a:t>
            </a:r>
            <a:r>
              <a:rPr sz="15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as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proper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by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responsible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body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professionals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skilled in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particular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art,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even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other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doctors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may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have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different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opinion.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550">
              <a:latin typeface="Arial"/>
              <a:cs typeface="Arial"/>
            </a:endParaRPr>
          </a:p>
          <a:p>
            <a:pPr marL="12700" marR="387350" algn="just">
              <a:lnSpc>
                <a:spcPct val="135500"/>
              </a:lnSpc>
            </a:pP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While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5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E4DFDF"/>
                </a:solidFill>
                <a:latin typeface="Arial"/>
                <a:cs typeface="Arial"/>
              </a:rPr>
              <a:t>has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been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widely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applied,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00" dirty="0">
                <a:solidFill>
                  <a:srgbClr val="E4DFDF"/>
                </a:solidFill>
                <a:latin typeface="Arial"/>
                <a:cs typeface="Arial"/>
              </a:rPr>
              <a:t>it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has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also</a:t>
            </a:r>
            <a:r>
              <a:rPr sz="15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fac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e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criticism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E4DFDF"/>
                </a:solidFill>
                <a:latin typeface="Arial"/>
                <a:cs typeface="Arial"/>
              </a:rPr>
              <a:t>for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potentially</a:t>
            </a:r>
            <a:r>
              <a:rPr sz="1550" spc="-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allowing</a:t>
            </a:r>
            <a:r>
              <a:rPr sz="1550" spc="-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small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group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professionals</a:t>
            </a:r>
            <a:r>
              <a:rPr sz="1550" spc="-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set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standard,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even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5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practices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necessarily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best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E4DFDF"/>
                </a:solidFill>
                <a:latin typeface="Arial"/>
                <a:cs typeface="Arial"/>
              </a:rPr>
              <a:t>interest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patients.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This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led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-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subsequent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modifications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refinements</a:t>
            </a:r>
            <a:r>
              <a:rPr sz="15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40" dirty="0">
                <a:solidFill>
                  <a:srgbClr val="E4DFDF"/>
                </a:solidFill>
                <a:latin typeface="Arial"/>
                <a:cs typeface="Arial"/>
              </a:rPr>
              <a:t>later</a:t>
            </a:r>
            <a:r>
              <a:rPr sz="15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cases.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1040" y="4479035"/>
            <a:ext cx="462280" cy="460375"/>
            <a:chOff x="701040" y="4479035"/>
            <a:chExt cx="462280" cy="460375"/>
          </a:xfrm>
        </p:grpSpPr>
        <p:sp>
          <p:nvSpPr>
            <p:cNvPr id="5" name="object 5"/>
            <p:cNvSpPr/>
            <p:nvPr/>
          </p:nvSpPr>
          <p:spPr>
            <a:xfrm>
              <a:off x="704850" y="4482845"/>
              <a:ext cx="454659" cy="452755"/>
            </a:xfrm>
            <a:custGeom>
              <a:avLst/>
              <a:gdLst/>
              <a:ahLst/>
              <a:cxnLst/>
              <a:rect l="l" t="t" r="r" b="b"/>
              <a:pathLst>
                <a:path w="454659" h="452754">
                  <a:moveTo>
                    <a:pt x="369658" y="0"/>
                  </a:moveTo>
                  <a:lnTo>
                    <a:pt x="84493" y="0"/>
                  </a:lnTo>
                  <a:lnTo>
                    <a:pt x="51606" y="6641"/>
                  </a:lnTo>
                  <a:lnTo>
                    <a:pt x="24749" y="24749"/>
                  </a:lnTo>
                  <a:lnTo>
                    <a:pt x="6640" y="51595"/>
                  </a:lnTo>
                  <a:lnTo>
                    <a:pt x="0" y="84454"/>
                  </a:lnTo>
                  <a:lnTo>
                    <a:pt x="0" y="368173"/>
                  </a:lnTo>
                  <a:lnTo>
                    <a:pt x="6640" y="401032"/>
                  </a:lnTo>
                  <a:lnTo>
                    <a:pt x="24749" y="427878"/>
                  </a:lnTo>
                  <a:lnTo>
                    <a:pt x="51606" y="445986"/>
                  </a:lnTo>
                  <a:lnTo>
                    <a:pt x="84493" y="452627"/>
                  </a:lnTo>
                  <a:lnTo>
                    <a:pt x="369658" y="452627"/>
                  </a:lnTo>
                  <a:lnTo>
                    <a:pt x="402545" y="445986"/>
                  </a:lnTo>
                  <a:lnTo>
                    <a:pt x="429402" y="427878"/>
                  </a:lnTo>
                  <a:lnTo>
                    <a:pt x="447511" y="401032"/>
                  </a:lnTo>
                  <a:lnTo>
                    <a:pt x="454152" y="368173"/>
                  </a:lnTo>
                  <a:lnTo>
                    <a:pt x="454152" y="84454"/>
                  </a:lnTo>
                  <a:lnTo>
                    <a:pt x="447511" y="51595"/>
                  </a:lnTo>
                  <a:lnTo>
                    <a:pt x="429402" y="24749"/>
                  </a:lnTo>
                  <a:lnTo>
                    <a:pt x="402545" y="6641"/>
                  </a:lnTo>
                  <a:lnTo>
                    <a:pt x="369658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850" y="4482845"/>
              <a:ext cx="454659" cy="452755"/>
            </a:xfrm>
            <a:custGeom>
              <a:avLst/>
              <a:gdLst/>
              <a:ahLst/>
              <a:cxnLst/>
              <a:rect l="l" t="t" r="r" b="b"/>
              <a:pathLst>
                <a:path w="454659" h="452754">
                  <a:moveTo>
                    <a:pt x="0" y="84454"/>
                  </a:moveTo>
                  <a:lnTo>
                    <a:pt x="6640" y="51595"/>
                  </a:lnTo>
                  <a:lnTo>
                    <a:pt x="24749" y="24749"/>
                  </a:lnTo>
                  <a:lnTo>
                    <a:pt x="51606" y="6641"/>
                  </a:lnTo>
                  <a:lnTo>
                    <a:pt x="84493" y="0"/>
                  </a:lnTo>
                  <a:lnTo>
                    <a:pt x="369658" y="0"/>
                  </a:lnTo>
                  <a:lnTo>
                    <a:pt x="402545" y="6641"/>
                  </a:lnTo>
                  <a:lnTo>
                    <a:pt x="429402" y="24749"/>
                  </a:lnTo>
                  <a:lnTo>
                    <a:pt x="447511" y="51595"/>
                  </a:lnTo>
                  <a:lnTo>
                    <a:pt x="454152" y="84454"/>
                  </a:lnTo>
                  <a:lnTo>
                    <a:pt x="454152" y="368173"/>
                  </a:lnTo>
                  <a:lnTo>
                    <a:pt x="447511" y="401032"/>
                  </a:lnTo>
                  <a:lnTo>
                    <a:pt x="429402" y="427878"/>
                  </a:lnTo>
                  <a:lnTo>
                    <a:pt x="402545" y="445986"/>
                  </a:lnTo>
                  <a:lnTo>
                    <a:pt x="369658" y="452627"/>
                  </a:lnTo>
                  <a:lnTo>
                    <a:pt x="84493" y="452627"/>
                  </a:lnTo>
                  <a:lnTo>
                    <a:pt x="51606" y="445986"/>
                  </a:lnTo>
                  <a:lnTo>
                    <a:pt x="24749" y="427878"/>
                  </a:lnTo>
                  <a:lnTo>
                    <a:pt x="6640" y="401032"/>
                  </a:lnTo>
                  <a:lnTo>
                    <a:pt x="0" y="368173"/>
                  </a:lnTo>
                  <a:lnTo>
                    <a:pt x="0" y="84454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0610" y="4475174"/>
            <a:ext cx="12953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70" dirty="0">
                <a:solidFill>
                  <a:srgbClr val="E4DFDF"/>
                </a:solidFill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6453" y="4448632"/>
            <a:ext cx="571373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45" dirty="0">
                <a:solidFill>
                  <a:srgbClr val="E4DFDF"/>
                </a:solidFill>
                <a:latin typeface="Arial"/>
                <a:cs typeface="Arial"/>
              </a:rPr>
              <a:t>Responsible</a:t>
            </a:r>
            <a:r>
              <a:rPr sz="1850" b="1" spc="-1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140" dirty="0">
                <a:solidFill>
                  <a:srgbClr val="E4DFDF"/>
                </a:solidFill>
                <a:latin typeface="Arial"/>
                <a:cs typeface="Arial"/>
              </a:rPr>
              <a:t>Body</a:t>
            </a:r>
            <a:r>
              <a:rPr sz="185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85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850" b="1" spc="-1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E4DFDF"/>
                </a:solidFill>
                <a:latin typeface="Arial"/>
                <a:cs typeface="Arial"/>
              </a:rPr>
              <a:t>Opinion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35600"/>
              </a:lnSpc>
              <a:spcBef>
                <a:spcPts val="795"/>
              </a:spcBef>
            </a:pP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5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relies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on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whether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doctor's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actions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align with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E4DFDF"/>
                </a:solidFill>
                <a:latin typeface="Arial"/>
                <a:cs typeface="Arial"/>
              </a:rPr>
              <a:t>a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responsible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body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opinion,</a:t>
            </a:r>
            <a:r>
              <a:rPr sz="155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5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5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necessarily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majority view.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12735" y="4479035"/>
            <a:ext cx="460375" cy="460375"/>
            <a:chOff x="7412735" y="4479035"/>
            <a:chExt cx="460375" cy="460375"/>
          </a:xfrm>
        </p:grpSpPr>
        <p:sp>
          <p:nvSpPr>
            <p:cNvPr id="10" name="object 10"/>
            <p:cNvSpPr/>
            <p:nvPr/>
          </p:nvSpPr>
          <p:spPr>
            <a:xfrm>
              <a:off x="7416545" y="4482845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368173" y="0"/>
                  </a:moveTo>
                  <a:lnTo>
                    <a:pt x="84454" y="0"/>
                  </a:lnTo>
                  <a:lnTo>
                    <a:pt x="51595" y="6641"/>
                  </a:lnTo>
                  <a:lnTo>
                    <a:pt x="24749" y="24749"/>
                  </a:lnTo>
                  <a:lnTo>
                    <a:pt x="6641" y="51595"/>
                  </a:lnTo>
                  <a:lnTo>
                    <a:pt x="0" y="84454"/>
                  </a:lnTo>
                  <a:lnTo>
                    <a:pt x="0" y="368173"/>
                  </a:lnTo>
                  <a:lnTo>
                    <a:pt x="6641" y="401032"/>
                  </a:lnTo>
                  <a:lnTo>
                    <a:pt x="24749" y="427878"/>
                  </a:lnTo>
                  <a:lnTo>
                    <a:pt x="51595" y="445986"/>
                  </a:lnTo>
                  <a:lnTo>
                    <a:pt x="84454" y="452627"/>
                  </a:lnTo>
                  <a:lnTo>
                    <a:pt x="368173" y="452627"/>
                  </a:lnTo>
                  <a:lnTo>
                    <a:pt x="401032" y="445986"/>
                  </a:lnTo>
                  <a:lnTo>
                    <a:pt x="427878" y="427878"/>
                  </a:lnTo>
                  <a:lnTo>
                    <a:pt x="445986" y="401032"/>
                  </a:lnTo>
                  <a:lnTo>
                    <a:pt x="452627" y="368173"/>
                  </a:lnTo>
                  <a:lnTo>
                    <a:pt x="452627" y="84454"/>
                  </a:lnTo>
                  <a:lnTo>
                    <a:pt x="445986" y="51595"/>
                  </a:lnTo>
                  <a:lnTo>
                    <a:pt x="427878" y="24749"/>
                  </a:lnTo>
                  <a:lnTo>
                    <a:pt x="401032" y="6641"/>
                  </a:lnTo>
                  <a:lnTo>
                    <a:pt x="368173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16545" y="4482845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0" y="84454"/>
                  </a:moveTo>
                  <a:lnTo>
                    <a:pt x="6641" y="51595"/>
                  </a:lnTo>
                  <a:lnTo>
                    <a:pt x="24749" y="24749"/>
                  </a:lnTo>
                  <a:lnTo>
                    <a:pt x="51595" y="6641"/>
                  </a:lnTo>
                  <a:lnTo>
                    <a:pt x="84454" y="0"/>
                  </a:lnTo>
                  <a:lnTo>
                    <a:pt x="368173" y="0"/>
                  </a:lnTo>
                  <a:lnTo>
                    <a:pt x="401032" y="6641"/>
                  </a:lnTo>
                  <a:lnTo>
                    <a:pt x="427878" y="24749"/>
                  </a:lnTo>
                  <a:lnTo>
                    <a:pt x="445986" y="51595"/>
                  </a:lnTo>
                  <a:lnTo>
                    <a:pt x="452627" y="84454"/>
                  </a:lnTo>
                  <a:lnTo>
                    <a:pt x="452627" y="368173"/>
                  </a:lnTo>
                  <a:lnTo>
                    <a:pt x="445986" y="401032"/>
                  </a:lnTo>
                  <a:lnTo>
                    <a:pt x="427878" y="427878"/>
                  </a:lnTo>
                  <a:lnTo>
                    <a:pt x="401032" y="445986"/>
                  </a:lnTo>
                  <a:lnTo>
                    <a:pt x="368173" y="452627"/>
                  </a:lnTo>
                  <a:lnTo>
                    <a:pt x="84454" y="452627"/>
                  </a:lnTo>
                  <a:lnTo>
                    <a:pt x="51595" y="445986"/>
                  </a:lnTo>
                  <a:lnTo>
                    <a:pt x="24749" y="427878"/>
                  </a:lnTo>
                  <a:lnTo>
                    <a:pt x="6641" y="401032"/>
                  </a:lnTo>
                  <a:lnTo>
                    <a:pt x="0" y="368173"/>
                  </a:lnTo>
                  <a:lnTo>
                    <a:pt x="0" y="84454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47864" y="4475174"/>
            <a:ext cx="196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0" dirty="0">
                <a:solidFill>
                  <a:srgbClr val="E4DFDF"/>
                </a:solidFill>
                <a:latin typeface="Arial"/>
                <a:cs typeface="Arial"/>
              </a:rPr>
              <a:t>2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8404" y="4448632"/>
            <a:ext cx="5593080" cy="105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25" dirty="0">
                <a:solidFill>
                  <a:srgbClr val="E4DFDF"/>
                </a:solidFill>
                <a:latin typeface="Arial"/>
                <a:cs typeface="Arial"/>
              </a:rPr>
              <a:t>Logical</a:t>
            </a:r>
            <a:r>
              <a:rPr sz="185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20" dirty="0">
                <a:solidFill>
                  <a:srgbClr val="E4DFDF"/>
                </a:solidFill>
                <a:latin typeface="Arial"/>
                <a:cs typeface="Arial"/>
              </a:rPr>
              <a:t>Basis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opinion</a:t>
            </a:r>
            <a:r>
              <a:rPr sz="15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relied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upon</a:t>
            </a:r>
            <a:r>
              <a:rPr sz="15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must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have </a:t>
            </a:r>
            <a:r>
              <a:rPr sz="1550" spc="-6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logical</a:t>
            </a:r>
            <a:r>
              <a:rPr sz="15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basis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 and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cannot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be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unreasonable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or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irresponsible.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1040" y="6289547"/>
            <a:ext cx="462280" cy="462280"/>
            <a:chOff x="701040" y="6289547"/>
            <a:chExt cx="462280" cy="462280"/>
          </a:xfrm>
        </p:grpSpPr>
        <p:sp>
          <p:nvSpPr>
            <p:cNvPr id="15" name="object 15"/>
            <p:cNvSpPr/>
            <p:nvPr/>
          </p:nvSpPr>
          <p:spPr>
            <a:xfrm>
              <a:off x="704850" y="6293357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59">
                  <a:moveTo>
                    <a:pt x="369379" y="0"/>
                  </a:moveTo>
                  <a:lnTo>
                    <a:pt x="84772" y="0"/>
                  </a:lnTo>
                  <a:lnTo>
                    <a:pt x="51777" y="6665"/>
                  </a:lnTo>
                  <a:lnTo>
                    <a:pt x="24831" y="24844"/>
                  </a:lnTo>
                  <a:lnTo>
                    <a:pt x="6662" y="51810"/>
                  </a:lnTo>
                  <a:lnTo>
                    <a:pt x="0" y="84836"/>
                  </a:lnTo>
                  <a:lnTo>
                    <a:pt x="0" y="369316"/>
                  </a:lnTo>
                  <a:lnTo>
                    <a:pt x="6662" y="402341"/>
                  </a:lnTo>
                  <a:lnTo>
                    <a:pt x="24831" y="429307"/>
                  </a:lnTo>
                  <a:lnTo>
                    <a:pt x="51777" y="447486"/>
                  </a:lnTo>
                  <a:lnTo>
                    <a:pt x="84772" y="454152"/>
                  </a:lnTo>
                  <a:lnTo>
                    <a:pt x="369379" y="454152"/>
                  </a:lnTo>
                  <a:lnTo>
                    <a:pt x="402374" y="447486"/>
                  </a:lnTo>
                  <a:lnTo>
                    <a:pt x="429320" y="429307"/>
                  </a:lnTo>
                  <a:lnTo>
                    <a:pt x="447489" y="402341"/>
                  </a:lnTo>
                  <a:lnTo>
                    <a:pt x="454152" y="369316"/>
                  </a:lnTo>
                  <a:lnTo>
                    <a:pt x="454152" y="84836"/>
                  </a:lnTo>
                  <a:lnTo>
                    <a:pt x="447489" y="51810"/>
                  </a:lnTo>
                  <a:lnTo>
                    <a:pt x="429320" y="24844"/>
                  </a:lnTo>
                  <a:lnTo>
                    <a:pt x="402374" y="6665"/>
                  </a:lnTo>
                  <a:lnTo>
                    <a:pt x="369379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4850" y="6293357"/>
              <a:ext cx="454659" cy="454659"/>
            </a:xfrm>
            <a:custGeom>
              <a:avLst/>
              <a:gdLst/>
              <a:ahLst/>
              <a:cxnLst/>
              <a:rect l="l" t="t" r="r" b="b"/>
              <a:pathLst>
                <a:path w="454659" h="454659">
                  <a:moveTo>
                    <a:pt x="0" y="84836"/>
                  </a:moveTo>
                  <a:lnTo>
                    <a:pt x="6662" y="51810"/>
                  </a:lnTo>
                  <a:lnTo>
                    <a:pt x="24831" y="24844"/>
                  </a:lnTo>
                  <a:lnTo>
                    <a:pt x="51777" y="6665"/>
                  </a:lnTo>
                  <a:lnTo>
                    <a:pt x="84772" y="0"/>
                  </a:lnTo>
                  <a:lnTo>
                    <a:pt x="369379" y="0"/>
                  </a:lnTo>
                  <a:lnTo>
                    <a:pt x="402374" y="6665"/>
                  </a:lnTo>
                  <a:lnTo>
                    <a:pt x="429320" y="24844"/>
                  </a:lnTo>
                  <a:lnTo>
                    <a:pt x="447489" y="51810"/>
                  </a:lnTo>
                  <a:lnTo>
                    <a:pt x="454152" y="84836"/>
                  </a:lnTo>
                  <a:lnTo>
                    <a:pt x="454152" y="369316"/>
                  </a:lnTo>
                  <a:lnTo>
                    <a:pt x="447489" y="402341"/>
                  </a:lnTo>
                  <a:lnTo>
                    <a:pt x="429320" y="429307"/>
                  </a:lnTo>
                  <a:lnTo>
                    <a:pt x="402374" y="447486"/>
                  </a:lnTo>
                  <a:lnTo>
                    <a:pt x="369379" y="454152"/>
                  </a:lnTo>
                  <a:lnTo>
                    <a:pt x="84772" y="454152"/>
                  </a:lnTo>
                  <a:lnTo>
                    <a:pt x="51777" y="447486"/>
                  </a:lnTo>
                  <a:lnTo>
                    <a:pt x="24831" y="429307"/>
                  </a:lnTo>
                  <a:lnTo>
                    <a:pt x="6662" y="402341"/>
                  </a:lnTo>
                  <a:lnTo>
                    <a:pt x="0" y="369316"/>
                  </a:lnTo>
                  <a:lnTo>
                    <a:pt x="0" y="84836"/>
                  </a:lnTo>
                  <a:close/>
                </a:path>
              </a:pathLst>
            </a:custGeom>
            <a:ln w="7620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7387" y="6286880"/>
            <a:ext cx="193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35" dirty="0">
                <a:solidFill>
                  <a:srgbClr val="E4DFDF"/>
                </a:solidFill>
                <a:latin typeface="Arial"/>
                <a:cs typeface="Arial"/>
              </a:rPr>
              <a:t>3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6453" y="6260338"/>
            <a:ext cx="5168900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95" dirty="0">
                <a:solidFill>
                  <a:srgbClr val="E4DFDF"/>
                </a:solidFill>
                <a:latin typeface="Arial"/>
                <a:cs typeface="Arial"/>
              </a:rPr>
              <a:t>Expert</a:t>
            </a:r>
            <a:r>
              <a:rPr sz="1850" b="1" spc="-1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E4DFDF"/>
                </a:solidFill>
                <a:latin typeface="Arial"/>
                <a:cs typeface="Arial"/>
              </a:rPr>
              <a:t>Evidence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35600"/>
              </a:lnSpc>
              <a:spcBef>
                <a:spcPts val="795"/>
              </a:spcBef>
            </a:pP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Expert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testimony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crucial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applying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determine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65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the actions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were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line with accepted</a:t>
            </a:r>
            <a:r>
              <a:rPr sz="15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medical practice.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12735" y="6289547"/>
            <a:ext cx="460375" cy="462280"/>
            <a:chOff x="7412735" y="6289547"/>
            <a:chExt cx="460375" cy="462280"/>
          </a:xfrm>
        </p:grpSpPr>
        <p:sp>
          <p:nvSpPr>
            <p:cNvPr id="20" name="object 20"/>
            <p:cNvSpPr/>
            <p:nvPr/>
          </p:nvSpPr>
          <p:spPr>
            <a:xfrm>
              <a:off x="7416545" y="6293357"/>
              <a:ext cx="452755" cy="454659"/>
            </a:xfrm>
            <a:custGeom>
              <a:avLst/>
              <a:gdLst/>
              <a:ahLst/>
              <a:cxnLst/>
              <a:rect l="l" t="t" r="r" b="b"/>
              <a:pathLst>
                <a:path w="452754" h="454659">
                  <a:moveTo>
                    <a:pt x="368173" y="0"/>
                  </a:moveTo>
                  <a:lnTo>
                    <a:pt x="84454" y="0"/>
                  </a:lnTo>
                  <a:lnTo>
                    <a:pt x="51595" y="6641"/>
                  </a:lnTo>
                  <a:lnTo>
                    <a:pt x="24749" y="24749"/>
                  </a:lnTo>
                  <a:lnTo>
                    <a:pt x="6641" y="51595"/>
                  </a:lnTo>
                  <a:lnTo>
                    <a:pt x="0" y="84455"/>
                  </a:lnTo>
                  <a:lnTo>
                    <a:pt x="0" y="369697"/>
                  </a:lnTo>
                  <a:lnTo>
                    <a:pt x="6641" y="402556"/>
                  </a:lnTo>
                  <a:lnTo>
                    <a:pt x="24749" y="429402"/>
                  </a:lnTo>
                  <a:lnTo>
                    <a:pt x="51595" y="447510"/>
                  </a:lnTo>
                  <a:lnTo>
                    <a:pt x="84454" y="454152"/>
                  </a:lnTo>
                  <a:lnTo>
                    <a:pt x="368173" y="454152"/>
                  </a:lnTo>
                  <a:lnTo>
                    <a:pt x="401032" y="447510"/>
                  </a:lnTo>
                  <a:lnTo>
                    <a:pt x="427878" y="429402"/>
                  </a:lnTo>
                  <a:lnTo>
                    <a:pt x="445986" y="402556"/>
                  </a:lnTo>
                  <a:lnTo>
                    <a:pt x="452627" y="369697"/>
                  </a:lnTo>
                  <a:lnTo>
                    <a:pt x="452627" y="84455"/>
                  </a:lnTo>
                  <a:lnTo>
                    <a:pt x="445986" y="51595"/>
                  </a:lnTo>
                  <a:lnTo>
                    <a:pt x="427878" y="24749"/>
                  </a:lnTo>
                  <a:lnTo>
                    <a:pt x="401032" y="6641"/>
                  </a:lnTo>
                  <a:lnTo>
                    <a:pt x="368173" y="0"/>
                  </a:lnTo>
                  <a:close/>
                </a:path>
              </a:pathLst>
            </a:custGeom>
            <a:solidFill>
              <a:srgbClr val="7D0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6545" y="6293357"/>
              <a:ext cx="452755" cy="454659"/>
            </a:xfrm>
            <a:custGeom>
              <a:avLst/>
              <a:gdLst/>
              <a:ahLst/>
              <a:cxnLst/>
              <a:rect l="l" t="t" r="r" b="b"/>
              <a:pathLst>
                <a:path w="452754" h="454659">
                  <a:moveTo>
                    <a:pt x="0" y="84455"/>
                  </a:moveTo>
                  <a:lnTo>
                    <a:pt x="6641" y="51595"/>
                  </a:lnTo>
                  <a:lnTo>
                    <a:pt x="24749" y="24749"/>
                  </a:lnTo>
                  <a:lnTo>
                    <a:pt x="51595" y="6641"/>
                  </a:lnTo>
                  <a:lnTo>
                    <a:pt x="84454" y="0"/>
                  </a:lnTo>
                  <a:lnTo>
                    <a:pt x="368173" y="0"/>
                  </a:lnTo>
                  <a:lnTo>
                    <a:pt x="401032" y="6641"/>
                  </a:lnTo>
                  <a:lnTo>
                    <a:pt x="427878" y="24749"/>
                  </a:lnTo>
                  <a:lnTo>
                    <a:pt x="445986" y="51595"/>
                  </a:lnTo>
                  <a:lnTo>
                    <a:pt x="452627" y="84455"/>
                  </a:lnTo>
                  <a:lnTo>
                    <a:pt x="452627" y="369697"/>
                  </a:lnTo>
                  <a:lnTo>
                    <a:pt x="445986" y="402556"/>
                  </a:lnTo>
                  <a:lnTo>
                    <a:pt x="427878" y="429402"/>
                  </a:lnTo>
                  <a:lnTo>
                    <a:pt x="401032" y="447510"/>
                  </a:lnTo>
                  <a:lnTo>
                    <a:pt x="368173" y="454152"/>
                  </a:lnTo>
                  <a:lnTo>
                    <a:pt x="84454" y="454152"/>
                  </a:lnTo>
                  <a:lnTo>
                    <a:pt x="51595" y="447510"/>
                  </a:lnTo>
                  <a:lnTo>
                    <a:pt x="24749" y="429402"/>
                  </a:lnTo>
                  <a:lnTo>
                    <a:pt x="6641" y="402556"/>
                  </a:lnTo>
                  <a:lnTo>
                    <a:pt x="0" y="369697"/>
                  </a:lnTo>
                  <a:lnTo>
                    <a:pt x="0" y="84455"/>
                  </a:lnTo>
                  <a:close/>
                </a:path>
              </a:pathLst>
            </a:custGeom>
            <a:ln w="7619">
              <a:solidFill>
                <a:srgbClr val="961B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546975" y="6286880"/>
            <a:ext cx="198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80" dirty="0">
                <a:solidFill>
                  <a:srgbClr val="E4DFDF"/>
                </a:solidFill>
                <a:latin typeface="Arial"/>
                <a:cs typeface="Arial"/>
              </a:rPr>
              <a:t>4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58404" y="6260338"/>
            <a:ext cx="5681980" cy="1369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b="1" spc="-135" dirty="0">
                <a:solidFill>
                  <a:srgbClr val="E4DFDF"/>
                </a:solidFill>
                <a:latin typeface="Arial"/>
                <a:cs typeface="Arial"/>
              </a:rPr>
              <a:t>Evolving</a:t>
            </a:r>
            <a:r>
              <a:rPr sz="1850" b="1" spc="-1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E4DFDF"/>
                </a:solidFill>
                <a:latin typeface="Arial"/>
                <a:cs typeface="Arial"/>
              </a:rPr>
              <a:t>Standards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35600"/>
              </a:lnSpc>
              <a:spcBef>
                <a:spcPts val="795"/>
              </a:spcBef>
            </a:pP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50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E4DFDF"/>
                </a:solidFill>
                <a:latin typeface="Arial"/>
                <a:cs typeface="Arial"/>
              </a:rPr>
              <a:t>has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been</a:t>
            </a:r>
            <a:r>
              <a:rPr sz="15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subject</a:t>
            </a:r>
            <a:r>
              <a:rPr sz="15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refinement</a:t>
            </a:r>
            <a:r>
              <a:rPr sz="15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 modification</a:t>
            </a:r>
            <a:r>
              <a:rPr sz="15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E4DFDF"/>
                </a:solidFill>
                <a:latin typeface="Arial"/>
                <a:cs typeface="Arial"/>
              </a:rPr>
              <a:t>in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subsequent</a:t>
            </a:r>
            <a:r>
              <a:rPr sz="15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E4DFDF"/>
                </a:solidFill>
                <a:latin typeface="Arial"/>
                <a:cs typeface="Arial"/>
              </a:rPr>
              <a:t>cases</a:t>
            </a:r>
            <a:r>
              <a:rPr sz="15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75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5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E4DFDF"/>
                </a:solidFill>
                <a:latin typeface="Arial"/>
                <a:cs typeface="Arial"/>
              </a:rPr>
              <a:t>address</a:t>
            </a:r>
            <a:r>
              <a:rPr sz="15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its</a:t>
            </a:r>
            <a:r>
              <a:rPr sz="15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limitations</a:t>
            </a:r>
            <a:r>
              <a:rPr sz="15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5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E4DFDF"/>
                </a:solidFill>
                <a:latin typeface="Arial"/>
                <a:cs typeface="Arial"/>
              </a:rPr>
              <a:t>evolving</a:t>
            </a:r>
            <a:r>
              <a:rPr sz="15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E4DFDF"/>
                </a:solidFill>
                <a:latin typeface="Arial"/>
                <a:cs typeface="Arial"/>
              </a:rPr>
              <a:t>medical standards.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6AD401-4F33-D340-861A-1132E477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194" y="7779463"/>
            <a:ext cx="2072820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008" y="724357"/>
            <a:ext cx="1225867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750" spc="-295" dirty="0"/>
              <a:t>Case</a:t>
            </a:r>
            <a:r>
              <a:rPr sz="3750" spc="-385" dirty="0"/>
              <a:t> </a:t>
            </a:r>
            <a:r>
              <a:rPr sz="3750" spc="-254" dirty="0"/>
              <a:t>Study:</a:t>
            </a:r>
            <a:r>
              <a:rPr sz="3750" spc="-380" dirty="0"/>
              <a:t> </a:t>
            </a:r>
            <a:r>
              <a:rPr sz="3750" spc="-254" dirty="0"/>
              <a:t>Bolam</a:t>
            </a:r>
            <a:r>
              <a:rPr sz="3750" spc="-395" dirty="0"/>
              <a:t> </a:t>
            </a:r>
            <a:r>
              <a:rPr sz="3750" spc="-175" dirty="0"/>
              <a:t>v</a:t>
            </a:r>
            <a:r>
              <a:rPr sz="3750" spc="-345" dirty="0"/>
              <a:t> </a:t>
            </a:r>
            <a:r>
              <a:rPr sz="3750" spc="-195" dirty="0"/>
              <a:t>Friern</a:t>
            </a:r>
            <a:r>
              <a:rPr sz="3750" spc="-390" dirty="0"/>
              <a:t> </a:t>
            </a:r>
            <a:r>
              <a:rPr sz="3750" spc="-220" dirty="0"/>
              <a:t>Hospital</a:t>
            </a:r>
            <a:r>
              <a:rPr sz="3750" spc="-390" dirty="0"/>
              <a:t> </a:t>
            </a:r>
            <a:r>
              <a:rPr sz="3750" spc="-220" dirty="0"/>
              <a:t>Management</a:t>
            </a:r>
            <a:r>
              <a:rPr sz="3750" spc="-380" dirty="0"/>
              <a:t> </a:t>
            </a:r>
            <a:r>
              <a:rPr sz="3750" spc="-100" dirty="0"/>
              <a:t>Committee</a:t>
            </a:r>
            <a:endParaRPr sz="37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" marR="160655">
              <a:lnSpc>
                <a:spcPct val="136300"/>
              </a:lnSpc>
              <a:spcBef>
                <a:spcPts val="85"/>
              </a:spcBef>
            </a:pPr>
            <a:r>
              <a:rPr sz="1600" spc="-20" dirty="0"/>
              <a:t>The</a:t>
            </a:r>
            <a:r>
              <a:rPr sz="1600" spc="-35" dirty="0"/>
              <a:t> </a:t>
            </a:r>
            <a:r>
              <a:rPr sz="1600" spc="-40" dirty="0"/>
              <a:t>case</a:t>
            </a:r>
            <a:r>
              <a:rPr sz="1600" spc="-30" dirty="0"/>
              <a:t> </a:t>
            </a:r>
            <a:r>
              <a:rPr sz="1600" dirty="0"/>
              <a:t>of</a:t>
            </a:r>
            <a:r>
              <a:rPr sz="1600" spc="-40" dirty="0"/>
              <a:t> </a:t>
            </a:r>
            <a:r>
              <a:rPr sz="1600" dirty="0"/>
              <a:t>Bolam</a:t>
            </a:r>
            <a:r>
              <a:rPr sz="1600" spc="-25" dirty="0"/>
              <a:t> </a:t>
            </a:r>
            <a:r>
              <a:rPr sz="1600" dirty="0"/>
              <a:t>v</a:t>
            </a:r>
            <a:r>
              <a:rPr sz="1600" spc="-30" dirty="0"/>
              <a:t> </a:t>
            </a:r>
            <a:r>
              <a:rPr sz="1600" dirty="0"/>
              <a:t>Friern</a:t>
            </a:r>
            <a:r>
              <a:rPr sz="1600" spc="-40" dirty="0"/>
              <a:t> </a:t>
            </a:r>
            <a:r>
              <a:rPr sz="1600" dirty="0"/>
              <a:t>Hospital</a:t>
            </a:r>
            <a:r>
              <a:rPr sz="1600" spc="-20" dirty="0"/>
              <a:t> </a:t>
            </a:r>
            <a:r>
              <a:rPr sz="1600" dirty="0"/>
              <a:t>Management</a:t>
            </a:r>
            <a:r>
              <a:rPr sz="1600" spc="-40" dirty="0"/>
              <a:t> </a:t>
            </a:r>
            <a:r>
              <a:rPr sz="1600" dirty="0"/>
              <a:t>Committee</a:t>
            </a:r>
            <a:r>
              <a:rPr sz="1600" spc="-35" dirty="0"/>
              <a:t> </a:t>
            </a:r>
            <a:r>
              <a:rPr sz="1600" spc="-30" dirty="0"/>
              <a:t>(1957)</a:t>
            </a:r>
            <a:r>
              <a:rPr sz="1600" spc="-35" dirty="0"/>
              <a:t> </a:t>
            </a:r>
            <a:r>
              <a:rPr sz="1600" dirty="0"/>
              <a:t>is</a:t>
            </a:r>
            <a:r>
              <a:rPr sz="1600" spc="-30" dirty="0"/>
              <a:t> </a:t>
            </a:r>
            <a:r>
              <a:rPr sz="1600" spc="-60" dirty="0"/>
              <a:t>a</a:t>
            </a:r>
            <a:r>
              <a:rPr sz="1600" spc="-40" dirty="0"/>
              <a:t> </a:t>
            </a:r>
            <a:r>
              <a:rPr sz="1600" dirty="0"/>
              <a:t>seminal</a:t>
            </a:r>
            <a:r>
              <a:rPr sz="1600" spc="-25" dirty="0"/>
              <a:t> </a:t>
            </a:r>
            <a:r>
              <a:rPr sz="1600" spc="-40" dirty="0"/>
              <a:t>case</a:t>
            </a:r>
            <a:r>
              <a:rPr sz="1600" spc="-30" dirty="0"/>
              <a:t> </a:t>
            </a:r>
            <a:r>
              <a:rPr sz="1600" dirty="0"/>
              <a:t>in</a:t>
            </a:r>
            <a:r>
              <a:rPr sz="1600" spc="-40" dirty="0"/>
              <a:t> </a:t>
            </a:r>
            <a:r>
              <a:rPr sz="1600" dirty="0"/>
              <a:t>medical</a:t>
            </a:r>
            <a:r>
              <a:rPr sz="1600" spc="-25" dirty="0"/>
              <a:t> </a:t>
            </a:r>
            <a:r>
              <a:rPr sz="1600" dirty="0"/>
              <a:t>negligence</a:t>
            </a:r>
            <a:r>
              <a:rPr sz="1600" spc="-15" dirty="0"/>
              <a:t> </a:t>
            </a:r>
            <a:r>
              <a:rPr sz="1600" spc="-20" dirty="0"/>
              <a:t>law.</a:t>
            </a:r>
            <a:r>
              <a:rPr sz="1600" spc="-25" dirty="0"/>
              <a:t> </a:t>
            </a:r>
            <a:r>
              <a:rPr sz="1600" spc="-10" dirty="0"/>
              <a:t>Mr.</a:t>
            </a:r>
            <a:r>
              <a:rPr sz="1600" spc="-30" dirty="0"/>
              <a:t> </a:t>
            </a:r>
            <a:r>
              <a:rPr sz="1600" spc="-10" dirty="0"/>
              <a:t>Bolam,</a:t>
            </a:r>
            <a:r>
              <a:rPr sz="1600" spc="-30" dirty="0"/>
              <a:t> </a:t>
            </a:r>
            <a:r>
              <a:rPr sz="1600" dirty="0"/>
              <a:t>the</a:t>
            </a:r>
            <a:r>
              <a:rPr sz="1600" spc="-35" dirty="0"/>
              <a:t> </a:t>
            </a:r>
            <a:r>
              <a:rPr sz="1600" spc="-10" dirty="0"/>
              <a:t>plaintiff, </a:t>
            </a:r>
            <a:r>
              <a:rPr sz="1600" dirty="0"/>
              <a:t>underwent</a:t>
            </a:r>
            <a:r>
              <a:rPr sz="1600" spc="10" dirty="0"/>
              <a:t> </a:t>
            </a:r>
            <a:r>
              <a:rPr sz="1600" dirty="0"/>
              <a:t>electroconvulsive</a:t>
            </a:r>
            <a:r>
              <a:rPr sz="1600" spc="65" dirty="0"/>
              <a:t> </a:t>
            </a:r>
            <a:r>
              <a:rPr sz="1600" dirty="0"/>
              <a:t>therapy</a:t>
            </a:r>
            <a:r>
              <a:rPr sz="1600" spc="5" dirty="0"/>
              <a:t> </a:t>
            </a:r>
            <a:r>
              <a:rPr sz="1600" spc="-60" dirty="0"/>
              <a:t>(ECT)</a:t>
            </a:r>
            <a:r>
              <a:rPr sz="1600" spc="20" dirty="0"/>
              <a:t> </a:t>
            </a:r>
            <a:r>
              <a:rPr sz="1600" spc="50" dirty="0"/>
              <a:t>for</a:t>
            </a:r>
            <a:r>
              <a:rPr sz="1600" spc="20" dirty="0"/>
              <a:t> </a:t>
            </a:r>
            <a:r>
              <a:rPr sz="1600" spc="-10" dirty="0"/>
              <a:t>depression.</a:t>
            </a:r>
            <a:r>
              <a:rPr sz="1600" spc="30" dirty="0"/>
              <a:t> </a:t>
            </a:r>
            <a:r>
              <a:rPr sz="1600" dirty="0"/>
              <a:t>During</a:t>
            </a:r>
            <a:r>
              <a:rPr sz="1600" spc="10" dirty="0"/>
              <a:t> </a:t>
            </a:r>
            <a:r>
              <a:rPr sz="1600" dirty="0"/>
              <a:t>the</a:t>
            </a:r>
            <a:r>
              <a:rPr sz="1600" spc="5" dirty="0"/>
              <a:t> </a:t>
            </a:r>
            <a:r>
              <a:rPr sz="1600" dirty="0"/>
              <a:t>procedure,</a:t>
            </a:r>
            <a:r>
              <a:rPr sz="1600" spc="15" dirty="0"/>
              <a:t> </a:t>
            </a:r>
            <a:r>
              <a:rPr sz="1600" dirty="0"/>
              <a:t>he</a:t>
            </a:r>
            <a:r>
              <a:rPr sz="1600" spc="15" dirty="0"/>
              <a:t> </a:t>
            </a:r>
            <a:r>
              <a:rPr sz="1600" dirty="0"/>
              <a:t>suffered</a:t>
            </a:r>
            <a:r>
              <a:rPr sz="1600" spc="30" dirty="0"/>
              <a:t> </a:t>
            </a:r>
            <a:r>
              <a:rPr sz="1600" dirty="0"/>
              <a:t>severe</a:t>
            </a:r>
            <a:r>
              <a:rPr sz="1600" spc="40" dirty="0"/>
              <a:t> </a:t>
            </a:r>
            <a:r>
              <a:rPr sz="1600" dirty="0"/>
              <a:t>injuries,</a:t>
            </a:r>
            <a:r>
              <a:rPr sz="1600" spc="25" dirty="0"/>
              <a:t> </a:t>
            </a:r>
            <a:r>
              <a:rPr sz="1600" dirty="0"/>
              <a:t>including</a:t>
            </a:r>
            <a:r>
              <a:rPr sz="1600" spc="30" dirty="0"/>
              <a:t> </a:t>
            </a:r>
            <a:r>
              <a:rPr sz="1600" dirty="0"/>
              <a:t>fractures,</a:t>
            </a:r>
            <a:r>
              <a:rPr sz="1600" spc="35" dirty="0"/>
              <a:t> </a:t>
            </a:r>
            <a:r>
              <a:rPr sz="1600" dirty="0"/>
              <a:t>due</a:t>
            </a:r>
            <a:r>
              <a:rPr sz="1600" spc="10" dirty="0"/>
              <a:t> </a:t>
            </a:r>
            <a:r>
              <a:rPr sz="1600" spc="70" dirty="0"/>
              <a:t>to</a:t>
            </a:r>
            <a:r>
              <a:rPr sz="1600" spc="-5" dirty="0"/>
              <a:t> </a:t>
            </a:r>
            <a:r>
              <a:rPr sz="1600" spc="-25" dirty="0"/>
              <a:t>the </a:t>
            </a:r>
            <a:r>
              <a:rPr sz="1600" dirty="0"/>
              <a:t>violent</a:t>
            </a:r>
            <a:r>
              <a:rPr sz="1600" spc="40" dirty="0"/>
              <a:t> </a:t>
            </a:r>
            <a:r>
              <a:rPr sz="1600" dirty="0"/>
              <a:t>convulsions</a:t>
            </a:r>
            <a:r>
              <a:rPr sz="1600" spc="55" dirty="0"/>
              <a:t> </a:t>
            </a:r>
            <a:r>
              <a:rPr sz="1600" dirty="0"/>
              <a:t>induced</a:t>
            </a:r>
            <a:r>
              <a:rPr sz="1600" spc="40" dirty="0"/>
              <a:t> </a:t>
            </a:r>
            <a:r>
              <a:rPr sz="1600" dirty="0"/>
              <a:t>by</a:t>
            </a:r>
            <a:r>
              <a:rPr sz="1600" spc="30" dirty="0"/>
              <a:t> </a:t>
            </a:r>
            <a:r>
              <a:rPr sz="1600" dirty="0"/>
              <a:t>the</a:t>
            </a:r>
            <a:r>
              <a:rPr sz="1600" spc="25" dirty="0"/>
              <a:t> </a:t>
            </a:r>
            <a:r>
              <a:rPr sz="1600" dirty="0"/>
              <a:t>treatment.</a:t>
            </a:r>
            <a:r>
              <a:rPr sz="1600" spc="25" dirty="0"/>
              <a:t> </a:t>
            </a:r>
            <a:r>
              <a:rPr sz="1600" spc="-30" dirty="0"/>
              <a:t>He</a:t>
            </a:r>
            <a:r>
              <a:rPr sz="1600" spc="35" dirty="0"/>
              <a:t> </a:t>
            </a:r>
            <a:r>
              <a:rPr sz="1600" spc="-10" dirty="0"/>
              <a:t>sued</a:t>
            </a:r>
            <a:r>
              <a:rPr sz="1600" spc="25" dirty="0"/>
              <a:t> </a:t>
            </a:r>
            <a:r>
              <a:rPr sz="1600" dirty="0"/>
              <a:t>the</a:t>
            </a:r>
            <a:r>
              <a:rPr sz="1600" spc="40" dirty="0"/>
              <a:t> </a:t>
            </a:r>
            <a:r>
              <a:rPr sz="1600" dirty="0"/>
              <a:t>hospital,</a:t>
            </a:r>
            <a:r>
              <a:rPr sz="1600" spc="30" dirty="0"/>
              <a:t> </a:t>
            </a:r>
            <a:r>
              <a:rPr sz="1600" dirty="0"/>
              <a:t>claiming</a:t>
            </a:r>
            <a:r>
              <a:rPr sz="1600" spc="35" dirty="0"/>
              <a:t> </a:t>
            </a:r>
            <a:r>
              <a:rPr sz="1600" dirty="0"/>
              <a:t>negligence</a:t>
            </a:r>
            <a:r>
              <a:rPr sz="1600" spc="50" dirty="0"/>
              <a:t> for</a:t>
            </a:r>
            <a:r>
              <a:rPr sz="1600" spc="40" dirty="0"/>
              <a:t> </a:t>
            </a:r>
            <a:r>
              <a:rPr sz="1600" spc="50" dirty="0"/>
              <a:t>not</a:t>
            </a:r>
            <a:r>
              <a:rPr sz="1600" spc="10" dirty="0"/>
              <a:t> </a:t>
            </a:r>
            <a:r>
              <a:rPr sz="1600" dirty="0"/>
              <a:t>administering</a:t>
            </a:r>
            <a:r>
              <a:rPr sz="1600" spc="40" dirty="0"/>
              <a:t> </a:t>
            </a:r>
            <a:r>
              <a:rPr sz="1600" dirty="0"/>
              <a:t>muscle</a:t>
            </a:r>
            <a:r>
              <a:rPr sz="1600" spc="35" dirty="0"/>
              <a:t> </a:t>
            </a:r>
            <a:r>
              <a:rPr sz="1600" dirty="0"/>
              <a:t>relaxants</a:t>
            </a:r>
            <a:r>
              <a:rPr sz="1600" spc="25" dirty="0"/>
              <a:t> </a:t>
            </a:r>
            <a:r>
              <a:rPr sz="1600" dirty="0"/>
              <a:t>or</a:t>
            </a:r>
            <a:r>
              <a:rPr sz="1600" spc="25" dirty="0"/>
              <a:t> </a:t>
            </a:r>
            <a:r>
              <a:rPr sz="1600" spc="-10" dirty="0"/>
              <a:t>restraints </a:t>
            </a:r>
            <a:r>
              <a:rPr sz="1600" dirty="0"/>
              <a:t>during</a:t>
            </a:r>
            <a:r>
              <a:rPr sz="1600" spc="90" dirty="0"/>
              <a:t> </a:t>
            </a:r>
            <a:r>
              <a:rPr sz="1600" dirty="0"/>
              <a:t>the</a:t>
            </a:r>
            <a:r>
              <a:rPr sz="1600" spc="85" dirty="0"/>
              <a:t> </a:t>
            </a:r>
            <a:r>
              <a:rPr sz="1600" spc="-10" dirty="0"/>
              <a:t>procedure.</a:t>
            </a:r>
            <a:endParaRPr sz="1600"/>
          </a:p>
          <a:p>
            <a:pPr marL="46990" marR="5080">
              <a:lnSpc>
                <a:spcPct val="137500"/>
              </a:lnSpc>
              <a:spcBef>
                <a:spcPts val="1560"/>
              </a:spcBef>
            </a:pPr>
            <a:r>
              <a:rPr sz="1600" spc="-20" dirty="0"/>
              <a:t>The</a:t>
            </a:r>
            <a:r>
              <a:rPr sz="1600" spc="15" dirty="0"/>
              <a:t> </a:t>
            </a:r>
            <a:r>
              <a:rPr sz="1600" dirty="0"/>
              <a:t>court</a:t>
            </a:r>
            <a:r>
              <a:rPr sz="1600" spc="20" dirty="0"/>
              <a:t> </a:t>
            </a:r>
            <a:r>
              <a:rPr sz="1600" dirty="0"/>
              <a:t>ruled</a:t>
            </a:r>
            <a:r>
              <a:rPr sz="1600" spc="30" dirty="0"/>
              <a:t> </a:t>
            </a:r>
            <a:r>
              <a:rPr sz="1600" dirty="0"/>
              <a:t>in</a:t>
            </a:r>
            <a:r>
              <a:rPr sz="1600" spc="10" dirty="0"/>
              <a:t> </a:t>
            </a:r>
            <a:r>
              <a:rPr sz="1600" dirty="0"/>
              <a:t>favor</a:t>
            </a:r>
            <a:r>
              <a:rPr sz="1600" spc="40" dirty="0"/>
              <a:t> </a:t>
            </a:r>
            <a:r>
              <a:rPr sz="1600" dirty="0"/>
              <a:t>of</a:t>
            </a:r>
            <a:r>
              <a:rPr sz="1600" spc="15" dirty="0"/>
              <a:t> </a:t>
            </a:r>
            <a:r>
              <a:rPr sz="1600" dirty="0"/>
              <a:t>the</a:t>
            </a:r>
            <a:r>
              <a:rPr sz="1600" spc="10" dirty="0"/>
              <a:t> </a:t>
            </a:r>
            <a:r>
              <a:rPr sz="1600" dirty="0"/>
              <a:t>hospital,</a:t>
            </a:r>
            <a:r>
              <a:rPr sz="1600" spc="40" dirty="0"/>
              <a:t> </a:t>
            </a:r>
            <a:r>
              <a:rPr sz="1600" dirty="0"/>
              <a:t>establishing</a:t>
            </a:r>
            <a:r>
              <a:rPr sz="1600" spc="35" dirty="0"/>
              <a:t> </a:t>
            </a:r>
            <a:r>
              <a:rPr sz="1600" dirty="0"/>
              <a:t>what</a:t>
            </a:r>
            <a:r>
              <a:rPr sz="1600" spc="20" dirty="0"/>
              <a:t> </a:t>
            </a:r>
            <a:r>
              <a:rPr sz="1600" spc="-25" dirty="0"/>
              <a:t>became</a:t>
            </a:r>
            <a:r>
              <a:rPr sz="1600" spc="20" dirty="0"/>
              <a:t> </a:t>
            </a:r>
            <a:r>
              <a:rPr sz="1600" dirty="0"/>
              <a:t>known</a:t>
            </a:r>
            <a:r>
              <a:rPr sz="1600" spc="20" dirty="0"/>
              <a:t> </a:t>
            </a:r>
            <a:r>
              <a:rPr sz="1600" spc="-55" dirty="0"/>
              <a:t>as</a:t>
            </a:r>
            <a:r>
              <a:rPr sz="1600" dirty="0"/>
              <a:t> the</a:t>
            </a:r>
            <a:r>
              <a:rPr sz="1600" spc="15" dirty="0"/>
              <a:t> </a:t>
            </a:r>
            <a:r>
              <a:rPr sz="1600" dirty="0"/>
              <a:t>Bolam</a:t>
            </a:r>
            <a:r>
              <a:rPr sz="1600" spc="25" dirty="0"/>
              <a:t> </a:t>
            </a:r>
            <a:r>
              <a:rPr sz="1600" dirty="0"/>
              <a:t>test.</a:t>
            </a:r>
            <a:r>
              <a:rPr sz="1600" spc="15" dirty="0"/>
              <a:t> </a:t>
            </a:r>
            <a:r>
              <a:rPr sz="1600" spc="-20" dirty="0"/>
              <a:t>The</a:t>
            </a:r>
            <a:r>
              <a:rPr sz="1600" spc="25" dirty="0"/>
              <a:t> </a:t>
            </a:r>
            <a:r>
              <a:rPr sz="1600" dirty="0"/>
              <a:t>judgment</a:t>
            </a:r>
            <a:r>
              <a:rPr sz="1600" spc="10" dirty="0"/>
              <a:t> </a:t>
            </a:r>
            <a:r>
              <a:rPr sz="1600" dirty="0"/>
              <a:t>held</a:t>
            </a:r>
            <a:r>
              <a:rPr sz="1600" spc="10" dirty="0"/>
              <a:t> </a:t>
            </a:r>
            <a:r>
              <a:rPr sz="1600" spc="60" dirty="0"/>
              <a:t>that</a:t>
            </a:r>
            <a:r>
              <a:rPr sz="1600" spc="15" dirty="0"/>
              <a:t> </a:t>
            </a:r>
            <a:r>
              <a:rPr sz="1600" spc="-60" dirty="0"/>
              <a:t>a</a:t>
            </a:r>
            <a:r>
              <a:rPr sz="1600" dirty="0"/>
              <a:t> doctor</a:t>
            </a:r>
            <a:r>
              <a:rPr sz="1600" spc="30" dirty="0"/>
              <a:t> </a:t>
            </a:r>
            <a:r>
              <a:rPr sz="1600" dirty="0"/>
              <a:t>is</a:t>
            </a:r>
            <a:r>
              <a:rPr sz="1600" spc="10" dirty="0"/>
              <a:t> </a:t>
            </a:r>
            <a:r>
              <a:rPr sz="1600" spc="50" dirty="0"/>
              <a:t>not</a:t>
            </a:r>
            <a:r>
              <a:rPr sz="1600" spc="15" dirty="0"/>
              <a:t> </a:t>
            </a:r>
            <a:r>
              <a:rPr sz="1600" dirty="0"/>
              <a:t>negligent</a:t>
            </a:r>
            <a:r>
              <a:rPr sz="1600" spc="5" dirty="0"/>
              <a:t> </a:t>
            </a:r>
            <a:r>
              <a:rPr sz="1600" spc="-25" dirty="0"/>
              <a:t>if </a:t>
            </a:r>
            <a:r>
              <a:rPr sz="1600" dirty="0"/>
              <a:t>they</a:t>
            </a:r>
            <a:r>
              <a:rPr sz="1600" spc="15" dirty="0"/>
              <a:t> </a:t>
            </a:r>
            <a:r>
              <a:rPr sz="1600" dirty="0"/>
              <a:t>act</a:t>
            </a:r>
            <a:r>
              <a:rPr sz="1600" spc="15" dirty="0"/>
              <a:t> </a:t>
            </a:r>
            <a:r>
              <a:rPr sz="1600" dirty="0"/>
              <a:t>in</a:t>
            </a:r>
            <a:r>
              <a:rPr sz="1600" spc="5" dirty="0"/>
              <a:t> </a:t>
            </a:r>
            <a:r>
              <a:rPr sz="1600" spc="-10" dirty="0"/>
              <a:t>accordance</a:t>
            </a:r>
            <a:r>
              <a:rPr sz="1600" spc="35" dirty="0"/>
              <a:t> </a:t>
            </a:r>
            <a:r>
              <a:rPr sz="1600" dirty="0"/>
              <a:t>with</a:t>
            </a:r>
            <a:r>
              <a:rPr sz="1600" spc="25" dirty="0"/>
              <a:t> </a:t>
            </a:r>
            <a:r>
              <a:rPr sz="1600" spc="-60" dirty="0"/>
              <a:t>a</a:t>
            </a:r>
            <a:r>
              <a:rPr sz="1600" spc="10" dirty="0"/>
              <a:t> </a:t>
            </a:r>
            <a:r>
              <a:rPr sz="1600" dirty="0"/>
              <a:t>practice</a:t>
            </a:r>
            <a:r>
              <a:rPr sz="1600" spc="20" dirty="0"/>
              <a:t> </a:t>
            </a:r>
            <a:r>
              <a:rPr sz="1600" dirty="0"/>
              <a:t>accepted</a:t>
            </a:r>
            <a:r>
              <a:rPr sz="1600" spc="25" dirty="0"/>
              <a:t> </a:t>
            </a:r>
            <a:r>
              <a:rPr sz="1600" spc="-60" dirty="0"/>
              <a:t>as</a:t>
            </a:r>
            <a:r>
              <a:rPr sz="1600" spc="10" dirty="0"/>
              <a:t> </a:t>
            </a:r>
            <a:r>
              <a:rPr sz="1600" dirty="0"/>
              <a:t>proper</a:t>
            </a:r>
            <a:r>
              <a:rPr sz="1600" spc="15" dirty="0"/>
              <a:t> </a:t>
            </a:r>
            <a:r>
              <a:rPr sz="1600" dirty="0"/>
              <a:t>by</a:t>
            </a:r>
            <a:r>
              <a:rPr sz="1600" spc="5" dirty="0"/>
              <a:t> </a:t>
            </a:r>
            <a:r>
              <a:rPr sz="1600" spc="-60" dirty="0"/>
              <a:t>a</a:t>
            </a:r>
            <a:r>
              <a:rPr sz="1600" spc="10" dirty="0"/>
              <a:t> </a:t>
            </a:r>
            <a:r>
              <a:rPr sz="1600" dirty="0"/>
              <a:t>responsible</a:t>
            </a:r>
            <a:r>
              <a:rPr sz="1600" spc="40" dirty="0"/>
              <a:t> </a:t>
            </a:r>
            <a:r>
              <a:rPr sz="1600" dirty="0"/>
              <a:t>body</a:t>
            </a:r>
            <a:r>
              <a:rPr sz="1600" spc="15" dirty="0"/>
              <a:t> </a:t>
            </a:r>
            <a:r>
              <a:rPr sz="1600" dirty="0"/>
              <a:t>of</a:t>
            </a:r>
            <a:r>
              <a:rPr sz="1600" spc="10" dirty="0"/>
              <a:t> </a:t>
            </a:r>
            <a:r>
              <a:rPr sz="1600" dirty="0"/>
              <a:t>medical</a:t>
            </a:r>
            <a:r>
              <a:rPr sz="1600" spc="20" dirty="0"/>
              <a:t> </a:t>
            </a:r>
            <a:r>
              <a:rPr sz="1600" dirty="0"/>
              <a:t>professionals</a:t>
            </a:r>
            <a:r>
              <a:rPr sz="1600" spc="45" dirty="0"/>
              <a:t> </a:t>
            </a:r>
            <a:r>
              <a:rPr sz="1600" dirty="0"/>
              <a:t>skilled</a:t>
            </a:r>
            <a:r>
              <a:rPr sz="1600" spc="35" dirty="0"/>
              <a:t> </a:t>
            </a:r>
            <a:r>
              <a:rPr sz="1600" dirty="0"/>
              <a:t>in</a:t>
            </a:r>
            <a:r>
              <a:rPr sz="1600" spc="10" dirty="0"/>
              <a:t> </a:t>
            </a:r>
            <a:r>
              <a:rPr sz="1600" spc="65" dirty="0"/>
              <a:t>that</a:t>
            </a:r>
            <a:r>
              <a:rPr sz="1600" spc="-5" dirty="0"/>
              <a:t> </a:t>
            </a:r>
            <a:r>
              <a:rPr sz="1600" dirty="0"/>
              <a:t>particular</a:t>
            </a:r>
            <a:r>
              <a:rPr sz="1600" spc="35" dirty="0"/>
              <a:t> </a:t>
            </a:r>
            <a:r>
              <a:rPr sz="1600" spc="-10" dirty="0"/>
              <a:t>field.</a:t>
            </a:r>
            <a:endParaRPr sz="16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5305" y="4186501"/>
          <a:ext cx="13207363" cy="3260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Plaintiff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4764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Mr.</a:t>
                      </a:r>
                      <a:r>
                        <a:rPr sz="1600" spc="-1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Bolam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Defendant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4764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Friern</a:t>
                      </a:r>
                      <a:r>
                        <a:rPr sz="1600" spc="5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1600" spc="6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r>
                        <a:rPr sz="1600" spc="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Committee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Issue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47645" marR="866775">
                        <a:lnSpc>
                          <a:spcPct val="137700"/>
                        </a:lnSpc>
                        <a:spcBef>
                          <a:spcPts val="545"/>
                        </a:spcBef>
                      </a:pP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Negligence</a:t>
                      </a:r>
                      <a:r>
                        <a:rPr sz="1600" spc="2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2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administering</a:t>
                      </a:r>
                      <a:r>
                        <a:rPr sz="1600" spc="1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ECT</a:t>
                      </a:r>
                      <a:r>
                        <a:rPr sz="1600" spc="2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sz="1600" spc="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muscle</a:t>
                      </a:r>
                      <a:r>
                        <a:rPr sz="1600" spc="3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relaxants</a:t>
                      </a:r>
                      <a:r>
                        <a:rPr sz="1600" spc="-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restraints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21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35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Ruling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4764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favor</a:t>
                      </a:r>
                      <a:r>
                        <a:rPr sz="1600" spc="1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defendant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910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82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Significance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4764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r>
                        <a:rPr sz="1600" spc="2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the Bolam</a:t>
                      </a:r>
                      <a:r>
                        <a:rPr sz="1600" spc="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test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1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determining</a:t>
                      </a:r>
                      <a:r>
                        <a:rPr sz="1600" spc="15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medical </a:t>
                      </a:r>
                      <a:r>
                        <a:rPr sz="1600" spc="-10" dirty="0">
                          <a:solidFill>
                            <a:srgbClr val="E4DFDF"/>
                          </a:solidFill>
                          <a:latin typeface="Arial"/>
                          <a:cs typeface="Arial"/>
                        </a:rPr>
                        <a:t>negligence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8275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3006E64-E089-17CC-B704-743F41EC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0" y="7760068"/>
            <a:ext cx="2072820" cy="341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BE343-B3DC-7266-A541-D953CA92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1724" y="7861551"/>
            <a:ext cx="2072820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99922"/>
            <a:ext cx="368998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210" dirty="0"/>
              <a:t>Informed</a:t>
            </a:r>
            <a:r>
              <a:rPr sz="3800" spc="-350" dirty="0"/>
              <a:t> </a:t>
            </a:r>
            <a:r>
              <a:rPr sz="3800" spc="-270" dirty="0"/>
              <a:t>Consent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6799" rIns="0" bIns="0" rtlCol="0">
            <a:spAutoFit/>
          </a:bodyPr>
          <a:lstStyle/>
          <a:p>
            <a:pPr marL="55244" marR="5080">
              <a:lnSpc>
                <a:spcPct val="136600"/>
              </a:lnSpc>
              <a:spcBef>
                <a:spcPts val="80"/>
              </a:spcBef>
            </a:pPr>
            <a:r>
              <a:rPr sz="1600" dirty="0"/>
              <a:t>Informed</a:t>
            </a:r>
            <a:r>
              <a:rPr sz="1600" spc="-20" dirty="0"/>
              <a:t> </a:t>
            </a:r>
            <a:r>
              <a:rPr sz="1600" dirty="0"/>
              <a:t>consent</a:t>
            </a:r>
            <a:r>
              <a:rPr sz="1600" spc="-5" dirty="0"/>
              <a:t> </a:t>
            </a:r>
            <a:r>
              <a:rPr sz="1600" dirty="0"/>
              <a:t>is</a:t>
            </a:r>
            <a:r>
              <a:rPr sz="1600" spc="-10" dirty="0"/>
              <a:t> </a:t>
            </a:r>
            <a:r>
              <a:rPr sz="1600" spc="-60" dirty="0"/>
              <a:t>a</a:t>
            </a:r>
            <a:r>
              <a:rPr sz="1600" spc="-15" dirty="0"/>
              <a:t> </a:t>
            </a:r>
            <a:r>
              <a:rPr sz="1600" dirty="0"/>
              <a:t>crucial</a:t>
            </a:r>
            <a:r>
              <a:rPr sz="1600" spc="20" dirty="0"/>
              <a:t> </a:t>
            </a:r>
            <a:r>
              <a:rPr sz="1600" dirty="0"/>
              <a:t>aspect</a:t>
            </a:r>
            <a:r>
              <a:rPr sz="1600" spc="-5" dirty="0"/>
              <a:t> </a:t>
            </a:r>
            <a:r>
              <a:rPr sz="1600" dirty="0"/>
              <a:t>of</a:t>
            </a:r>
            <a:r>
              <a:rPr sz="1600" spc="-20" dirty="0"/>
              <a:t> </a:t>
            </a:r>
            <a:r>
              <a:rPr sz="1600" dirty="0"/>
              <a:t>medical practice</a:t>
            </a:r>
            <a:r>
              <a:rPr sz="1600" spc="-5" dirty="0"/>
              <a:t> </a:t>
            </a:r>
            <a:r>
              <a:rPr sz="1600" spc="-10" dirty="0"/>
              <a:t>and</a:t>
            </a:r>
            <a:r>
              <a:rPr sz="1600" spc="-15" dirty="0"/>
              <a:t> </a:t>
            </a:r>
            <a:r>
              <a:rPr sz="1600" spc="-60" dirty="0"/>
              <a:t>a</a:t>
            </a:r>
            <a:r>
              <a:rPr sz="1600" spc="-30" dirty="0"/>
              <a:t> </a:t>
            </a:r>
            <a:r>
              <a:rPr sz="1600" dirty="0"/>
              <a:t>key</a:t>
            </a:r>
            <a:r>
              <a:rPr sz="1600" spc="-15" dirty="0"/>
              <a:t> </a:t>
            </a:r>
            <a:r>
              <a:rPr sz="1600" dirty="0"/>
              <a:t>consideration</a:t>
            </a:r>
            <a:r>
              <a:rPr sz="1600" spc="10" dirty="0"/>
              <a:t> </a:t>
            </a:r>
            <a:r>
              <a:rPr sz="1600" dirty="0"/>
              <a:t>in</a:t>
            </a:r>
            <a:r>
              <a:rPr sz="1600" spc="-5" dirty="0"/>
              <a:t> </a:t>
            </a:r>
            <a:r>
              <a:rPr sz="1600" dirty="0"/>
              <a:t>medical</a:t>
            </a:r>
            <a:r>
              <a:rPr sz="1600" spc="-5" dirty="0"/>
              <a:t> </a:t>
            </a:r>
            <a:r>
              <a:rPr sz="1600" dirty="0"/>
              <a:t>negligence</a:t>
            </a:r>
            <a:r>
              <a:rPr sz="1600" spc="-10" dirty="0"/>
              <a:t> </a:t>
            </a:r>
            <a:r>
              <a:rPr sz="1600" spc="-60" dirty="0"/>
              <a:t>cases.</a:t>
            </a:r>
            <a:r>
              <a:rPr sz="1600" spc="5" dirty="0"/>
              <a:t> </a:t>
            </a:r>
            <a:r>
              <a:rPr sz="1600" spc="75" dirty="0"/>
              <a:t>It</a:t>
            </a:r>
            <a:r>
              <a:rPr sz="1600" spc="-35" dirty="0"/>
              <a:t> </a:t>
            </a:r>
            <a:r>
              <a:rPr sz="1600" dirty="0"/>
              <a:t>involves</a:t>
            </a:r>
            <a:r>
              <a:rPr sz="1600" spc="15" dirty="0"/>
              <a:t> </a:t>
            </a:r>
            <a:r>
              <a:rPr sz="1600" dirty="0"/>
              <a:t>the</a:t>
            </a:r>
            <a:r>
              <a:rPr sz="1600" spc="55" dirty="0"/>
              <a:t> </a:t>
            </a:r>
            <a:r>
              <a:rPr sz="1600" spc="-10" dirty="0"/>
              <a:t>process</a:t>
            </a:r>
            <a:r>
              <a:rPr sz="1600" spc="-5" dirty="0"/>
              <a:t> </a:t>
            </a:r>
            <a:r>
              <a:rPr sz="1600" dirty="0"/>
              <a:t>by</a:t>
            </a:r>
            <a:r>
              <a:rPr sz="1600" spc="-10" dirty="0"/>
              <a:t> </a:t>
            </a:r>
            <a:r>
              <a:rPr sz="1600" dirty="0"/>
              <a:t>which </a:t>
            </a:r>
            <a:r>
              <a:rPr sz="1600" spc="-50" dirty="0"/>
              <a:t>a </a:t>
            </a:r>
            <a:r>
              <a:rPr sz="1600" dirty="0"/>
              <a:t>healthcare</a:t>
            </a:r>
            <a:r>
              <a:rPr sz="1600" spc="50" dirty="0"/>
              <a:t> </a:t>
            </a:r>
            <a:r>
              <a:rPr sz="1600" dirty="0"/>
              <a:t>provider</a:t>
            </a:r>
            <a:r>
              <a:rPr sz="1600" spc="50" dirty="0"/>
              <a:t> </a:t>
            </a:r>
            <a:r>
              <a:rPr sz="1600" dirty="0"/>
              <a:t>informs</a:t>
            </a:r>
            <a:r>
              <a:rPr sz="1600" spc="45" dirty="0"/>
              <a:t> </a:t>
            </a:r>
            <a:r>
              <a:rPr sz="1600" spc="-60" dirty="0"/>
              <a:t>a</a:t>
            </a:r>
            <a:r>
              <a:rPr sz="1600" spc="35" dirty="0"/>
              <a:t> </a:t>
            </a:r>
            <a:r>
              <a:rPr sz="1600" dirty="0"/>
              <a:t>patient</a:t>
            </a:r>
            <a:r>
              <a:rPr sz="1600" spc="30" dirty="0"/>
              <a:t> </a:t>
            </a:r>
            <a:r>
              <a:rPr sz="1600" dirty="0"/>
              <a:t>about</a:t>
            </a:r>
            <a:r>
              <a:rPr sz="1600" spc="35" dirty="0"/>
              <a:t> </a:t>
            </a:r>
            <a:r>
              <a:rPr sz="1600" dirty="0"/>
              <a:t>the</a:t>
            </a:r>
            <a:r>
              <a:rPr sz="1600" spc="40" dirty="0"/>
              <a:t> </a:t>
            </a:r>
            <a:r>
              <a:rPr sz="1600" dirty="0"/>
              <a:t>potential</a:t>
            </a:r>
            <a:r>
              <a:rPr sz="1600" spc="50" dirty="0"/>
              <a:t> </a:t>
            </a:r>
            <a:r>
              <a:rPr sz="1600" dirty="0"/>
              <a:t>benefits,</a:t>
            </a:r>
            <a:r>
              <a:rPr sz="1600" spc="60" dirty="0"/>
              <a:t> </a:t>
            </a:r>
            <a:r>
              <a:rPr sz="1600" dirty="0"/>
              <a:t>risks,</a:t>
            </a:r>
            <a:r>
              <a:rPr sz="1600" spc="35" dirty="0"/>
              <a:t> </a:t>
            </a:r>
            <a:r>
              <a:rPr sz="1600" spc="-10" dirty="0"/>
              <a:t>and</a:t>
            </a:r>
            <a:r>
              <a:rPr sz="1600" spc="35" dirty="0"/>
              <a:t> </a:t>
            </a:r>
            <a:r>
              <a:rPr sz="1600" dirty="0"/>
              <a:t>alternatives</a:t>
            </a:r>
            <a:r>
              <a:rPr sz="1600" spc="55" dirty="0"/>
              <a:t> </a:t>
            </a:r>
            <a:r>
              <a:rPr sz="1600" dirty="0"/>
              <a:t>of</a:t>
            </a:r>
            <a:r>
              <a:rPr sz="1600" spc="35" dirty="0"/>
              <a:t> </a:t>
            </a:r>
            <a:r>
              <a:rPr sz="1600" spc="-60" dirty="0"/>
              <a:t>a</a:t>
            </a:r>
            <a:r>
              <a:rPr sz="1600" spc="35" dirty="0"/>
              <a:t> </a:t>
            </a:r>
            <a:r>
              <a:rPr sz="1600" dirty="0"/>
              <a:t>proposed</a:t>
            </a:r>
            <a:r>
              <a:rPr sz="1600" spc="45" dirty="0"/>
              <a:t> treatment</a:t>
            </a:r>
            <a:r>
              <a:rPr sz="1600" spc="10" dirty="0"/>
              <a:t> </a:t>
            </a:r>
            <a:r>
              <a:rPr sz="1600" dirty="0"/>
              <a:t>or</a:t>
            </a:r>
            <a:r>
              <a:rPr sz="1600" spc="35" dirty="0"/>
              <a:t> </a:t>
            </a:r>
            <a:r>
              <a:rPr sz="1600" dirty="0"/>
              <a:t>procedure,</a:t>
            </a:r>
            <a:r>
              <a:rPr sz="1600" spc="45" dirty="0"/>
              <a:t> </a:t>
            </a:r>
            <a:r>
              <a:rPr sz="1600" dirty="0"/>
              <a:t>allowing</a:t>
            </a:r>
            <a:r>
              <a:rPr sz="1600" spc="60" dirty="0"/>
              <a:t> </a:t>
            </a:r>
            <a:r>
              <a:rPr sz="1600" spc="-25" dirty="0"/>
              <a:t>the </a:t>
            </a:r>
            <a:r>
              <a:rPr sz="1600" dirty="0"/>
              <a:t>patient</a:t>
            </a:r>
            <a:r>
              <a:rPr sz="1600" spc="15" dirty="0"/>
              <a:t> </a:t>
            </a:r>
            <a:r>
              <a:rPr sz="1600" spc="70" dirty="0"/>
              <a:t>to</a:t>
            </a:r>
            <a:r>
              <a:rPr sz="1600" spc="20" dirty="0"/>
              <a:t> </a:t>
            </a:r>
            <a:r>
              <a:rPr sz="1600" dirty="0"/>
              <a:t>make</a:t>
            </a:r>
            <a:r>
              <a:rPr sz="1600" spc="30" dirty="0"/>
              <a:t> </a:t>
            </a:r>
            <a:r>
              <a:rPr sz="1600" spc="-20" dirty="0"/>
              <a:t>an</a:t>
            </a:r>
            <a:r>
              <a:rPr sz="1600" spc="30" dirty="0"/>
              <a:t> </a:t>
            </a:r>
            <a:r>
              <a:rPr sz="1600" dirty="0"/>
              <a:t>informed</a:t>
            </a:r>
            <a:r>
              <a:rPr sz="1600" spc="45" dirty="0"/>
              <a:t> </a:t>
            </a:r>
            <a:r>
              <a:rPr sz="1600" dirty="0"/>
              <a:t>decision</a:t>
            </a:r>
            <a:r>
              <a:rPr sz="1600" spc="50" dirty="0"/>
              <a:t> </a:t>
            </a:r>
            <a:r>
              <a:rPr sz="1600" dirty="0"/>
              <a:t>about</a:t>
            </a:r>
            <a:r>
              <a:rPr sz="1600" spc="30" dirty="0"/>
              <a:t> </a:t>
            </a:r>
            <a:r>
              <a:rPr sz="1600" dirty="0"/>
              <a:t>their</a:t>
            </a:r>
            <a:r>
              <a:rPr sz="1600" spc="40" dirty="0"/>
              <a:t> </a:t>
            </a:r>
            <a:r>
              <a:rPr sz="1600" spc="-10" dirty="0"/>
              <a:t>care.</a:t>
            </a:r>
            <a:endParaRPr sz="1600"/>
          </a:p>
          <a:p>
            <a:pPr marL="55244" marR="146685">
              <a:lnSpc>
                <a:spcPct val="137500"/>
              </a:lnSpc>
              <a:spcBef>
                <a:spcPts val="1714"/>
              </a:spcBef>
            </a:pPr>
            <a:r>
              <a:rPr sz="1600" spc="-20" dirty="0"/>
              <a:t>The</a:t>
            </a:r>
            <a:r>
              <a:rPr sz="1600" spc="5" dirty="0"/>
              <a:t> </a:t>
            </a:r>
            <a:r>
              <a:rPr sz="1600" dirty="0"/>
              <a:t>legal</a:t>
            </a:r>
            <a:r>
              <a:rPr sz="1600" spc="15" dirty="0"/>
              <a:t> </a:t>
            </a:r>
            <a:r>
              <a:rPr sz="1600" dirty="0"/>
              <a:t>standard</a:t>
            </a:r>
            <a:r>
              <a:rPr sz="1600" spc="5" dirty="0"/>
              <a:t> </a:t>
            </a:r>
            <a:r>
              <a:rPr sz="1600" spc="50" dirty="0"/>
              <a:t>for</a:t>
            </a:r>
            <a:r>
              <a:rPr sz="1600" spc="20" dirty="0"/>
              <a:t> </a:t>
            </a:r>
            <a:r>
              <a:rPr sz="1600" dirty="0"/>
              <a:t>informed consent</a:t>
            </a:r>
            <a:r>
              <a:rPr sz="1600" spc="20" dirty="0"/>
              <a:t> </a:t>
            </a:r>
            <a:r>
              <a:rPr sz="1600" spc="-40" dirty="0"/>
              <a:t>has</a:t>
            </a:r>
            <a:r>
              <a:rPr sz="1600" spc="-10" dirty="0"/>
              <a:t> </a:t>
            </a:r>
            <a:r>
              <a:rPr sz="1600" dirty="0"/>
              <a:t>evolved</a:t>
            </a:r>
            <a:r>
              <a:rPr sz="1600" spc="25" dirty="0"/>
              <a:t> </a:t>
            </a:r>
            <a:r>
              <a:rPr sz="1600" dirty="0"/>
              <a:t>significantly</a:t>
            </a:r>
            <a:r>
              <a:rPr sz="1600" spc="45" dirty="0"/>
              <a:t> </a:t>
            </a:r>
            <a:r>
              <a:rPr sz="1600" dirty="0"/>
              <a:t>over</a:t>
            </a:r>
            <a:r>
              <a:rPr sz="1600" spc="10" dirty="0"/>
              <a:t> </a:t>
            </a:r>
            <a:r>
              <a:rPr sz="1600" dirty="0"/>
              <a:t>the </a:t>
            </a:r>
            <a:r>
              <a:rPr sz="1600" spc="-20" dirty="0"/>
              <a:t>years,</a:t>
            </a:r>
            <a:r>
              <a:rPr sz="1600" spc="20" dirty="0"/>
              <a:t> </a:t>
            </a:r>
            <a:r>
              <a:rPr sz="1600" dirty="0"/>
              <a:t>moving</a:t>
            </a:r>
            <a:r>
              <a:rPr sz="1600" spc="15" dirty="0"/>
              <a:t> </a:t>
            </a:r>
            <a:r>
              <a:rPr sz="1600" dirty="0"/>
              <a:t>from </a:t>
            </a:r>
            <a:r>
              <a:rPr sz="1600" spc="-60" dirty="0"/>
              <a:t>a</a:t>
            </a:r>
            <a:r>
              <a:rPr sz="1600" spc="5" dirty="0"/>
              <a:t> </a:t>
            </a:r>
            <a:r>
              <a:rPr sz="1600" spc="45" dirty="0"/>
              <a:t>doctor-</a:t>
            </a:r>
            <a:r>
              <a:rPr sz="1600" dirty="0"/>
              <a:t>centered</a:t>
            </a:r>
            <a:r>
              <a:rPr sz="1600" spc="25" dirty="0"/>
              <a:t> </a:t>
            </a:r>
            <a:r>
              <a:rPr sz="1600" dirty="0"/>
              <a:t>approach </a:t>
            </a:r>
            <a:r>
              <a:rPr sz="1600" spc="70" dirty="0"/>
              <a:t>to</a:t>
            </a:r>
            <a:r>
              <a:rPr sz="1600" spc="5" dirty="0"/>
              <a:t> </a:t>
            </a:r>
            <a:r>
              <a:rPr sz="1600" spc="-60" dirty="0"/>
              <a:t>a</a:t>
            </a:r>
            <a:r>
              <a:rPr sz="1600" spc="5" dirty="0"/>
              <a:t> </a:t>
            </a:r>
            <a:r>
              <a:rPr sz="1600" dirty="0"/>
              <a:t>more</a:t>
            </a:r>
            <a:r>
              <a:rPr sz="1600" spc="-15" dirty="0"/>
              <a:t> </a:t>
            </a:r>
            <a:r>
              <a:rPr sz="1600" spc="35" dirty="0"/>
              <a:t>patient- </a:t>
            </a:r>
            <a:r>
              <a:rPr sz="1600" dirty="0"/>
              <a:t>centered</a:t>
            </a:r>
            <a:r>
              <a:rPr sz="1600" spc="25" dirty="0"/>
              <a:t> </a:t>
            </a:r>
            <a:r>
              <a:rPr sz="1600" spc="-30" dirty="0"/>
              <a:t>one.</a:t>
            </a:r>
            <a:r>
              <a:rPr sz="1600" spc="15" dirty="0"/>
              <a:t> </a:t>
            </a:r>
            <a:r>
              <a:rPr sz="1600" spc="-10" dirty="0"/>
              <a:t>This</a:t>
            </a:r>
            <a:r>
              <a:rPr sz="1600" spc="20" dirty="0"/>
              <a:t> </a:t>
            </a:r>
            <a:r>
              <a:rPr sz="1600" dirty="0"/>
              <a:t>shift</a:t>
            </a:r>
            <a:r>
              <a:rPr sz="1600" spc="30" dirty="0"/>
              <a:t> </a:t>
            </a:r>
            <a:r>
              <a:rPr sz="1600" dirty="0"/>
              <a:t>reflects</a:t>
            </a:r>
            <a:r>
              <a:rPr sz="1600" spc="50" dirty="0"/>
              <a:t> </a:t>
            </a:r>
            <a:r>
              <a:rPr sz="1600" spc="-60" dirty="0"/>
              <a:t>a</a:t>
            </a:r>
            <a:r>
              <a:rPr sz="1600" spc="15" dirty="0"/>
              <a:t> </a:t>
            </a:r>
            <a:r>
              <a:rPr sz="1600" dirty="0"/>
              <a:t>growing</a:t>
            </a:r>
            <a:r>
              <a:rPr sz="1600" spc="30" dirty="0"/>
              <a:t> </a:t>
            </a:r>
            <a:r>
              <a:rPr sz="1600" dirty="0"/>
              <a:t>recognition</a:t>
            </a:r>
            <a:r>
              <a:rPr sz="1600" spc="40" dirty="0"/>
              <a:t> </a:t>
            </a:r>
            <a:r>
              <a:rPr sz="1600" dirty="0"/>
              <a:t>of</a:t>
            </a:r>
            <a:r>
              <a:rPr sz="1600" spc="15" dirty="0"/>
              <a:t> </a:t>
            </a:r>
            <a:r>
              <a:rPr sz="1600" dirty="0"/>
              <a:t>patient</a:t>
            </a:r>
            <a:r>
              <a:rPr sz="1600" spc="5" dirty="0"/>
              <a:t> </a:t>
            </a:r>
            <a:r>
              <a:rPr sz="1600" dirty="0"/>
              <a:t>autonomy</a:t>
            </a:r>
            <a:r>
              <a:rPr sz="1600" spc="15" dirty="0"/>
              <a:t> </a:t>
            </a:r>
            <a:r>
              <a:rPr sz="1600" spc="-10" dirty="0"/>
              <a:t>and</a:t>
            </a:r>
            <a:r>
              <a:rPr sz="1600" spc="15" dirty="0"/>
              <a:t> </a:t>
            </a:r>
            <a:r>
              <a:rPr sz="1600" dirty="0"/>
              <a:t>the</a:t>
            </a:r>
            <a:r>
              <a:rPr sz="1600" spc="15" dirty="0"/>
              <a:t> </a:t>
            </a:r>
            <a:r>
              <a:rPr sz="1600" spc="55" dirty="0"/>
              <a:t>right</a:t>
            </a:r>
            <a:r>
              <a:rPr sz="1600" spc="25" dirty="0"/>
              <a:t> </a:t>
            </a:r>
            <a:r>
              <a:rPr sz="1600" spc="70" dirty="0"/>
              <a:t>to</a:t>
            </a:r>
            <a:r>
              <a:rPr sz="1600" spc="5" dirty="0"/>
              <a:t> </a:t>
            </a:r>
            <a:r>
              <a:rPr sz="1600" dirty="0"/>
              <a:t>make</a:t>
            </a:r>
            <a:r>
              <a:rPr sz="1600" spc="15" dirty="0"/>
              <a:t> </a:t>
            </a:r>
            <a:r>
              <a:rPr sz="1600" spc="-10" dirty="0"/>
              <a:t>decisions</a:t>
            </a:r>
            <a:r>
              <a:rPr sz="1600" spc="30" dirty="0"/>
              <a:t> </a:t>
            </a:r>
            <a:r>
              <a:rPr sz="1600" dirty="0"/>
              <a:t>about</a:t>
            </a:r>
            <a:r>
              <a:rPr sz="1600" spc="15" dirty="0"/>
              <a:t> </a:t>
            </a:r>
            <a:r>
              <a:rPr sz="1600" spc="-10" dirty="0"/>
              <a:t>one's</a:t>
            </a:r>
            <a:r>
              <a:rPr sz="1600" spc="15" dirty="0"/>
              <a:t> </a:t>
            </a:r>
            <a:r>
              <a:rPr sz="1600" dirty="0"/>
              <a:t>own</a:t>
            </a:r>
            <a:r>
              <a:rPr sz="1600" spc="30" dirty="0"/>
              <a:t> </a:t>
            </a:r>
            <a:r>
              <a:rPr sz="1600" spc="-10" dirty="0"/>
              <a:t>healthcare.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913282" y="5076190"/>
            <a:ext cx="2892425" cy="1740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45" dirty="0">
                <a:solidFill>
                  <a:srgbClr val="E4DFDF"/>
                </a:solidFill>
                <a:latin typeface="Arial"/>
                <a:cs typeface="Arial"/>
              </a:rPr>
              <a:t>Disclosure</a:t>
            </a:r>
            <a:r>
              <a:rPr sz="190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9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900" b="1" spc="-1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Information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6300"/>
              </a:lnSpc>
              <a:spcBef>
                <a:spcPts val="760"/>
              </a:spcBef>
            </a:pP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doctor</a:t>
            </a:r>
            <a:r>
              <a:rPr sz="160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provides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comprehensive</a:t>
            </a:r>
            <a:r>
              <a:rPr sz="16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information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about</a:t>
            </a:r>
            <a:r>
              <a:rPr sz="160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proposed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treatment,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including</a:t>
            </a:r>
            <a:r>
              <a:rPr sz="16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risks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alternatives.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3973067"/>
            <a:ext cx="13188696" cy="8229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11192" y="5076190"/>
            <a:ext cx="2902585" cy="2069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75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90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65" dirty="0">
                <a:solidFill>
                  <a:srgbClr val="E4DFDF"/>
                </a:solidFill>
                <a:latin typeface="Arial"/>
                <a:cs typeface="Arial"/>
              </a:rPr>
              <a:t>Comprehension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65"/>
              </a:spcBef>
            </a:pP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60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must</a:t>
            </a:r>
            <a:r>
              <a:rPr sz="160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understand 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information</a:t>
            </a:r>
            <a:r>
              <a:rPr sz="160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provided,</a:t>
            </a:r>
            <a:r>
              <a:rPr sz="160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which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may require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additional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explanation</a:t>
            </a:r>
            <a:r>
              <a:rPr sz="16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use</a:t>
            </a:r>
            <a:r>
              <a:rPr sz="160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interpreters</a:t>
            </a:r>
            <a:r>
              <a:rPr sz="160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60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necessary.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08875" y="5076190"/>
            <a:ext cx="2675890" cy="2069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95" dirty="0">
                <a:solidFill>
                  <a:srgbClr val="E4DFDF"/>
                </a:solidFill>
                <a:latin typeface="Arial"/>
                <a:cs typeface="Arial"/>
              </a:rPr>
              <a:t>Voluntary</a:t>
            </a:r>
            <a:r>
              <a:rPr sz="1900" b="1" spc="-2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Decision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65"/>
              </a:spcBef>
            </a:pP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patient's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decision</a:t>
            </a:r>
            <a:r>
              <a:rPr sz="16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45" dirty="0">
                <a:solidFill>
                  <a:srgbClr val="E4DFDF"/>
                </a:solidFill>
                <a:latin typeface="Arial"/>
                <a:cs typeface="Arial"/>
              </a:rPr>
              <a:t>to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proceed</a:t>
            </a:r>
            <a:r>
              <a:rPr sz="16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decline</a:t>
            </a:r>
            <a:r>
              <a:rPr sz="16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E4DFDF"/>
                </a:solidFill>
                <a:latin typeface="Arial"/>
                <a:cs typeface="Arial"/>
              </a:rPr>
              <a:t>treatment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must</a:t>
            </a:r>
            <a:r>
              <a:rPr sz="16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be</a:t>
            </a:r>
            <a:r>
              <a:rPr sz="160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made</a:t>
            </a:r>
            <a:r>
              <a:rPr sz="160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voluntarily, </a:t>
            </a:r>
            <a:r>
              <a:rPr sz="1600" spc="50" dirty="0">
                <a:solidFill>
                  <a:srgbClr val="E4DFDF"/>
                </a:solidFill>
                <a:latin typeface="Arial"/>
                <a:cs typeface="Arial"/>
              </a:rPr>
              <a:t>without</a:t>
            </a:r>
            <a:r>
              <a:rPr sz="160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undue</a:t>
            </a:r>
            <a:r>
              <a:rPr sz="160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influence</a:t>
            </a:r>
            <a:r>
              <a:rPr sz="160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4DFDF"/>
                </a:solidFill>
                <a:latin typeface="Arial"/>
                <a:cs typeface="Arial"/>
              </a:rPr>
              <a:t>or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coercion.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6810" y="5076190"/>
            <a:ext cx="2817495" cy="20694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40" dirty="0">
                <a:solidFill>
                  <a:srgbClr val="E4DFDF"/>
                </a:solidFill>
                <a:latin typeface="Arial"/>
                <a:cs typeface="Arial"/>
              </a:rPr>
              <a:t>Documentation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6000"/>
              </a:lnSpc>
              <a:spcBef>
                <a:spcPts val="765"/>
              </a:spcBef>
            </a:pPr>
            <a:r>
              <a:rPr sz="160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consent</a:t>
            </a:r>
            <a:r>
              <a:rPr sz="16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process</a:t>
            </a:r>
            <a:r>
              <a:rPr sz="1600" spc="-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should</a:t>
            </a:r>
            <a:r>
              <a:rPr sz="1600" spc="-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E4DFDF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documented</a:t>
            </a:r>
            <a:r>
              <a:rPr sz="16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0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patient's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60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records,</a:t>
            </a:r>
            <a:r>
              <a:rPr sz="1600" spc="-6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including discussions and</a:t>
            </a:r>
            <a:r>
              <a:rPr sz="160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0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E4DFDF"/>
                </a:solidFill>
                <a:latin typeface="Arial"/>
                <a:cs typeface="Arial"/>
              </a:rPr>
              <a:t>patient's decision.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BB17D-4BDA-D71E-50A8-8380B69D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809" y="7803611"/>
            <a:ext cx="2072820" cy="341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/>
              <a:t>Case</a:t>
            </a:r>
            <a:r>
              <a:rPr spc="-395" dirty="0"/>
              <a:t> </a:t>
            </a:r>
            <a:r>
              <a:rPr spc="-260" dirty="0"/>
              <a:t>Study:</a:t>
            </a:r>
            <a:r>
              <a:rPr spc="-375" dirty="0"/>
              <a:t> </a:t>
            </a:r>
            <a:r>
              <a:rPr spc="-220" dirty="0"/>
              <a:t>Montgomery</a:t>
            </a:r>
            <a:r>
              <a:rPr spc="-395" dirty="0"/>
              <a:t> </a:t>
            </a:r>
            <a:r>
              <a:rPr spc="-180" dirty="0"/>
              <a:t>v</a:t>
            </a:r>
            <a:r>
              <a:rPr spc="-345" dirty="0"/>
              <a:t> </a:t>
            </a:r>
            <a:r>
              <a:rPr spc="-250" dirty="0"/>
              <a:t>Lanarkshire</a:t>
            </a:r>
            <a:r>
              <a:rPr spc="-350" dirty="0"/>
              <a:t> </a:t>
            </a:r>
            <a:r>
              <a:rPr spc="-170" dirty="0"/>
              <a:t>Health</a:t>
            </a:r>
            <a:r>
              <a:rPr spc="-355" dirty="0"/>
              <a:t> </a:t>
            </a:r>
            <a:r>
              <a:rPr spc="-265" dirty="0"/>
              <a:t>Board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001" y="1889664"/>
            <a:ext cx="13062585" cy="29883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47320">
              <a:lnSpc>
                <a:spcPct val="137200"/>
              </a:lnSpc>
              <a:spcBef>
                <a:spcPts val="85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case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Montgomery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v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Lanarkshire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Health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Board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(2015)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marked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significant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shift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in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legal approach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consent in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UK. Mrs.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Montgomery,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diabetic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woman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small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stature,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suffered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complications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during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childbirth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resulting in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her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son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being born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severe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disabilities.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She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claimed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she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had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not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been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adequately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increased risk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shoulder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dystocia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associated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vaginal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delivery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her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circumstances.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37200"/>
              </a:lnSpc>
              <a:spcBef>
                <a:spcPts val="1605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Supreme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Court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ruled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favor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Mrs.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Montgomery,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departing</a:t>
            </a:r>
            <a:r>
              <a:rPr sz="1650" spc="-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test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matters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consent.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court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held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doctors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must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ensure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patients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are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aware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any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material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risks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involved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proposed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treatment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and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reasonable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alternatives.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risk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8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considered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material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5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reasonable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person in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patient's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position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be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likely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attach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significance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it,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0" dirty="0">
                <a:solidFill>
                  <a:srgbClr val="E4DFDF"/>
                </a:solidFill>
                <a:latin typeface="Arial"/>
                <a:cs typeface="Arial"/>
              </a:rPr>
              <a:t>if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doctor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is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65" dirty="0">
                <a:solidFill>
                  <a:srgbClr val="E4DFDF"/>
                </a:solidFill>
                <a:latin typeface="Arial"/>
                <a:cs typeface="Arial"/>
              </a:rPr>
              <a:t>or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should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reasonably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be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aware</a:t>
            </a:r>
            <a:r>
              <a:rPr sz="1650" spc="-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75" dirty="0">
                <a:solidFill>
                  <a:srgbClr val="E4DFDF"/>
                </a:solidFill>
                <a:latin typeface="Arial"/>
                <a:cs typeface="Arial"/>
              </a:rPr>
              <a:t>that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5" dirty="0">
                <a:solidFill>
                  <a:srgbClr val="E4DFDF"/>
                </a:solidFill>
                <a:latin typeface="Arial"/>
                <a:cs typeface="Arial"/>
              </a:rPr>
              <a:t>their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particular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45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would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be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likely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attach</a:t>
            </a:r>
            <a:r>
              <a:rPr sz="1650" spc="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significance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80" dirty="0">
                <a:solidFill>
                  <a:srgbClr val="E4DFDF"/>
                </a:solidFill>
                <a:latin typeface="Arial"/>
                <a:cs typeface="Arial"/>
              </a:rPr>
              <a:t>to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it.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91" y="5126735"/>
            <a:ext cx="527304" cy="5257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4001" y="5835141"/>
            <a:ext cx="2990850" cy="145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20" dirty="0">
                <a:solidFill>
                  <a:srgbClr val="E4DFDF"/>
                </a:solidFill>
                <a:latin typeface="Arial"/>
                <a:cs typeface="Arial"/>
              </a:rPr>
              <a:t>Legal</a:t>
            </a:r>
            <a:r>
              <a:rPr sz="1900" b="1" spc="-1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Precedent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815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Established</a:t>
            </a:r>
            <a:r>
              <a:rPr sz="1650" spc="-3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E4DFDF"/>
                </a:solidFill>
                <a:latin typeface="Arial"/>
                <a:cs typeface="Arial"/>
              </a:rPr>
              <a:t>a</a:t>
            </a:r>
            <a:r>
              <a:rPr sz="1650" spc="-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new</a:t>
            </a:r>
            <a:r>
              <a:rPr sz="1650" spc="-4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standard</a:t>
            </a:r>
            <a:r>
              <a:rPr sz="1650" spc="-7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for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informed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consent,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moving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away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from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Bolam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 test.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4132" y="5126735"/>
            <a:ext cx="527303" cy="5257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92321" y="5835141"/>
            <a:ext cx="3065145" cy="145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20" dirty="0">
                <a:solidFill>
                  <a:srgbClr val="E4DFDF"/>
                </a:solidFill>
                <a:latin typeface="Arial"/>
                <a:cs typeface="Arial"/>
              </a:rPr>
              <a:t>Medical</a:t>
            </a:r>
            <a:r>
              <a:rPr sz="1900" b="1" spc="-17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35" dirty="0">
                <a:solidFill>
                  <a:srgbClr val="E4DFDF"/>
                </a:solidFill>
                <a:latin typeface="Arial"/>
                <a:cs typeface="Arial"/>
              </a:rPr>
              <a:t>Implications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815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Doctors</a:t>
            </a:r>
            <a:r>
              <a:rPr sz="1650" spc="2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must</a:t>
            </a:r>
            <a:r>
              <a:rPr sz="1650" spc="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now</a:t>
            </a:r>
            <a:r>
              <a:rPr sz="1650" spc="2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consider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individual</a:t>
            </a:r>
            <a:r>
              <a:rPr sz="1650" spc="1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650" spc="229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circumstances when</a:t>
            </a:r>
            <a:r>
              <a:rPr sz="1650" spc="-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discussing</a:t>
            </a:r>
            <a:r>
              <a:rPr sz="1650" spc="-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risks.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73695" y="5126735"/>
            <a:ext cx="525779" cy="5257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60995" y="5835141"/>
            <a:ext cx="2862580" cy="145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75" dirty="0">
                <a:solidFill>
                  <a:srgbClr val="E4DFDF"/>
                </a:solidFill>
                <a:latin typeface="Arial"/>
                <a:cs typeface="Arial"/>
              </a:rPr>
              <a:t>Patient</a:t>
            </a:r>
            <a:r>
              <a:rPr sz="1900" b="1" spc="-18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E4DFDF"/>
                </a:solidFill>
                <a:latin typeface="Arial"/>
                <a:cs typeface="Arial"/>
              </a:rPr>
              <a:t>Autonomy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815"/>
              </a:spcBef>
            </a:pP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Emphasizes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importance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E4DFDF"/>
                </a:solidFill>
                <a:latin typeface="Arial"/>
                <a:cs typeface="Arial"/>
              </a:rPr>
              <a:t>of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patient-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centered</a:t>
            </a:r>
            <a:r>
              <a:rPr sz="1650" spc="10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decision-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making</a:t>
            </a:r>
            <a:r>
              <a:rPr sz="1650" spc="-1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in</a:t>
            </a:r>
            <a:r>
              <a:rPr sz="1650" spc="4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healthcare.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41735" y="5126735"/>
            <a:ext cx="525779" cy="5257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29670" y="5835141"/>
            <a:ext cx="2993390" cy="145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40" dirty="0">
                <a:solidFill>
                  <a:srgbClr val="E4DFDF"/>
                </a:solidFill>
                <a:latin typeface="Arial"/>
                <a:cs typeface="Arial"/>
              </a:rPr>
              <a:t>Documentation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7600"/>
              </a:lnSpc>
              <a:spcBef>
                <a:spcPts val="815"/>
              </a:spcBef>
            </a:pP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Highlights</a:t>
            </a:r>
            <a:r>
              <a:rPr sz="1650" spc="-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the</a:t>
            </a:r>
            <a:r>
              <a:rPr sz="1650" spc="3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need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35" dirty="0">
                <a:solidFill>
                  <a:srgbClr val="E4DFDF"/>
                </a:solidFill>
                <a:latin typeface="Arial"/>
                <a:cs typeface="Arial"/>
              </a:rPr>
              <a:t>for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thorough</a:t>
            </a:r>
            <a:r>
              <a:rPr sz="1650" spc="6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documentation</a:t>
            </a:r>
            <a:r>
              <a:rPr sz="1650" spc="11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10" dirty="0">
                <a:solidFill>
                  <a:srgbClr val="E4DFDF"/>
                </a:solidFill>
                <a:latin typeface="Arial"/>
                <a:cs typeface="Arial"/>
              </a:rPr>
              <a:t>of</a:t>
            </a:r>
            <a:r>
              <a:rPr sz="1650" spc="90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20" dirty="0">
                <a:solidFill>
                  <a:srgbClr val="E4DFDF"/>
                </a:solidFill>
                <a:latin typeface="Arial"/>
                <a:cs typeface="Arial"/>
              </a:rPr>
              <a:t>risk </a:t>
            </a:r>
            <a:r>
              <a:rPr sz="1650" dirty="0">
                <a:solidFill>
                  <a:srgbClr val="E4DFDF"/>
                </a:solidFill>
                <a:latin typeface="Arial"/>
                <a:cs typeface="Arial"/>
              </a:rPr>
              <a:t>discussions</a:t>
            </a:r>
            <a:r>
              <a:rPr sz="1650" spc="-95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50" dirty="0">
                <a:solidFill>
                  <a:srgbClr val="E4DFDF"/>
                </a:solidFill>
                <a:latin typeface="Arial"/>
                <a:cs typeface="Arial"/>
              </a:rPr>
              <a:t>with</a:t>
            </a:r>
            <a:r>
              <a:rPr sz="1650" spc="-114" dirty="0">
                <a:solidFill>
                  <a:srgbClr val="E4DFD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E4DFDF"/>
                </a:solidFill>
                <a:latin typeface="Arial"/>
                <a:cs typeface="Arial"/>
              </a:rPr>
              <a:t>patients.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21F363-73A6-372A-1A46-4F3E289BB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7580" y="7772400"/>
            <a:ext cx="2072820" cy="408786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2164</Words>
  <Application>Microsoft Office PowerPoint</Application>
  <PresentationFormat>Custom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Noto Sans</vt:lpstr>
      <vt:lpstr>Office Theme</vt:lpstr>
      <vt:lpstr>Organic</vt:lpstr>
      <vt:lpstr>Negligence in Medical Practice:  A Legal Perspective</vt:lpstr>
      <vt:lpstr>Minor House Keeping</vt:lpstr>
      <vt:lpstr>Introduction</vt:lpstr>
      <vt:lpstr>Duty of Care in Medicine</vt:lpstr>
      <vt:lpstr>Standard of Care for Medical Professionals</vt:lpstr>
      <vt:lpstr>The Bolam Test</vt:lpstr>
      <vt:lpstr>Case Study: Bolam v Friern Hospital Management Committee</vt:lpstr>
      <vt:lpstr>Informed Consent</vt:lpstr>
      <vt:lpstr>Case Study: Montgomery v Lanarkshire Health Board</vt:lpstr>
      <vt:lpstr>Causation in Medical Negligence</vt:lpstr>
      <vt:lpstr>Case Study: Chester v Afshar</vt:lpstr>
      <vt:lpstr>Conclusion: The Evolving Landscape of Medical Negligence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2024-11-22T17:03:37Z</dcterms:created>
  <dcterms:modified xsi:type="dcterms:W3CDTF">2024-11-22T17:39:21Z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