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83" autoAdjust="0"/>
    <p:restoredTop sz="94660"/>
  </p:normalViewPr>
  <p:slideViewPr>
    <p:cSldViewPr snapToGrid="0">
      <p:cViewPr varScale="1">
        <p:scale>
          <a:sx n="112" d="100"/>
          <a:sy n="112" d="100"/>
        </p:scale>
        <p:origin x="616" y="20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446534" y="3085765"/>
            <a:ext cx="11262866" cy="33048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ctrTitle"/>
          </p:nvPr>
        </p:nvSpPr>
        <p:spPr>
          <a:xfrm>
            <a:off x="581191" y="1020431"/>
            <a:ext cx="10993549" cy="1475013"/>
          </a:xfrm>
          <a:effectLst/>
        </p:spPr>
        <p:txBody>
          <a:bodyPr anchor="b">
            <a:normAutofit/>
          </a:bodyPr>
          <a:lstStyle>
            <a:lvl1pPr>
              <a:defRPr sz="36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581194" y="2495445"/>
            <a:ext cx="10993546" cy="590321"/>
          </a:xfrm>
        </p:spPr>
        <p:txBody>
          <a:bodyPr anchor="t">
            <a:normAutofit/>
          </a:bodyPr>
          <a:lstStyle>
            <a:lvl1pPr marL="0" indent="0" algn="l">
              <a:buNone/>
              <a:defRPr sz="1600" cap="all">
                <a:solidFill>
                  <a:schemeClr val="accent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a:xfrm>
            <a:off x="7605951" y="5956137"/>
            <a:ext cx="2844800" cy="365125"/>
          </a:xfrm>
        </p:spPr>
        <p:txBody>
          <a:bodyPr/>
          <a:lstStyle>
            <a:lvl1pPr>
              <a:defRPr>
                <a:solidFill>
                  <a:schemeClr val="accent1">
                    <a:lumMod val="75000"/>
                    <a:lumOff val="25000"/>
                  </a:schemeClr>
                </a:solidFill>
              </a:defRPr>
            </a:lvl1pPr>
          </a:lstStyle>
          <a:p>
            <a:fld id="{AF89915A-2E72-4744-B533-EB234388FFA2}" type="datetimeFigureOut">
              <a:rPr lang="en-US" smtClean="0"/>
              <a:t>4/7/24</a:t>
            </a:fld>
            <a:endParaRPr lang="en-US"/>
          </a:p>
        </p:txBody>
      </p:sp>
      <p:sp>
        <p:nvSpPr>
          <p:cNvPr id="5" name="Footer Placeholder 4"/>
          <p:cNvSpPr>
            <a:spLocks noGrp="1"/>
          </p:cNvSpPr>
          <p:nvPr>
            <p:ph type="ftr" sz="quarter" idx="11"/>
          </p:nvPr>
        </p:nvSpPr>
        <p:spPr>
          <a:xfrm>
            <a:off x="581192" y="5951811"/>
            <a:ext cx="6917210" cy="365125"/>
          </a:xfrm>
        </p:spPr>
        <p:txBody>
          <a:bodyPr/>
          <a:lstStyle>
            <a:lvl1pPr>
              <a:defRPr>
                <a:solidFill>
                  <a:schemeClr val="accent1">
                    <a:lumMod val="75000"/>
                    <a:lumOff val="25000"/>
                  </a:schemeClr>
                </a:solidFill>
              </a:defRPr>
            </a:lvl1pPr>
          </a:lstStyle>
          <a:p>
            <a:endParaRPr lang="en-US"/>
          </a:p>
        </p:txBody>
      </p:sp>
      <p:sp>
        <p:nvSpPr>
          <p:cNvPr id="6" name="Slide Number Placeholder 5"/>
          <p:cNvSpPr>
            <a:spLocks noGrp="1"/>
          </p:cNvSpPr>
          <p:nvPr>
            <p:ph type="sldNum" sz="quarter" idx="12"/>
          </p:nvPr>
        </p:nvSpPr>
        <p:spPr>
          <a:xfrm>
            <a:off x="10558300" y="5956137"/>
            <a:ext cx="1016440" cy="365125"/>
          </a:xfrm>
        </p:spPr>
        <p:txBody>
          <a:bodyPr/>
          <a:lstStyle>
            <a:lvl1pPr>
              <a:defRPr>
                <a:solidFill>
                  <a:schemeClr val="accent1">
                    <a:lumMod val="75000"/>
                    <a:lumOff val="25000"/>
                  </a:schemeClr>
                </a:solidFill>
              </a:defRPr>
            </a:lvl1pPr>
          </a:lstStyle>
          <a:p>
            <a:fld id="{C64AE559-C62B-4E0F-B772-EB8F090626FD}" type="slidenum">
              <a:rPr lang="en-US" smtClean="0"/>
              <a:t>‹#›</a:t>
            </a:fld>
            <a:endParaRPr lang="en-US"/>
          </a:p>
        </p:txBody>
      </p:sp>
    </p:spTree>
    <p:extLst>
      <p:ext uri="{BB962C8B-B14F-4D97-AF65-F5344CB8AC3E}">
        <p14:creationId xmlns:p14="http://schemas.microsoft.com/office/powerpoint/2010/main" val="145342769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8" name="Rectangle 7"/>
          <p:cNvSpPr>
            <a:spLocks noChangeAspect="1"/>
          </p:cNvSpPr>
          <p:nvPr/>
        </p:nvSpPr>
        <p:spPr>
          <a:xfrm>
            <a:off x="440286" y="614407"/>
            <a:ext cx="11309338" cy="1189298"/>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9" name="Title 1"/>
          <p:cNvSpPr>
            <a:spLocks noGrp="1"/>
          </p:cNvSpPr>
          <p:nvPr>
            <p:ph type="title"/>
          </p:nvPr>
        </p:nvSpPr>
        <p:spPr>
          <a:xfrm>
            <a:off x="581192" y="702156"/>
            <a:ext cx="11029616" cy="1013800"/>
          </a:xfrm>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lvl1pPr algn="l">
              <a:defRPr/>
            </a:lvl1pPr>
            <a:lvl2pPr algn="l">
              <a:defRPr/>
            </a:lvl2pPr>
            <a:lvl3pPr algn="l">
              <a:defRPr/>
            </a:lvl3pPr>
            <a:lvl4pPr algn="l">
              <a:defRPr/>
            </a:lvl4pPr>
            <a:lvl5pPr algn="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F89915A-2E72-4744-B533-EB234388FFA2}" type="datetimeFigureOut">
              <a:rPr lang="en-US" smtClean="0"/>
              <a:t>4/7/24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64AE559-C62B-4E0F-B772-EB8F090626FD}" type="slidenum">
              <a:rPr lang="en-US" smtClean="0"/>
              <a:t>‹#›</a:t>
            </a:fld>
            <a:endParaRPr lang="en-US"/>
          </a:p>
        </p:txBody>
      </p:sp>
    </p:spTree>
    <p:extLst>
      <p:ext uri="{BB962C8B-B14F-4D97-AF65-F5344CB8AC3E}">
        <p14:creationId xmlns:p14="http://schemas.microsoft.com/office/powerpoint/2010/main" val="3141812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7" name="Rectangle 6"/>
          <p:cNvSpPr>
            <a:spLocks noChangeAspect="1"/>
          </p:cNvSpPr>
          <p:nvPr/>
        </p:nvSpPr>
        <p:spPr>
          <a:xfrm>
            <a:off x="8839201" y="599725"/>
            <a:ext cx="2906817" cy="581695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Vertical Title 1"/>
          <p:cNvSpPr>
            <a:spLocks noGrp="1"/>
          </p:cNvSpPr>
          <p:nvPr>
            <p:ph type="title" orient="vert"/>
          </p:nvPr>
        </p:nvSpPr>
        <p:spPr>
          <a:xfrm>
            <a:off x="8839201" y="675726"/>
            <a:ext cx="2004164" cy="5183073"/>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774923" y="675726"/>
            <a:ext cx="7896279" cy="5183073"/>
          </a:xfrm>
        </p:spPr>
        <p:txBody>
          <a:bodyPr vert="eaVert"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8993673" y="5956137"/>
            <a:ext cx="1328141" cy="365125"/>
          </a:xfrm>
        </p:spPr>
        <p:txBody>
          <a:bodyPr/>
          <a:lstStyle>
            <a:lvl1pPr>
              <a:defRPr>
                <a:solidFill>
                  <a:schemeClr val="accent1">
                    <a:lumMod val="75000"/>
                    <a:lumOff val="25000"/>
                  </a:schemeClr>
                </a:solidFill>
              </a:defRPr>
            </a:lvl1pPr>
          </a:lstStyle>
          <a:p>
            <a:fld id="{AF89915A-2E72-4744-B533-EB234388FFA2}" type="datetimeFigureOut">
              <a:rPr lang="en-US" smtClean="0"/>
              <a:t>4/7/24</a:t>
            </a:fld>
            <a:endParaRPr lang="en-US"/>
          </a:p>
        </p:txBody>
      </p:sp>
      <p:sp>
        <p:nvSpPr>
          <p:cNvPr id="5" name="Footer Placeholder 4"/>
          <p:cNvSpPr>
            <a:spLocks noGrp="1"/>
          </p:cNvSpPr>
          <p:nvPr>
            <p:ph type="ftr" sz="quarter" idx="11"/>
          </p:nvPr>
        </p:nvSpPr>
        <p:spPr>
          <a:xfrm>
            <a:off x="774923" y="5951811"/>
            <a:ext cx="7896279" cy="365125"/>
          </a:xfrm>
        </p:spPr>
        <p:txBody>
          <a:bodyPr/>
          <a:lstStyle/>
          <a:p>
            <a:endParaRPr lang="en-US"/>
          </a:p>
        </p:txBody>
      </p:sp>
      <p:sp>
        <p:nvSpPr>
          <p:cNvPr id="6" name="Slide Number Placeholder 5"/>
          <p:cNvSpPr>
            <a:spLocks noGrp="1"/>
          </p:cNvSpPr>
          <p:nvPr>
            <p:ph type="sldNum" sz="quarter" idx="12"/>
          </p:nvPr>
        </p:nvSpPr>
        <p:spPr>
          <a:xfrm>
            <a:off x="10446615" y="5956137"/>
            <a:ext cx="1164195" cy="365125"/>
          </a:xfrm>
        </p:spPr>
        <p:txBody>
          <a:bodyPr/>
          <a:lstStyle>
            <a:lvl1pPr>
              <a:defRPr>
                <a:solidFill>
                  <a:schemeClr val="accent1">
                    <a:lumMod val="75000"/>
                    <a:lumOff val="25000"/>
                  </a:schemeClr>
                </a:solidFill>
              </a:defRPr>
            </a:lvl1pPr>
          </a:lstStyle>
          <a:p>
            <a:fld id="{C64AE559-C62B-4E0F-B772-EB8F090626FD}" type="slidenum">
              <a:rPr lang="en-US" smtClean="0"/>
              <a:t>‹#›</a:t>
            </a:fld>
            <a:endParaRPr lang="en-US"/>
          </a:p>
        </p:txBody>
      </p:sp>
    </p:spTree>
    <p:extLst>
      <p:ext uri="{BB962C8B-B14F-4D97-AF65-F5344CB8AC3E}">
        <p14:creationId xmlns:p14="http://schemas.microsoft.com/office/powerpoint/2010/main" val="33501334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7" name="Rectangle 6"/>
          <p:cNvSpPr>
            <a:spLocks noChangeAspect="1"/>
          </p:cNvSpPr>
          <p:nvPr/>
        </p:nvSpPr>
        <p:spPr>
          <a:xfrm>
            <a:off x="440286" y="614407"/>
            <a:ext cx="11309338" cy="1189298"/>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2" y="702156"/>
            <a:ext cx="11029616" cy="1013800"/>
          </a:xfrm>
        </p:spPr>
        <p:txBody>
          <a:bodyPr/>
          <a:lstStyle/>
          <a:p>
            <a:r>
              <a:rPr lang="en-US"/>
              <a:t>Click to edit Master title style</a:t>
            </a:r>
            <a:endParaRPr lang="en-US" dirty="0"/>
          </a:p>
        </p:txBody>
      </p:sp>
      <p:sp>
        <p:nvSpPr>
          <p:cNvPr id="3" name="Content Placeholder 2"/>
          <p:cNvSpPr>
            <a:spLocks noGrp="1"/>
          </p:cNvSpPr>
          <p:nvPr>
            <p:ph idx="1"/>
          </p:nvPr>
        </p:nvSpPr>
        <p:spPr>
          <a:xfrm>
            <a:off x="581192" y="2180496"/>
            <a:ext cx="11029615" cy="367830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F89915A-2E72-4744-B533-EB234388FFA2}" type="datetimeFigureOut">
              <a:rPr lang="en-US" smtClean="0"/>
              <a:t>4/7/24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10558300" y="5956137"/>
            <a:ext cx="1052508" cy="365125"/>
          </a:xfrm>
        </p:spPr>
        <p:txBody>
          <a:bodyPr/>
          <a:lstStyle/>
          <a:p>
            <a:fld id="{C64AE559-C62B-4E0F-B772-EB8F090626FD}" type="slidenum">
              <a:rPr lang="en-US" smtClean="0"/>
              <a:t>‹#›</a:t>
            </a:fld>
            <a:endParaRPr lang="en-US"/>
          </a:p>
        </p:txBody>
      </p:sp>
    </p:spTree>
    <p:extLst>
      <p:ext uri="{BB962C8B-B14F-4D97-AF65-F5344CB8AC3E}">
        <p14:creationId xmlns:p14="http://schemas.microsoft.com/office/powerpoint/2010/main" val="215886520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8" name="Rectangle 7"/>
          <p:cNvSpPr>
            <a:spLocks noChangeAspect="1"/>
          </p:cNvSpPr>
          <p:nvPr/>
        </p:nvSpPr>
        <p:spPr>
          <a:xfrm>
            <a:off x="447817" y="5141974"/>
            <a:ext cx="11290860"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3043910"/>
            <a:ext cx="11029615" cy="1497507"/>
          </a:xfrm>
        </p:spPr>
        <p:txBody>
          <a:bodyPr anchor="b">
            <a:normAutofit/>
          </a:bodyPr>
          <a:lstStyle>
            <a:lvl1pPr algn="l">
              <a:defRPr sz="3600" b="0" cap="all">
                <a:solidFill>
                  <a:schemeClr val="accent1"/>
                </a:solidFill>
              </a:defRPr>
            </a:lvl1pPr>
          </a:lstStyle>
          <a:p>
            <a:r>
              <a:rPr lang="en-US"/>
              <a:t>Click to edit Master title style</a:t>
            </a:r>
            <a:endParaRPr lang="en-US" dirty="0"/>
          </a:p>
        </p:txBody>
      </p:sp>
      <p:sp>
        <p:nvSpPr>
          <p:cNvPr id="3" name="Text Placeholder 2"/>
          <p:cNvSpPr>
            <a:spLocks noGrp="1"/>
          </p:cNvSpPr>
          <p:nvPr>
            <p:ph type="body" idx="1"/>
          </p:nvPr>
        </p:nvSpPr>
        <p:spPr>
          <a:xfrm>
            <a:off x="581192" y="4541417"/>
            <a:ext cx="11029615" cy="600556"/>
          </a:xfrm>
        </p:spPr>
        <p:txBody>
          <a:bodyPr anchor="t">
            <a:normAutofit/>
          </a:bodyPr>
          <a:lstStyle>
            <a:lvl1pPr marL="0" indent="0" algn="l">
              <a:buNone/>
              <a:defRPr sz="1800" cap="all">
                <a:solidFill>
                  <a:schemeClr val="accent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lvl1pPr>
              <a:defRPr>
                <a:solidFill>
                  <a:schemeClr val="accent1">
                    <a:lumMod val="75000"/>
                    <a:lumOff val="25000"/>
                  </a:schemeClr>
                </a:solidFill>
              </a:defRPr>
            </a:lvl1pPr>
          </a:lstStyle>
          <a:p>
            <a:fld id="{AF89915A-2E72-4744-B533-EB234388FFA2}" type="datetimeFigureOut">
              <a:rPr lang="en-US" smtClean="0"/>
              <a:t>4/7/24</a:t>
            </a:fld>
            <a:endParaRPr lang="en-US"/>
          </a:p>
        </p:txBody>
      </p:sp>
      <p:sp>
        <p:nvSpPr>
          <p:cNvPr id="5" name="Footer Placeholder 4"/>
          <p:cNvSpPr>
            <a:spLocks noGrp="1"/>
          </p:cNvSpPr>
          <p:nvPr>
            <p:ph type="ftr" sz="quarter" idx="11"/>
          </p:nvPr>
        </p:nvSpPr>
        <p:spPr/>
        <p:txBody>
          <a:bodyPr/>
          <a:lstStyle>
            <a:lvl1pPr>
              <a:defRPr>
                <a:solidFill>
                  <a:schemeClr val="accent1">
                    <a:lumMod val="75000"/>
                    <a:lumOff val="25000"/>
                  </a:schemeClr>
                </a:solidFill>
              </a:defRPr>
            </a:lvl1pPr>
          </a:lstStyle>
          <a:p>
            <a:endParaRPr lang="en-US"/>
          </a:p>
        </p:txBody>
      </p:sp>
      <p:sp>
        <p:nvSpPr>
          <p:cNvPr id="6" name="Slide Number Placeholder 5"/>
          <p:cNvSpPr>
            <a:spLocks noGrp="1"/>
          </p:cNvSpPr>
          <p:nvPr>
            <p:ph type="sldNum" sz="quarter" idx="12"/>
          </p:nvPr>
        </p:nvSpPr>
        <p:spPr/>
        <p:txBody>
          <a:bodyPr/>
          <a:lstStyle>
            <a:lvl1pPr>
              <a:defRPr>
                <a:solidFill>
                  <a:schemeClr val="accent1">
                    <a:lumMod val="75000"/>
                    <a:lumOff val="25000"/>
                  </a:schemeClr>
                </a:solidFill>
              </a:defRPr>
            </a:lvl1pPr>
          </a:lstStyle>
          <a:p>
            <a:fld id="{C64AE559-C62B-4E0F-B772-EB8F090626FD}" type="slidenum">
              <a:rPr lang="en-US" smtClean="0"/>
              <a:t>‹#›</a:t>
            </a:fld>
            <a:endParaRPr lang="en-US"/>
          </a:p>
        </p:txBody>
      </p:sp>
    </p:spTree>
    <p:extLst>
      <p:ext uri="{BB962C8B-B14F-4D97-AF65-F5344CB8AC3E}">
        <p14:creationId xmlns:p14="http://schemas.microsoft.com/office/powerpoint/2010/main" val="10475195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Rectangle 7"/>
          <p:cNvSpPr>
            <a:spLocks noChangeAspect="1"/>
          </p:cNvSpPr>
          <p:nvPr/>
        </p:nvSpPr>
        <p:spPr>
          <a:xfrm>
            <a:off x="445982"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729658"/>
            <a:ext cx="11029616" cy="988332"/>
          </a:xfrm>
        </p:spPr>
        <p:txBody>
          <a:bodyPr/>
          <a:lstStyle/>
          <a:p>
            <a:r>
              <a:rPr lang="en-US"/>
              <a:t>Click to edit Master title style</a:t>
            </a:r>
            <a:endParaRPr lang="en-US" dirty="0"/>
          </a:p>
        </p:txBody>
      </p:sp>
      <p:sp>
        <p:nvSpPr>
          <p:cNvPr id="3" name="Content Placeholder 2"/>
          <p:cNvSpPr>
            <a:spLocks noGrp="1"/>
          </p:cNvSpPr>
          <p:nvPr>
            <p:ph sz="half" idx="1"/>
          </p:nvPr>
        </p:nvSpPr>
        <p:spPr>
          <a:xfrm>
            <a:off x="581193" y="2228003"/>
            <a:ext cx="5422390" cy="363304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88417" y="2228003"/>
            <a:ext cx="5422392" cy="363304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AF89915A-2E72-4744-B533-EB234388FFA2}" type="datetimeFigureOut">
              <a:rPr lang="en-US" smtClean="0"/>
              <a:t>4/7/24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64AE559-C62B-4E0F-B772-EB8F090626FD}" type="slidenum">
              <a:rPr lang="en-US" smtClean="0"/>
              <a:t>‹#›</a:t>
            </a:fld>
            <a:endParaRPr lang="en-US"/>
          </a:p>
        </p:txBody>
      </p:sp>
    </p:spTree>
    <p:extLst>
      <p:ext uri="{BB962C8B-B14F-4D97-AF65-F5344CB8AC3E}">
        <p14:creationId xmlns:p14="http://schemas.microsoft.com/office/powerpoint/2010/main" val="201801754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1" name="Rectangle 10"/>
          <p:cNvSpPr>
            <a:spLocks noChangeAspect="1"/>
          </p:cNvSpPr>
          <p:nvPr/>
        </p:nvSpPr>
        <p:spPr>
          <a:xfrm>
            <a:off x="445982"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2" name="Title 1"/>
          <p:cNvSpPr>
            <a:spLocks noGrp="1"/>
          </p:cNvSpPr>
          <p:nvPr>
            <p:ph type="title"/>
          </p:nvPr>
        </p:nvSpPr>
        <p:spPr>
          <a:xfrm>
            <a:off x="581193" y="729658"/>
            <a:ext cx="11029616" cy="988332"/>
          </a:xfrm>
        </p:spPr>
        <p:txBody>
          <a:bodyPr/>
          <a:lstStyle/>
          <a:p>
            <a:r>
              <a:rPr lang="en-US"/>
              <a:t>Click to edit Master title style</a:t>
            </a:r>
            <a:endParaRPr lang="en-US" dirty="0"/>
          </a:p>
        </p:txBody>
      </p:sp>
      <p:sp>
        <p:nvSpPr>
          <p:cNvPr id="3" name="Text Placeholder 2"/>
          <p:cNvSpPr>
            <a:spLocks noGrp="1"/>
          </p:cNvSpPr>
          <p:nvPr>
            <p:ph type="body" idx="1"/>
          </p:nvPr>
        </p:nvSpPr>
        <p:spPr>
          <a:xfrm>
            <a:off x="887219" y="2250892"/>
            <a:ext cx="5087075" cy="536005"/>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581194" y="2926052"/>
            <a:ext cx="5393100" cy="2934999"/>
          </a:xfrm>
        </p:spPr>
        <p:txBody>
          <a:bodyPr anchor="t">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523735" y="2250892"/>
            <a:ext cx="5087073" cy="553373"/>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217709" y="2926052"/>
            <a:ext cx="5393100" cy="2934999"/>
          </a:xfrm>
        </p:spPr>
        <p:txBody>
          <a:bodyPr anchor="t">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AF89915A-2E72-4744-B533-EB234388FFA2}" type="datetimeFigureOut">
              <a:rPr lang="en-US" smtClean="0"/>
              <a:t>4/7/24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64AE559-C62B-4E0F-B772-EB8F090626FD}" type="slidenum">
              <a:rPr lang="en-US" smtClean="0"/>
              <a:t>‹#›</a:t>
            </a:fld>
            <a:endParaRPr lang="en-US"/>
          </a:p>
        </p:txBody>
      </p:sp>
    </p:spTree>
    <p:extLst>
      <p:ext uri="{BB962C8B-B14F-4D97-AF65-F5344CB8AC3E}">
        <p14:creationId xmlns:p14="http://schemas.microsoft.com/office/powerpoint/2010/main" val="39110749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AF89915A-2E72-4744-B533-EB234388FFA2}" type="datetimeFigureOut">
              <a:rPr lang="en-US" smtClean="0"/>
              <a:t>4/7/24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64AE559-C62B-4E0F-B772-EB8F090626FD}" type="slidenum">
              <a:rPr lang="en-US" smtClean="0"/>
              <a:t>‹#›</a:t>
            </a:fld>
            <a:endParaRPr lang="en-US"/>
          </a:p>
        </p:txBody>
      </p:sp>
      <p:sp>
        <p:nvSpPr>
          <p:cNvPr id="7" name="Rectangle 6"/>
          <p:cNvSpPr>
            <a:spLocks noChangeAspect="1"/>
          </p:cNvSpPr>
          <p:nvPr/>
        </p:nvSpPr>
        <p:spPr>
          <a:xfrm>
            <a:off x="440683"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8" name="Title 1"/>
          <p:cNvSpPr>
            <a:spLocks noGrp="1"/>
          </p:cNvSpPr>
          <p:nvPr>
            <p:ph type="title"/>
          </p:nvPr>
        </p:nvSpPr>
        <p:spPr>
          <a:xfrm>
            <a:off x="575894" y="729658"/>
            <a:ext cx="11029616" cy="988332"/>
          </a:xfrm>
        </p:spPr>
        <p:txBody>
          <a:bodyPr/>
          <a:lstStyle/>
          <a:p>
            <a:r>
              <a:rPr lang="en-US"/>
              <a:t>Click to edit Master title style</a:t>
            </a:r>
            <a:endParaRPr lang="en-US" dirty="0"/>
          </a:p>
        </p:txBody>
      </p:sp>
    </p:spTree>
    <p:extLst>
      <p:ext uri="{BB962C8B-B14F-4D97-AF65-F5344CB8AC3E}">
        <p14:creationId xmlns:p14="http://schemas.microsoft.com/office/powerpoint/2010/main" val="27887814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F89915A-2E72-4744-B533-EB234388FFA2}" type="datetimeFigureOut">
              <a:rPr lang="en-US" smtClean="0"/>
              <a:t>4/7/24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64AE559-C62B-4E0F-B772-EB8F090626FD}" type="slidenum">
              <a:rPr lang="en-US" smtClean="0"/>
              <a:t>‹#›</a:t>
            </a:fld>
            <a:endParaRPr lang="en-US"/>
          </a:p>
        </p:txBody>
      </p:sp>
    </p:spTree>
    <p:extLst>
      <p:ext uri="{BB962C8B-B14F-4D97-AF65-F5344CB8AC3E}">
        <p14:creationId xmlns:p14="http://schemas.microsoft.com/office/powerpoint/2010/main" val="37169922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9" name="Rectangle 8"/>
          <p:cNvSpPr>
            <a:spLocks noChangeAspect="1"/>
          </p:cNvSpPr>
          <p:nvPr/>
        </p:nvSpPr>
        <p:spPr>
          <a:xfrm>
            <a:off x="447817" y="5141973"/>
            <a:ext cx="11298200" cy="1274702"/>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2" y="5262296"/>
            <a:ext cx="4909445" cy="689514"/>
          </a:xfrm>
        </p:spPr>
        <p:txBody>
          <a:bodyPr anchor="ctr"/>
          <a:lstStyle>
            <a:lvl1pPr algn="l">
              <a:defRPr sz="2000" b="0">
                <a:solidFill>
                  <a:schemeClr val="accent1">
                    <a:lumMod val="75000"/>
                    <a:lumOff val="25000"/>
                  </a:schemeClr>
                </a:solidFill>
              </a:defRPr>
            </a:lvl1pPr>
          </a:lstStyle>
          <a:p>
            <a:r>
              <a:rPr lang="en-US"/>
              <a:t>Click to edit Master title style</a:t>
            </a:r>
            <a:endParaRPr lang="en-US" dirty="0"/>
          </a:p>
        </p:txBody>
      </p:sp>
      <p:sp>
        <p:nvSpPr>
          <p:cNvPr id="3" name="Content Placeholder 2"/>
          <p:cNvSpPr>
            <a:spLocks noGrp="1"/>
          </p:cNvSpPr>
          <p:nvPr>
            <p:ph idx="1"/>
          </p:nvPr>
        </p:nvSpPr>
        <p:spPr>
          <a:xfrm>
            <a:off x="447816" y="601200"/>
            <a:ext cx="11292840" cy="4204800"/>
          </a:xfrm>
        </p:spPr>
        <p:txBody>
          <a:bodyPr anchor="ctr">
            <a:normAutofit/>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vl6pPr>
              <a:defRPr sz="1400">
                <a:solidFill>
                  <a:schemeClr val="tx2"/>
                </a:solidFill>
              </a:defRPr>
            </a:lvl6pPr>
            <a:lvl7pPr>
              <a:defRPr sz="1400">
                <a:solidFill>
                  <a:schemeClr val="tx2"/>
                </a:solidFill>
              </a:defRPr>
            </a:lvl7pPr>
            <a:lvl8pPr>
              <a:defRPr sz="1400">
                <a:solidFill>
                  <a:schemeClr val="tx2"/>
                </a:solidFill>
              </a:defRPr>
            </a:lvl8pPr>
            <a:lvl9pPr>
              <a:defRPr sz="1400">
                <a:solidFill>
                  <a:schemeClr val="tx2"/>
                </a:solidFill>
              </a:defRPr>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740823" y="5262296"/>
            <a:ext cx="5869987" cy="689515"/>
          </a:xfrm>
        </p:spPr>
        <p:txBody>
          <a:bodyPr anchor="ctr">
            <a:normAutofit/>
          </a:bodyPr>
          <a:lstStyle>
            <a:lvl1pPr marL="0" indent="0" algn="r">
              <a:buNone/>
              <a:defRPr sz="1100">
                <a:solidFill>
                  <a:schemeClr val="bg1"/>
                </a:solidFill>
              </a:defRPr>
            </a:lvl1pPr>
            <a:lvl2pPr marL="457200" indent="0">
              <a:buNone/>
              <a:defRPr sz="11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lvl1pPr>
              <a:defRPr>
                <a:solidFill>
                  <a:schemeClr val="accent1">
                    <a:lumMod val="75000"/>
                    <a:lumOff val="25000"/>
                  </a:schemeClr>
                </a:solidFill>
              </a:defRPr>
            </a:lvl1pPr>
          </a:lstStyle>
          <a:p>
            <a:fld id="{AF89915A-2E72-4744-B533-EB234388FFA2}" type="datetimeFigureOut">
              <a:rPr lang="en-US" smtClean="0"/>
              <a:t>4/7/24</a:t>
            </a:fld>
            <a:endParaRPr lang="en-US"/>
          </a:p>
        </p:txBody>
      </p:sp>
      <p:sp>
        <p:nvSpPr>
          <p:cNvPr id="6" name="Footer Placeholder 5"/>
          <p:cNvSpPr>
            <a:spLocks noGrp="1"/>
          </p:cNvSpPr>
          <p:nvPr>
            <p:ph type="ftr" sz="quarter" idx="11"/>
          </p:nvPr>
        </p:nvSpPr>
        <p:spPr/>
        <p:txBody>
          <a:bodyPr/>
          <a:lstStyle>
            <a:lvl1pPr>
              <a:defRPr>
                <a:solidFill>
                  <a:schemeClr val="accent1">
                    <a:lumMod val="75000"/>
                    <a:lumOff val="25000"/>
                  </a:schemeClr>
                </a:solidFill>
              </a:defRPr>
            </a:lvl1pPr>
          </a:lstStyle>
          <a:p>
            <a:endParaRPr lang="en-US"/>
          </a:p>
        </p:txBody>
      </p:sp>
      <p:sp>
        <p:nvSpPr>
          <p:cNvPr id="7" name="Slide Number Placeholder 6"/>
          <p:cNvSpPr>
            <a:spLocks noGrp="1"/>
          </p:cNvSpPr>
          <p:nvPr>
            <p:ph type="sldNum" sz="quarter" idx="12"/>
          </p:nvPr>
        </p:nvSpPr>
        <p:spPr/>
        <p:txBody>
          <a:bodyPr/>
          <a:lstStyle>
            <a:lvl1pPr>
              <a:defRPr>
                <a:solidFill>
                  <a:schemeClr val="accent1">
                    <a:lumMod val="75000"/>
                    <a:lumOff val="25000"/>
                  </a:schemeClr>
                </a:solidFill>
              </a:defRPr>
            </a:lvl1pPr>
          </a:lstStyle>
          <a:p>
            <a:fld id="{C64AE559-C62B-4E0F-B772-EB8F090626FD}" type="slidenum">
              <a:rPr lang="en-US" smtClean="0"/>
              <a:t>‹#›</a:t>
            </a:fld>
            <a:endParaRPr lang="en-US"/>
          </a:p>
        </p:txBody>
      </p:sp>
    </p:spTree>
    <p:extLst>
      <p:ext uri="{BB962C8B-B14F-4D97-AF65-F5344CB8AC3E}">
        <p14:creationId xmlns:p14="http://schemas.microsoft.com/office/powerpoint/2010/main" val="409062160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1193" y="4693389"/>
            <a:ext cx="11029616" cy="566738"/>
          </a:xfrm>
        </p:spPr>
        <p:txBody>
          <a:bodyPr anchor="b">
            <a:normAutofit/>
          </a:bodyPr>
          <a:lstStyle>
            <a:lvl1pPr algn="l">
              <a:defRPr sz="2400" b="0">
                <a:solidFill>
                  <a:schemeClr val="accent1"/>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447817" y="599725"/>
            <a:ext cx="11290859" cy="3557252"/>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581192" y="5260127"/>
            <a:ext cx="11029617" cy="598671"/>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AF89915A-2E72-4744-B533-EB234388FFA2}" type="datetimeFigureOut">
              <a:rPr lang="en-US" smtClean="0"/>
              <a:t>4/7/24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64AE559-C62B-4E0F-B772-EB8F090626FD}" type="slidenum">
              <a:rPr lang="en-US" smtClean="0"/>
              <a:t>‹#›</a:t>
            </a:fld>
            <a:endParaRPr lang="en-US"/>
          </a:p>
        </p:txBody>
      </p:sp>
    </p:spTree>
    <p:extLst>
      <p:ext uri="{BB962C8B-B14F-4D97-AF65-F5344CB8AC3E}">
        <p14:creationId xmlns:p14="http://schemas.microsoft.com/office/powerpoint/2010/main" val="3662500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81192" y="705124"/>
            <a:ext cx="11029616" cy="1189554"/>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581192" y="2336003"/>
            <a:ext cx="11029616" cy="3522794"/>
          </a:xfrm>
          <a:prstGeom prst="rect">
            <a:avLst/>
          </a:prstGeom>
        </p:spPr>
        <p:txBody>
          <a:bodyPr vert="horz" lIns="91440" tIns="45720" rIns="91440" bIns="45720" rtlCol="0" anchor="ct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605951" y="5956137"/>
            <a:ext cx="2844799" cy="365125"/>
          </a:xfrm>
          <a:prstGeom prst="rect">
            <a:avLst/>
          </a:prstGeom>
        </p:spPr>
        <p:txBody>
          <a:bodyPr vert="horz" lIns="91440" tIns="45720" rIns="91440" bIns="45720" rtlCol="0" anchor="ctr"/>
          <a:lstStyle>
            <a:lvl1pPr algn="r">
              <a:defRPr sz="900">
                <a:solidFill>
                  <a:schemeClr val="accent2"/>
                </a:solidFill>
              </a:defRPr>
            </a:lvl1pPr>
          </a:lstStyle>
          <a:p>
            <a:fld id="{AF89915A-2E72-4744-B533-EB234388FFA2}" type="datetimeFigureOut">
              <a:rPr lang="en-US" smtClean="0"/>
              <a:t>4/7/24</a:t>
            </a:fld>
            <a:endParaRPr lang="en-US"/>
          </a:p>
        </p:txBody>
      </p:sp>
      <p:sp>
        <p:nvSpPr>
          <p:cNvPr id="5" name="Footer Placeholder 4"/>
          <p:cNvSpPr>
            <a:spLocks noGrp="1"/>
          </p:cNvSpPr>
          <p:nvPr>
            <p:ph type="ftr" sz="quarter" idx="3"/>
          </p:nvPr>
        </p:nvSpPr>
        <p:spPr>
          <a:xfrm>
            <a:off x="581192" y="5951811"/>
            <a:ext cx="6917210" cy="365125"/>
          </a:xfrm>
          <a:prstGeom prst="rect">
            <a:avLst/>
          </a:prstGeom>
        </p:spPr>
        <p:txBody>
          <a:bodyPr vert="horz" lIns="91440" tIns="45720" rIns="91440" bIns="45720" rtlCol="0" anchor="ctr"/>
          <a:lstStyle>
            <a:lvl1pPr algn="l">
              <a:defRPr sz="900" cap="all">
                <a:solidFill>
                  <a:schemeClr val="accent2"/>
                </a:solidFill>
              </a:defRPr>
            </a:lvl1pPr>
          </a:lstStyle>
          <a:p>
            <a:endParaRPr lang="en-US"/>
          </a:p>
        </p:txBody>
      </p:sp>
      <p:sp>
        <p:nvSpPr>
          <p:cNvPr id="6" name="Slide Number Placeholder 5"/>
          <p:cNvSpPr>
            <a:spLocks noGrp="1"/>
          </p:cNvSpPr>
          <p:nvPr>
            <p:ph type="sldNum" sz="quarter" idx="4"/>
          </p:nvPr>
        </p:nvSpPr>
        <p:spPr>
          <a:xfrm>
            <a:off x="10558300" y="5956137"/>
            <a:ext cx="1052510" cy="365125"/>
          </a:xfrm>
          <a:prstGeom prst="rect">
            <a:avLst/>
          </a:prstGeom>
        </p:spPr>
        <p:txBody>
          <a:bodyPr vert="horz" lIns="91440" tIns="45720" rIns="91440" bIns="45720" rtlCol="0" anchor="ctr"/>
          <a:lstStyle>
            <a:lvl1pPr algn="r">
              <a:defRPr sz="900">
                <a:solidFill>
                  <a:schemeClr val="accent2"/>
                </a:solidFill>
              </a:defRPr>
            </a:lvl1pPr>
          </a:lstStyle>
          <a:p>
            <a:fld id="{C64AE559-C62B-4E0F-B772-EB8F090626FD}" type="slidenum">
              <a:rPr lang="en-US" smtClean="0"/>
              <a:t>‹#›</a:t>
            </a:fld>
            <a:endParaRPr lang="en-US"/>
          </a:p>
        </p:txBody>
      </p:sp>
      <p:sp>
        <p:nvSpPr>
          <p:cNvPr id="9" name="Rectangle 8"/>
          <p:cNvSpPr/>
          <p:nvPr/>
        </p:nvSpPr>
        <p:spPr>
          <a:xfrm>
            <a:off x="446534" y="457200"/>
            <a:ext cx="3703320" cy="9499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a:xfrm>
            <a:off x="8042147" y="453643"/>
            <a:ext cx="3703320" cy="98554"/>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a:xfrm>
            <a:off x="4241830" y="457200"/>
            <a:ext cx="3703320" cy="9144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sp>
    </p:spTree>
    <p:extLst>
      <p:ext uri="{BB962C8B-B14F-4D97-AF65-F5344CB8AC3E}">
        <p14:creationId xmlns:p14="http://schemas.microsoft.com/office/powerpoint/2010/main" val="3029673160"/>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457200" rtl="0" eaLnBrk="1" latinLnBrk="0" hangingPunct="1">
        <a:spcBef>
          <a:spcPct val="0"/>
        </a:spcBef>
        <a:buNone/>
        <a:defRPr sz="2800" b="0" kern="1200" cap="all">
          <a:solidFill>
            <a:schemeClr val="bg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06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800" kern="1200">
          <a:solidFill>
            <a:schemeClr val="tx2"/>
          </a:solidFill>
          <a:latin typeface="+mn-lt"/>
          <a:ea typeface="+mn-ea"/>
          <a:cs typeface="+mn-cs"/>
        </a:defRPr>
      </a:lvl1pPr>
      <a:lvl2pPr marL="630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600" kern="1200">
          <a:solidFill>
            <a:schemeClr val="tx2"/>
          </a:solidFill>
          <a:latin typeface="+mn-lt"/>
          <a:ea typeface="+mn-ea"/>
          <a:cs typeface="+mn-cs"/>
        </a:defRPr>
      </a:lvl2pPr>
      <a:lvl3pPr marL="900000" indent="-270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400" kern="1200">
          <a:solidFill>
            <a:schemeClr val="tx2"/>
          </a:solidFill>
          <a:latin typeface="+mn-lt"/>
          <a:ea typeface="+mn-ea"/>
          <a:cs typeface="+mn-cs"/>
        </a:defRPr>
      </a:lvl3pPr>
      <a:lvl4pPr marL="124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4pPr>
      <a:lvl5pPr marL="160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18.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59AD57-849B-43A7-8A2E-D678AF3A9B49}"/>
              </a:ext>
            </a:extLst>
          </p:cNvPr>
          <p:cNvSpPr>
            <a:spLocks noGrp="1"/>
          </p:cNvSpPr>
          <p:nvPr>
            <p:ph type="ctrTitle"/>
          </p:nvPr>
        </p:nvSpPr>
        <p:spPr/>
        <p:txBody>
          <a:bodyPr/>
          <a:lstStyle/>
          <a:p>
            <a:r>
              <a:rPr lang="en-US" sz="2800" dirty="0"/>
              <a:t>Chapter 14</a:t>
            </a:r>
            <a:br>
              <a:rPr lang="en-US" dirty="0"/>
            </a:br>
            <a:r>
              <a:rPr lang="en-US" dirty="0"/>
              <a:t>cost of capital </a:t>
            </a:r>
          </a:p>
        </p:txBody>
      </p:sp>
      <p:sp>
        <p:nvSpPr>
          <p:cNvPr id="3" name="Subtitle 2">
            <a:extLst>
              <a:ext uri="{FF2B5EF4-FFF2-40B4-BE49-F238E27FC236}">
                <a16:creationId xmlns:a16="http://schemas.microsoft.com/office/drawing/2014/main" id="{DC58533F-C59D-43AB-8977-534626DE1FE8}"/>
              </a:ext>
            </a:extLst>
          </p:cNvPr>
          <p:cNvSpPr>
            <a:spLocks noGrp="1"/>
          </p:cNvSpPr>
          <p:nvPr>
            <p:ph type="subTitle" idx="1"/>
          </p:nvPr>
        </p:nvSpPr>
        <p:spPr/>
        <p:txBody>
          <a:bodyPr/>
          <a:lstStyle/>
          <a:p>
            <a:r>
              <a:rPr lang="en-US" dirty="0"/>
              <a:t>Corporate finance – FIN420</a:t>
            </a:r>
          </a:p>
        </p:txBody>
      </p:sp>
      <p:sp>
        <p:nvSpPr>
          <p:cNvPr id="4" name="TextBox 3">
            <a:extLst>
              <a:ext uri="{FF2B5EF4-FFF2-40B4-BE49-F238E27FC236}">
                <a16:creationId xmlns:a16="http://schemas.microsoft.com/office/drawing/2014/main" id="{51124538-66D8-448C-A1A2-94E129E4D93C}"/>
              </a:ext>
            </a:extLst>
          </p:cNvPr>
          <p:cNvSpPr txBox="1"/>
          <p:nvPr/>
        </p:nvSpPr>
        <p:spPr>
          <a:xfrm>
            <a:off x="4310743" y="4058194"/>
            <a:ext cx="3492137" cy="492443"/>
          </a:xfrm>
          <a:prstGeom prst="rect">
            <a:avLst/>
          </a:prstGeom>
          <a:noFill/>
        </p:spPr>
        <p:txBody>
          <a:bodyPr wrap="square" rtlCol="0">
            <a:spAutoFit/>
          </a:bodyPr>
          <a:lstStyle/>
          <a:p>
            <a:pPr algn="ctr"/>
            <a:r>
              <a:rPr lang="en-US" sz="2600" dirty="0">
                <a:solidFill>
                  <a:schemeClr val="accent2">
                    <a:lumMod val="20000"/>
                    <a:lumOff val="80000"/>
                  </a:schemeClr>
                </a:solidFill>
              </a:rPr>
              <a:t>Spring 2024</a:t>
            </a:r>
          </a:p>
        </p:txBody>
      </p:sp>
    </p:spTree>
    <p:extLst>
      <p:ext uri="{BB962C8B-B14F-4D97-AF65-F5344CB8AC3E}">
        <p14:creationId xmlns:p14="http://schemas.microsoft.com/office/powerpoint/2010/main" val="118280120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CE3654-C94D-4A4B-8E41-C0ADACDFFD2F}"/>
              </a:ext>
            </a:extLst>
          </p:cNvPr>
          <p:cNvSpPr>
            <a:spLocks noGrp="1"/>
          </p:cNvSpPr>
          <p:nvPr>
            <p:ph type="title"/>
          </p:nvPr>
        </p:nvSpPr>
        <p:spPr/>
        <p:txBody>
          <a:bodyPr/>
          <a:lstStyle/>
          <a:p>
            <a:r>
              <a:rPr lang="en-US" altLang="en-US" dirty="0"/>
              <a:t>The </a:t>
            </a:r>
            <a:r>
              <a:rPr lang="en-US" altLang="en-US" dirty="0" err="1"/>
              <a:t>sml</a:t>
            </a:r>
            <a:r>
              <a:rPr lang="en-US" altLang="en-US" dirty="0"/>
              <a:t> approach</a:t>
            </a:r>
            <a:endParaRPr lang="en-US" dirty="0"/>
          </a:p>
        </p:txBody>
      </p:sp>
      <p:sp>
        <p:nvSpPr>
          <p:cNvPr id="3" name="Content Placeholder 2">
            <a:extLst>
              <a:ext uri="{FF2B5EF4-FFF2-40B4-BE49-F238E27FC236}">
                <a16:creationId xmlns:a16="http://schemas.microsoft.com/office/drawing/2014/main" id="{5420F9E0-C8E3-4F95-8701-D20494A92F4D}"/>
              </a:ext>
            </a:extLst>
          </p:cNvPr>
          <p:cNvSpPr>
            <a:spLocks noGrp="1"/>
          </p:cNvSpPr>
          <p:nvPr>
            <p:ph idx="1"/>
          </p:nvPr>
        </p:nvSpPr>
        <p:spPr/>
        <p:txBody>
          <a:bodyPr>
            <a:normAutofit fontScale="92500" lnSpcReduction="10000"/>
          </a:bodyPr>
          <a:lstStyle/>
          <a:p>
            <a:pPr algn="just">
              <a:lnSpc>
                <a:spcPct val="87000"/>
              </a:lnSpc>
              <a:spcBef>
                <a:spcPts val="600"/>
              </a:spcBef>
            </a:pPr>
            <a:r>
              <a:rPr lang="en-US" altLang="en-US" sz="2200" dirty="0"/>
              <a:t>Recall, the </a:t>
            </a:r>
            <a:r>
              <a:rPr lang="en-US" sz="2200" dirty="0">
                <a:solidFill>
                  <a:srgbClr val="221E1F"/>
                </a:solidFill>
              </a:rPr>
              <a:t>required or expected return on a risky investment depends on three things: </a:t>
            </a:r>
          </a:p>
          <a:p>
            <a:pPr marL="869169" lvl="1" indent="-457200">
              <a:lnSpc>
                <a:spcPct val="87000"/>
              </a:lnSpc>
              <a:spcBef>
                <a:spcPts val="600"/>
              </a:spcBef>
              <a:buFont typeface="+mj-lt"/>
              <a:buAutoNum type="arabicPeriod"/>
            </a:pPr>
            <a:r>
              <a:rPr lang="en-US" sz="2100" dirty="0">
                <a:solidFill>
                  <a:srgbClr val="221E1F"/>
                </a:solidFill>
              </a:rPr>
              <a:t>Risk-free rate, </a:t>
            </a:r>
            <a:r>
              <a:rPr lang="en-US" sz="2100" i="1" dirty="0">
                <a:solidFill>
                  <a:srgbClr val="221E1F"/>
                </a:solidFill>
              </a:rPr>
              <a:t>R</a:t>
            </a:r>
            <a:r>
              <a:rPr lang="en-US" sz="2100" i="1" baseline="-25000" dirty="0">
                <a:solidFill>
                  <a:srgbClr val="221E1F"/>
                </a:solidFill>
              </a:rPr>
              <a:t>f</a:t>
            </a:r>
            <a:r>
              <a:rPr lang="en-US" sz="2100" i="1" dirty="0">
                <a:solidFill>
                  <a:srgbClr val="221E1F"/>
                </a:solidFill>
              </a:rPr>
              <a:t> </a:t>
            </a:r>
            <a:endParaRPr lang="en-US" sz="2100" dirty="0">
              <a:solidFill>
                <a:srgbClr val="221E1F"/>
              </a:solidFill>
            </a:endParaRPr>
          </a:p>
          <a:p>
            <a:pPr marL="869169" lvl="1" indent="-457200">
              <a:lnSpc>
                <a:spcPct val="87000"/>
              </a:lnSpc>
              <a:spcBef>
                <a:spcPts val="600"/>
              </a:spcBef>
              <a:buFont typeface="+mj-lt"/>
              <a:buAutoNum type="arabicPeriod"/>
            </a:pPr>
            <a:r>
              <a:rPr lang="en-US" sz="2100" dirty="0">
                <a:solidFill>
                  <a:srgbClr val="221E1F"/>
                </a:solidFill>
              </a:rPr>
              <a:t>Market risk premium, E(</a:t>
            </a:r>
            <a:r>
              <a:rPr lang="en-US" sz="2100" i="1" dirty="0">
                <a:solidFill>
                  <a:srgbClr val="221E1F"/>
                </a:solidFill>
              </a:rPr>
              <a:t>R</a:t>
            </a:r>
            <a:r>
              <a:rPr lang="en-US" sz="2100" i="1" baseline="-25000" dirty="0">
                <a:solidFill>
                  <a:srgbClr val="221E1F"/>
                </a:solidFill>
              </a:rPr>
              <a:t>M</a:t>
            </a:r>
            <a:r>
              <a:rPr lang="en-US" sz="2100" dirty="0">
                <a:solidFill>
                  <a:srgbClr val="221E1F"/>
                </a:solidFill>
              </a:rPr>
              <a:t>) − </a:t>
            </a:r>
            <a:r>
              <a:rPr lang="en-US" sz="2100" i="1" dirty="0">
                <a:solidFill>
                  <a:srgbClr val="221E1F"/>
                </a:solidFill>
              </a:rPr>
              <a:t>R</a:t>
            </a:r>
            <a:r>
              <a:rPr lang="en-US" sz="2100" i="1" baseline="-25000" dirty="0">
                <a:solidFill>
                  <a:srgbClr val="221E1F"/>
                </a:solidFill>
              </a:rPr>
              <a:t>f</a:t>
            </a:r>
            <a:r>
              <a:rPr lang="en-US" sz="2100" i="1" dirty="0">
                <a:solidFill>
                  <a:srgbClr val="221E1F"/>
                </a:solidFill>
              </a:rPr>
              <a:t> </a:t>
            </a:r>
            <a:endParaRPr lang="en-US" sz="2100" dirty="0">
              <a:solidFill>
                <a:srgbClr val="221E1F"/>
              </a:solidFill>
            </a:endParaRPr>
          </a:p>
          <a:p>
            <a:pPr marL="869169" lvl="1" indent="-457200">
              <a:lnSpc>
                <a:spcPct val="87000"/>
              </a:lnSpc>
              <a:spcBef>
                <a:spcPts val="600"/>
              </a:spcBef>
              <a:buFont typeface="+mj-lt"/>
              <a:buAutoNum type="arabicPeriod"/>
            </a:pPr>
            <a:r>
              <a:rPr lang="en-US" sz="2100" dirty="0">
                <a:solidFill>
                  <a:srgbClr val="221E1F"/>
                </a:solidFill>
              </a:rPr>
              <a:t>Systematic risk of the asset relative to the average, which we called its beta coefficient, β</a:t>
            </a:r>
          </a:p>
          <a:p>
            <a:pPr algn="just">
              <a:lnSpc>
                <a:spcPct val="87000"/>
              </a:lnSpc>
              <a:spcBef>
                <a:spcPts val="600"/>
              </a:spcBef>
            </a:pPr>
            <a:endParaRPr lang="en-US" sz="2200" dirty="0">
              <a:solidFill>
                <a:srgbClr val="221E1F"/>
              </a:solidFill>
            </a:endParaRPr>
          </a:p>
          <a:p>
            <a:pPr algn="just">
              <a:lnSpc>
                <a:spcPct val="87000"/>
              </a:lnSpc>
              <a:spcBef>
                <a:spcPts val="600"/>
              </a:spcBef>
            </a:pPr>
            <a:r>
              <a:rPr lang="en-US" sz="2200" dirty="0">
                <a:solidFill>
                  <a:srgbClr val="221E1F"/>
                </a:solidFill>
              </a:rPr>
              <a:t>Using SML, we can write the expected return on the company’s equity, E(</a:t>
            </a:r>
            <a:r>
              <a:rPr lang="en-US" sz="2200" i="1" dirty="0">
                <a:solidFill>
                  <a:srgbClr val="221E1F"/>
                </a:solidFill>
              </a:rPr>
              <a:t>R</a:t>
            </a:r>
            <a:r>
              <a:rPr lang="en-US" sz="2200" i="1" baseline="-25000" dirty="0">
                <a:solidFill>
                  <a:srgbClr val="221E1F"/>
                </a:solidFill>
              </a:rPr>
              <a:t>E</a:t>
            </a:r>
            <a:r>
              <a:rPr lang="en-US" sz="2200" dirty="0">
                <a:solidFill>
                  <a:srgbClr val="221E1F"/>
                </a:solidFill>
              </a:rPr>
              <a:t>), as follows, where </a:t>
            </a:r>
            <a:r>
              <a:rPr lang="el-GR" sz="2400" dirty="0">
                <a:solidFill>
                  <a:srgbClr val="221E1F"/>
                </a:solidFill>
              </a:rPr>
              <a:t>β</a:t>
            </a:r>
            <a:r>
              <a:rPr lang="en-US" sz="2400" i="1" baseline="-25000" dirty="0">
                <a:solidFill>
                  <a:srgbClr val="221E1F"/>
                </a:solidFill>
              </a:rPr>
              <a:t>E  </a:t>
            </a:r>
            <a:r>
              <a:rPr lang="en-US" sz="2200" dirty="0">
                <a:solidFill>
                  <a:srgbClr val="221E1F"/>
                </a:solidFill>
              </a:rPr>
              <a:t>is the estimated beta: </a:t>
            </a:r>
          </a:p>
          <a:p>
            <a:pPr lvl="1" algn="just">
              <a:lnSpc>
                <a:spcPct val="87000"/>
              </a:lnSpc>
              <a:spcBef>
                <a:spcPts val="600"/>
              </a:spcBef>
            </a:pPr>
            <a:r>
              <a:rPr lang="en-US" sz="2100" dirty="0">
                <a:solidFill>
                  <a:srgbClr val="221E1F"/>
                </a:solidFill>
              </a:rPr>
              <a:t>E(</a:t>
            </a:r>
            <a:r>
              <a:rPr lang="en-US" sz="2100" i="1" dirty="0">
                <a:solidFill>
                  <a:srgbClr val="221E1F"/>
                </a:solidFill>
              </a:rPr>
              <a:t>R</a:t>
            </a:r>
            <a:r>
              <a:rPr lang="en-US" sz="2100" i="1" baseline="-25000" dirty="0">
                <a:solidFill>
                  <a:srgbClr val="221E1F"/>
                </a:solidFill>
              </a:rPr>
              <a:t>E</a:t>
            </a:r>
            <a:r>
              <a:rPr lang="en-US" sz="2100" dirty="0">
                <a:solidFill>
                  <a:srgbClr val="221E1F"/>
                </a:solidFill>
              </a:rPr>
              <a:t>) = </a:t>
            </a:r>
            <a:r>
              <a:rPr lang="en-US" sz="2100" i="1" dirty="0">
                <a:solidFill>
                  <a:srgbClr val="221E1F"/>
                </a:solidFill>
              </a:rPr>
              <a:t>R</a:t>
            </a:r>
            <a:r>
              <a:rPr lang="en-US" sz="2100" i="1" baseline="-25000" dirty="0">
                <a:solidFill>
                  <a:srgbClr val="221E1F"/>
                </a:solidFill>
              </a:rPr>
              <a:t>f</a:t>
            </a:r>
            <a:r>
              <a:rPr lang="en-US" sz="2100" i="1" dirty="0">
                <a:solidFill>
                  <a:srgbClr val="221E1F"/>
                </a:solidFill>
              </a:rPr>
              <a:t> </a:t>
            </a:r>
            <a:r>
              <a:rPr lang="en-US" sz="2100" dirty="0">
                <a:solidFill>
                  <a:srgbClr val="221E1F"/>
                </a:solidFill>
              </a:rPr>
              <a:t>+ </a:t>
            </a:r>
            <a:r>
              <a:rPr lang="el-GR" sz="2100" dirty="0">
                <a:solidFill>
                  <a:srgbClr val="221E1F"/>
                </a:solidFill>
              </a:rPr>
              <a:t>β</a:t>
            </a:r>
            <a:r>
              <a:rPr lang="en-US" sz="2100" i="1" baseline="-25000" dirty="0">
                <a:solidFill>
                  <a:srgbClr val="221E1F"/>
                </a:solidFill>
              </a:rPr>
              <a:t>E</a:t>
            </a:r>
            <a:r>
              <a:rPr lang="en-US" sz="2100" i="1" dirty="0">
                <a:solidFill>
                  <a:srgbClr val="221E1F"/>
                </a:solidFill>
              </a:rPr>
              <a:t> </a:t>
            </a:r>
            <a:r>
              <a:rPr lang="en-US" sz="2100" dirty="0">
                <a:solidFill>
                  <a:srgbClr val="221E1F"/>
                </a:solidFill>
              </a:rPr>
              <a:t>× [E(</a:t>
            </a:r>
            <a:r>
              <a:rPr lang="en-US" sz="2100" i="1" dirty="0">
                <a:solidFill>
                  <a:srgbClr val="221E1F"/>
                </a:solidFill>
              </a:rPr>
              <a:t>R</a:t>
            </a:r>
            <a:r>
              <a:rPr lang="en-US" sz="2100" i="1" baseline="-25000" dirty="0">
                <a:solidFill>
                  <a:srgbClr val="221E1F"/>
                </a:solidFill>
              </a:rPr>
              <a:t>M</a:t>
            </a:r>
            <a:r>
              <a:rPr lang="en-US" sz="2100" dirty="0">
                <a:solidFill>
                  <a:srgbClr val="221E1F"/>
                </a:solidFill>
              </a:rPr>
              <a:t>) − </a:t>
            </a:r>
            <a:r>
              <a:rPr lang="en-US" sz="2100" i="1" dirty="0">
                <a:solidFill>
                  <a:srgbClr val="221E1F"/>
                </a:solidFill>
              </a:rPr>
              <a:t>R</a:t>
            </a:r>
            <a:r>
              <a:rPr lang="en-US" sz="2100" i="1" baseline="-25000" dirty="0">
                <a:solidFill>
                  <a:srgbClr val="221E1F"/>
                </a:solidFill>
              </a:rPr>
              <a:t>f</a:t>
            </a:r>
            <a:r>
              <a:rPr lang="en-US" sz="2100" dirty="0">
                <a:solidFill>
                  <a:srgbClr val="221E1F"/>
                </a:solidFill>
              </a:rPr>
              <a:t>] </a:t>
            </a:r>
          </a:p>
          <a:p>
            <a:pPr algn="just">
              <a:lnSpc>
                <a:spcPct val="87000"/>
              </a:lnSpc>
              <a:spcBef>
                <a:spcPts val="600"/>
              </a:spcBef>
            </a:pPr>
            <a:endParaRPr lang="en-US" sz="2200" dirty="0">
              <a:solidFill>
                <a:srgbClr val="221E1F"/>
              </a:solidFill>
            </a:endParaRPr>
          </a:p>
          <a:p>
            <a:pPr algn="just">
              <a:lnSpc>
                <a:spcPct val="87000"/>
              </a:lnSpc>
              <a:spcBef>
                <a:spcPts val="600"/>
              </a:spcBef>
            </a:pPr>
            <a:r>
              <a:rPr lang="en-US" sz="2200" dirty="0">
                <a:solidFill>
                  <a:srgbClr val="221E1F"/>
                </a:solidFill>
              </a:rPr>
              <a:t>Dropping the Es denoting expectations, the required return form the SML, </a:t>
            </a:r>
            <a:r>
              <a:rPr lang="en-US" sz="2200" i="1" dirty="0">
                <a:solidFill>
                  <a:srgbClr val="221E1F"/>
                </a:solidFill>
              </a:rPr>
              <a:t>R</a:t>
            </a:r>
            <a:r>
              <a:rPr lang="en-US" sz="2200" i="1" baseline="-25000" dirty="0">
                <a:solidFill>
                  <a:srgbClr val="221E1F"/>
                </a:solidFill>
              </a:rPr>
              <a:t>E</a:t>
            </a:r>
            <a:r>
              <a:rPr lang="en-US" sz="2200" dirty="0">
                <a:solidFill>
                  <a:srgbClr val="221E1F"/>
                </a:solidFill>
              </a:rPr>
              <a:t>, can be written as:</a:t>
            </a:r>
          </a:p>
        </p:txBody>
      </p:sp>
      <p:pic>
        <p:nvPicPr>
          <p:cNvPr id="4" name="Picture 3">
            <a:extLst>
              <a:ext uri="{FF2B5EF4-FFF2-40B4-BE49-F238E27FC236}">
                <a16:creationId xmlns:a16="http://schemas.microsoft.com/office/drawing/2014/main" id="{31852B2E-A905-4EF0-BB00-E030189F20C1}"/>
              </a:ext>
            </a:extLst>
          </p:cNvPr>
          <p:cNvPicPr>
            <a:picLocks noChangeAspect="1"/>
          </p:cNvPicPr>
          <p:nvPr/>
        </p:nvPicPr>
        <p:blipFill>
          <a:blip r:embed="rId2"/>
          <a:stretch>
            <a:fillRect/>
          </a:stretch>
        </p:blipFill>
        <p:spPr>
          <a:xfrm>
            <a:off x="4326923" y="5926183"/>
            <a:ext cx="3037059" cy="604838"/>
          </a:xfrm>
          <a:prstGeom prst="rect">
            <a:avLst/>
          </a:prstGeom>
        </p:spPr>
      </p:pic>
    </p:spTree>
    <p:extLst>
      <p:ext uri="{BB962C8B-B14F-4D97-AF65-F5344CB8AC3E}">
        <p14:creationId xmlns:p14="http://schemas.microsoft.com/office/powerpoint/2010/main" val="419877189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B040FC-A3E3-4631-A5A0-AB03E3E4A9BA}"/>
              </a:ext>
            </a:extLst>
          </p:cNvPr>
          <p:cNvSpPr>
            <a:spLocks noGrp="1"/>
          </p:cNvSpPr>
          <p:nvPr>
            <p:ph type="title"/>
          </p:nvPr>
        </p:nvSpPr>
        <p:spPr/>
        <p:txBody>
          <a:bodyPr/>
          <a:lstStyle/>
          <a:p>
            <a:r>
              <a:rPr lang="en-US" altLang="en-US" dirty="0"/>
              <a:t>Implementing The </a:t>
            </a:r>
            <a:r>
              <a:rPr lang="en-US" altLang="en-US" dirty="0" err="1"/>
              <a:t>sml</a:t>
            </a:r>
            <a:r>
              <a:rPr lang="en-US" altLang="en-US" dirty="0"/>
              <a:t> approach</a:t>
            </a:r>
            <a:endParaRPr lang="en-US" dirty="0"/>
          </a:p>
        </p:txBody>
      </p:sp>
      <p:sp>
        <p:nvSpPr>
          <p:cNvPr id="3" name="Content Placeholder 2">
            <a:extLst>
              <a:ext uri="{FF2B5EF4-FFF2-40B4-BE49-F238E27FC236}">
                <a16:creationId xmlns:a16="http://schemas.microsoft.com/office/drawing/2014/main" id="{ADCF4731-E0E7-4F87-A82E-14621A65C355}"/>
              </a:ext>
            </a:extLst>
          </p:cNvPr>
          <p:cNvSpPr>
            <a:spLocks noGrp="1"/>
          </p:cNvSpPr>
          <p:nvPr>
            <p:ph idx="1"/>
          </p:nvPr>
        </p:nvSpPr>
        <p:spPr>
          <a:xfrm>
            <a:off x="581192" y="2180496"/>
            <a:ext cx="11029615" cy="4821195"/>
          </a:xfrm>
        </p:spPr>
        <p:txBody>
          <a:bodyPr>
            <a:normAutofit fontScale="92500" lnSpcReduction="20000"/>
          </a:bodyPr>
          <a:lstStyle/>
          <a:p>
            <a:pPr algn="just">
              <a:lnSpc>
                <a:spcPct val="87000"/>
              </a:lnSpc>
              <a:spcBef>
                <a:spcPts val="600"/>
              </a:spcBef>
            </a:pPr>
            <a:r>
              <a:rPr lang="en-US" altLang="en-US" sz="2200" dirty="0"/>
              <a:t>To use the SML approach, we need the following:</a:t>
            </a:r>
          </a:p>
          <a:p>
            <a:pPr marL="869169" lvl="1" indent="-457200" algn="just">
              <a:lnSpc>
                <a:spcPct val="87000"/>
              </a:lnSpc>
              <a:spcBef>
                <a:spcPts val="600"/>
              </a:spcBef>
              <a:buFont typeface="+mj-lt"/>
              <a:buAutoNum type="arabicPeriod"/>
            </a:pPr>
            <a:r>
              <a:rPr lang="en-US" sz="2100" dirty="0">
                <a:solidFill>
                  <a:srgbClr val="221E1F"/>
                </a:solidFill>
              </a:rPr>
              <a:t>A risk-free rate, </a:t>
            </a:r>
            <a:r>
              <a:rPr lang="en-US" sz="2100" i="1" dirty="0">
                <a:solidFill>
                  <a:srgbClr val="221E1F"/>
                </a:solidFill>
              </a:rPr>
              <a:t>R</a:t>
            </a:r>
            <a:r>
              <a:rPr lang="en-US" sz="2100" i="1" baseline="-25000" dirty="0">
                <a:solidFill>
                  <a:srgbClr val="221E1F"/>
                </a:solidFill>
              </a:rPr>
              <a:t>f</a:t>
            </a:r>
            <a:r>
              <a:rPr lang="en-US" sz="2100" i="1" dirty="0">
                <a:solidFill>
                  <a:srgbClr val="221E1F"/>
                </a:solidFill>
              </a:rPr>
              <a:t> </a:t>
            </a:r>
          </a:p>
          <a:p>
            <a:pPr lvl="2" algn="just">
              <a:lnSpc>
                <a:spcPct val="87000"/>
              </a:lnSpc>
              <a:spcBef>
                <a:spcPts val="600"/>
              </a:spcBef>
            </a:pPr>
            <a:r>
              <a:rPr lang="en-US" sz="2000" dirty="0">
                <a:solidFill>
                  <a:srgbClr val="221E1F"/>
                </a:solidFill>
              </a:rPr>
              <a:t>U.S. T-bills were paying about 1.53% as this chapter was being written, so we will use this as our risk-free rate</a:t>
            </a:r>
            <a:endParaRPr lang="en-US" sz="2000" i="1" dirty="0">
              <a:solidFill>
                <a:srgbClr val="221E1F"/>
              </a:solidFill>
            </a:endParaRPr>
          </a:p>
          <a:p>
            <a:pPr marL="869169" lvl="1" indent="-457200" algn="just">
              <a:lnSpc>
                <a:spcPct val="87000"/>
              </a:lnSpc>
              <a:spcBef>
                <a:spcPts val="600"/>
              </a:spcBef>
              <a:buFont typeface="+mj-lt"/>
              <a:buAutoNum type="arabicPeriod"/>
            </a:pPr>
            <a:r>
              <a:rPr lang="en-US" sz="2100" dirty="0">
                <a:solidFill>
                  <a:srgbClr val="221E1F"/>
                </a:solidFill>
              </a:rPr>
              <a:t>An estimate of the market risk premium, E(</a:t>
            </a:r>
            <a:r>
              <a:rPr lang="en-US" sz="2100" i="1" dirty="0">
                <a:solidFill>
                  <a:srgbClr val="221E1F"/>
                </a:solidFill>
              </a:rPr>
              <a:t>R</a:t>
            </a:r>
            <a:r>
              <a:rPr lang="en-US" sz="2100" i="1" baseline="-25000" dirty="0">
                <a:solidFill>
                  <a:srgbClr val="221E1F"/>
                </a:solidFill>
              </a:rPr>
              <a:t>M</a:t>
            </a:r>
            <a:r>
              <a:rPr lang="en-US" sz="2100" dirty="0">
                <a:solidFill>
                  <a:srgbClr val="221E1F"/>
                </a:solidFill>
              </a:rPr>
              <a:t>) − </a:t>
            </a:r>
            <a:r>
              <a:rPr lang="en-US" sz="2100" i="1" dirty="0">
                <a:solidFill>
                  <a:srgbClr val="221E1F"/>
                </a:solidFill>
              </a:rPr>
              <a:t>R</a:t>
            </a:r>
            <a:r>
              <a:rPr lang="en-US" sz="2100" i="1" baseline="-25000" dirty="0">
                <a:solidFill>
                  <a:srgbClr val="221E1F"/>
                </a:solidFill>
              </a:rPr>
              <a:t>f</a:t>
            </a:r>
            <a:r>
              <a:rPr lang="en-US" sz="2100" i="1" dirty="0">
                <a:solidFill>
                  <a:srgbClr val="221E1F"/>
                </a:solidFill>
              </a:rPr>
              <a:t> </a:t>
            </a:r>
          </a:p>
          <a:p>
            <a:pPr lvl="2" algn="just">
              <a:lnSpc>
                <a:spcPct val="87000"/>
              </a:lnSpc>
              <a:spcBef>
                <a:spcPts val="600"/>
              </a:spcBef>
            </a:pPr>
            <a:r>
              <a:rPr lang="en-US" sz="2000" dirty="0">
                <a:solidFill>
                  <a:srgbClr val="221E1F"/>
                </a:solidFill>
              </a:rPr>
              <a:t>Recall from Chapter 12 that one estimate of the market risk premium (based on large common stocks) is about 7%</a:t>
            </a:r>
            <a:endParaRPr lang="en-US" sz="2000" i="1" dirty="0">
              <a:solidFill>
                <a:srgbClr val="221E1F"/>
              </a:solidFill>
            </a:endParaRPr>
          </a:p>
          <a:p>
            <a:pPr marL="869169" lvl="1" indent="-457200" algn="just">
              <a:lnSpc>
                <a:spcPct val="87000"/>
              </a:lnSpc>
              <a:spcBef>
                <a:spcPts val="600"/>
              </a:spcBef>
              <a:buFont typeface="+mj-lt"/>
              <a:buAutoNum type="arabicPeriod"/>
            </a:pPr>
            <a:r>
              <a:rPr lang="en-US" sz="2100" dirty="0">
                <a:solidFill>
                  <a:srgbClr val="221E1F"/>
                </a:solidFill>
              </a:rPr>
              <a:t>An estimate of the relevant beta, β</a:t>
            </a:r>
            <a:r>
              <a:rPr lang="en-US" sz="2100" i="1" baseline="-25000" dirty="0">
                <a:solidFill>
                  <a:srgbClr val="221E1F"/>
                </a:solidFill>
              </a:rPr>
              <a:t>E</a:t>
            </a:r>
          </a:p>
          <a:p>
            <a:pPr lvl="2" algn="just">
              <a:lnSpc>
                <a:spcPct val="87000"/>
              </a:lnSpc>
              <a:spcBef>
                <a:spcPts val="600"/>
              </a:spcBef>
            </a:pPr>
            <a:r>
              <a:rPr lang="en-US" sz="2000" dirty="0">
                <a:solidFill>
                  <a:srgbClr val="221E1F"/>
                </a:solidFill>
              </a:rPr>
              <a:t>Beta coefficients for publicly traded companies are widely available</a:t>
            </a:r>
          </a:p>
          <a:p>
            <a:pPr algn="just">
              <a:lnSpc>
                <a:spcPct val="87000"/>
              </a:lnSpc>
              <a:spcBef>
                <a:spcPts val="600"/>
              </a:spcBef>
            </a:pPr>
            <a:endParaRPr lang="en-US" sz="2200" dirty="0">
              <a:solidFill>
                <a:srgbClr val="221E1F"/>
              </a:solidFill>
            </a:endParaRPr>
          </a:p>
          <a:p>
            <a:pPr algn="just">
              <a:lnSpc>
                <a:spcPct val="87000"/>
              </a:lnSpc>
              <a:spcBef>
                <a:spcPts val="600"/>
              </a:spcBef>
            </a:pPr>
            <a:r>
              <a:rPr lang="en-US" sz="2200" dirty="0">
                <a:solidFill>
                  <a:srgbClr val="221E1F"/>
                </a:solidFill>
              </a:rPr>
              <a:t>In Chapter 13, we saw Walt Disney had an estimated beta of 1.11 (Table 13.8). We could estimate Walt Disney’s cost of equity as: </a:t>
            </a:r>
          </a:p>
          <a:p>
            <a:pPr marL="686016" lvl="2" indent="0" algn="just">
              <a:lnSpc>
                <a:spcPct val="87000"/>
              </a:lnSpc>
              <a:spcBef>
                <a:spcPts val="600"/>
              </a:spcBef>
              <a:buNone/>
            </a:pPr>
            <a:r>
              <a:rPr lang="pt-BR" sz="2100" i="1" dirty="0">
                <a:solidFill>
                  <a:srgbClr val="221E1F"/>
                </a:solidFill>
              </a:rPr>
              <a:t>R</a:t>
            </a:r>
            <a:r>
              <a:rPr lang="pt-BR" sz="2100" i="1" baseline="-25000" dirty="0">
                <a:solidFill>
                  <a:srgbClr val="221E1F"/>
                </a:solidFill>
              </a:rPr>
              <a:t>Walt Disney </a:t>
            </a:r>
            <a:r>
              <a:rPr lang="pt-BR" sz="2100" dirty="0">
                <a:solidFill>
                  <a:srgbClr val="221E1F"/>
                </a:solidFill>
              </a:rPr>
              <a:t>= </a:t>
            </a:r>
            <a:r>
              <a:rPr lang="pt-BR" sz="2100" i="1" dirty="0">
                <a:solidFill>
                  <a:srgbClr val="221E1F"/>
                </a:solidFill>
              </a:rPr>
              <a:t>R</a:t>
            </a:r>
            <a:r>
              <a:rPr lang="pt-BR" sz="2100" i="1" baseline="-25000" dirty="0">
                <a:solidFill>
                  <a:srgbClr val="221E1F"/>
                </a:solidFill>
              </a:rPr>
              <a:t>f</a:t>
            </a:r>
            <a:r>
              <a:rPr lang="pt-BR" sz="2100" i="1" dirty="0">
                <a:solidFill>
                  <a:srgbClr val="221E1F"/>
                </a:solidFill>
              </a:rPr>
              <a:t> </a:t>
            </a:r>
            <a:r>
              <a:rPr lang="pt-BR" sz="2100" dirty="0">
                <a:solidFill>
                  <a:srgbClr val="221E1F"/>
                </a:solidFill>
              </a:rPr>
              <a:t>+ β</a:t>
            </a:r>
            <a:r>
              <a:rPr lang="pt-BR" sz="2100" i="1" baseline="-25000" dirty="0">
                <a:solidFill>
                  <a:srgbClr val="221E1F"/>
                </a:solidFill>
              </a:rPr>
              <a:t>Walt Disney </a:t>
            </a:r>
            <a:r>
              <a:rPr lang="pt-BR" sz="2100" dirty="0">
                <a:solidFill>
                  <a:srgbClr val="221E1F"/>
                </a:solidFill>
              </a:rPr>
              <a:t>× (</a:t>
            </a:r>
            <a:r>
              <a:rPr lang="pt-BR" sz="2100" i="1" dirty="0">
                <a:solidFill>
                  <a:srgbClr val="221E1F"/>
                </a:solidFill>
              </a:rPr>
              <a:t>R</a:t>
            </a:r>
            <a:r>
              <a:rPr lang="pt-BR" sz="2100" i="1" baseline="-25000" dirty="0">
                <a:solidFill>
                  <a:srgbClr val="221E1F"/>
                </a:solidFill>
              </a:rPr>
              <a:t>M</a:t>
            </a:r>
            <a:r>
              <a:rPr lang="pt-BR" sz="2100" i="1" dirty="0">
                <a:solidFill>
                  <a:srgbClr val="221E1F"/>
                </a:solidFill>
              </a:rPr>
              <a:t> </a:t>
            </a:r>
            <a:r>
              <a:rPr lang="pt-BR" sz="2100" dirty="0">
                <a:solidFill>
                  <a:srgbClr val="221E1F"/>
                </a:solidFill>
              </a:rPr>
              <a:t>− </a:t>
            </a:r>
            <a:r>
              <a:rPr lang="pt-BR" sz="2100" i="1" dirty="0">
                <a:solidFill>
                  <a:srgbClr val="221E1F"/>
                </a:solidFill>
              </a:rPr>
              <a:t>R</a:t>
            </a:r>
            <a:r>
              <a:rPr lang="pt-BR" sz="2100" i="1" baseline="-25000" dirty="0">
                <a:solidFill>
                  <a:srgbClr val="221E1F"/>
                </a:solidFill>
              </a:rPr>
              <a:t>f</a:t>
            </a:r>
            <a:r>
              <a:rPr lang="pt-BR" sz="2100" dirty="0">
                <a:solidFill>
                  <a:srgbClr val="221E1F"/>
                </a:solidFill>
              </a:rPr>
              <a:t>) </a:t>
            </a:r>
          </a:p>
          <a:p>
            <a:pPr marL="685800" lvl="2" indent="1023938" algn="just">
              <a:lnSpc>
                <a:spcPct val="87000"/>
              </a:lnSpc>
              <a:spcBef>
                <a:spcPts val="600"/>
              </a:spcBef>
              <a:buNone/>
            </a:pPr>
            <a:r>
              <a:rPr lang="pt-BR" sz="2100" dirty="0">
                <a:solidFill>
                  <a:srgbClr val="221E1F"/>
                </a:solidFill>
              </a:rPr>
              <a:t>= .0153 + 1.11 × .07 </a:t>
            </a:r>
          </a:p>
          <a:p>
            <a:pPr marL="685800" lvl="2" indent="1023938" algn="just">
              <a:lnSpc>
                <a:spcPct val="87000"/>
              </a:lnSpc>
              <a:spcBef>
                <a:spcPts val="600"/>
              </a:spcBef>
              <a:buNone/>
            </a:pPr>
            <a:r>
              <a:rPr lang="pt-BR" sz="2100" dirty="0">
                <a:solidFill>
                  <a:srgbClr val="221E1F"/>
                </a:solidFill>
              </a:rPr>
              <a:t>= .0930, or </a:t>
            </a:r>
            <a:r>
              <a:rPr lang="pt-BR" sz="2100" b="1" dirty="0">
                <a:solidFill>
                  <a:schemeClr val="accent1">
                    <a:lumMod val="75000"/>
                  </a:schemeClr>
                </a:solidFill>
              </a:rPr>
              <a:t>9.30%</a:t>
            </a:r>
            <a:endParaRPr lang="en-US" sz="2100" b="1" i="1" baseline="-25000" dirty="0">
              <a:solidFill>
                <a:schemeClr val="accent1">
                  <a:lumMod val="75000"/>
                </a:schemeClr>
              </a:solidFill>
            </a:endParaRPr>
          </a:p>
          <a:p>
            <a:endParaRPr lang="en-US" dirty="0"/>
          </a:p>
        </p:txBody>
      </p:sp>
    </p:spTree>
    <p:extLst>
      <p:ext uri="{BB962C8B-B14F-4D97-AF65-F5344CB8AC3E}">
        <p14:creationId xmlns:p14="http://schemas.microsoft.com/office/powerpoint/2010/main" val="313339044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D8E00F-78BA-470D-9D70-D95496BF53DF}"/>
              </a:ext>
            </a:extLst>
          </p:cNvPr>
          <p:cNvSpPr>
            <a:spLocks noGrp="1"/>
          </p:cNvSpPr>
          <p:nvPr>
            <p:ph type="title"/>
          </p:nvPr>
        </p:nvSpPr>
        <p:spPr/>
        <p:txBody>
          <a:bodyPr/>
          <a:lstStyle/>
          <a:p>
            <a:r>
              <a:rPr lang="en-US" altLang="en-US" dirty="0"/>
              <a:t>Advantages and disadvantages of The </a:t>
            </a:r>
            <a:r>
              <a:rPr lang="en-US" altLang="en-US" dirty="0" err="1"/>
              <a:t>sml</a:t>
            </a:r>
            <a:r>
              <a:rPr lang="en-US" altLang="en-US" dirty="0"/>
              <a:t> approach</a:t>
            </a:r>
            <a:endParaRPr lang="en-US" dirty="0"/>
          </a:p>
        </p:txBody>
      </p:sp>
      <p:sp>
        <p:nvSpPr>
          <p:cNvPr id="3" name="Content Placeholder 2">
            <a:extLst>
              <a:ext uri="{FF2B5EF4-FFF2-40B4-BE49-F238E27FC236}">
                <a16:creationId xmlns:a16="http://schemas.microsoft.com/office/drawing/2014/main" id="{2F9DDADC-A232-42D3-BB54-1763DED11725}"/>
              </a:ext>
            </a:extLst>
          </p:cNvPr>
          <p:cNvSpPr>
            <a:spLocks noGrp="1"/>
          </p:cNvSpPr>
          <p:nvPr>
            <p:ph idx="1"/>
          </p:nvPr>
        </p:nvSpPr>
        <p:spPr/>
        <p:txBody>
          <a:bodyPr/>
          <a:lstStyle/>
          <a:p>
            <a:pPr algn="just">
              <a:lnSpc>
                <a:spcPct val="87000"/>
              </a:lnSpc>
              <a:spcBef>
                <a:spcPts val="600"/>
              </a:spcBef>
            </a:pPr>
            <a:r>
              <a:rPr lang="en-US" sz="2200" dirty="0">
                <a:solidFill>
                  <a:srgbClr val="221E1F"/>
                </a:solidFill>
              </a:rPr>
              <a:t>SML approach has two primary advantages:</a:t>
            </a:r>
          </a:p>
          <a:p>
            <a:pPr lvl="1" algn="just">
              <a:lnSpc>
                <a:spcPct val="87000"/>
              </a:lnSpc>
              <a:spcBef>
                <a:spcPts val="600"/>
              </a:spcBef>
            </a:pPr>
            <a:r>
              <a:rPr lang="en-US" sz="2100" dirty="0">
                <a:solidFill>
                  <a:srgbClr val="221E1F"/>
                </a:solidFill>
              </a:rPr>
              <a:t>It explicitly adjusts for risk</a:t>
            </a:r>
          </a:p>
          <a:p>
            <a:pPr lvl="1" algn="just">
              <a:lnSpc>
                <a:spcPct val="87000"/>
              </a:lnSpc>
              <a:spcBef>
                <a:spcPts val="600"/>
              </a:spcBef>
            </a:pPr>
            <a:r>
              <a:rPr lang="en-US" sz="2100" dirty="0">
                <a:solidFill>
                  <a:srgbClr val="221E1F"/>
                </a:solidFill>
              </a:rPr>
              <a:t>It is applicable to companies other than just those with steady dividend growth</a:t>
            </a:r>
          </a:p>
          <a:p>
            <a:pPr algn="just">
              <a:lnSpc>
                <a:spcPct val="87000"/>
              </a:lnSpc>
              <a:spcBef>
                <a:spcPts val="600"/>
              </a:spcBef>
            </a:pPr>
            <a:endParaRPr lang="en-US" altLang="en-US" sz="2200" dirty="0">
              <a:solidFill>
                <a:srgbClr val="221E1F"/>
              </a:solidFill>
            </a:endParaRPr>
          </a:p>
          <a:p>
            <a:pPr algn="just">
              <a:lnSpc>
                <a:spcPct val="87000"/>
              </a:lnSpc>
              <a:spcBef>
                <a:spcPts val="600"/>
              </a:spcBef>
            </a:pPr>
            <a:r>
              <a:rPr lang="en-US" sz="2200" dirty="0">
                <a:solidFill>
                  <a:srgbClr val="221E1F"/>
                </a:solidFill>
              </a:rPr>
              <a:t>Disadvantages include the following:</a:t>
            </a:r>
          </a:p>
          <a:p>
            <a:pPr lvl="1" algn="just">
              <a:lnSpc>
                <a:spcPct val="87000"/>
              </a:lnSpc>
              <a:spcBef>
                <a:spcPts val="600"/>
              </a:spcBef>
            </a:pPr>
            <a:r>
              <a:rPr lang="en-US" sz="2100" dirty="0">
                <a:solidFill>
                  <a:srgbClr val="221E1F"/>
                </a:solidFill>
              </a:rPr>
              <a:t>SML approach requires that two things be estimated (the market risk premium and the beta coefficient) and if those estimates are poor, the resulting cost of equity will be inaccurate</a:t>
            </a:r>
          </a:p>
          <a:p>
            <a:pPr lvl="1" algn="just">
              <a:lnSpc>
                <a:spcPct val="87000"/>
              </a:lnSpc>
              <a:spcBef>
                <a:spcPts val="600"/>
              </a:spcBef>
            </a:pPr>
            <a:r>
              <a:rPr lang="en-US" sz="2100" dirty="0">
                <a:solidFill>
                  <a:srgbClr val="221E1F"/>
                </a:solidFill>
              </a:rPr>
              <a:t>As with the dividend growth model, we essentially rely on the past to predict the future when we use the SML approach</a:t>
            </a:r>
            <a:endParaRPr lang="en-US" altLang="en-US" sz="2100" dirty="0"/>
          </a:p>
          <a:p>
            <a:endParaRPr lang="en-US" dirty="0"/>
          </a:p>
        </p:txBody>
      </p:sp>
    </p:spTree>
    <p:extLst>
      <p:ext uri="{BB962C8B-B14F-4D97-AF65-F5344CB8AC3E}">
        <p14:creationId xmlns:p14="http://schemas.microsoft.com/office/powerpoint/2010/main" val="78091017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B23B05-1938-4C9D-A610-9FDE40739556}"/>
              </a:ext>
            </a:extLst>
          </p:cNvPr>
          <p:cNvSpPr>
            <a:spLocks noGrp="1"/>
          </p:cNvSpPr>
          <p:nvPr>
            <p:ph type="title"/>
          </p:nvPr>
        </p:nvSpPr>
        <p:spPr/>
        <p:txBody>
          <a:bodyPr/>
          <a:lstStyle/>
          <a:p>
            <a:r>
              <a:rPr lang="en-US" altLang="en-US" dirty="0"/>
              <a:t>The cost of equity</a:t>
            </a:r>
            <a:endParaRPr lang="en-US" dirty="0"/>
          </a:p>
        </p:txBody>
      </p:sp>
      <p:pic>
        <p:nvPicPr>
          <p:cNvPr id="4" name="Content Placeholder 3">
            <a:extLst>
              <a:ext uri="{FF2B5EF4-FFF2-40B4-BE49-F238E27FC236}">
                <a16:creationId xmlns:a16="http://schemas.microsoft.com/office/drawing/2014/main" id="{D5834B43-3050-422A-8872-6DDEC25B9B34}"/>
              </a:ext>
            </a:extLst>
          </p:cNvPr>
          <p:cNvPicPr>
            <a:picLocks noGrp="1" noChangeAspect="1"/>
          </p:cNvPicPr>
          <p:nvPr>
            <p:ph idx="1"/>
          </p:nvPr>
        </p:nvPicPr>
        <p:blipFill>
          <a:blip r:embed="rId2"/>
          <a:stretch>
            <a:fillRect/>
          </a:stretch>
        </p:blipFill>
        <p:spPr>
          <a:xfrm>
            <a:off x="2020389" y="1954802"/>
            <a:ext cx="8197385" cy="4903198"/>
          </a:xfrm>
        </p:spPr>
      </p:pic>
    </p:spTree>
    <p:extLst>
      <p:ext uri="{BB962C8B-B14F-4D97-AF65-F5344CB8AC3E}">
        <p14:creationId xmlns:p14="http://schemas.microsoft.com/office/powerpoint/2010/main" val="360986579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C39A9A-ED2B-44C9-B69D-2CFFE46639D6}"/>
              </a:ext>
            </a:extLst>
          </p:cNvPr>
          <p:cNvSpPr>
            <a:spLocks noGrp="1"/>
          </p:cNvSpPr>
          <p:nvPr>
            <p:ph type="title"/>
          </p:nvPr>
        </p:nvSpPr>
        <p:spPr/>
        <p:txBody>
          <a:bodyPr/>
          <a:lstStyle/>
          <a:p>
            <a:r>
              <a:rPr lang="en-US" dirty="0"/>
              <a:t>The cost of debt</a:t>
            </a:r>
          </a:p>
        </p:txBody>
      </p:sp>
      <p:sp>
        <p:nvSpPr>
          <p:cNvPr id="3" name="Content Placeholder 2">
            <a:extLst>
              <a:ext uri="{FF2B5EF4-FFF2-40B4-BE49-F238E27FC236}">
                <a16:creationId xmlns:a16="http://schemas.microsoft.com/office/drawing/2014/main" id="{D73B20C3-2E3F-4344-A7DB-FF96EFFF9512}"/>
              </a:ext>
            </a:extLst>
          </p:cNvPr>
          <p:cNvSpPr>
            <a:spLocks noGrp="1"/>
          </p:cNvSpPr>
          <p:nvPr>
            <p:ph idx="1"/>
          </p:nvPr>
        </p:nvSpPr>
        <p:spPr>
          <a:xfrm>
            <a:off x="399448" y="1797319"/>
            <a:ext cx="11029615" cy="3678303"/>
          </a:xfrm>
        </p:spPr>
        <p:txBody>
          <a:bodyPr/>
          <a:lstStyle/>
          <a:p>
            <a:pPr algn="just">
              <a:lnSpc>
                <a:spcPct val="90000"/>
              </a:lnSpc>
              <a:spcBef>
                <a:spcPts val="600"/>
              </a:spcBef>
            </a:pPr>
            <a:r>
              <a:rPr lang="en-US" altLang="en-US" sz="2200" b="1" dirty="0"/>
              <a:t>Cost of debt </a:t>
            </a:r>
            <a:r>
              <a:rPr lang="en-US" altLang="en-US" sz="2200" dirty="0"/>
              <a:t>is the return that lenders require on the firm’s debt</a:t>
            </a:r>
          </a:p>
          <a:p>
            <a:pPr algn="just">
              <a:lnSpc>
                <a:spcPct val="90000"/>
              </a:lnSpc>
              <a:spcBef>
                <a:spcPts val="600"/>
              </a:spcBef>
            </a:pPr>
            <a:r>
              <a:rPr lang="en-US" altLang="en-US" sz="2200" dirty="0"/>
              <a:t>No need to estimate a beta for the debt because the cost of debt can normally be observed either directly or indirectly:</a:t>
            </a:r>
          </a:p>
          <a:p>
            <a:pPr lvl="1" algn="just">
              <a:lnSpc>
                <a:spcPct val="90000"/>
              </a:lnSpc>
              <a:spcBef>
                <a:spcPts val="600"/>
              </a:spcBef>
            </a:pPr>
            <a:r>
              <a:rPr lang="en-US" altLang="en-US" sz="2100" dirty="0"/>
              <a:t>Cost of debt, </a:t>
            </a:r>
            <a:r>
              <a:rPr lang="en-US" altLang="en-US" sz="2100" i="1" dirty="0"/>
              <a:t>R</a:t>
            </a:r>
            <a:r>
              <a:rPr lang="en-US" altLang="en-US" sz="2100" i="1" baseline="-25000" dirty="0"/>
              <a:t>D</a:t>
            </a:r>
            <a:r>
              <a:rPr lang="en-US" altLang="en-US" sz="2100" dirty="0"/>
              <a:t>, is interest rate firm must pay on new borrowing, and we can observe interest rates in the financial markets</a:t>
            </a:r>
            <a:endParaRPr lang="en-US" altLang="en-US" sz="1500" dirty="0"/>
          </a:p>
          <a:p>
            <a:pPr algn="just">
              <a:lnSpc>
                <a:spcPct val="90000"/>
              </a:lnSpc>
              <a:spcBef>
                <a:spcPts val="600"/>
              </a:spcBef>
            </a:pPr>
            <a:r>
              <a:rPr lang="en-US" altLang="en-US" sz="2200" dirty="0"/>
              <a:t>Note the coupon rate on the firm’s outstanding debt is irrelevant, as this rate tells us what the firm’s cost of debt was back when the bonds were issues, not what the cost of debt is today</a:t>
            </a:r>
          </a:p>
          <a:p>
            <a:endParaRPr lang="en-US" dirty="0"/>
          </a:p>
        </p:txBody>
      </p:sp>
      <p:pic>
        <p:nvPicPr>
          <p:cNvPr id="4" name="Picture 3">
            <a:extLst>
              <a:ext uri="{FF2B5EF4-FFF2-40B4-BE49-F238E27FC236}">
                <a16:creationId xmlns:a16="http://schemas.microsoft.com/office/drawing/2014/main" id="{0BE6F70D-B2FF-406A-978A-F9158B09DDE3}"/>
              </a:ext>
            </a:extLst>
          </p:cNvPr>
          <p:cNvPicPr>
            <a:picLocks noChangeAspect="1"/>
          </p:cNvPicPr>
          <p:nvPr/>
        </p:nvPicPr>
        <p:blipFill>
          <a:blip r:embed="rId2"/>
          <a:stretch>
            <a:fillRect/>
          </a:stretch>
        </p:blipFill>
        <p:spPr>
          <a:xfrm>
            <a:off x="1966054" y="4647433"/>
            <a:ext cx="7896401" cy="2079938"/>
          </a:xfrm>
          <a:prstGeom prst="rect">
            <a:avLst/>
          </a:prstGeom>
        </p:spPr>
      </p:pic>
    </p:spTree>
    <p:extLst>
      <p:ext uri="{BB962C8B-B14F-4D97-AF65-F5344CB8AC3E}">
        <p14:creationId xmlns:p14="http://schemas.microsoft.com/office/powerpoint/2010/main" val="357563745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1C7F67-CF56-465B-B1F3-F96038C3E487}"/>
              </a:ext>
            </a:extLst>
          </p:cNvPr>
          <p:cNvSpPr>
            <a:spLocks noGrp="1"/>
          </p:cNvSpPr>
          <p:nvPr>
            <p:ph type="title"/>
          </p:nvPr>
        </p:nvSpPr>
        <p:spPr/>
        <p:txBody>
          <a:bodyPr/>
          <a:lstStyle/>
          <a:p>
            <a:r>
              <a:rPr lang="en-US" altLang="en-US" dirty="0"/>
              <a:t>The cost of preferred stock</a:t>
            </a:r>
            <a:endParaRPr lang="en-US" dirty="0"/>
          </a:p>
        </p:txBody>
      </p:sp>
      <p:sp>
        <p:nvSpPr>
          <p:cNvPr id="3" name="Content Placeholder 2">
            <a:extLst>
              <a:ext uri="{FF2B5EF4-FFF2-40B4-BE49-F238E27FC236}">
                <a16:creationId xmlns:a16="http://schemas.microsoft.com/office/drawing/2014/main" id="{72688C5E-31BF-4812-A9EE-20490CAAA12C}"/>
              </a:ext>
            </a:extLst>
          </p:cNvPr>
          <p:cNvSpPr>
            <a:spLocks noGrp="1"/>
          </p:cNvSpPr>
          <p:nvPr>
            <p:ph idx="1"/>
          </p:nvPr>
        </p:nvSpPr>
        <p:spPr>
          <a:xfrm>
            <a:off x="581192" y="2180496"/>
            <a:ext cx="11029615" cy="4586064"/>
          </a:xfrm>
        </p:spPr>
        <p:txBody>
          <a:bodyPr>
            <a:normAutofit lnSpcReduction="10000"/>
          </a:bodyPr>
          <a:lstStyle/>
          <a:p>
            <a:pPr algn="just">
              <a:lnSpc>
                <a:spcPct val="90000"/>
              </a:lnSpc>
              <a:spcBef>
                <a:spcPts val="600"/>
              </a:spcBef>
            </a:pPr>
            <a:r>
              <a:rPr lang="en-US" sz="2200" dirty="0">
                <a:solidFill>
                  <a:srgbClr val="221E1F"/>
                </a:solidFill>
              </a:rPr>
              <a:t>Preferred stock has a fixed dividend paid every period forever, so a share of preferred stock is essentially a perpetuity. The cost of preferred stock, </a:t>
            </a:r>
            <a:r>
              <a:rPr lang="en-US" sz="2200" i="1" dirty="0">
                <a:solidFill>
                  <a:srgbClr val="221E1F"/>
                </a:solidFill>
              </a:rPr>
              <a:t>R</a:t>
            </a:r>
            <a:r>
              <a:rPr lang="en-US" sz="2200" i="1" baseline="-25000" dirty="0">
                <a:solidFill>
                  <a:srgbClr val="221E1F"/>
                </a:solidFill>
              </a:rPr>
              <a:t>P</a:t>
            </a:r>
            <a:r>
              <a:rPr lang="en-US" sz="2200" dirty="0">
                <a:solidFill>
                  <a:srgbClr val="221E1F"/>
                </a:solidFill>
              </a:rPr>
              <a:t>, is thus:</a:t>
            </a:r>
          </a:p>
          <a:p>
            <a:pPr algn="just">
              <a:lnSpc>
                <a:spcPct val="90000"/>
              </a:lnSpc>
              <a:spcBef>
                <a:spcPts val="600"/>
              </a:spcBef>
            </a:pPr>
            <a:endParaRPr lang="en-US" altLang="en-US" sz="2200" dirty="0">
              <a:solidFill>
                <a:srgbClr val="221E1F"/>
              </a:solidFill>
            </a:endParaRPr>
          </a:p>
          <a:p>
            <a:pPr lvl="1" algn="just">
              <a:lnSpc>
                <a:spcPct val="90000"/>
              </a:lnSpc>
              <a:spcBef>
                <a:spcPts val="600"/>
              </a:spcBef>
            </a:pPr>
            <a:endParaRPr lang="en-US" dirty="0">
              <a:solidFill>
                <a:srgbClr val="221E1F"/>
              </a:solidFill>
            </a:endParaRPr>
          </a:p>
          <a:p>
            <a:pPr lvl="1" algn="just">
              <a:lnSpc>
                <a:spcPct val="90000"/>
              </a:lnSpc>
              <a:spcBef>
                <a:spcPts val="600"/>
              </a:spcBef>
            </a:pPr>
            <a:r>
              <a:rPr lang="en-US" sz="2100" i="1" dirty="0">
                <a:solidFill>
                  <a:srgbClr val="221E1F"/>
                </a:solidFill>
              </a:rPr>
              <a:t>D </a:t>
            </a:r>
            <a:r>
              <a:rPr lang="en-US" sz="2100" dirty="0">
                <a:solidFill>
                  <a:srgbClr val="221E1F"/>
                </a:solidFill>
              </a:rPr>
              <a:t>is the fixed dividend</a:t>
            </a:r>
          </a:p>
          <a:p>
            <a:pPr lvl="1" algn="just">
              <a:lnSpc>
                <a:spcPct val="90000"/>
              </a:lnSpc>
              <a:spcBef>
                <a:spcPts val="600"/>
              </a:spcBef>
            </a:pPr>
            <a:r>
              <a:rPr lang="en-US" sz="2100" i="1" dirty="0">
                <a:solidFill>
                  <a:srgbClr val="221E1F"/>
                </a:solidFill>
              </a:rPr>
              <a:t>P</a:t>
            </a:r>
            <a:r>
              <a:rPr lang="en-US" sz="2100" baseline="-25000" dirty="0">
                <a:solidFill>
                  <a:srgbClr val="221E1F"/>
                </a:solidFill>
              </a:rPr>
              <a:t>0 </a:t>
            </a:r>
            <a:r>
              <a:rPr lang="en-US" sz="2100" dirty="0">
                <a:solidFill>
                  <a:srgbClr val="221E1F"/>
                </a:solidFill>
              </a:rPr>
              <a:t>is the current price per share of the preferred stock</a:t>
            </a:r>
          </a:p>
          <a:p>
            <a:pPr algn="just">
              <a:lnSpc>
                <a:spcPct val="90000"/>
              </a:lnSpc>
              <a:spcBef>
                <a:spcPts val="600"/>
              </a:spcBef>
            </a:pPr>
            <a:endParaRPr lang="en-US" altLang="en-US" sz="2200" dirty="0">
              <a:solidFill>
                <a:srgbClr val="221E1F"/>
              </a:solidFill>
            </a:endParaRPr>
          </a:p>
          <a:p>
            <a:pPr algn="just">
              <a:lnSpc>
                <a:spcPct val="90000"/>
              </a:lnSpc>
              <a:spcBef>
                <a:spcPts val="600"/>
              </a:spcBef>
            </a:pPr>
            <a:r>
              <a:rPr lang="en-US" sz="2200" dirty="0">
                <a:solidFill>
                  <a:srgbClr val="221E1F"/>
                </a:solidFill>
              </a:rPr>
              <a:t>Cost of preferred stock is equal to the dividend yield on the preferred stock</a:t>
            </a:r>
          </a:p>
          <a:p>
            <a:pPr algn="just">
              <a:lnSpc>
                <a:spcPct val="90000"/>
              </a:lnSpc>
              <a:spcBef>
                <a:spcPts val="600"/>
              </a:spcBef>
            </a:pPr>
            <a:endParaRPr lang="en-US" altLang="en-US" sz="2200" dirty="0">
              <a:solidFill>
                <a:srgbClr val="221E1F"/>
              </a:solidFill>
            </a:endParaRPr>
          </a:p>
          <a:p>
            <a:pPr algn="just">
              <a:lnSpc>
                <a:spcPct val="90000"/>
              </a:lnSpc>
              <a:spcBef>
                <a:spcPts val="600"/>
              </a:spcBef>
            </a:pPr>
            <a:r>
              <a:rPr lang="en-US" sz="2200" dirty="0">
                <a:solidFill>
                  <a:srgbClr val="221E1F"/>
                </a:solidFill>
              </a:rPr>
              <a:t>Preferred stocks are rated in much the same way as bonds, so the cost of preferred stock can be estimated by observing the required returns on other, similarly rated shares of preferred stock</a:t>
            </a:r>
            <a:endParaRPr lang="en-US" altLang="en-US" sz="2200" dirty="0"/>
          </a:p>
          <a:p>
            <a:endParaRPr lang="en-US" dirty="0"/>
          </a:p>
        </p:txBody>
      </p:sp>
      <p:pic>
        <p:nvPicPr>
          <p:cNvPr id="4" name="Picture 3">
            <a:extLst>
              <a:ext uri="{FF2B5EF4-FFF2-40B4-BE49-F238E27FC236}">
                <a16:creationId xmlns:a16="http://schemas.microsoft.com/office/drawing/2014/main" id="{E4FFB0A8-63F1-418C-9680-134EF2DB8AD5}"/>
              </a:ext>
            </a:extLst>
          </p:cNvPr>
          <p:cNvPicPr>
            <a:picLocks noChangeAspect="1"/>
          </p:cNvPicPr>
          <p:nvPr/>
        </p:nvPicPr>
        <p:blipFill>
          <a:blip r:embed="rId2"/>
          <a:stretch>
            <a:fillRect/>
          </a:stretch>
        </p:blipFill>
        <p:spPr>
          <a:xfrm>
            <a:off x="4916575" y="2817939"/>
            <a:ext cx="1609911" cy="611061"/>
          </a:xfrm>
          <a:prstGeom prst="rect">
            <a:avLst/>
          </a:prstGeom>
        </p:spPr>
      </p:pic>
    </p:spTree>
    <p:extLst>
      <p:ext uri="{BB962C8B-B14F-4D97-AF65-F5344CB8AC3E}">
        <p14:creationId xmlns:p14="http://schemas.microsoft.com/office/powerpoint/2010/main" val="397402186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F9479E-C477-40EE-8BAB-0667DE248AAD}"/>
              </a:ext>
            </a:extLst>
          </p:cNvPr>
          <p:cNvSpPr>
            <a:spLocks noGrp="1"/>
          </p:cNvSpPr>
          <p:nvPr>
            <p:ph type="title"/>
          </p:nvPr>
        </p:nvSpPr>
        <p:spPr/>
        <p:txBody>
          <a:bodyPr/>
          <a:lstStyle/>
          <a:p>
            <a:r>
              <a:rPr lang="en-US" altLang="en-US" dirty="0"/>
              <a:t>The weighted average cost of capital</a:t>
            </a:r>
            <a:endParaRPr lang="en-US" dirty="0"/>
          </a:p>
        </p:txBody>
      </p:sp>
      <p:sp>
        <p:nvSpPr>
          <p:cNvPr id="3" name="Content Placeholder 2">
            <a:extLst>
              <a:ext uri="{FF2B5EF4-FFF2-40B4-BE49-F238E27FC236}">
                <a16:creationId xmlns:a16="http://schemas.microsoft.com/office/drawing/2014/main" id="{E938DDB0-EB64-4774-ACB4-F0289A61866B}"/>
              </a:ext>
            </a:extLst>
          </p:cNvPr>
          <p:cNvSpPr>
            <a:spLocks noGrp="1"/>
          </p:cNvSpPr>
          <p:nvPr>
            <p:ph idx="1"/>
          </p:nvPr>
        </p:nvSpPr>
        <p:spPr>
          <a:xfrm>
            <a:off x="581192" y="2180496"/>
            <a:ext cx="11029615" cy="4324807"/>
          </a:xfrm>
        </p:spPr>
        <p:txBody>
          <a:bodyPr>
            <a:normAutofit fontScale="92500"/>
          </a:bodyPr>
          <a:lstStyle/>
          <a:p>
            <a:pPr algn="just">
              <a:lnSpc>
                <a:spcPct val="85000"/>
              </a:lnSpc>
              <a:spcBef>
                <a:spcPts val="600"/>
              </a:spcBef>
            </a:pPr>
            <a:r>
              <a:rPr lang="en-US" sz="2200" dirty="0">
                <a:solidFill>
                  <a:srgbClr val="221E1F"/>
                </a:solidFill>
              </a:rPr>
              <a:t>Use </a:t>
            </a:r>
            <a:r>
              <a:rPr lang="en-US" sz="2200" i="1" dirty="0">
                <a:solidFill>
                  <a:srgbClr val="221E1F"/>
                </a:solidFill>
              </a:rPr>
              <a:t>E </a:t>
            </a:r>
            <a:r>
              <a:rPr lang="en-US" sz="2200" dirty="0">
                <a:solidFill>
                  <a:srgbClr val="221E1F"/>
                </a:solidFill>
              </a:rPr>
              <a:t>to represent </a:t>
            </a:r>
            <a:r>
              <a:rPr lang="en-US" sz="2200" i="1" dirty="0">
                <a:solidFill>
                  <a:srgbClr val="221E1F"/>
                </a:solidFill>
              </a:rPr>
              <a:t>market </a:t>
            </a:r>
            <a:r>
              <a:rPr lang="en-US" sz="2200" dirty="0">
                <a:solidFill>
                  <a:srgbClr val="221E1F"/>
                </a:solidFill>
              </a:rPr>
              <a:t>value of firm’s equity, calculated by multiplying number of shares outstanding and price per share</a:t>
            </a:r>
          </a:p>
          <a:p>
            <a:pPr algn="just">
              <a:lnSpc>
                <a:spcPct val="85000"/>
              </a:lnSpc>
              <a:spcBef>
                <a:spcPts val="600"/>
              </a:spcBef>
            </a:pPr>
            <a:r>
              <a:rPr lang="en-US" sz="2200" dirty="0">
                <a:solidFill>
                  <a:srgbClr val="221E1F"/>
                </a:solidFill>
              </a:rPr>
              <a:t>Use </a:t>
            </a:r>
            <a:r>
              <a:rPr lang="en-US" sz="2200" i="1" dirty="0">
                <a:solidFill>
                  <a:srgbClr val="221E1F"/>
                </a:solidFill>
              </a:rPr>
              <a:t>D </a:t>
            </a:r>
            <a:r>
              <a:rPr lang="en-US" sz="2200" dirty="0">
                <a:solidFill>
                  <a:srgbClr val="221E1F"/>
                </a:solidFill>
              </a:rPr>
              <a:t>to represent </a:t>
            </a:r>
            <a:r>
              <a:rPr lang="en-US" sz="2200" i="1" dirty="0">
                <a:solidFill>
                  <a:srgbClr val="221E1F"/>
                </a:solidFill>
              </a:rPr>
              <a:t>market </a:t>
            </a:r>
            <a:r>
              <a:rPr lang="en-US" sz="2200" dirty="0">
                <a:solidFill>
                  <a:srgbClr val="221E1F"/>
                </a:solidFill>
              </a:rPr>
              <a:t>value of firm’s debt, calculated by multiplying market price of single bond and bonds outstanding</a:t>
            </a:r>
          </a:p>
          <a:p>
            <a:pPr lvl="1" algn="just">
              <a:lnSpc>
                <a:spcPct val="85000"/>
              </a:lnSpc>
              <a:spcBef>
                <a:spcPts val="600"/>
              </a:spcBef>
            </a:pPr>
            <a:r>
              <a:rPr lang="en-US" altLang="en-US" sz="2100" dirty="0">
                <a:solidFill>
                  <a:srgbClr val="221E1F"/>
                </a:solidFill>
              </a:rPr>
              <a:t>If there are multiple bonds issues, repeat this calculation of </a:t>
            </a:r>
            <a:r>
              <a:rPr lang="en-US" altLang="en-US" sz="2100" i="1" dirty="0">
                <a:solidFill>
                  <a:srgbClr val="221E1F"/>
                </a:solidFill>
              </a:rPr>
              <a:t>D</a:t>
            </a:r>
            <a:r>
              <a:rPr lang="en-US" altLang="en-US" sz="2100" dirty="0">
                <a:solidFill>
                  <a:srgbClr val="221E1F"/>
                </a:solidFill>
              </a:rPr>
              <a:t> for each and then add up the results</a:t>
            </a:r>
          </a:p>
          <a:p>
            <a:pPr lvl="1" algn="just">
              <a:lnSpc>
                <a:spcPct val="85000"/>
              </a:lnSpc>
              <a:spcBef>
                <a:spcPts val="600"/>
              </a:spcBef>
            </a:pPr>
            <a:r>
              <a:rPr lang="en-US" sz="2100" dirty="0">
                <a:solidFill>
                  <a:srgbClr val="221E1F"/>
                </a:solidFill>
              </a:rPr>
              <a:t>If there is debt that is not publicly traded, observe the yield on similar publicly traded debt and then estimate the market value of the privately held debt using this yield as the discount rate</a:t>
            </a:r>
          </a:p>
          <a:p>
            <a:pPr algn="just">
              <a:lnSpc>
                <a:spcPct val="85000"/>
              </a:lnSpc>
              <a:spcBef>
                <a:spcPts val="600"/>
              </a:spcBef>
            </a:pPr>
            <a:r>
              <a:rPr lang="en-US" sz="2200" dirty="0">
                <a:solidFill>
                  <a:srgbClr val="221E1F"/>
                </a:solidFill>
              </a:rPr>
              <a:t>Use </a:t>
            </a:r>
            <a:r>
              <a:rPr lang="en-US" sz="2200" i="1" dirty="0">
                <a:solidFill>
                  <a:srgbClr val="221E1F"/>
                </a:solidFill>
              </a:rPr>
              <a:t>V </a:t>
            </a:r>
            <a:r>
              <a:rPr lang="en-US" sz="2200" dirty="0">
                <a:solidFill>
                  <a:srgbClr val="221E1F"/>
                </a:solidFill>
              </a:rPr>
              <a:t>to represent combined market value of the debt and equity:</a:t>
            </a:r>
          </a:p>
          <a:p>
            <a:pPr algn="just">
              <a:lnSpc>
                <a:spcPct val="85000"/>
              </a:lnSpc>
              <a:spcBef>
                <a:spcPts val="600"/>
              </a:spcBef>
            </a:pPr>
            <a:endParaRPr lang="en-US" altLang="en-US" sz="2200" dirty="0">
              <a:solidFill>
                <a:srgbClr val="221E1F"/>
              </a:solidFill>
            </a:endParaRPr>
          </a:p>
          <a:p>
            <a:pPr algn="just">
              <a:lnSpc>
                <a:spcPct val="85000"/>
              </a:lnSpc>
              <a:spcBef>
                <a:spcPts val="600"/>
              </a:spcBef>
            </a:pPr>
            <a:r>
              <a:rPr lang="en-US" sz="2200" dirty="0">
                <a:solidFill>
                  <a:srgbClr val="221E1F"/>
                </a:solidFill>
              </a:rPr>
              <a:t>Dividing both sides by </a:t>
            </a:r>
            <a:r>
              <a:rPr lang="en-US" sz="2200" i="1" dirty="0">
                <a:solidFill>
                  <a:srgbClr val="221E1F"/>
                </a:solidFill>
              </a:rPr>
              <a:t>V, </a:t>
            </a:r>
            <a:r>
              <a:rPr lang="en-US" sz="2200" dirty="0">
                <a:solidFill>
                  <a:srgbClr val="221E1F"/>
                </a:solidFill>
              </a:rPr>
              <a:t>we can calculate percentages of the total capital represented by the debt and equity (i.e., </a:t>
            </a:r>
            <a:r>
              <a:rPr lang="en-US" sz="2200" i="1" dirty="0">
                <a:solidFill>
                  <a:srgbClr val="221E1F"/>
                </a:solidFill>
              </a:rPr>
              <a:t>capital structure weights</a:t>
            </a:r>
            <a:r>
              <a:rPr lang="en-US" sz="2200" dirty="0">
                <a:solidFill>
                  <a:srgbClr val="221E1F"/>
                </a:solidFill>
              </a:rPr>
              <a:t>), which can be interpreted just like portfolio weights:</a:t>
            </a:r>
            <a:endParaRPr lang="en-US" altLang="en-US" sz="2200" dirty="0"/>
          </a:p>
          <a:p>
            <a:endParaRPr lang="en-US" dirty="0"/>
          </a:p>
        </p:txBody>
      </p:sp>
      <p:pic>
        <p:nvPicPr>
          <p:cNvPr id="4" name="Picture 3">
            <a:extLst>
              <a:ext uri="{FF2B5EF4-FFF2-40B4-BE49-F238E27FC236}">
                <a16:creationId xmlns:a16="http://schemas.microsoft.com/office/drawing/2014/main" id="{C73DFA38-94D2-448C-9987-D5DD1D90800F}"/>
              </a:ext>
            </a:extLst>
          </p:cNvPr>
          <p:cNvPicPr>
            <a:picLocks noChangeAspect="1"/>
          </p:cNvPicPr>
          <p:nvPr/>
        </p:nvPicPr>
        <p:blipFill>
          <a:blip r:embed="rId2"/>
          <a:stretch>
            <a:fillRect/>
          </a:stretch>
        </p:blipFill>
        <p:spPr>
          <a:xfrm>
            <a:off x="5200353" y="4957539"/>
            <a:ext cx="1276350" cy="466725"/>
          </a:xfrm>
          <a:prstGeom prst="rect">
            <a:avLst/>
          </a:prstGeom>
        </p:spPr>
      </p:pic>
      <p:pic>
        <p:nvPicPr>
          <p:cNvPr id="5" name="Picture 4">
            <a:extLst>
              <a:ext uri="{FF2B5EF4-FFF2-40B4-BE49-F238E27FC236}">
                <a16:creationId xmlns:a16="http://schemas.microsoft.com/office/drawing/2014/main" id="{FA83FEAC-C232-4A6F-9B01-B7758044C6D8}"/>
              </a:ext>
            </a:extLst>
          </p:cNvPr>
          <p:cNvPicPr>
            <a:picLocks noChangeAspect="1"/>
          </p:cNvPicPr>
          <p:nvPr/>
        </p:nvPicPr>
        <p:blipFill>
          <a:blip r:embed="rId3"/>
          <a:stretch>
            <a:fillRect/>
          </a:stretch>
        </p:blipFill>
        <p:spPr>
          <a:xfrm>
            <a:off x="4937191" y="6155844"/>
            <a:ext cx="2133600" cy="523875"/>
          </a:xfrm>
          <a:prstGeom prst="rect">
            <a:avLst/>
          </a:prstGeom>
        </p:spPr>
      </p:pic>
    </p:spTree>
    <p:extLst>
      <p:ext uri="{BB962C8B-B14F-4D97-AF65-F5344CB8AC3E}">
        <p14:creationId xmlns:p14="http://schemas.microsoft.com/office/powerpoint/2010/main" val="187105914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69A542-13DB-4786-8F70-726D2932F919}"/>
              </a:ext>
            </a:extLst>
          </p:cNvPr>
          <p:cNvSpPr>
            <a:spLocks noGrp="1"/>
          </p:cNvSpPr>
          <p:nvPr>
            <p:ph type="title"/>
          </p:nvPr>
        </p:nvSpPr>
        <p:spPr/>
        <p:txBody>
          <a:bodyPr/>
          <a:lstStyle/>
          <a:p>
            <a:r>
              <a:rPr lang="en-US" altLang="en-US" dirty="0"/>
              <a:t>Taxes and the weighted average cost of capital</a:t>
            </a:r>
            <a:endParaRPr lang="en-US" dirty="0"/>
          </a:p>
        </p:txBody>
      </p:sp>
      <p:sp>
        <p:nvSpPr>
          <p:cNvPr id="3" name="Content Placeholder 2">
            <a:extLst>
              <a:ext uri="{FF2B5EF4-FFF2-40B4-BE49-F238E27FC236}">
                <a16:creationId xmlns:a16="http://schemas.microsoft.com/office/drawing/2014/main" id="{3475D085-8A16-4183-B530-B957F5CE0956}"/>
              </a:ext>
            </a:extLst>
          </p:cNvPr>
          <p:cNvSpPr>
            <a:spLocks noGrp="1"/>
          </p:cNvSpPr>
          <p:nvPr>
            <p:ph idx="1"/>
          </p:nvPr>
        </p:nvSpPr>
        <p:spPr>
          <a:xfrm>
            <a:off x="581192" y="2180496"/>
            <a:ext cx="11029615" cy="4786361"/>
          </a:xfrm>
        </p:spPr>
        <p:txBody>
          <a:bodyPr>
            <a:normAutofit lnSpcReduction="10000"/>
          </a:bodyPr>
          <a:lstStyle/>
          <a:p>
            <a:pPr algn="just">
              <a:lnSpc>
                <a:spcPct val="90000"/>
              </a:lnSpc>
              <a:spcBef>
                <a:spcPts val="600"/>
              </a:spcBef>
            </a:pPr>
            <a:r>
              <a:rPr lang="en-US" altLang="en-US" sz="2200" dirty="0"/>
              <a:t>Recall </a:t>
            </a:r>
            <a:r>
              <a:rPr lang="en-US" sz="2200" dirty="0">
                <a:solidFill>
                  <a:srgbClr val="221E1F"/>
                </a:solidFill>
              </a:rPr>
              <a:t>the interest paid by a corporation is deductible for tax purposes, but payments to stockholders, such as dividends, are not</a:t>
            </a:r>
          </a:p>
          <a:p>
            <a:pPr algn="just">
              <a:lnSpc>
                <a:spcPct val="90000"/>
              </a:lnSpc>
              <a:spcBef>
                <a:spcPts val="600"/>
              </a:spcBef>
            </a:pPr>
            <a:r>
              <a:rPr lang="en-US" sz="2200" dirty="0">
                <a:solidFill>
                  <a:srgbClr val="221E1F"/>
                </a:solidFill>
              </a:rPr>
              <a:t>In determining an </a:t>
            </a:r>
            <a:r>
              <a:rPr lang="en-US" sz="2200" dirty="0" err="1">
                <a:solidFill>
                  <a:srgbClr val="221E1F"/>
                </a:solidFill>
              </a:rPr>
              <a:t>aftertax</a:t>
            </a:r>
            <a:r>
              <a:rPr lang="en-US" sz="2200" dirty="0">
                <a:solidFill>
                  <a:srgbClr val="221E1F"/>
                </a:solidFill>
              </a:rPr>
              <a:t> discount rate, we need to distinguish between the pretax and the </a:t>
            </a:r>
            <a:r>
              <a:rPr lang="en-US" sz="2200" dirty="0" err="1">
                <a:solidFill>
                  <a:srgbClr val="221E1F"/>
                </a:solidFill>
              </a:rPr>
              <a:t>aftertax</a:t>
            </a:r>
            <a:r>
              <a:rPr lang="en-US" sz="2200" dirty="0">
                <a:solidFill>
                  <a:srgbClr val="221E1F"/>
                </a:solidFill>
              </a:rPr>
              <a:t> cost of debt</a:t>
            </a:r>
          </a:p>
          <a:p>
            <a:pPr algn="just">
              <a:lnSpc>
                <a:spcPct val="90000"/>
              </a:lnSpc>
              <a:spcBef>
                <a:spcPts val="600"/>
              </a:spcBef>
            </a:pPr>
            <a:r>
              <a:rPr lang="en-US" sz="2200" dirty="0">
                <a:solidFill>
                  <a:srgbClr val="221E1F"/>
                </a:solidFill>
              </a:rPr>
              <a:t>Suppose a firm borrows $1 million at 9% interest. The corporate tax rate is 21%. What is the </a:t>
            </a:r>
            <a:r>
              <a:rPr lang="en-US" sz="2200" dirty="0" err="1">
                <a:solidFill>
                  <a:srgbClr val="221E1F"/>
                </a:solidFill>
              </a:rPr>
              <a:t>aftertax</a:t>
            </a:r>
            <a:r>
              <a:rPr lang="en-US" sz="2200" dirty="0">
                <a:solidFill>
                  <a:srgbClr val="221E1F"/>
                </a:solidFill>
              </a:rPr>
              <a:t> interest rate on this loan? </a:t>
            </a:r>
          </a:p>
          <a:p>
            <a:pPr lvl="1" algn="just">
              <a:lnSpc>
                <a:spcPct val="90000"/>
              </a:lnSpc>
              <a:spcBef>
                <a:spcPts val="600"/>
              </a:spcBef>
            </a:pPr>
            <a:r>
              <a:rPr lang="en-US" sz="2100" dirty="0">
                <a:solidFill>
                  <a:srgbClr val="221E1F"/>
                </a:solidFill>
              </a:rPr>
              <a:t>Total interest bill will be $90,000 per year, but this amount is tax deductible, so the $90,000 interest reduces the firm’s tax bill by .21 × $90,000 = $18,900</a:t>
            </a:r>
          </a:p>
          <a:p>
            <a:pPr lvl="1" algn="just">
              <a:lnSpc>
                <a:spcPct val="90000"/>
              </a:lnSpc>
              <a:spcBef>
                <a:spcPts val="600"/>
              </a:spcBef>
            </a:pPr>
            <a:r>
              <a:rPr lang="en-US" sz="2100" dirty="0" err="1">
                <a:solidFill>
                  <a:srgbClr val="221E1F"/>
                </a:solidFill>
              </a:rPr>
              <a:t>Aftertax</a:t>
            </a:r>
            <a:r>
              <a:rPr lang="en-US" sz="2100" dirty="0">
                <a:solidFill>
                  <a:srgbClr val="221E1F"/>
                </a:solidFill>
              </a:rPr>
              <a:t> interest bill is $90,000 − 18,900 = $71,100</a:t>
            </a:r>
          </a:p>
          <a:p>
            <a:pPr lvl="1" algn="just">
              <a:lnSpc>
                <a:spcPct val="90000"/>
              </a:lnSpc>
              <a:spcBef>
                <a:spcPts val="600"/>
              </a:spcBef>
            </a:pPr>
            <a:r>
              <a:rPr lang="en-US" sz="2100" dirty="0" err="1">
                <a:solidFill>
                  <a:srgbClr val="221E1F"/>
                </a:solidFill>
              </a:rPr>
              <a:t>Aftertax</a:t>
            </a:r>
            <a:r>
              <a:rPr lang="en-US" sz="2100" dirty="0">
                <a:solidFill>
                  <a:srgbClr val="221E1F"/>
                </a:solidFill>
              </a:rPr>
              <a:t> interest rate is $71,100/$1 million = .0711, or </a:t>
            </a:r>
            <a:r>
              <a:rPr lang="en-US" sz="2100" b="1" dirty="0">
                <a:solidFill>
                  <a:schemeClr val="accent1">
                    <a:lumMod val="75000"/>
                  </a:schemeClr>
                </a:solidFill>
              </a:rPr>
              <a:t>7.11%</a:t>
            </a:r>
          </a:p>
          <a:p>
            <a:pPr algn="just">
              <a:lnSpc>
                <a:spcPct val="90000"/>
              </a:lnSpc>
              <a:spcBef>
                <a:spcPts val="600"/>
              </a:spcBef>
            </a:pPr>
            <a:r>
              <a:rPr lang="en-US" sz="2200" dirty="0">
                <a:solidFill>
                  <a:srgbClr val="221E1F"/>
                </a:solidFill>
              </a:rPr>
              <a:t>Generally, </a:t>
            </a:r>
            <a:r>
              <a:rPr lang="en-US" sz="2200" dirty="0" err="1">
                <a:solidFill>
                  <a:srgbClr val="221E1F"/>
                </a:solidFill>
              </a:rPr>
              <a:t>aftertax</a:t>
            </a:r>
            <a:r>
              <a:rPr lang="en-US" sz="2200" dirty="0">
                <a:solidFill>
                  <a:srgbClr val="221E1F"/>
                </a:solidFill>
              </a:rPr>
              <a:t> interest rate equals pretax rate multiplied by 1 minus tax rate</a:t>
            </a:r>
          </a:p>
          <a:p>
            <a:pPr lvl="1" algn="just">
              <a:lnSpc>
                <a:spcPct val="90000"/>
              </a:lnSpc>
              <a:spcBef>
                <a:spcPts val="600"/>
              </a:spcBef>
            </a:pPr>
            <a:r>
              <a:rPr lang="en-US" sz="2100" dirty="0">
                <a:solidFill>
                  <a:srgbClr val="221E1F"/>
                </a:solidFill>
              </a:rPr>
              <a:t>If we use the symbol </a:t>
            </a:r>
            <a:r>
              <a:rPr lang="en-US" sz="2100" i="1" dirty="0">
                <a:solidFill>
                  <a:srgbClr val="221E1F"/>
                </a:solidFill>
              </a:rPr>
              <a:t>T</a:t>
            </a:r>
            <a:r>
              <a:rPr lang="en-US" sz="2100" i="1" baseline="-25000" dirty="0">
                <a:solidFill>
                  <a:srgbClr val="221E1F"/>
                </a:solidFill>
              </a:rPr>
              <a:t>C</a:t>
            </a:r>
            <a:r>
              <a:rPr lang="en-US" sz="2100" i="1" dirty="0">
                <a:solidFill>
                  <a:srgbClr val="221E1F"/>
                </a:solidFill>
              </a:rPr>
              <a:t> </a:t>
            </a:r>
            <a:r>
              <a:rPr lang="en-US" sz="2100" dirty="0">
                <a:solidFill>
                  <a:srgbClr val="221E1F"/>
                </a:solidFill>
              </a:rPr>
              <a:t>to stand for the corporate tax rate, then the </a:t>
            </a:r>
            <a:r>
              <a:rPr lang="en-US" sz="2100" dirty="0" err="1">
                <a:solidFill>
                  <a:srgbClr val="221E1F"/>
                </a:solidFill>
              </a:rPr>
              <a:t>aftertax</a:t>
            </a:r>
            <a:r>
              <a:rPr lang="en-US" sz="2100" dirty="0">
                <a:solidFill>
                  <a:srgbClr val="221E1F"/>
                </a:solidFill>
              </a:rPr>
              <a:t> rate can be written as </a:t>
            </a:r>
            <a:r>
              <a:rPr lang="en-US" sz="2100" i="1" dirty="0">
                <a:solidFill>
                  <a:srgbClr val="221E1F"/>
                </a:solidFill>
              </a:rPr>
              <a:t>R</a:t>
            </a:r>
            <a:r>
              <a:rPr lang="en-US" sz="2100" i="1" baseline="-25000" dirty="0">
                <a:solidFill>
                  <a:srgbClr val="221E1F"/>
                </a:solidFill>
              </a:rPr>
              <a:t>D</a:t>
            </a:r>
            <a:r>
              <a:rPr lang="en-US" sz="2100" i="1" dirty="0">
                <a:solidFill>
                  <a:srgbClr val="221E1F"/>
                </a:solidFill>
              </a:rPr>
              <a:t> </a:t>
            </a:r>
            <a:r>
              <a:rPr lang="en-US" sz="2100" dirty="0">
                <a:solidFill>
                  <a:srgbClr val="221E1F"/>
                </a:solidFill>
              </a:rPr>
              <a:t>× (1 − </a:t>
            </a:r>
            <a:r>
              <a:rPr lang="en-US" sz="2100" i="1" dirty="0">
                <a:solidFill>
                  <a:srgbClr val="221E1F"/>
                </a:solidFill>
              </a:rPr>
              <a:t>T</a:t>
            </a:r>
            <a:r>
              <a:rPr lang="en-US" sz="2100" i="1" baseline="-25000" dirty="0">
                <a:solidFill>
                  <a:srgbClr val="221E1F"/>
                </a:solidFill>
              </a:rPr>
              <a:t>C</a:t>
            </a:r>
            <a:r>
              <a:rPr lang="en-US" sz="2100" dirty="0">
                <a:solidFill>
                  <a:srgbClr val="221E1F"/>
                </a:solidFill>
              </a:rPr>
              <a:t>)</a:t>
            </a:r>
            <a:endParaRPr lang="en-US" altLang="en-US" sz="2100" dirty="0"/>
          </a:p>
          <a:p>
            <a:endParaRPr lang="en-US" dirty="0"/>
          </a:p>
        </p:txBody>
      </p:sp>
    </p:spTree>
    <p:extLst>
      <p:ext uri="{BB962C8B-B14F-4D97-AF65-F5344CB8AC3E}">
        <p14:creationId xmlns:p14="http://schemas.microsoft.com/office/powerpoint/2010/main" val="403319060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8879D5-22A8-4DE9-A9E4-307EE6F64C4F}"/>
              </a:ext>
            </a:extLst>
          </p:cNvPr>
          <p:cNvSpPr>
            <a:spLocks noGrp="1"/>
          </p:cNvSpPr>
          <p:nvPr>
            <p:ph type="title"/>
          </p:nvPr>
        </p:nvSpPr>
        <p:spPr/>
        <p:txBody>
          <a:bodyPr/>
          <a:lstStyle/>
          <a:p>
            <a:r>
              <a:rPr lang="en-US" altLang="en-US" dirty="0"/>
              <a:t>Taxes and the weighted average cost of capital 2</a:t>
            </a:r>
            <a:endParaRPr lang="en-US" dirty="0"/>
          </a:p>
        </p:txBody>
      </p:sp>
      <p:sp>
        <p:nvSpPr>
          <p:cNvPr id="3" name="Content Placeholder 2">
            <a:extLst>
              <a:ext uri="{FF2B5EF4-FFF2-40B4-BE49-F238E27FC236}">
                <a16:creationId xmlns:a16="http://schemas.microsoft.com/office/drawing/2014/main" id="{DA6327E5-C110-44BB-AD5F-58B95950B968}"/>
              </a:ext>
            </a:extLst>
          </p:cNvPr>
          <p:cNvSpPr>
            <a:spLocks noGrp="1"/>
          </p:cNvSpPr>
          <p:nvPr>
            <p:ph idx="1"/>
          </p:nvPr>
        </p:nvSpPr>
        <p:spPr/>
        <p:txBody>
          <a:bodyPr>
            <a:normAutofit fontScale="92500" lnSpcReduction="20000"/>
          </a:bodyPr>
          <a:lstStyle/>
          <a:p>
            <a:pPr algn="just">
              <a:lnSpc>
                <a:spcPct val="90000"/>
              </a:lnSpc>
              <a:spcBef>
                <a:spcPts val="600"/>
              </a:spcBef>
            </a:pPr>
            <a:r>
              <a:rPr lang="en-US" sz="2200" dirty="0"/>
              <a:t>To calculate the firm’s overall cost of capital, we multiply the capital structure weights by the associated costs and add them up, with the total being the </a:t>
            </a:r>
            <a:r>
              <a:rPr lang="en-US" sz="2200" b="1" dirty="0"/>
              <a:t>weighted average cost of capital (WACC)</a:t>
            </a:r>
            <a:r>
              <a:rPr lang="en-US" sz="2200" dirty="0"/>
              <a:t>:</a:t>
            </a:r>
          </a:p>
          <a:p>
            <a:pPr algn="just">
              <a:lnSpc>
                <a:spcPct val="90000"/>
              </a:lnSpc>
              <a:spcBef>
                <a:spcPts val="600"/>
              </a:spcBef>
            </a:pPr>
            <a:endParaRPr lang="en-US" altLang="en-US" sz="2200" dirty="0"/>
          </a:p>
          <a:p>
            <a:pPr algn="just">
              <a:lnSpc>
                <a:spcPct val="90000"/>
              </a:lnSpc>
              <a:spcBef>
                <a:spcPts val="600"/>
              </a:spcBef>
            </a:pPr>
            <a:endParaRPr lang="en-US" altLang="en-US" sz="2200" dirty="0"/>
          </a:p>
          <a:p>
            <a:pPr algn="just">
              <a:lnSpc>
                <a:spcPct val="90000"/>
              </a:lnSpc>
              <a:spcBef>
                <a:spcPts val="600"/>
              </a:spcBef>
            </a:pPr>
            <a:r>
              <a:rPr lang="en-US" sz="2200" dirty="0">
                <a:solidFill>
                  <a:srgbClr val="221E1F"/>
                </a:solidFill>
              </a:rPr>
              <a:t>WACC has straightforward interpretation:</a:t>
            </a:r>
          </a:p>
          <a:p>
            <a:pPr lvl="1" algn="just">
              <a:lnSpc>
                <a:spcPct val="90000"/>
              </a:lnSpc>
              <a:spcBef>
                <a:spcPts val="600"/>
              </a:spcBef>
            </a:pPr>
            <a:r>
              <a:rPr lang="en-US" sz="2100" dirty="0">
                <a:solidFill>
                  <a:srgbClr val="221E1F"/>
                </a:solidFill>
              </a:rPr>
              <a:t>It is the overall return the firm must earn on its existing assets to maintain the value of its stock</a:t>
            </a:r>
          </a:p>
          <a:p>
            <a:pPr lvl="1" algn="just">
              <a:lnSpc>
                <a:spcPct val="90000"/>
              </a:lnSpc>
              <a:spcBef>
                <a:spcPts val="600"/>
              </a:spcBef>
            </a:pPr>
            <a:r>
              <a:rPr lang="en-US" sz="2100" dirty="0">
                <a:solidFill>
                  <a:srgbClr val="221E1F"/>
                </a:solidFill>
              </a:rPr>
              <a:t>It is also the required return on any investments by the firm that have essentially the same risks as existing operations</a:t>
            </a:r>
            <a:endParaRPr lang="en-US" altLang="en-US" sz="2200" dirty="0">
              <a:solidFill>
                <a:srgbClr val="221E1F"/>
              </a:solidFill>
            </a:endParaRPr>
          </a:p>
          <a:p>
            <a:pPr algn="just">
              <a:lnSpc>
                <a:spcPct val="90000"/>
              </a:lnSpc>
              <a:spcBef>
                <a:spcPts val="600"/>
              </a:spcBef>
            </a:pPr>
            <a:r>
              <a:rPr lang="en-US" sz="2200" dirty="0">
                <a:solidFill>
                  <a:srgbClr val="221E1F"/>
                </a:solidFill>
              </a:rPr>
              <a:t>If a firm uses preferred stock in its capital structure, and we define </a:t>
            </a:r>
            <a:r>
              <a:rPr lang="en-US" sz="2200" i="1" dirty="0">
                <a:solidFill>
                  <a:srgbClr val="221E1F"/>
                </a:solidFill>
              </a:rPr>
              <a:t>P</a:t>
            </a:r>
            <a:r>
              <a:rPr lang="en-US" sz="2200" dirty="0">
                <a:solidFill>
                  <a:srgbClr val="221E1F"/>
                </a:solidFill>
              </a:rPr>
              <a:t>/</a:t>
            </a:r>
            <a:r>
              <a:rPr lang="en-US" sz="2200" i="1" dirty="0">
                <a:solidFill>
                  <a:srgbClr val="221E1F"/>
                </a:solidFill>
              </a:rPr>
              <a:t>V </a:t>
            </a:r>
            <a:r>
              <a:rPr lang="en-US" sz="2200" dirty="0">
                <a:solidFill>
                  <a:srgbClr val="221E1F"/>
                </a:solidFill>
              </a:rPr>
              <a:t>as the percentage of the firm’s financing that comes from preferred stock and </a:t>
            </a:r>
            <a:r>
              <a:rPr lang="en-US" sz="2200" i="1" dirty="0">
                <a:solidFill>
                  <a:srgbClr val="221E1F"/>
                </a:solidFill>
              </a:rPr>
              <a:t>R</a:t>
            </a:r>
            <a:r>
              <a:rPr lang="en-US" sz="2200" i="1" baseline="-25000" dirty="0">
                <a:solidFill>
                  <a:srgbClr val="221E1F"/>
                </a:solidFill>
              </a:rPr>
              <a:t>P</a:t>
            </a:r>
            <a:r>
              <a:rPr lang="en-US" sz="2200" i="1" dirty="0">
                <a:solidFill>
                  <a:srgbClr val="221E1F"/>
                </a:solidFill>
              </a:rPr>
              <a:t> </a:t>
            </a:r>
            <a:r>
              <a:rPr lang="en-US" sz="2200" dirty="0">
                <a:solidFill>
                  <a:srgbClr val="221E1F"/>
                </a:solidFill>
              </a:rPr>
              <a:t>as the cost of preferred stock, the WACC is: </a:t>
            </a:r>
            <a:endParaRPr lang="en-US" altLang="en-US" sz="2200" dirty="0"/>
          </a:p>
          <a:p>
            <a:endParaRPr lang="en-US" dirty="0"/>
          </a:p>
        </p:txBody>
      </p:sp>
      <p:pic>
        <p:nvPicPr>
          <p:cNvPr id="4" name="Picture 3">
            <a:extLst>
              <a:ext uri="{FF2B5EF4-FFF2-40B4-BE49-F238E27FC236}">
                <a16:creationId xmlns:a16="http://schemas.microsoft.com/office/drawing/2014/main" id="{DE1C8379-A866-4165-8C94-549CD760D173}"/>
              </a:ext>
            </a:extLst>
          </p:cNvPr>
          <p:cNvPicPr>
            <a:picLocks noChangeAspect="1"/>
          </p:cNvPicPr>
          <p:nvPr/>
        </p:nvPicPr>
        <p:blipFill>
          <a:blip r:embed="rId2"/>
          <a:stretch>
            <a:fillRect/>
          </a:stretch>
        </p:blipFill>
        <p:spPr>
          <a:xfrm>
            <a:off x="3058886" y="2834833"/>
            <a:ext cx="5029200" cy="594167"/>
          </a:xfrm>
          <a:prstGeom prst="rect">
            <a:avLst/>
          </a:prstGeom>
        </p:spPr>
      </p:pic>
      <p:pic>
        <p:nvPicPr>
          <p:cNvPr id="5" name="Picture 4">
            <a:extLst>
              <a:ext uri="{FF2B5EF4-FFF2-40B4-BE49-F238E27FC236}">
                <a16:creationId xmlns:a16="http://schemas.microsoft.com/office/drawing/2014/main" id="{9A9A24C4-3AF9-40AF-823B-5BFB7844B03D}"/>
              </a:ext>
            </a:extLst>
          </p:cNvPr>
          <p:cNvPicPr>
            <a:picLocks noChangeAspect="1"/>
          </p:cNvPicPr>
          <p:nvPr/>
        </p:nvPicPr>
        <p:blipFill>
          <a:blip r:embed="rId3"/>
          <a:stretch>
            <a:fillRect/>
          </a:stretch>
        </p:blipFill>
        <p:spPr>
          <a:xfrm>
            <a:off x="2986086" y="5757900"/>
            <a:ext cx="6219825" cy="565439"/>
          </a:xfrm>
          <a:prstGeom prst="rect">
            <a:avLst/>
          </a:prstGeom>
        </p:spPr>
      </p:pic>
    </p:spTree>
    <p:extLst>
      <p:ext uri="{BB962C8B-B14F-4D97-AF65-F5344CB8AC3E}">
        <p14:creationId xmlns:p14="http://schemas.microsoft.com/office/powerpoint/2010/main" val="133395082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CC1527-E82F-4DA0-8914-EF5F65A37770}"/>
              </a:ext>
            </a:extLst>
          </p:cNvPr>
          <p:cNvSpPr>
            <a:spLocks noGrp="1"/>
          </p:cNvSpPr>
          <p:nvPr>
            <p:ph type="title"/>
          </p:nvPr>
        </p:nvSpPr>
        <p:spPr/>
        <p:txBody>
          <a:bodyPr/>
          <a:lstStyle/>
          <a:p>
            <a:r>
              <a:rPr lang="en-US" altLang="en-US" dirty="0"/>
              <a:t>The warehouse problem</a:t>
            </a:r>
            <a:endParaRPr lang="en-US" dirty="0"/>
          </a:p>
        </p:txBody>
      </p:sp>
      <p:sp>
        <p:nvSpPr>
          <p:cNvPr id="3" name="Content Placeholder 2">
            <a:extLst>
              <a:ext uri="{FF2B5EF4-FFF2-40B4-BE49-F238E27FC236}">
                <a16:creationId xmlns:a16="http://schemas.microsoft.com/office/drawing/2014/main" id="{0221821A-D86C-4C93-A0DE-4E5FC704CE55}"/>
              </a:ext>
            </a:extLst>
          </p:cNvPr>
          <p:cNvSpPr>
            <a:spLocks noGrp="1"/>
          </p:cNvSpPr>
          <p:nvPr>
            <p:ph idx="1"/>
          </p:nvPr>
        </p:nvSpPr>
        <p:spPr>
          <a:xfrm>
            <a:off x="581192" y="1907177"/>
            <a:ext cx="11029615" cy="5059680"/>
          </a:xfrm>
        </p:spPr>
        <p:txBody>
          <a:bodyPr>
            <a:normAutofit lnSpcReduction="10000"/>
          </a:bodyPr>
          <a:lstStyle/>
          <a:p>
            <a:pPr algn="just">
              <a:lnSpc>
                <a:spcPct val="90000"/>
              </a:lnSpc>
              <a:spcBef>
                <a:spcPts val="600"/>
              </a:spcBef>
            </a:pPr>
            <a:r>
              <a:rPr lang="en-US" sz="2200" dirty="0">
                <a:solidFill>
                  <a:srgbClr val="221E1F"/>
                </a:solidFill>
              </a:rPr>
              <a:t>Suppose you have just become the president of a large company, and the first decision you face is whether to go ahead with a plan to renovate the company’s warehouse distribution system. The plan will cost the company $50 million, and it is expected to save $12 million per year after taxes over the next six years.</a:t>
            </a:r>
          </a:p>
          <a:p>
            <a:pPr lvl="1" algn="just">
              <a:lnSpc>
                <a:spcPct val="90000"/>
              </a:lnSpc>
              <a:spcBef>
                <a:spcPts val="600"/>
              </a:spcBef>
            </a:pPr>
            <a:r>
              <a:rPr lang="en-US" sz="2100" dirty="0">
                <a:solidFill>
                  <a:srgbClr val="221E1F"/>
                </a:solidFill>
              </a:rPr>
              <a:t>Need to find an alternative in the financial markets that is comparable to warehouse renovation (i.e., has same level of risk)</a:t>
            </a:r>
          </a:p>
          <a:p>
            <a:pPr algn="just"/>
            <a:endParaRPr lang="en-US" sz="2200" dirty="0">
              <a:solidFill>
                <a:srgbClr val="221E1F"/>
              </a:solidFill>
            </a:endParaRPr>
          </a:p>
          <a:p>
            <a:pPr algn="just"/>
            <a:r>
              <a:rPr lang="en-US" sz="2200" dirty="0">
                <a:solidFill>
                  <a:srgbClr val="221E1F"/>
                </a:solidFill>
              </a:rPr>
              <a:t>Suppose the firm has a target debt-equity ratio of 1/3, which implies that </a:t>
            </a:r>
            <a:r>
              <a:rPr lang="en-US" sz="2200" i="1" dirty="0">
                <a:solidFill>
                  <a:srgbClr val="221E1F"/>
                </a:solidFill>
              </a:rPr>
              <a:t>E</a:t>
            </a:r>
            <a:r>
              <a:rPr lang="en-US" sz="2200" dirty="0">
                <a:solidFill>
                  <a:srgbClr val="221E1F"/>
                </a:solidFill>
              </a:rPr>
              <a:t>/</a:t>
            </a:r>
            <a:r>
              <a:rPr lang="en-US" sz="2200" i="1" dirty="0">
                <a:solidFill>
                  <a:srgbClr val="221E1F"/>
                </a:solidFill>
              </a:rPr>
              <a:t>V </a:t>
            </a:r>
            <a:r>
              <a:rPr lang="en-US" sz="2200" dirty="0">
                <a:solidFill>
                  <a:srgbClr val="221E1F"/>
                </a:solidFill>
              </a:rPr>
              <a:t>is .75 and </a:t>
            </a:r>
            <a:r>
              <a:rPr lang="en-US" sz="2200" i="1" dirty="0">
                <a:solidFill>
                  <a:srgbClr val="221E1F"/>
                </a:solidFill>
              </a:rPr>
              <a:t>D</a:t>
            </a:r>
            <a:r>
              <a:rPr lang="en-US" sz="2200" dirty="0">
                <a:solidFill>
                  <a:srgbClr val="221E1F"/>
                </a:solidFill>
              </a:rPr>
              <a:t>/</a:t>
            </a:r>
            <a:r>
              <a:rPr lang="en-US" sz="2200" i="1" dirty="0">
                <a:solidFill>
                  <a:srgbClr val="221E1F"/>
                </a:solidFill>
              </a:rPr>
              <a:t>V </a:t>
            </a:r>
            <a:r>
              <a:rPr lang="en-US" sz="2200" dirty="0">
                <a:solidFill>
                  <a:srgbClr val="221E1F"/>
                </a:solidFill>
              </a:rPr>
              <a:t>is .25. The cost of debt is 10%, and the cost of equity is 20%. Assuming a 21% tax rate, the WACC will be: </a:t>
            </a:r>
          </a:p>
          <a:p>
            <a:pPr marL="686016" lvl="2" indent="0" algn="just">
              <a:buNone/>
            </a:pPr>
            <a:r>
              <a:rPr lang="pt-BR" sz="2100" i="1" dirty="0">
                <a:solidFill>
                  <a:srgbClr val="221E1F"/>
                </a:solidFill>
              </a:rPr>
              <a:t>WACC </a:t>
            </a:r>
            <a:r>
              <a:rPr lang="pt-BR" sz="2100" dirty="0">
                <a:solidFill>
                  <a:srgbClr val="221E1F"/>
                </a:solidFill>
              </a:rPr>
              <a:t>= (</a:t>
            </a:r>
            <a:r>
              <a:rPr lang="pt-BR" sz="2100" i="1" dirty="0">
                <a:solidFill>
                  <a:srgbClr val="221E1F"/>
                </a:solidFill>
              </a:rPr>
              <a:t>E</a:t>
            </a:r>
            <a:r>
              <a:rPr lang="pt-BR" sz="2100" dirty="0">
                <a:solidFill>
                  <a:srgbClr val="221E1F"/>
                </a:solidFill>
              </a:rPr>
              <a:t>/</a:t>
            </a:r>
            <a:r>
              <a:rPr lang="pt-BR" sz="2100" i="1" dirty="0">
                <a:solidFill>
                  <a:srgbClr val="221E1F"/>
                </a:solidFill>
              </a:rPr>
              <a:t>V</a:t>
            </a:r>
            <a:r>
              <a:rPr lang="pt-BR" sz="2100" dirty="0">
                <a:solidFill>
                  <a:srgbClr val="221E1F"/>
                </a:solidFill>
              </a:rPr>
              <a:t>) × </a:t>
            </a:r>
            <a:r>
              <a:rPr lang="pt-BR" sz="2100" i="1" dirty="0">
                <a:solidFill>
                  <a:srgbClr val="221E1F"/>
                </a:solidFill>
              </a:rPr>
              <a:t>R</a:t>
            </a:r>
            <a:r>
              <a:rPr lang="pt-BR" sz="2100" i="1" baseline="-25000" dirty="0">
                <a:solidFill>
                  <a:srgbClr val="221E1F"/>
                </a:solidFill>
              </a:rPr>
              <a:t>E</a:t>
            </a:r>
            <a:r>
              <a:rPr lang="pt-BR" sz="2100" i="1" dirty="0">
                <a:solidFill>
                  <a:srgbClr val="221E1F"/>
                </a:solidFill>
              </a:rPr>
              <a:t> </a:t>
            </a:r>
            <a:r>
              <a:rPr lang="pt-BR" sz="2100" dirty="0">
                <a:solidFill>
                  <a:srgbClr val="221E1F"/>
                </a:solidFill>
              </a:rPr>
              <a:t>+ (</a:t>
            </a:r>
            <a:r>
              <a:rPr lang="pt-BR" sz="2100" i="1" dirty="0">
                <a:solidFill>
                  <a:srgbClr val="221E1F"/>
                </a:solidFill>
              </a:rPr>
              <a:t>D</a:t>
            </a:r>
            <a:r>
              <a:rPr lang="pt-BR" sz="2100" dirty="0">
                <a:solidFill>
                  <a:srgbClr val="221E1F"/>
                </a:solidFill>
              </a:rPr>
              <a:t>/</a:t>
            </a:r>
            <a:r>
              <a:rPr lang="pt-BR" sz="2100" i="1" dirty="0">
                <a:solidFill>
                  <a:srgbClr val="221E1F"/>
                </a:solidFill>
              </a:rPr>
              <a:t>V</a:t>
            </a:r>
            <a:r>
              <a:rPr lang="pt-BR" sz="2100" dirty="0">
                <a:solidFill>
                  <a:srgbClr val="221E1F"/>
                </a:solidFill>
              </a:rPr>
              <a:t>) × </a:t>
            </a:r>
            <a:r>
              <a:rPr lang="pt-BR" sz="2100" i="1" dirty="0">
                <a:solidFill>
                  <a:srgbClr val="221E1F"/>
                </a:solidFill>
              </a:rPr>
              <a:t>R</a:t>
            </a:r>
            <a:r>
              <a:rPr lang="pt-BR" sz="2100" i="1" baseline="-25000" dirty="0">
                <a:solidFill>
                  <a:srgbClr val="221E1F"/>
                </a:solidFill>
              </a:rPr>
              <a:t>D</a:t>
            </a:r>
            <a:r>
              <a:rPr lang="pt-BR" sz="2100" i="1" dirty="0">
                <a:solidFill>
                  <a:srgbClr val="221E1F"/>
                </a:solidFill>
              </a:rPr>
              <a:t> </a:t>
            </a:r>
            <a:r>
              <a:rPr lang="pt-BR" sz="2100" dirty="0">
                <a:solidFill>
                  <a:srgbClr val="221E1F"/>
                </a:solidFill>
              </a:rPr>
              <a:t>× (1 − </a:t>
            </a:r>
            <a:r>
              <a:rPr lang="pt-BR" sz="2100" i="1" dirty="0">
                <a:solidFill>
                  <a:srgbClr val="221E1F"/>
                </a:solidFill>
              </a:rPr>
              <a:t>T</a:t>
            </a:r>
            <a:r>
              <a:rPr lang="pt-BR" sz="2100" i="1" baseline="-25000" dirty="0">
                <a:solidFill>
                  <a:srgbClr val="221E1F"/>
                </a:solidFill>
              </a:rPr>
              <a:t>C</a:t>
            </a:r>
            <a:r>
              <a:rPr lang="pt-BR" sz="2100" dirty="0">
                <a:solidFill>
                  <a:srgbClr val="221E1F"/>
                </a:solidFill>
              </a:rPr>
              <a:t>) </a:t>
            </a:r>
          </a:p>
          <a:p>
            <a:pPr marL="685800" lvl="2" indent="692150" algn="just">
              <a:buNone/>
            </a:pPr>
            <a:r>
              <a:rPr lang="pt-BR" sz="2100" dirty="0">
                <a:solidFill>
                  <a:srgbClr val="221E1F"/>
                </a:solidFill>
              </a:rPr>
              <a:t>= .75 × . 20 + .25 × . 10 × ( 1 − .21) </a:t>
            </a:r>
          </a:p>
          <a:p>
            <a:pPr marL="685800" lvl="2" indent="692150" algn="just">
              <a:buNone/>
            </a:pPr>
            <a:r>
              <a:rPr lang="pt-BR" sz="2100" dirty="0">
                <a:solidFill>
                  <a:srgbClr val="221E1F"/>
                </a:solidFill>
              </a:rPr>
              <a:t>= .1698, or </a:t>
            </a:r>
            <a:r>
              <a:rPr lang="pt-BR" sz="2100" b="1" dirty="0">
                <a:solidFill>
                  <a:schemeClr val="accent1">
                    <a:lumMod val="75000"/>
                  </a:schemeClr>
                </a:solidFill>
              </a:rPr>
              <a:t>16.98%</a:t>
            </a:r>
            <a:endParaRPr lang="en-US" altLang="en-US" sz="2100" b="1" dirty="0">
              <a:solidFill>
                <a:schemeClr val="accent1">
                  <a:lumMod val="75000"/>
                </a:schemeClr>
              </a:solidFill>
            </a:endParaRPr>
          </a:p>
          <a:p>
            <a:endParaRPr lang="en-US" dirty="0"/>
          </a:p>
        </p:txBody>
      </p:sp>
    </p:spTree>
    <p:extLst>
      <p:ext uri="{BB962C8B-B14F-4D97-AF65-F5344CB8AC3E}">
        <p14:creationId xmlns:p14="http://schemas.microsoft.com/office/powerpoint/2010/main" val="365617625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24F1D6-6AA6-4ECE-B0D6-21DEDF009B23}"/>
              </a:ext>
            </a:extLst>
          </p:cNvPr>
          <p:cNvSpPr>
            <a:spLocks noGrp="1"/>
          </p:cNvSpPr>
          <p:nvPr>
            <p:ph type="title"/>
          </p:nvPr>
        </p:nvSpPr>
        <p:spPr/>
        <p:txBody>
          <a:bodyPr/>
          <a:lstStyle/>
          <a:p>
            <a:r>
              <a:rPr lang="en-US" dirty="0"/>
              <a:t>Learning objectives </a:t>
            </a:r>
          </a:p>
        </p:txBody>
      </p:sp>
      <p:sp>
        <p:nvSpPr>
          <p:cNvPr id="3" name="Content Placeholder 2">
            <a:extLst>
              <a:ext uri="{FF2B5EF4-FFF2-40B4-BE49-F238E27FC236}">
                <a16:creationId xmlns:a16="http://schemas.microsoft.com/office/drawing/2014/main" id="{78B678F2-DB4D-4748-BF05-954E5489C6DD}"/>
              </a:ext>
            </a:extLst>
          </p:cNvPr>
          <p:cNvSpPr>
            <a:spLocks noGrp="1"/>
          </p:cNvSpPr>
          <p:nvPr>
            <p:ph idx="1"/>
          </p:nvPr>
        </p:nvSpPr>
        <p:spPr/>
        <p:txBody>
          <a:bodyPr/>
          <a:lstStyle/>
          <a:p>
            <a:r>
              <a:rPr lang="en-US" altLang="en-US" dirty="0"/>
              <a:t>Determine a firm’s cost of equity capital</a:t>
            </a:r>
          </a:p>
          <a:p>
            <a:endParaRPr lang="en-US" altLang="en-US" sz="1000" dirty="0"/>
          </a:p>
          <a:p>
            <a:r>
              <a:rPr lang="en-US" altLang="en-US" dirty="0"/>
              <a:t>Determine a firm’s cost of debt</a:t>
            </a:r>
          </a:p>
          <a:p>
            <a:endParaRPr lang="en-US" altLang="en-US" sz="1000" dirty="0"/>
          </a:p>
          <a:p>
            <a:r>
              <a:rPr lang="en-US" altLang="en-US" dirty="0"/>
              <a:t>Determine a firm’s overall cost of capital and how to use it to value a company</a:t>
            </a:r>
          </a:p>
          <a:p>
            <a:endParaRPr lang="en-US" altLang="en-US" sz="1000" dirty="0"/>
          </a:p>
          <a:p>
            <a:r>
              <a:rPr lang="en-US" altLang="en-US" dirty="0"/>
              <a:t>Explain how to correctly include flotation costs in capital budgeting projects</a:t>
            </a:r>
          </a:p>
          <a:p>
            <a:endParaRPr lang="en-US" altLang="en-US" sz="1000" dirty="0"/>
          </a:p>
          <a:p>
            <a:r>
              <a:rPr lang="en-US" altLang="en-US" dirty="0"/>
              <a:t>Describe some of the pitfalls associated with a firm’s overall cost of capital and what to do about them</a:t>
            </a:r>
          </a:p>
          <a:p>
            <a:endParaRPr lang="en-US" dirty="0"/>
          </a:p>
        </p:txBody>
      </p:sp>
    </p:spTree>
    <p:extLst>
      <p:ext uri="{BB962C8B-B14F-4D97-AF65-F5344CB8AC3E}">
        <p14:creationId xmlns:p14="http://schemas.microsoft.com/office/powerpoint/2010/main" val="264000858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402DDA-AF1F-4A62-B9D9-5B40DFCAAC3D}"/>
              </a:ext>
            </a:extLst>
          </p:cNvPr>
          <p:cNvSpPr>
            <a:spLocks noGrp="1"/>
          </p:cNvSpPr>
          <p:nvPr>
            <p:ph type="title"/>
          </p:nvPr>
        </p:nvSpPr>
        <p:spPr/>
        <p:txBody>
          <a:bodyPr/>
          <a:lstStyle/>
          <a:p>
            <a:r>
              <a:rPr lang="en-US" altLang="en-US" dirty="0"/>
              <a:t>Calculating the </a:t>
            </a:r>
            <a:r>
              <a:rPr lang="en-US" altLang="en-US" dirty="0" err="1"/>
              <a:t>wacc</a:t>
            </a:r>
            <a:endParaRPr lang="en-US" dirty="0"/>
          </a:p>
        </p:txBody>
      </p:sp>
      <p:pic>
        <p:nvPicPr>
          <p:cNvPr id="4" name="Content Placeholder 5">
            <a:extLst>
              <a:ext uri="{FF2B5EF4-FFF2-40B4-BE49-F238E27FC236}">
                <a16:creationId xmlns:a16="http://schemas.microsoft.com/office/drawing/2014/main" id="{2B1BE61F-B524-47E0-9BAA-DE4E50242CA2}"/>
              </a:ext>
            </a:extLst>
          </p:cNvPr>
          <p:cNvPicPr>
            <a:picLocks noGrp="1" noChangeAspect="1"/>
          </p:cNvPicPr>
          <p:nvPr>
            <p:ph idx="1"/>
          </p:nvPr>
        </p:nvPicPr>
        <p:blipFill>
          <a:blip r:embed="rId2"/>
          <a:stretch>
            <a:fillRect/>
          </a:stretch>
        </p:blipFill>
        <p:spPr>
          <a:xfrm>
            <a:off x="2272016" y="1855662"/>
            <a:ext cx="6851495" cy="4910898"/>
          </a:xfrm>
        </p:spPr>
      </p:pic>
    </p:spTree>
    <p:extLst>
      <p:ext uri="{BB962C8B-B14F-4D97-AF65-F5344CB8AC3E}">
        <p14:creationId xmlns:p14="http://schemas.microsoft.com/office/powerpoint/2010/main" val="53318490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9A78F9-7DE3-42F0-8BD8-3426D3D5213B}"/>
              </a:ext>
            </a:extLst>
          </p:cNvPr>
          <p:cNvSpPr>
            <a:spLocks noGrp="1"/>
          </p:cNvSpPr>
          <p:nvPr>
            <p:ph type="title"/>
          </p:nvPr>
        </p:nvSpPr>
        <p:spPr/>
        <p:txBody>
          <a:bodyPr/>
          <a:lstStyle/>
          <a:p>
            <a:r>
              <a:rPr lang="en-US" altLang="en-US" dirty="0"/>
              <a:t>The warehouse problem 2</a:t>
            </a:r>
            <a:endParaRPr lang="en-US" dirty="0"/>
          </a:p>
        </p:txBody>
      </p:sp>
      <p:sp>
        <p:nvSpPr>
          <p:cNvPr id="3" name="Content Placeholder 2">
            <a:extLst>
              <a:ext uri="{FF2B5EF4-FFF2-40B4-BE49-F238E27FC236}">
                <a16:creationId xmlns:a16="http://schemas.microsoft.com/office/drawing/2014/main" id="{64EFD77F-C341-4CF4-9363-689D8635A331}"/>
              </a:ext>
            </a:extLst>
          </p:cNvPr>
          <p:cNvSpPr>
            <a:spLocks noGrp="1"/>
          </p:cNvSpPr>
          <p:nvPr>
            <p:ph idx="1"/>
          </p:nvPr>
        </p:nvSpPr>
        <p:spPr/>
        <p:txBody>
          <a:bodyPr>
            <a:noAutofit/>
          </a:bodyPr>
          <a:lstStyle/>
          <a:p>
            <a:pPr algn="just">
              <a:lnSpc>
                <a:spcPct val="95000"/>
              </a:lnSpc>
              <a:spcBef>
                <a:spcPts val="600"/>
              </a:spcBef>
            </a:pPr>
            <a:r>
              <a:rPr lang="en-US" dirty="0">
                <a:solidFill>
                  <a:srgbClr val="221E1F"/>
                </a:solidFill>
              </a:rPr>
              <a:t>Warehouse project has a cost of $50 million and expected </a:t>
            </a:r>
            <a:r>
              <a:rPr lang="en-US" dirty="0" err="1">
                <a:solidFill>
                  <a:srgbClr val="221E1F"/>
                </a:solidFill>
              </a:rPr>
              <a:t>aftertax</a:t>
            </a:r>
            <a:r>
              <a:rPr lang="en-US" dirty="0">
                <a:solidFill>
                  <a:srgbClr val="221E1F"/>
                </a:solidFill>
              </a:rPr>
              <a:t> cash flows (the cost savings) of $12 million per year for six years. </a:t>
            </a:r>
          </a:p>
          <a:p>
            <a:pPr algn="just">
              <a:lnSpc>
                <a:spcPct val="95000"/>
              </a:lnSpc>
              <a:spcBef>
                <a:spcPts val="600"/>
              </a:spcBef>
            </a:pPr>
            <a:r>
              <a:rPr lang="en-US" dirty="0">
                <a:solidFill>
                  <a:srgbClr val="221E1F"/>
                </a:solidFill>
              </a:rPr>
              <a:t>The NPV (in millions) is:</a:t>
            </a:r>
          </a:p>
          <a:p>
            <a:pPr algn="just">
              <a:lnSpc>
                <a:spcPct val="95000"/>
              </a:lnSpc>
              <a:spcBef>
                <a:spcPts val="600"/>
              </a:spcBef>
            </a:pPr>
            <a:endParaRPr lang="en-US" altLang="en-US" dirty="0">
              <a:solidFill>
                <a:srgbClr val="221E1F"/>
              </a:solidFill>
            </a:endParaRPr>
          </a:p>
          <a:p>
            <a:pPr algn="just">
              <a:lnSpc>
                <a:spcPct val="95000"/>
              </a:lnSpc>
              <a:spcBef>
                <a:spcPts val="600"/>
              </a:spcBef>
            </a:pPr>
            <a:endParaRPr lang="en-US" altLang="en-US" dirty="0">
              <a:solidFill>
                <a:srgbClr val="221E1F"/>
              </a:solidFill>
            </a:endParaRPr>
          </a:p>
          <a:p>
            <a:pPr algn="just">
              <a:lnSpc>
                <a:spcPct val="95000"/>
              </a:lnSpc>
              <a:spcBef>
                <a:spcPts val="600"/>
              </a:spcBef>
            </a:pPr>
            <a:r>
              <a:rPr lang="en-US" dirty="0">
                <a:solidFill>
                  <a:srgbClr val="221E1F"/>
                </a:solidFill>
              </a:rPr>
              <a:t>Because cash flows are in the form of an ordinary annuity, we can calculate NPV using 16.98% (the WACC) as the discount rate:</a:t>
            </a:r>
          </a:p>
          <a:p>
            <a:pPr algn="just">
              <a:lnSpc>
                <a:spcPct val="95000"/>
              </a:lnSpc>
              <a:spcBef>
                <a:spcPts val="600"/>
              </a:spcBef>
            </a:pPr>
            <a:endParaRPr lang="en-US" dirty="0">
              <a:solidFill>
                <a:srgbClr val="221E1F"/>
              </a:solidFill>
            </a:endParaRPr>
          </a:p>
          <a:p>
            <a:pPr marL="0" indent="0" algn="just">
              <a:lnSpc>
                <a:spcPct val="95000"/>
              </a:lnSpc>
              <a:spcBef>
                <a:spcPts val="600"/>
              </a:spcBef>
              <a:buNone/>
            </a:pPr>
            <a:endParaRPr lang="en-US" dirty="0">
              <a:solidFill>
                <a:srgbClr val="221E1F"/>
              </a:solidFill>
            </a:endParaRPr>
          </a:p>
          <a:p>
            <a:pPr algn="just">
              <a:lnSpc>
                <a:spcPct val="95000"/>
              </a:lnSpc>
              <a:spcBef>
                <a:spcPts val="600"/>
              </a:spcBef>
            </a:pPr>
            <a:r>
              <a:rPr lang="en-US" dirty="0">
                <a:solidFill>
                  <a:srgbClr val="221E1F"/>
                </a:solidFill>
              </a:rPr>
              <a:t>Should the firm take on the warehouse renovation? </a:t>
            </a:r>
          </a:p>
          <a:p>
            <a:pPr lvl="1" algn="just">
              <a:lnSpc>
                <a:spcPct val="95000"/>
              </a:lnSpc>
              <a:spcBef>
                <a:spcPts val="600"/>
              </a:spcBef>
            </a:pPr>
            <a:r>
              <a:rPr lang="en-US" sz="1800" dirty="0">
                <a:solidFill>
                  <a:srgbClr val="221E1F"/>
                </a:solidFill>
              </a:rPr>
              <a:t>No; the project has a negative NPV using the firm’s WACC</a:t>
            </a:r>
            <a:endParaRPr lang="en-US" sz="1800" dirty="0"/>
          </a:p>
        </p:txBody>
      </p:sp>
      <p:pic>
        <p:nvPicPr>
          <p:cNvPr id="4" name="Picture 3">
            <a:extLst>
              <a:ext uri="{FF2B5EF4-FFF2-40B4-BE49-F238E27FC236}">
                <a16:creationId xmlns:a16="http://schemas.microsoft.com/office/drawing/2014/main" id="{ED86F6F7-F322-405F-860C-8C04F87D92A5}"/>
              </a:ext>
            </a:extLst>
          </p:cNvPr>
          <p:cNvPicPr>
            <a:picLocks noChangeAspect="1"/>
          </p:cNvPicPr>
          <p:nvPr/>
        </p:nvPicPr>
        <p:blipFill>
          <a:blip r:embed="rId2"/>
          <a:stretch>
            <a:fillRect/>
          </a:stretch>
        </p:blipFill>
        <p:spPr>
          <a:xfrm>
            <a:off x="3254419" y="2976804"/>
            <a:ext cx="5038725" cy="752475"/>
          </a:xfrm>
          <a:prstGeom prst="rect">
            <a:avLst/>
          </a:prstGeom>
          <a:ln>
            <a:solidFill>
              <a:schemeClr val="accent1"/>
            </a:solidFill>
          </a:ln>
        </p:spPr>
      </p:pic>
      <p:pic>
        <p:nvPicPr>
          <p:cNvPr id="5" name="Picture 4">
            <a:extLst>
              <a:ext uri="{FF2B5EF4-FFF2-40B4-BE49-F238E27FC236}">
                <a16:creationId xmlns:a16="http://schemas.microsoft.com/office/drawing/2014/main" id="{E6B86911-8CEE-4ACF-A8E6-860CCD328A7D}"/>
              </a:ext>
            </a:extLst>
          </p:cNvPr>
          <p:cNvPicPr>
            <a:picLocks noChangeAspect="1"/>
          </p:cNvPicPr>
          <p:nvPr/>
        </p:nvPicPr>
        <p:blipFill>
          <a:blip r:embed="rId3"/>
          <a:stretch>
            <a:fillRect/>
          </a:stretch>
        </p:blipFill>
        <p:spPr>
          <a:xfrm>
            <a:off x="3821157" y="4193819"/>
            <a:ext cx="3905250" cy="1181100"/>
          </a:xfrm>
          <a:prstGeom prst="rect">
            <a:avLst/>
          </a:prstGeom>
          <a:ln>
            <a:solidFill>
              <a:schemeClr val="accent1"/>
            </a:solidFill>
          </a:ln>
        </p:spPr>
      </p:pic>
    </p:spTree>
    <p:extLst>
      <p:ext uri="{BB962C8B-B14F-4D97-AF65-F5344CB8AC3E}">
        <p14:creationId xmlns:p14="http://schemas.microsoft.com/office/powerpoint/2010/main" val="324599840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B11859-0349-4A8D-A142-D0C0A3B04303}"/>
              </a:ext>
            </a:extLst>
          </p:cNvPr>
          <p:cNvSpPr>
            <a:spLocks noGrp="1"/>
          </p:cNvSpPr>
          <p:nvPr>
            <p:ph type="title"/>
          </p:nvPr>
        </p:nvSpPr>
        <p:spPr/>
        <p:txBody>
          <a:bodyPr/>
          <a:lstStyle/>
          <a:p>
            <a:r>
              <a:rPr lang="en-US" altLang="en-US" dirty="0"/>
              <a:t>using the </a:t>
            </a:r>
            <a:r>
              <a:rPr lang="en-US" altLang="en-US" dirty="0" err="1"/>
              <a:t>wacc</a:t>
            </a:r>
            <a:endParaRPr lang="en-US" dirty="0"/>
          </a:p>
        </p:txBody>
      </p:sp>
      <p:pic>
        <p:nvPicPr>
          <p:cNvPr id="4" name="Content Placeholder 4">
            <a:extLst>
              <a:ext uri="{FF2B5EF4-FFF2-40B4-BE49-F238E27FC236}">
                <a16:creationId xmlns:a16="http://schemas.microsoft.com/office/drawing/2014/main" id="{5FB4FD9A-0703-4D41-B9AB-840F5D800D99}"/>
              </a:ext>
            </a:extLst>
          </p:cNvPr>
          <p:cNvPicPr>
            <a:picLocks noGrp="1" noChangeAspect="1"/>
          </p:cNvPicPr>
          <p:nvPr>
            <p:ph idx="1"/>
          </p:nvPr>
        </p:nvPicPr>
        <p:blipFill>
          <a:blip r:embed="rId2"/>
          <a:stretch>
            <a:fillRect/>
          </a:stretch>
        </p:blipFill>
        <p:spPr>
          <a:xfrm>
            <a:off x="2290354" y="1767161"/>
            <a:ext cx="6914605" cy="5011282"/>
          </a:xfrm>
        </p:spPr>
      </p:pic>
    </p:spTree>
    <p:extLst>
      <p:ext uri="{BB962C8B-B14F-4D97-AF65-F5344CB8AC3E}">
        <p14:creationId xmlns:p14="http://schemas.microsoft.com/office/powerpoint/2010/main" val="231209244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3F921C-F532-469C-BBA6-353202E103C6}"/>
              </a:ext>
            </a:extLst>
          </p:cNvPr>
          <p:cNvSpPr>
            <a:spLocks noGrp="1"/>
          </p:cNvSpPr>
          <p:nvPr>
            <p:ph type="title"/>
          </p:nvPr>
        </p:nvSpPr>
        <p:spPr/>
        <p:txBody>
          <a:bodyPr/>
          <a:lstStyle/>
          <a:p>
            <a:r>
              <a:rPr lang="en-US" altLang="en-US" dirty="0"/>
              <a:t>Performance evaluation</a:t>
            </a:r>
            <a:endParaRPr lang="en-US" dirty="0"/>
          </a:p>
        </p:txBody>
      </p:sp>
      <p:sp>
        <p:nvSpPr>
          <p:cNvPr id="3" name="Content Placeholder 2">
            <a:extLst>
              <a:ext uri="{FF2B5EF4-FFF2-40B4-BE49-F238E27FC236}">
                <a16:creationId xmlns:a16="http://schemas.microsoft.com/office/drawing/2014/main" id="{1A99B342-D22A-495B-8F74-1C9B1C6CE427}"/>
              </a:ext>
            </a:extLst>
          </p:cNvPr>
          <p:cNvSpPr>
            <a:spLocks noGrp="1"/>
          </p:cNvSpPr>
          <p:nvPr>
            <p:ph idx="1"/>
          </p:nvPr>
        </p:nvSpPr>
        <p:spPr>
          <a:xfrm>
            <a:off x="581192" y="2180496"/>
            <a:ext cx="11029615" cy="4786361"/>
          </a:xfrm>
        </p:spPr>
        <p:txBody>
          <a:bodyPr>
            <a:normAutofit/>
          </a:bodyPr>
          <a:lstStyle/>
          <a:p>
            <a:pPr algn="just">
              <a:lnSpc>
                <a:spcPct val="90000"/>
              </a:lnSpc>
              <a:spcBef>
                <a:spcPts val="600"/>
              </a:spcBef>
            </a:pPr>
            <a:r>
              <a:rPr lang="en-US" sz="2200" dirty="0">
                <a:solidFill>
                  <a:srgbClr val="221E1F"/>
                </a:solidFill>
              </a:rPr>
              <a:t>Performance evaluation is another use of the WACC</a:t>
            </a:r>
          </a:p>
          <a:p>
            <a:pPr lvl="1" algn="just">
              <a:lnSpc>
                <a:spcPct val="90000"/>
              </a:lnSpc>
              <a:spcBef>
                <a:spcPts val="600"/>
              </a:spcBef>
            </a:pPr>
            <a:r>
              <a:rPr lang="en-US" sz="2100" dirty="0">
                <a:solidFill>
                  <a:srgbClr val="221E1F"/>
                </a:solidFill>
              </a:rPr>
              <a:t>Best-known approach in this area is the economic value added (EVA) method</a:t>
            </a:r>
          </a:p>
          <a:p>
            <a:pPr lvl="1" algn="just">
              <a:lnSpc>
                <a:spcPct val="90000"/>
              </a:lnSpc>
              <a:spcBef>
                <a:spcPts val="600"/>
              </a:spcBef>
            </a:pPr>
            <a:r>
              <a:rPr lang="en-US" sz="2100" dirty="0">
                <a:solidFill>
                  <a:srgbClr val="221E1F"/>
                </a:solidFill>
              </a:rPr>
              <a:t>Others include market value added (MVA) and shareholder value added (SVA)</a:t>
            </a:r>
          </a:p>
          <a:p>
            <a:pPr lvl="1" algn="just">
              <a:lnSpc>
                <a:spcPct val="90000"/>
              </a:lnSpc>
              <a:spcBef>
                <a:spcPts val="600"/>
              </a:spcBef>
            </a:pPr>
            <a:endParaRPr lang="en-US" sz="2100" dirty="0">
              <a:solidFill>
                <a:srgbClr val="221E1F"/>
              </a:solidFill>
            </a:endParaRPr>
          </a:p>
          <a:p>
            <a:pPr algn="just">
              <a:lnSpc>
                <a:spcPct val="90000"/>
              </a:lnSpc>
              <a:spcBef>
                <a:spcPts val="600"/>
              </a:spcBef>
            </a:pPr>
            <a:r>
              <a:rPr lang="en-US" sz="2200" dirty="0">
                <a:solidFill>
                  <a:srgbClr val="221E1F"/>
                </a:solidFill>
              </a:rPr>
              <a:t>Suppose we have $100 million in capital (debt and equity) tied up in our firm, and our overall WACC is 12%. If we multiply these together, we get $12 million. If our cash flow from assets is less than this, we are, on an overall basis, destroying value; if cash flow from assets exceeds $12 million, we are creating value</a:t>
            </a:r>
          </a:p>
          <a:p>
            <a:pPr algn="just">
              <a:lnSpc>
                <a:spcPct val="90000"/>
              </a:lnSpc>
              <a:spcBef>
                <a:spcPts val="600"/>
              </a:spcBef>
            </a:pPr>
            <a:endParaRPr lang="en-US" sz="2200" dirty="0">
              <a:solidFill>
                <a:srgbClr val="221E1F"/>
              </a:solidFill>
            </a:endParaRPr>
          </a:p>
          <a:p>
            <a:pPr algn="just">
              <a:lnSpc>
                <a:spcPct val="90000"/>
              </a:lnSpc>
              <a:spcBef>
                <a:spcPts val="600"/>
              </a:spcBef>
            </a:pPr>
            <a:r>
              <a:rPr lang="en-US" sz="2200" dirty="0">
                <a:solidFill>
                  <a:srgbClr val="221E1F"/>
                </a:solidFill>
              </a:rPr>
              <a:t>Evaluation strategies suffer to a certain extent from problems with implementation (e.g., many companies make extensive use of book values for debt and equity in computing cost of capital)</a:t>
            </a:r>
            <a:endParaRPr lang="en-US" altLang="en-US" sz="2200" b="1" dirty="0">
              <a:solidFill>
                <a:schemeClr val="accent1">
                  <a:lumMod val="75000"/>
                </a:schemeClr>
              </a:solidFill>
            </a:endParaRPr>
          </a:p>
          <a:p>
            <a:endParaRPr lang="en-US" dirty="0"/>
          </a:p>
        </p:txBody>
      </p:sp>
    </p:spTree>
    <p:extLst>
      <p:ext uri="{BB962C8B-B14F-4D97-AF65-F5344CB8AC3E}">
        <p14:creationId xmlns:p14="http://schemas.microsoft.com/office/powerpoint/2010/main" val="364521475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9A0DAB-83D9-4A1C-95FF-15A7208BE7EF}"/>
              </a:ext>
            </a:extLst>
          </p:cNvPr>
          <p:cNvSpPr>
            <a:spLocks noGrp="1"/>
          </p:cNvSpPr>
          <p:nvPr>
            <p:ph type="title"/>
          </p:nvPr>
        </p:nvSpPr>
        <p:spPr/>
        <p:txBody>
          <a:bodyPr/>
          <a:lstStyle/>
          <a:p>
            <a:r>
              <a:rPr lang="en-US" altLang="en-US" dirty="0"/>
              <a:t>The </a:t>
            </a:r>
            <a:r>
              <a:rPr lang="en-US" altLang="en-US" dirty="0" err="1"/>
              <a:t>sml</a:t>
            </a:r>
            <a:r>
              <a:rPr lang="en-US" altLang="en-US" dirty="0"/>
              <a:t> and the </a:t>
            </a:r>
            <a:r>
              <a:rPr lang="en-US" altLang="en-US" dirty="0" err="1"/>
              <a:t>wacc</a:t>
            </a:r>
            <a:endParaRPr lang="en-US" dirty="0"/>
          </a:p>
        </p:txBody>
      </p:sp>
      <p:sp>
        <p:nvSpPr>
          <p:cNvPr id="3" name="Content Placeholder 2">
            <a:extLst>
              <a:ext uri="{FF2B5EF4-FFF2-40B4-BE49-F238E27FC236}">
                <a16:creationId xmlns:a16="http://schemas.microsoft.com/office/drawing/2014/main" id="{B790D509-FF77-4109-B5AD-5F286EE496F8}"/>
              </a:ext>
            </a:extLst>
          </p:cNvPr>
          <p:cNvSpPr>
            <a:spLocks noGrp="1"/>
          </p:cNvSpPr>
          <p:nvPr>
            <p:ph idx="1"/>
          </p:nvPr>
        </p:nvSpPr>
        <p:spPr>
          <a:xfrm>
            <a:off x="581193" y="2180496"/>
            <a:ext cx="4765870" cy="4229013"/>
          </a:xfrm>
        </p:spPr>
        <p:txBody>
          <a:bodyPr>
            <a:normAutofit lnSpcReduction="10000"/>
          </a:bodyPr>
          <a:lstStyle/>
          <a:p>
            <a:pPr>
              <a:lnSpc>
                <a:spcPct val="90000"/>
              </a:lnSpc>
              <a:spcBef>
                <a:spcPts val="600"/>
              </a:spcBef>
            </a:pPr>
            <a:r>
              <a:rPr lang="en-US" sz="2200" dirty="0"/>
              <a:t>Using WACC could lead to poor decisions when evaluating investments with risks that are substantially different from those of the overall firm</a:t>
            </a:r>
          </a:p>
          <a:p>
            <a:pPr>
              <a:lnSpc>
                <a:spcPct val="90000"/>
              </a:lnSpc>
              <a:spcBef>
                <a:spcPts val="600"/>
              </a:spcBef>
            </a:pPr>
            <a:r>
              <a:rPr lang="en-US" sz="2200" dirty="0"/>
              <a:t>In the graph, we have plotted an SML corresponding to a risk-free rate of 7% and a market risk premium of 8%</a:t>
            </a:r>
          </a:p>
          <a:p>
            <a:pPr lvl="1">
              <a:lnSpc>
                <a:spcPct val="90000"/>
              </a:lnSpc>
              <a:spcBef>
                <a:spcPts val="600"/>
              </a:spcBef>
            </a:pPr>
            <a:r>
              <a:rPr lang="en-US" sz="2100" dirty="0"/>
              <a:t>Consider an all-equity company with a beta of 1 </a:t>
            </a:r>
          </a:p>
          <a:p>
            <a:pPr lvl="1">
              <a:lnSpc>
                <a:spcPct val="90000"/>
              </a:lnSpc>
              <a:spcBef>
                <a:spcPts val="600"/>
              </a:spcBef>
            </a:pPr>
            <a:r>
              <a:rPr lang="en-US" sz="2100" dirty="0"/>
              <a:t>WACC and cost of equity are equal to 15% for this company because there is no debt</a:t>
            </a:r>
            <a:endParaRPr lang="en-US" altLang="en-US" sz="2100" b="1" dirty="0"/>
          </a:p>
          <a:p>
            <a:endParaRPr lang="en-US" dirty="0"/>
          </a:p>
        </p:txBody>
      </p:sp>
      <p:pic>
        <p:nvPicPr>
          <p:cNvPr id="4" name="Picture 3" descr="Diagram&#10;&#10;Description automatically generated">
            <a:extLst>
              <a:ext uri="{FF2B5EF4-FFF2-40B4-BE49-F238E27FC236}">
                <a16:creationId xmlns:a16="http://schemas.microsoft.com/office/drawing/2014/main" id="{C9115B25-DE2C-4AC3-A65E-9CB20CB1E15B}"/>
              </a:ext>
            </a:extLst>
          </p:cNvPr>
          <p:cNvPicPr>
            <a:picLocks noChangeAspect="1"/>
          </p:cNvPicPr>
          <p:nvPr/>
        </p:nvPicPr>
        <p:blipFill>
          <a:blip r:embed="rId2"/>
          <a:stretch>
            <a:fillRect/>
          </a:stretch>
        </p:blipFill>
        <p:spPr>
          <a:xfrm>
            <a:off x="5799373" y="2180496"/>
            <a:ext cx="5563641" cy="3936275"/>
          </a:xfrm>
          <a:prstGeom prst="rect">
            <a:avLst/>
          </a:prstGeom>
          <a:noFill/>
        </p:spPr>
      </p:pic>
    </p:spTree>
    <p:extLst>
      <p:ext uri="{BB962C8B-B14F-4D97-AF65-F5344CB8AC3E}">
        <p14:creationId xmlns:p14="http://schemas.microsoft.com/office/powerpoint/2010/main" val="429298613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C32E6D-5CA7-4AB0-A6F8-960EE16FA2DE}"/>
              </a:ext>
            </a:extLst>
          </p:cNvPr>
          <p:cNvSpPr>
            <a:spLocks noGrp="1"/>
          </p:cNvSpPr>
          <p:nvPr>
            <p:ph type="title"/>
          </p:nvPr>
        </p:nvSpPr>
        <p:spPr/>
        <p:txBody>
          <a:bodyPr/>
          <a:lstStyle/>
          <a:p>
            <a:r>
              <a:rPr lang="en-US" altLang="en-US" dirty="0"/>
              <a:t>The </a:t>
            </a:r>
            <a:r>
              <a:rPr lang="en-US" altLang="en-US" dirty="0" err="1"/>
              <a:t>sml</a:t>
            </a:r>
            <a:r>
              <a:rPr lang="en-US" altLang="en-US" dirty="0"/>
              <a:t> and the </a:t>
            </a:r>
            <a:r>
              <a:rPr lang="en-US" altLang="en-US" dirty="0" err="1"/>
              <a:t>wacc</a:t>
            </a:r>
            <a:r>
              <a:rPr lang="en-US" altLang="en-US" dirty="0"/>
              <a:t> 2</a:t>
            </a:r>
            <a:endParaRPr lang="en-US" dirty="0"/>
          </a:p>
        </p:txBody>
      </p:sp>
      <p:sp>
        <p:nvSpPr>
          <p:cNvPr id="3" name="Content Placeholder 2">
            <a:extLst>
              <a:ext uri="{FF2B5EF4-FFF2-40B4-BE49-F238E27FC236}">
                <a16:creationId xmlns:a16="http://schemas.microsoft.com/office/drawing/2014/main" id="{EDEF8AC0-36A2-4ABA-800C-DAE22EF6D071}"/>
              </a:ext>
            </a:extLst>
          </p:cNvPr>
          <p:cNvSpPr>
            <a:spLocks noGrp="1"/>
          </p:cNvSpPr>
          <p:nvPr>
            <p:ph idx="1"/>
          </p:nvPr>
        </p:nvSpPr>
        <p:spPr>
          <a:xfrm>
            <a:off x="581192" y="2180496"/>
            <a:ext cx="11029615" cy="4677504"/>
          </a:xfrm>
        </p:spPr>
        <p:txBody>
          <a:bodyPr>
            <a:normAutofit fontScale="92500"/>
          </a:bodyPr>
          <a:lstStyle/>
          <a:p>
            <a:pPr>
              <a:lnSpc>
                <a:spcPct val="90000"/>
              </a:lnSpc>
              <a:spcBef>
                <a:spcPts val="600"/>
              </a:spcBef>
            </a:pPr>
            <a:r>
              <a:rPr lang="en-US" sz="2200" dirty="0">
                <a:solidFill>
                  <a:srgbClr val="221E1F"/>
                </a:solidFill>
              </a:rPr>
              <a:t>Suppose our firm uses its WACC to evaluate all investments (i.e., any investment with a return of greater than 15% will be accepted and any investment with a return of less than 15% will be rejected)</a:t>
            </a:r>
          </a:p>
          <a:p>
            <a:pPr lvl="1">
              <a:lnSpc>
                <a:spcPct val="90000"/>
              </a:lnSpc>
              <a:spcBef>
                <a:spcPts val="600"/>
              </a:spcBef>
            </a:pPr>
            <a:r>
              <a:rPr lang="en-US" sz="2100" dirty="0">
                <a:solidFill>
                  <a:srgbClr val="221E1F"/>
                </a:solidFill>
              </a:rPr>
              <a:t>Recall that a desirable investment is one that plots above the SML</a:t>
            </a:r>
            <a:endParaRPr lang="en-US" sz="2200" dirty="0"/>
          </a:p>
          <a:p>
            <a:pPr algn="just">
              <a:lnSpc>
                <a:spcPct val="90000"/>
              </a:lnSpc>
              <a:spcBef>
                <a:spcPts val="600"/>
              </a:spcBef>
            </a:pPr>
            <a:r>
              <a:rPr lang="en-US" sz="2200" dirty="0"/>
              <a:t>Consider Point A. This project has a beta of β</a:t>
            </a:r>
            <a:r>
              <a:rPr lang="en-US" sz="2200" baseline="-25000" dirty="0"/>
              <a:t>A</a:t>
            </a:r>
            <a:r>
              <a:rPr lang="en-US" sz="2200" dirty="0"/>
              <a:t> = .60, as compared to the firm’s beta of 1.0. It has an expected return of 14%. Is this a desirable investment? Yes, because its required return is only: </a:t>
            </a:r>
          </a:p>
          <a:p>
            <a:pPr marL="686016" lvl="2" indent="0" algn="just">
              <a:lnSpc>
                <a:spcPct val="90000"/>
              </a:lnSpc>
              <a:spcBef>
                <a:spcPts val="600"/>
              </a:spcBef>
              <a:buNone/>
            </a:pPr>
            <a:r>
              <a:rPr lang="en-US" sz="2100" i="1" dirty="0"/>
              <a:t>Required return </a:t>
            </a:r>
            <a:r>
              <a:rPr lang="en-US" sz="2100" dirty="0"/>
              <a:t>= </a:t>
            </a:r>
            <a:r>
              <a:rPr lang="en-US" sz="2100" i="1" dirty="0"/>
              <a:t>R</a:t>
            </a:r>
            <a:r>
              <a:rPr lang="en-US" sz="2100" i="1" baseline="-25000" dirty="0"/>
              <a:t>f </a:t>
            </a:r>
            <a:r>
              <a:rPr lang="en-US" sz="2100" dirty="0"/>
              <a:t>+ β</a:t>
            </a:r>
            <a:r>
              <a:rPr lang="en-US" sz="2100" i="1" baseline="-25000" dirty="0"/>
              <a:t>A</a:t>
            </a:r>
            <a:r>
              <a:rPr lang="en-US" sz="2100" i="1" dirty="0"/>
              <a:t> </a:t>
            </a:r>
            <a:r>
              <a:rPr lang="en-US" sz="2100" dirty="0"/>
              <a:t>× (</a:t>
            </a:r>
            <a:r>
              <a:rPr lang="en-US" sz="2100" i="1" dirty="0"/>
              <a:t>R</a:t>
            </a:r>
            <a:r>
              <a:rPr lang="en-US" sz="2100" i="1" baseline="-25000" dirty="0"/>
              <a:t>M</a:t>
            </a:r>
            <a:r>
              <a:rPr lang="en-US" sz="2100" i="1" dirty="0"/>
              <a:t> </a:t>
            </a:r>
            <a:r>
              <a:rPr lang="en-US" sz="2100" dirty="0"/>
              <a:t>− </a:t>
            </a:r>
            <a:r>
              <a:rPr lang="en-US" sz="2100" i="1" dirty="0"/>
              <a:t>R</a:t>
            </a:r>
            <a:r>
              <a:rPr lang="en-US" sz="2100" i="1" baseline="-25000" dirty="0"/>
              <a:t>f</a:t>
            </a:r>
            <a:r>
              <a:rPr lang="en-US" sz="2100" dirty="0"/>
              <a:t>) </a:t>
            </a:r>
          </a:p>
          <a:p>
            <a:pPr marL="685800" lvl="2" indent="1771650" algn="just">
              <a:lnSpc>
                <a:spcPct val="90000"/>
              </a:lnSpc>
              <a:spcBef>
                <a:spcPts val="600"/>
              </a:spcBef>
              <a:buNone/>
            </a:pPr>
            <a:r>
              <a:rPr lang="en-US" sz="2100" dirty="0"/>
              <a:t>= .07 + .60 × .08 </a:t>
            </a:r>
          </a:p>
          <a:p>
            <a:pPr marL="685800" lvl="2" indent="1771650" algn="just">
              <a:lnSpc>
                <a:spcPct val="90000"/>
              </a:lnSpc>
              <a:spcBef>
                <a:spcPts val="600"/>
              </a:spcBef>
              <a:buNone/>
            </a:pPr>
            <a:r>
              <a:rPr lang="en-US" sz="2100" dirty="0"/>
              <a:t>= .118, or </a:t>
            </a:r>
            <a:r>
              <a:rPr lang="en-US" sz="2100" b="1" dirty="0">
                <a:solidFill>
                  <a:schemeClr val="accent1">
                    <a:lumMod val="75000"/>
                  </a:schemeClr>
                </a:solidFill>
              </a:rPr>
              <a:t>11.8%</a:t>
            </a:r>
          </a:p>
          <a:p>
            <a:pPr algn="just">
              <a:lnSpc>
                <a:spcPct val="90000"/>
              </a:lnSpc>
              <a:spcBef>
                <a:spcPts val="600"/>
              </a:spcBef>
            </a:pPr>
            <a:r>
              <a:rPr lang="en-US" sz="2200" dirty="0">
                <a:solidFill>
                  <a:srgbClr val="221E1F"/>
                </a:solidFill>
              </a:rPr>
              <a:t>If we use the WACC as a cutoff, this project will be rejected because its return is less than 15%</a:t>
            </a:r>
          </a:p>
          <a:p>
            <a:pPr lvl="1" algn="just">
              <a:lnSpc>
                <a:spcPct val="90000"/>
              </a:lnSpc>
              <a:spcBef>
                <a:spcPts val="600"/>
              </a:spcBef>
            </a:pPr>
            <a:r>
              <a:rPr lang="en-US" sz="2100" dirty="0">
                <a:solidFill>
                  <a:srgbClr val="221E1F"/>
                </a:solidFill>
              </a:rPr>
              <a:t>A firm that uses its WACC as a cutoff will tend to reject profitable projects with risks less than those of the overall firm</a:t>
            </a:r>
            <a:endParaRPr lang="en-US" altLang="en-US" sz="2100" b="1" dirty="0"/>
          </a:p>
          <a:p>
            <a:endParaRPr lang="en-US" dirty="0"/>
          </a:p>
        </p:txBody>
      </p:sp>
    </p:spTree>
    <p:extLst>
      <p:ext uri="{BB962C8B-B14F-4D97-AF65-F5344CB8AC3E}">
        <p14:creationId xmlns:p14="http://schemas.microsoft.com/office/powerpoint/2010/main" val="52205151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E090E2-1630-4BEF-A2B8-EE1756D3AFB7}"/>
              </a:ext>
            </a:extLst>
          </p:cNvPr>
          <p:cNvSpPr>
            <a:spLocks noGrp="1"/>
          </p:cNvSpPr>
          <p:nvPr>
            <p:ph type="title"/>
          </p:nvPr>
        </p:nvSpPr>
        <p:spPr/>
        <p:txBody>
          <a:bodyPr/>
          <a:lstStyle/>
          <a:p>
            <a:r>
              <a:rPr lang="en-US" dirty="0"/>
              <a:t>Chapter outline</a:t>
            </a:r>
          </a:p>
        </p:txBody>
      </p:sp>
      <p:sp>
        <p:nvSpPr>
          <p:cNvPr id="3" name="Content Placeholder 2">
            <a:extLst>
              <a:ext uri="{FF2B5EF4-FFF2-40B4-BE49-F238E27FC236}">
                <a16:creationId xmlns:a16="http://schemas.microsoft.com/office/drawing/2014/main" id="{EF9AF6F5-5BF5-4F15-B00A-79D9CE5F03B5}"/>
              </a:ext>
            </a:extLst>
          </p:cNvPr>
          <p:cNvSpPr>
            <a:spLocks noGrp="1"/>
          </p:cNvSpPr>
          <p:nvPr>
            <p:ph idx="1"/>
          </p:nvPr>
        </p:nvSpPr>
        <p:spPr/>
        <p:txBody>
          <a:bodyPr>
            <a:normAutofit fontScale="92500" lnSpcReduction="10000"/>
          </a:bodyPr>
          <a:lstStyle/>
          <a:p>
            <a:r>
              <a:rPr lang="en-US" altLang="en-US" dirty="0"/>
              <a:t>The Cost of Capital: Some Preliminaries</a:t>
            </a:r>
          </a:p>
          <a:p>
            <a:endParaRPr lang="en-US" altLang="en-US" sz="600" dirty="0"/>
          </a:p>
          <a:p>
            <a:r>
              <a:rPr lang="en-US" altLang="en-US" dirty="0"/>
              <a:t>The Cost of Equity</a:t>
            </a:r>
          </a:p>
          <a:p>
            <a:endParaRPr lang="en-US" altLang="en-US" sz="600" dirty="0"/>
          </a:p>
          <a:p>
            <a:r>
              <a:rPr lang="en-US" altLang="en-US" dirty="0"/>
              <a:t>The Costs of Debt and Preferred Stock</a:t>
            </a:r>
          </a:p>
          <a:p>
            <a:endParaRPr lang="en-US" altLang="en-US" sz="600" dirty="0"/>
          </a:p>
          <a:p>
            <a:r>
              <a:rPr lang="en-US" altLang="en-US" dirty="0"/>
              <a:t>The Weighted Average Cost of Capital</a:t>
            </a:r>
          </a:p>
          <a:p>
            <a:endParaRPr lang="en-US" altLang="en-US" sz="600" dirty="0"/>
          </a:p>
          <a:p>
            <a:r>
              <a:rPr lang="en-US" altLang="en-US" dirty="0"/>
              <a:t>Divisional and Project Costs of Capital</a:t>
            </a:r>
          </a:p>
          <a:p>
            <a:endParaRPr lang="en-US" altLang="en-US" sz="600" dirty="0"/>
          </a:p>
          <a:p>
            <a:r>
              <a:rPr lang="en-US" altLang="en-US" dirty="0"/>
              <a:t>Company Valuation with the WACC</a:t>
            </a:r>
          </a:p>
          <a:p>
            <a:endParaRPr lang="en-US" altLang="en-US" sz="600" dirty="0"/>
          </a:p>
          <a:p>
            <a:r>
              <a:rPr lang="en-US" altLang="en-US" dirty="0"/>
              <a:t>Flotation Costs and the Weighted Average Cost of Capital</a:t>
            </a:r>
          </a:p>
          <a:p>
            <a:endParaRPr lang="en-US" dirty="0"/>
          </a:p>
        </p:txBody>
      </p:sp>
    </p:spTree>
    <p:extLst>
      <p:ext uri="{BB962C8B-B14F-4D97-AF65-F5344CB8AC3E}">
        <p14:creationId xmlns:p14="http://schemas.microsoft.com/office/powerpoint/2010/main" val="292995038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3FD290-2755-420C-B2F8-F4ECFABC7A56}"/>
              </a:ext>
            </a:extLst>
          </p:cNvPr>
          <p:cNvSpPr>
            <a:spLocks noGrp="1"/>
          </p:cNvSpPr>
          <p:nvPr>
            <p:ph type="title"/>
          </p:nvPr>
        </p:nvSpPr>
        <p:spPr/>
        <p:txBody>
          <a:bodyPr/>
          <a:lstStyle/>
          <a:p>
            <a:r>
              <a:rPr lang="en-US" altLang="en-US" dirty="0"/>
              <a:t>Required return versus cost of capital</a:t>
            </a:r>
            <a:endParaRPr lang="en-US" dirty="0"/>
          </a:p>
        </p:txBody>
      </p:sp>
      <p:sp>
        <p:nvSpPr>
          <p:cNvPr id="3" name="Content Placeholder 2">
            <a:extLst>
              <a:ext uri="{FF2B5EF4-FFF2-40B4-BE49-F238E27FC236}">
                <a16:creationId xmlns:a16="http://schemas.microsoft.com/office/drawing/2014/main" id="{25217786-A44E-4B1A-B1DC-FA1D55854266}"/>
              </a:ext>
            </a:extLst>
          </p:cNvPr>
          <p:cNvSpPr>
            <a:spLocks noGrp="1"/>
          </p:cNvSpPr>
          <p:nvPr>
            <p:ph idx="1"/>
          </p:nvPr>
        </p:nvSpPr>
        <p:spPr/>
        <p:txBody>
          <a:bodyPr>
            <a:normAutofit lnSpcReduction="10000"/>
          </a:bodyPr>
          <a:lstStyle/>
          <a:p>
            <a:pPr>
              <a:lnSpc>
                <a:spcPct val="90000"/>
              </a:lnSpc>
              <a:spcBef>
                <a:spcPts val="600"/>
              </a:spcBef>
            </a:pPr>
            <a:r>
              <a:rPr lang="en-US" sz="2200" dirty="0">
                <a:solidFill>
                  <a:srgbClr val="221E1F"/>
                </a:solidFill>
              </a:rPr>
              <a:t>The terms </a:t>
            </a:r>
            <a:r>
              <a:rPr lang="en-US" sz="2200" i="1" dirty="0">
                <a:solidFill>
                  <a:srgbClr val="221E1F"/>
                </a:solidFill>
              </a:rPr>
              <a:t>required return</a:t>
            </a:r>
            <a:r>
              <a:rPr lang="en-US" sz="2200" dirty="0">
                <a:solidFill>
                  <a:srgbClr val="221E1F"/>
                </a:solidFill>
              </a:rPr>
              <a:t>, </a:t>
            </a:r>
            <a:r>
              <a:rPr lang="en-US" sz="2200" i="1" dirty="0">
                <a:solidFill>
                  <a:srgbClr val="221E1F"/>
                </a:solidFill>
              </a:rPr>
              <a:t>appropriate discount rate</a:t>
            </a:r>
            <a:r>
              <a:rPr lang="en-US" sz="2200" dirty="0">
                <a:solidFill>
                  <a:srgbClr val="221E1F"/>
                </a:solidFill>
              </a:rPr>
              <a:t>, and </a:t>
            </a:r>
            <a:r>
              <a:rPr lang="en-US" sz="2200" i="1" dirty="0">
                <a:solidFill>
                  <a:srgbClr val="221E1F"/>
                </a:solidFill>
              </a:rPr>
              <a:t>cost of capital </a:t>
            </a:r>
            <a:r>
              <a:rPr lang="en-US" sz="2200" dirty="0">
                <a:solidFill>
                  <a:srgbClr val="221E1F"/>
                </a:solidFill>
              </a:rPr>
              <a:t>essentially mean the same thing:</a:t>
            </a:r>
          </a:p>
          <a:p>
            <a:pPr lvl="1">
              <a:lnSpc>
                <a:spcPct val="90000"/>
              </a:lnSpc>
              <a:spcBef>
                <a:spcPts val="600"/>
              </a:spcBef>
            </a:pPr>
            <a:r>
              <a:rPr lang="en-US" sz="2100" dirty="0">
                <a:solidFill>
                  <a:srgbClr val="221E1F"/>
                </a:solidFill>
              </a:rPr>
              <a:t>If the </a:t>
            </a:r>
            <a:r>
              <a:rPr lang="en-US" sz="2100" i="1" dirty="0">
                <a:solidFill>
                  <a:srgbClr val="221E1F"/>
                </a:solidFill>
              </a:rPr>
              <a:t>required return </a:t>
            </a:r>
            <a:r>
              <a:rPr lang="en-US" sz="2100" dirty="0">
                <a:solidFill>
                  <a:srgbClr val="221E1F"/>
                </a:solidFill>
              </a:rPr>
              <a:t>on an investment is 10%, we mean the investment will have a positive NPV only if its return exceeds 10%</a:t>
            </a:r>
          </a:p>
          <a:p>
            <a:pPr lvl="1">
              <a:lnSpc>
                <a:spcPct val="90000"/>
              </a:lnSpc>
              <a:spcBef>
                <a:spcPts val="600"/>
              </a:spcBef>
            </a:pPr>
            <a:r>
              <a:rPr lang="en-US" sz="2200" dirty="0">
                <a:solidFill>
                  <a:srgbClr val="221E1F"/>
                </a:solidFill>
              </a:rPr>
              <a:t>Also, the firm must earn 10% on the investment to compensate investors for the use of the capital needed to finance the project </a:t>
            </a:r>
          </a:p>
          <a:p>
            <a:pPr lvl="1">
              <a:lnSpc>
                <a:spcPct val="90000"/>
              </a:lnSpc>
              <a:spcBef>
                <a:spcPts val="600"/>
              </a:spcBef>
            </a:pPr>
            <a:r>
              <a:rPr lang="en-US" sz="2200" dirty="0">
                <a:solidFill>
                  <a:srgbClr val="221E1F"/>
                </a:solidFill>
              </a:rPr>
              <a:t>Furthermore, 10% is the </a:t>
            </a:r>
            <a:r>
              <a:rPr lang="en-US" sz="2200" i="1" dirty="0">
                <a:solidFill>
                  <a:srgbClr val="221E1F"/>
                </a:solidFill>
              </a:rPr>
              <a:t>cost of capital </a:t>
            </a:r>
            <a:r>
              <a:rPr lang="en-US" sz="2200" dirty="0">
                <a:solidFill>
                  <a:srgbClr val="221E1F"/>
                </a:solidFill>
              </a:rPr>
              <a:t>associated with the investment </a:t>
            </a:r>
          </a:p>
          <a:p>
            <a:pPr lvl="1">
              <a:lnSpc>
                <a:spcPct val="90000"/>
              </a:lnSpc>
              <a:spcBef>
                <a:spcPts val="600"/>
              </a:spcBef>
            </a:pPr>
            <a:endParaRPr lang="en-US" sz="2200" dirty="0">
              <a:solidFill>
                <a:srgbClr val="221E1F"/>
              </a:solidFill>
            </a:endParaRPr>
          </a:p>
          <a:p>
            <a:pPr>
              <a:lnSpc>
                <a:spcPct val="90000"/>
              </a:lnSpc>
              <a:spcBef>
                <a:spcPts val="600"/>
              </a:spcBef>
            </a:pPr>
            <a:r>
              <a:rPr lang="en-US" sz="2200" dirty="0">
                <a:solidFill>
                  <a:srgbClr val="221E1F"/>
                </a:solidFill>
              </a:rPr>
              <a:t>Cost of capital associated with an investment depends on the risk of that investment, not how and where the capital is raised</a:t>
            </a:r>
            <a:endParaRPr lang="en-US" altLang="en-US" sz="2200" dirty="0"/>
          </a:p>
          <a:p>
            <a:endParaRPr lang="en-US" dirty="0"/>
          </a:p>
        </p:txBody>
      </p:sp>
      <p:pic>
        <p:nvPicPr>
          <p:cNvPr id="4" name="Picture 3">
            <a:extLst>
              <a:ext uri="{FF2B5EF4-FFF2-40B4-BE49-F238E27FC236}">
                <a16:creationId xmlns:a16="http://schemas.microsoft.com/office/drawing/2014/main" id="{CAF63FA9-F78B-49FB-B8F0-ADAE58AE16C2}"/>
              </a:ext>
            </a:extLst>
          </p:cNvPr>
          <p:cNvPicPr>
            <a:picLocks noChangeAspect="1"/>
          </p:cNvPicPr>
          <p:nvPr/>
        </p:nvPicPr>
        <p:blipFill>
          <a:blip r:embed="rId2"/>
          <a:stretch>
            <a:fillRect/>
          </a:stretch>
        </p:blipFill>
        <p:spPr>
          <a:xfrm>
            <a:off x="2043111" y="5760556"/>
            <a:ext cx="8105775" cy="790575"/>
          </a:xfrm>
          <a:prstGeom prst="rect">
            <a:avLst/>
          </a:prstGeom>
        </p:spPr>
      </p:pic>
    </p:spTree>
    <p:extLst>
      <p:ext uri="{BB962C8B-B14F-4D97-AF65-F5344CB8AC3E}">
        <p14:creationId xmlns:p14="http://schemas.microsoft.com/office/powerpoint/2010/main" val="46637370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0D0224-8736-4A46-866A-7911153A65BA}"/>
              </a:ext>
            </a:extLst>
          </p:cNvPr>
          <p:cNvSpPr>
            <a:spLocks noGrp="1"/>
          </p:cNvSpPr>
          <p:nvPr>
            <p:ph type="title"/>
          </p:nvPr>
        </p:nvSpPr>
        <p:spPr/>
        <p:txBody>
          <a:bodyPr/>
          <a:lstStyle/>
          <a:p>
            <a:r>
              <a:rPr lang="en-US" altLang="en-US" dirty="0"/>
              <a:t>Financial policy and cost of capital</a:t>
            </a:r>
            <a:endParaRPr lang="en-US" dirty="0"/>
          </a:p>
        </p:txBody>
      </p:sp>
      <p:sp>
        <p:nvSpPr>
          <p:cNvPr id="3" name="Content Placeholder 2">
            <a:extLst>
              <a:ext uri="{FF2B5EF4-FFF2-40B4-BE49-F238E27FC236}">
                <a16:creationId xmlns:a16="http://schemas.microsoft.com/office/drawing/2014/main" id="{F3C3EAD9-8E08-44F1-8D4A-0291888A18BF}"/>
              </a:ext>
            </a:extLst>
          </p:cNvPr>
          <p:cNvSpPr>
            <a:spLocks noGrp="1"/>
          </p:cNvSpPr>
          <p:nvPr>
            <p:ph idx="1"/>
          </p:nvPr>
        </p:nvSpPr>
        <p:spPr>
          <a:xfrm>
            <a:off x="581192" y="2180496"/>
            <a:ext cx="11029615" cy="4316098"/>
          </a:xfrm>
        </p:spPr>
        <p:txBody>
          <a:bodyPr>
            <a:normAutofit/>
          </a:bodyPr>
          <a:lstStyle/>
          <a:p>
            <a:pPr>
              <a:lnSpc>
                <a:spcPct val="90000"/>
              </a:lnSpc>
              <a:spcBef>
                <a:spcPts val="600"/>
              </a:spcBef>
            </a:pPr>
            <a:r>
              <a:rPr lang="en-US" sz="2200" dirty="0">
                <a:solidFill>
                  <a:srgbClr val="221E1F"/>
                </a:solidFill>
              </a:rPr>
              <a:t>The particular mixture of debt and equity a firm chooses to employ—its </a:t>
            </a:r>
            <a:r>
              <a:rPr lang="en-US" sz="2200" i="1" dirty="0">
                <a:solidFill>
                  <a:srgbClr val="221E1F"/>
                </a:solidFill>
              </a:rPr>
              <a:t>capital structure</a:t>
            </a:r>
            <a:r>
              <a:rPr lang="en-US" sz="2200" dirty="0">
                <a:solidFill>
                  <a:srgbClr val="221E1F"/>
                </a:solidFill>
              </a:rPr>
              <a:t>—is a managerial variable </a:t>
            </a:r>
          </a:p>
          <a:p>
            <a:pPr>
              <a:lnSpc>
                <a:spcPct val="90000"/>
              </a:lnSpc>
              <a:spcBef>
                <a:spcPts val="600"/>
              </a:spcBef>
            </a:pPr>
            <a:endParaRPr lang="en-US" altLang="en-US" sz="2200" dirty="0">
              <a:solidFill>
                <a:srgbClr val="221E1F"/>
              </a:solidFill>
            </a:endParaRPr>
          </a:p>
          <a:p>
            <a:pPr>
              <a:lnSpc>
                <a:spcPct val="90000"/>
              </a:lnSpc>
              <a:spcBef>
                <a:spcPts val="600"/>
              </a:spcBef>
            </a:pPr>
            <a:r>
              <a:rPr lang="en-US" sz="2200" dirty="0">
                <a:solidFill>
                  <a:srgbClr val="221E1F"/>
                </a:solidFill>
              </a:rPr>
              <a:t>In this chapter, we will assume the firm has a fixed debt-equity ratio that it maintains </a:t>
            </a:r>
          </a:p>
          <a:p>
            <a:pPr lvl="1">
              <a:lnSpc>
                <a:spcPct val="90000"/>
              </a:lnSpc>
              <a:spcBef>
                <a:spcPts val="600"/>
              </a:spcBef>
            </a:pPr>
            <a:r>
              <a:rPr lang="en-US" sz="2100" dirty="0">
                <a:solidFill>
                  <a:srgbClr val="221E1F"/>
                </a:solidFill>
              </a:rPr>
              <a:t>This ratio reflects the firm’s </a:t>
            </a:r>
            <a:r>
              <a:rPr lang="en-US" sz="2100" i="1" dirty="0">
                <a:solidFill>
                  <a:srgbClr val="221E1F"/>
                </a:solidFill>
              </a:rPr>
              <a:t>target </a:t>
            </a:r>
            <a:r>
              <a:rPr lang="en-US" sz="2100" dirty="0">
                <a:solidFill>
                  <a:srgbClr val="221E1F"/>
                </a:solidFill>
              </a:rPr>
              <a:t>capital structure </a:t>
            </a:r>
          </a:p>
          <a:p>
            <a:pPr lvl="1">
              <a:lnSpc>
                <a:spcPct val="90000"/>
              </a:lnSpc>
              <a:spcBef>
                <a:spcPts val="600"/>
              </a:spcBef>
            </a:pPr>
            <a:endParaRPr lang="en-US" altLang="en-US" sz="2200" dirty="0">
              <a:solidFill>
                <a:srgbClr val="221E1F"/>
              </a:solidFill>
            </a:endParaRPr>
          </a:p>
          <a:p>
            <a:pPr>
              <a:lnSpc>
                <a:spcPct val="90000"/>
              </a:lnSpc>
              <a:spcBef>
                <a:spcPts val="600"/>
              </a:spcBef>
            </a:pPr>
            <a:r>
              <a:rPr lang="en-US" sz="2200" dirty="0">
                <a:solidFill>
                  <a:srgbClr val="221E1F"/>
                </a:solidFill>
              </a:rPr>
              <a:t>Recall, a firm’s overall cost of capital will reflect the required return on the firm’s assets as a whole </a:t>
            </a:r>
          </a:p>
          <a:p>
            <a:pPr lvl="1">
              <a:lnSpc>
                <a:spcPct val="90000"/>
              </a:lnSpc>
              <a:spcBef>
                <a:spcPts val="600"/>
              </a:spcBef>
            </a:pPr>
            <a:r>
              <a:rPr lang="en-US" sz="2100" dirty="0">
                <a:solidFill>
                  <a:srgbClr val="221E1F"/>
                </a:solidFill>
              </a:rPr>
              <a:t>Thus, a firm’s cost of capital will reflect both its cost of debt capital and its cost of equity capital </a:t>
            </a:r>
            <a:endParaRPr lang="en-US" altLang="en-US" sz="2100" dirty="0"/>
          </a:p>
          <a:p>
            <a:endParaRPr lang="en-US" dirty="0"/>
          </a:p>
        </p:txBody>
      </p:sp>
    </p:spTree>
    <p:extLst>
      <p:ext uri="{BB962C8B-B14F-4D97-AF65-F5344CB8AC3E}">
        <p14:creationId xmlns:p14="http://schemas.microsoft.com/office/powerpoint/2010/main" val="238987318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2F0A9E-94EC-4AA1-A79A-0EC186D89993}"/>
              </a:ext>
            </a:extLst>
          </p:cNvPr>
          <p:cNvSpPr>
            <a:spLocks noGrp="1"/>
          </p:cNvSpPr>
          <p:nvPr>
            <p:ph type="title"/>
          </p:nvPr>
        </p:nvSpPr>
        <p:spPr/>
        <p:txBody>
          <a:bodyPr/>
          <a:lstStyle/>
          <a:p>
            <a:r>
              <a:rPr lang="en-US" altLang="en-US" dirty="0"/>
              <a:t>The cost of equity: dividend growth model approach</a:t>
            </a:r>
            <a:endParaRPr lang="en-US" dirty="0"/>
          </a:p>
        </p:txBody>
      </p:sp>
      <p:sp>
        <p:nvSpPr>
          <p:cNvPr id="3" name="Content Placeholder 2">
            <a:extLst>
              <a:ext uri="{FF2B5EF4-FFF2-40B4-BE49-F238E27FC236}">
                <a16:creationId xmlns:a16="http://schemas.microsoft.com/office/drawing/2014/main" id="{C0D516B0-2B52-4D32-B912-A97736C28A60}"/>
              </a:ext>
            </a:extLst>
          </p:cNvPr>
          <p:cNvSpPr>
            <a:spLocks noGrp="1"/>
          </p:cNvSpPr>
          <p:nvPr>
            <p:ph idx="1"/>
          </p:nvPr>
        </p:nvSpPr>
        <p:spPr>
          <a:xfrm>
            <a:off x="581192" y="2180496"/>
            <a:ext cx="11029615" cy="4289973"/>
          </a:xfrm>
        </p:spPr>
        <p:txBody>
          <a:bodyPr>
            <a:normAutofit/>
          </a:bodyPr>
          <a:lstStyle/>
          <a:p>
            <a:pPr>
              <a:lnSpc>
                <a:spcPct val="85000"/>
              </a:lnSpc>
              <a:spcBef>
                <a:spcPts val="600"/>
              </a:spcBef>
            </a:pPr>
            <a:r>
              <a:rPr lang="en-US" sz="2200" b="1" dirty="0">
                <a:solidFill>
                  <a:srgbClr val="221E1F"/>
                </a:solidFill>
              </a:rPr>
              <a:t>Cost of equity </a:t>
            </a:r>
            <a:r>
              <a:rPr lang="en-US" sz="2200" dirty="0">
                <a:solidFill>
                  <a:srgbClr val="221E1F"/>
                </a:solidFill>
              </a:rPr>
              <a:t>is the return that equity investors require on their investment in the firm</a:t>
            </a:r>
          </a:p>
          <a:p>
            <a:pPr lvl="1">
              <a:lnSpc>
                <a:spcPct val="85000"/>
              </a:lnSpc>
              <a:spcBef>
                <a:spcPts val="600"/>
              </a:spcBef>
            </a:pPr>
            <a:r>
              <a:rPr lang="en-US" sz="2100" dirty="0">
                <a:solidFill>
                  <a:srgbClr val="221E1F"/>
                </a:solidFill>
              </a:rPr>
              <a:t>No way to directly observe the return the firm’s equity investors require, so we must estimate the firm’s overall cost of equity</a:t>
            </a:r>
          </a:p>
          <a:p>
            <a:pPr>
              <a:lnSpc>
                <a:spcPct val="85000"/>
              </a:lnSpc>
              <a:spcBef>
                <a:spcPts val="600"/>
              </a:spcBef>
            </a:pPr>
            <a:r>
              <a:rPr lang="en-US" sz="2200" dirty="0">
                <a:solidFill>
                  <a:srgbClr val="221E1F"/>
                </a:solidFill>
              </a:rPr>
              <a:t>Dividend growth model approach is the easiest way to estimate the cost of equity capital</a:t>
            </a:r>
          </a:p>
          <a:p>
            <a:pPr>
              <a:lnSpc>
                <a:spcPct val="85000"/>
              </a:lnSpc>
              <a:spcBef>
                <a:spcPts val="600"/>
              </a:spcBef>
            </a:pPr>
            <a:r>
              <a:rPr lang="en-US" sz="2200" dirty="0">
                <a:solidFill>
                  <a:srgbClr val="221E1F"/>
                </a:solidFill>
              </a:rPr>
              <a:t>If we assume the firm’s dividend will grow at a constant rate, </a:t>
            </a:r>
            <a:r>
              <a:rPr lang="en-US" sz="2200" i="1" dirty="0">
                <a:solidFill>
                  <a:srgbClr val="221E1F"/>
                </a:solidFill>
              </a:rPr>
              <a:t>g, </a:t>
            </a:r>
            <a:r>
              <a:rPr lang="en-US" sz="2200" dirty="0">
                <a:solidFill>
                  <a:srgbClr val="221E1F"/>
                </a:solidFill>
              </a:rPr>
              <a:t>allow </a:t>
            </a:r>
            <a:r>
              <a:rPr lang="en-US" sz="2200" i="1" dirty="0">
                <a:solidFill>
                  <a:srgbClr val="221E1F"/>
                </a:solidFill>
              </a:rPr>
              <a:t>D</a:t>
            </a:r>
            <a:r>
              <a:rPr lang="en-US" sz="2200" baseline="-25000" dirty="0">
                <a:solidFill>
                  <a:srgbClr val="221E1F"/>
                </a:solidFill>
              </a:rPr>
              <a:t>0</a:t>
            </a:r>
            <a:r>
              <a:rPr lang="en-US" sz="2200" dirty="0">
                <a:solidFill>
                  <a:srgbClr val="221E1F"/>
                </a:solidFill>
              </a:rPr>
              <a:t> to represent the dividend just paid and </a:t>
            </a:r>
            <a:r>
              <a:rPr lang="en-US" sz="2200" i="1" dirty="0">
                <a:solidFill>
                  <a:srgbClr val="221E1F"/>
                </a:solidFill>
              </a:rPr>
              <a:t>D</a:t>
            </a:r>
            <a:r>
              <a:rPr lang="en-US" sz="2200" baseline="-25000" dirty="0">
                <a:solidFill>
                  <a:srgbClr val="221E1F"/>
                </a:solidFill>
              </a:rPr>
              <a:t>1</a:t>
            </a:r>
            <a:r>
              <a:rPr lang="en-US" sz="2200" dirty="0">
                <a:solidFill>
                  <a:srgbClr val="221E1F"/>
                </a:solidFill>
              </a:rPr>
              <a:t> to represent the next period’s projected dividend, the price per share of the stock, </a:t>
            </a:r>
            <a:r>
              <a:rPr lang="en-US" sz="2200" i="1" dirty="0">
                <a:solidFill>
                  <a:srgbClr val="221E1F"/>
                </a:solidFill>
              </a:rPr>
              <a:t>P</a:t>
            </a:r>
            <a:r>
              <a:rPr lang="en-US" sz="2200" baseline="-25000" dirty="0">
                <a:solidFill>
                  <a:srgbClr val="221E1F"/>
                </a:solidFill>
              </a:rPr>
              <a:t>0</a:t>
            </a:r>
            <a:r>
              <a:rPr lang="en-US" sz="2200" dirty="0">
                <a:solidFill>
                  <a:srgbClr val="221E1F"/>
                </a:solidFill>
              </a:rPr>
              <a:t>, can be written as: </a:t>
            </a:r>
          </a:p>
          <a:p>
            <a:pPr>
              <a:lnSpc>
                <a:spcPct val="85000"/>
              </a:lnSpc>
              <a:spcBef>
                <a:spcPts val="600"/>
              </a:spcBef>
            </a:pPr>
            <a:endParaRPr lang="en-US" sz="2200" dirty="0">
              <a:solidFill>
                <a:srgbClr val="221E1F"/>
              </a:solidFill>
            </a:endParaRPr>
          </a:p>
          <a:p>
            <a:pPr>
              <a:lnSpc>
                <a:spcPct val="85000"/>
              </a:lnSpc>
              <a:spcBef>
                <a:spcPts val="600"/>
              </a:spcBef>
            </a:pPr>
            <a:endParaRPr lang="en-US" sz="2200" dirty="0">
              <a:solidFill>
                <a:srgbClr val="221E1F"/>
              </a:solidFill>
            </a:endParaRPr>
          </a:p>
          <a:p>
            <a:pPr>
              <a:lnSpc>
                <a:spcPct val="85000"/>
              </a:lnSpc>
              <a:spcBef>
                <a:spcPts val="600"/>
              </a:spcBef>
            </a:pPr>
            <a:r>
              <a:rPr lang="en-US" sz="2200" dirty="0">
                <a:solidFill>
                  <a:srgbClr val="221E1F"/>
                </a:solidFill>
              </a:rPr>
              <a:t>We can rearrange this to solve for </a:t>
            </a:r>
            <a:r>
              <a:rPr lang="en-US" sz="2200" i="1" dirty="0">
                <a:solidFill>
                  <a:srgbClr val="221E1F"/>
                </a:solidFill>
              </a:rPr>
              <a:t>R</a:t>
            </a:r>
            <a:r>
              <a:rPr lang="en-US" sz="2200" i="1" baseline="-25000" dirty="0">
                <a:solidFill>
                  <a:srgbClr val="221E1F"/>
                </a:solidFill>
              </a:rPr>
              <a:t>E</a:t>
            </a:r>
            <a:r>
              <a:rPr lang="en-US" sz="2200" dirty="0">
                <a:solidFill>
                  <a:srgbClr val="221E1F"/>
                </a:solidFill>
              </a:rPr>
              <a:t>, the required return on the stock (i.e., firm’s cost of equity capital),</a:t>
            </a:r>
            <a:r>
              <a:rPr lang="en-US" sz="2200" i="1" dirty="0">
                <a:solidFill>
                  <a:srgbClr val="221E1F"/>
                </a:solidFill>
              </a:rPr>
              <a:t> </a:t>
            </a:r>
            <a:r>
              <a:rPr lang="en-US" sz="2200" dirty="0">
                <a:solidFill>
                  <a:srgbClr val="221E1F"/>
                </a:solidFill>
              </a:rPr>
              <a:t>as follows: </a:t>
            </a:r>
          </a:p>
          <a:p>
            <a:endParaRPr lang="en-US" dirty="0"/>
          </a:p>
        </p:txBody>
      </p:sp>
      <p:pic>
        <p:nvPicPr>
          <p:cNvPr id="4" name="Picture 3">
            <a:extLst>
              <a:ext uri="{FF2B5EF4-FFF2-40B4-BE49-F238E27FC236}">
                <a16:creationId xmlns:a16="http://schemas.microsoft.com/office/drawing/2014/main" id="{1088D4CC-8B37-44A8-ACF7-FD8E67544145}"/>
              </a:ext>
            </a:extLst>
          </p:cNvPr>
          <p:cNvPicPr>
            <a:picLocks noChangeAspect="1"/>
          </p:cNvPicPr>
          <p:nvPr/>
        </p:nvPicPr>
        <p:blipFill>
          <a:blip r:embed="rId2"/>
          <a:stretch>
            <a:fillRect/>
          </a:stretch>
        </p:blipFill>
        <p:spPr>
          <a:xfrm>
            <a:off x="4047308" y="4584730"/>
            <a:ext cx="3137949" cy="749199"/>
          </a:xfrm>
          <a:prstGeom prst="rect">
            <a:avLst/>
          </a:prstGeom>
        </p:spPr>
      </p:pic>
      <p:pic>
        <p:nvPicPr>
          <p:cNvPr id="5" name="Picture 4">
            <a:extLst>
              <a:ext uri="{FF2B5EF4-FFF2-40B4-BE49-F238E27FC236}">
                <a16:creationId xmlns:a16="http://schemas.microsoft.com/office/drawing/2014/main" id="{0ECEEDA3-4585-446D-B1AC-68DBC7D1BE11}"/>
              </a:ext>
            </a:extLst>
          </p:cNvPr>
          <p:cNvPicPr>
            <a:picLocks noChangeAspect="1"/>
          </p:cNvPicPr>
          <p:nvPr/>
        </p:nvPicPr>
        <p:blipFill>
          <a:blip r:embed="rId3"/>
          <a:stretch>
            <a:fillRect/>
          </a:stretch>
        </p:blipFill>
        <p:spPr>
          <a:xfrm>
            <a:off x="4669413" y="6155844"/>
            <a:ext cx="1893738" cy="541068"/>
          </a:xfrm>
          <a:prstGeom prst="rect">
            <a:avLst/>
          </a:prstGeom>
        </p:spPr>
      </p:pic>
    </p:spTree>
    <p:extLst>
      <p:ext uri="{BB962C8B-B14F-4D97-AF65-F5344CB8AC3E}">
        <p14:creationId xmlns:p14="http://schemas.microsoft.com/office/powerpoint/2010/main" val="332925323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185FDC-E39D-45F9-901B-84BD2D85F722}"/>
              </a:ext>
            </a:extLst>
          </p:cNvPr>
          <p:cNvSpPr>
            <a:spLocks noGrp="1"/>
          </p:cNvSpPr>
          <p:nvPr>
            <p:ph type="title"/>
          </p:nvPr>
        </p:nvSpPr>
        <p:spPr/>
        <p:txBody>
          <a:bodyPr/>
          <a:lstStyle/>
          <a:p>
            <a:r>
              <a:rPr lang="en-US" altLang="en-US" dirty="0"/>
              <a:t>dividend growth model approach</a:t>
            </a:r>
            <a:endParaRPr lang="en-US" dirty="0"/>
          </a:p>
        </p:txBody>
      </p:sp>
      <p:sp>
        <p:nvSpPr>
          <p:cNvPr id="3" name="Content Placeholder 2">
            <a:extLst>
              <a:ext uri="{FF2B5EF4-FFF2-40B4-BE49-F238E27FC236}">
                <a16:creationId xmlns:a16="http://schemas.microsoft.com/office/drawing/2014/main" id="{962004AF-D92B-4685-BAE1-AF2C04B23266}"/>
              </a:ext>
            </a:extLst>
          </p:cNvPr>
          <p:cNvSpPr>
            <a:spLocks noGrp="1"/>
          </p:cNvSpPr>
          <p:nvPr>
            <p:ph idx="1"/>
          </p:nvPr>
        </p:nvSpPr>
        <p:spPr>
          <a:xfrm>
            <a:off x="581192" y="1881052"/>
            <a:ext cx="11029615" cy="4868092"/>
          </a:xfrm>
        </p:spPr>
        <p:txBody>
          <a:bodyPr>
            <a:normAutofit fontScale="92500"/>
          </a:bodyPr>
          <a:lstStyle/>
          <a:p>
            <a:pPr>
              <a:lnSpc>
                <a:spcPct val="90000"/>
              </a:lnSpc>
              <a:spcBef>
                <a:spcPts val="600"/>
              </a:spcBef>
            </a:pPr>
            <a:r>
              <a:rPr lang="en-US" altLang="en-US" sz="2200" dirty="0"/>
              <a:t>We need three pieces of information to estimate </a:t>
            </a:r>
            <a:r>
              <a:rPr lang="en-US" sz="2200" i="1" dirty="0">
                <a:solidFill>
                  <a:srgbClr val="221E1F"/>
                </a:solidFill>
              </a:rPr>
              <a:t>R</a:t>
            </a:r>
            <a:r>
              <a:rPr lang="en-US" sz="2200" i="1" baseline="-25000" dirty="0">
                <a:solidFill>
                  <a:srgbClr val="221E1F"/>
                </a:solidFill>
              </a:rPr>
              <a:t>E</a:t>
            </a:r>
            <a:r>
              <a:rPr lang="en-US" altLang="en-US" sz="2200" dirty="0"/>
              <a:t>:</a:t>
            </a:r>
          </a:p>
          <a:p>
            <a:pPr lvl="1">
              <a:lnSpc>
                <a:spcPct val="90000"/>
              </a:lnSpc>
              <a:spcBef>
                <a:spcPts val="600"/>
              </a:spcBef>
            </a:pPr>
            <a:r>
              <a:rPr lang="en-US" sz="2100" i="1" dirty="0">
                <a:solidFill>
                  <a:srgbClr val="221E1F"/>
                </a:solidFill>
              </a:rPr>
              <a:t>P</a:t>
            </a:r>
            <a:r>
              <a:rPr lang="en-US" sz="2100" baseline="-25000" dirty="0">
                <a:solidFill>
                  <a:srgbClr val="221E1F"/>
                </a:solidFill>
              </a:rPr>
              <a:t>0</a:t>
            </a:r>
            <a:r>
              <a:rPr lang="en-US" sz="2100" dirty="0">
                <a:solidFill>
                  <a:srgbClr val="221E1F"/>
                </a:solidFill>
              </a:rPr>
              <a:t> and </a:t>
            </a:r>
            <a:r>
              <a:rPr lang="en-US" sz="2100" i="1" dirty="0">
                <a:solidFill>
                  <a:srgbClr val="221E1F"/>
                </a:solidFill>
              </a:rPr>
              <a:t>D</a:t>
            </a:r>
            <a:r>
              <a:rPr lang="en-US" sz="2100" baseline="-25000" dirty="0">
                <a:solidFill>
                  <a:srgbClr val="221E1F"/>
                </a:solidFill>
              </a:rPr>
              <a:t>0</a:t>
            </a:r>
            <a:r>
              <a:rPr lang="en-US" sz="2100" dirty="0">
                <a:solidFill>
                  <a:srgbClr val="221E1F"/>
                </a:solidFill>
              </a:rPr>
              <a:t> can be observed directly for publicly traded, dividend-paying firms</a:t>
            </a:r>
          </a:p>
          <a:p>
            <a:pPr lvl="1">
              <a:lnSpc>
                <a:spcPct val="90000"/>
              </a:lnSpc>
              <a:spcBef>
                <a:spcPts val="600"/>
              </a:spcBef>
            </a:pPr>
            <a:r>
              <a:rPr lang="en-US" sz="2100" i="1" dirty="0">
                <a:solidFill>
                  <a:srgbClr val="221E1F"/>
                </a:solidFill>
              </a:rPr>
              <a:t>g</a:t>
            </a:r>
            <a:r>
              <a:rPr lang="en-US" sz="2100" dirty="0">
                <a:solidFill>
                  <a:srgbClr val="221E1F"/>
                </a:solidFill>
              </a:rPr>
              <a:t> must be estimated</a:t>
            </a:r>
          </a:p>
          <a:p>
            <a:pPr>
              <a:lnSpc>
                <a:spcPct val="90000"/>
              </a:lnSpc>
              <a:spcBef>
                <a:spcPts val="600"/>
              </a:spcBef>
            </a:pPr>
            <a:r>
              <a:rPr lang="en-US" sz="2200" dirty="0">
                <a:solidFill>
                  <a:srgbClr val="221E1F"/>
                </a:solidFill>
              </a:rPr>
              <a:t>Suppose Greater States Public Service, a large public utility, paid a dividend of $4 per share last year. The stock currently sells for $60 per share. You estimate that the dividend will grow steadily at a rate of 6% per year into the indefinite future. What is the cost of equity capital for Greater States?</a:t>
            </a:r>
          </a:p>
          <a:p>
            <a:pPr algn="just">
              <a:lnSpc>
                <a:spcPct val="90000"/>
              </a:lnSpc>
              <a:spcBef>
                <a:spcPts val="600"/>
              </a:spcBef>
            </a:pPr>
            <a:r>
              <a:rPr lang="en-US" sz="2200" dirty="0">
                <a:solidFill>
                  <a:srgbClr val="221E1F"/>
                </a:solidFill>
              </a:rPr>
              <a:t>We can calculate the expected dividend for the coming year, </a:t>
            </a:r>
            <a:r>
              <a:rPr lang="en-US" sz="2200" i="1" dirty="0">
                <a:solidFill>
                  <a:srgbClr val="221E1F"/>
                </a:solidFill>
              </a:rPr>
              <a:t>D</a:t>
            </a:r>
            <a:r>
              <a:rPr lang="en-US" sz="2200" baseline="-25000" dirty="0">
                <a:solidFill>
                  <a:srgbClr val="221E1F"/>
                </a:solidFill>
              </a:rPr>
              <a:t>1</a:t>
            </a:r>
            <a:r>
              <a:rPr lang="en-US" sz="2200" dirty="0">
                <a:solidFill>
                  <a:srgbClr val="221E1F"/>
                </a:solidFill>
              </a:rPr>
              <a:t>, is: </a:t>
            </a:r>
          </a:p>
          <a:p>
            <a:pPr marL="686016" lvl="2" indent="0" algn="just">
              <a:lnSpc>
                <a:spcPct val="90000"/>
              </a:lnSpc>
              <a:spcBef>
                <a:spcPts val="600"/>
              </a:spcBef>
              <a:buNone/>
            </a:pPr>
            <a:r>
              <a:rPr lang="nn-NO" sz="2100" i="1" dirty="0">
                <a:solidFill>
                  <a:srgbClr val="221E1F"/>
                </a:solidFill>
              </a:rPr>
              <a:t>D</a:t>
            </a:r>
            <a:r>
              <a:rPr lang="nn-NO" sz="2100" baseline="-25000" dirty="0">
                <a:solidFill>
                  <a:srgbClr val="221E1F"/>
                </a:solidFill>
              </a:rPr>
              <a:t>1</a:t>
            </a:r>
            <a:r>
              <a:rPr lang="nn-NO" sz="2100" dirty="0">
                <a:solidFill>
                  <a:srgbClr val="221E1F"/>
                </a:solidFill>
              </a:rPr>
              <a:t> = </a:t>
            </a:r>
            <a:r>
              <a:rPr lang="nn-NO" sz="2100" i="1" dirty="0">
                <a:solidFill>
                  <a:srgbClr val="221E1F"/>
                </a:solidFill>
              </a:rPr>
              <a:t>D</a:t>
            </a:r>
            <a:r>
              <a:rPr lang="nn-NO" sz="2100" baseline="-25000" dirty="0">
                <a:solidFill>
                  <a:srgbClr val="221E1F"/>
                </a:solidFill>
              </a:rPr>
              <a:t>0</a:t>
            </a:r>
            <a:r>
              <a:rPr lang="nn-NO" sz="2100" dirty="0">
                <a:solidFill>
                  <a:srgbClr val="221E1F"/>
                </a:solidFill>
              </a:rPr>
              <a:t> × (1 + </a:t>
            </a:r>
            <a:r>
              <a:rPr lang="nn-NO" sz="2100" i="1" dirty="0">
                <a:solidFill>
                  <a:srgbClr val="221E1F"/>
                </a:solidFill>
              </a:rPr>
              <a:t>g</a:t>
            </a:r>
            <a:r>
              <a:rPr lang="nn-NO" sz="2100" dirty="0">
                <a:solidFill>
                  <a:srgbClr val="221E1F"/>
                </a:solidFill>
              </a:rPr>
              <a:t>) </a:t>
            </a:r>
          </a:p>
          <a:p>
            <a:pPr marL="685800" lvl="2" indent="347663" algn="just">
              <a:lnSpc>
                <a:spcPct val="90000"/>
              </a:lnSpc>
              <a:spcBef>
                <a:spcPts val="600"/>
              </a:spcBef>
              <a:buNone/>
            </a:pPr>
            <a:r>
              <a:rPr lang="nn-NO" sz="2100" dirty="0">
                <a:solidFill>
                  <a:srgbClr val="221E1F"/>
                </a:solidFill>
              </a:rPr>
              <a:t>= $4 × 1.06 = $4.24 </a:t>
            </a:r>
          </a:p>
          <a:p>
            <a:pPr algn="just">
              <a:lnSpc>
                <a:spcPct val="90000"/>
              </a:lnSpc>
              <a:spcBef>
                <a:spcPts val="600"/>
              </a:spcBef>
            </a:pPr>
            <a:r>
              <a:rPr lang="en-US" sz="2200" dirty="0">
                <a:solidFill>
                  <a:srgbClr val="221E1F"/>
                </a:solidFill>
              </a:rPr>
              <a:t>Given this, the cost of equity, </a:t>
            </a:r>
            <a:r>
              <a:rPr lang="en-US" sz="2200" i="1" dirty="0">
                <a:solidFill>
                  <a:srgbClr val="221E1F"/>
                </a:solidFill>
              </a:rPr>
              <a:t>R</a:t>
            </a:r>
            <a:r>
              <a:rPr lang="en-US" sz="2200" i="1" baseline="-25000" dirty="0">
                <a:solidFill>
                  <a:srgbClr val="221E1F"/>
                </a:solidFill>
              </a:rPr>
              <a:t>E</a:t>
            </a:r>
            <a:r>
              <a:rPr lang="en-US" sz="2200" dirty="0">
                <a:solidFill>
                  <a:srgbClr val="221E1F"/>
                </a:solidFill>
              </a:rPr>
              <a:t>, is: </a:t>
            </a:r>
          </a:p>
          <a:p>
            <a:pPr marL="686016" lvl="2" indent="0" algn="just">
              <a:lnSpc>
                <a:spcPct val="90000"/>
              </a:lnSpc>
              <a:spcBef>
                <a:spcPts val="600"/>
              </a:spcBef>
              <a:buNone/>
            </a:pPr>
            <a:r>
              <a:rPr lang="pt-BR" sz="2100" i="1" dirty="0">
                <a:solidFill>
                  <a:srgbClr val="221E1F"/>
                </a:solidFill>
              </a:rPr>
              <a:t>R</a:t>
            </a:r>
            <a:r>
              <a:rPr lang="pt-BR" sz="2100" i="1" baseline="-25000" dirty="0">
                <a:solidFill>
                  <a:srgbClr val="221E1F"/>
                </a:solidFill>
              </a:rPr>
              <a:t>E</a:t>
            </a:r>
            <a:r>
              <a:rPr lang="pt-BR" sz="2100" i="1" dirty="0">
                <a:solidFill>
                  <a:srgbClr val="221E1F"/>
                </a:solidFill>
              </a:rPr>
              <a:t> </a:t>
            </a:r>
            <a:r>
              <a:rPr lang="pt-BR" sz="2100" dirty="0">
                <a:solidFill>
                  <a:srgbClr val="221E1F"/>
                </a:solidFill>
              </a:rPr>
              <a:t>= </a:t>
            </a:r>
            <a:r>
              <a:rPr lang="pt-BR" sz="2100" i="1" dirty="0">
                <a:solidFill>
                  <a:srgbClr val="221E1F"/>
                </a:solidFill>
              </a:rPr>
              <a:t>D</a:t>
            </a:r>
            <a:r>
              <a:rPr lang="pt-BR" sz="2100" baseline="-25000" dirty="0">
                <a:solidFill>
                  <a:srgbClr val="221E1F"/>
                </a:solidFill>
              </a:rPr>
              <a:t>1</a:t>
            </a:r>
            <a:r>
              <a:rPr lang="pt-BR" sz="2100" dirty="0">
                <a:solidFill>
                  <a:srgbClr val="221E1F"/>
                </a:solidFill>
              </a:rPr>
              <a:t>/</a:t>
            </a:r>
            <a:r>
              <a:rPr lang="pt-BR" sz="2100" i="1" dirty="0">
                <a:solidFill>
                  <a:srgbClr val="221E1F"/>
                </a:solidFill>
              </a:rPr>
              <a:t>P</a:t>
            </a:r>
            <a:r>
              <a:rPr lang="pt-BR" sz="2100" baseline="-25000" dirty="0">
                <a:solidFill>
                  <a:srgbClr val="221E1F"/>
                </a:solidFill>
              </a:rPr>
              <a:t>0</a:t>
            </a:r>
            <a:r>
              <a:rPr lang="pt-BR" sz="2100" dirty="0">
                <a:solidFill>
                  <a:srgbClr val="221E1F"/>
                </a:solidFill>
              </a:rPr>
              <a:t> + </a:t>
            </a:r>
            <a:r>
              <a:rPr lang="pt-BR" sz="2100" i="1" dirty="0">
                <a:solidFill>
                  <a:srgbClr val="221E1F"/>
                </a:solidFill>
              </a:rPr>
              <a:t>g </a:t>
            </a:r>
          </a:p>
          <a:p>
            <a:pPr marL="686016" lvl="2" indent="0" algn="just">
              <a:lnSpc>
                <a:spcPct val="90000"/>
              </a:lnSpc>
              <a:spcBef>
                <a:spcPts val="600"/>
              </a:spcBef>
              <a:buNone/>
            </a:pPr>
            <a:r>
              <a:rPr lang="pt-BR" sz="2100" dirty="0">
                <a:solidFill>
                  <a:srgbClr val="221E1F"/>
                </a:solidFill>
              </a:rPr>
              <a:t>= $4.24/$60 + .06 = .1307, or </a:t>
            </a:r>
            <a:r>
              <a:rPr lang="pt-BR" sz="2100" b="1" dirty="0">
                <a:solidFill>
                  <a:schemeClr val="accent1">
                    <a:lumMod val="75000"/>
                  </a:schemeClr>
                </a:solidFill>
              </a:rPr>
              <a:t>13.07% </a:t>
            </a:r>
          </a:p>
          <a:p>
            <a:endParaRPr lang="en-US" dirty="0"/>
          </a:p>
        </p:txBody>
      </p:sp>
    </p:spTree>
    <p:extLst>
      <p:ext uri="{BB962C8B-B14F-4D97-AF65-F5344CB8AC3E}">
        <p14:creationId xmlns:p14="http://schemas.microsoft.com/office/powerpoint/2010/main" val="25924833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EDDFFF-F5FB-4A3D-B520-CD6A13C4FEDB}"/>
              </a:ext>
            </a:extLst>
          </p:cNvPr>
          <p:cNvSpPr>
            <a:spLocks noGrp="1"/>
          </p:cNvSpPr>
          <p:nvPr>
            <p:ph type="title"/>
          </p:nvPr>
        </p:nvSpPr>
        <p:spPr/>
        <p:txBody>
          <a:bodyPr/>
          <a:lstStyle/>
          <a:p>
            <a:r>
              <a:rPr lang="en-US" altLang="en-US" dirty="0"/>
              <a:t>dividend growth model approach: estimating the growth rate</a:t>
            </a:r>
            <a:endParaRPr lang="en-US" dirty="0"/>
          </a:p>
        </p:txBody>
      </p:sp>
      <p:sp>
        <p:nvSpPr>
          <p:cNvPr id="3" name="Content Placeholder 2">
            <a:extLst>
              <a:ext uri="{FF2B5EF4-FFF2-40B4-BE49-F238E27FC236}">
                <a16:creationId xmlns:a16="http://schemas.microsoft.com/office/drawing/2014/main" id="{F14CC6B5-9CBD-4CCF-8E52-2EC92EC4E01E}"/>
              </a:ext>
            </a:extLst>
          </p:cNvPr>
          <p:cNvSpPr>
            <a:spLocks noGrp="1"/>
          </p:cNvSpPr>
          <p:nvPr>
            <p:ph idx="1"/>
          </p:nvPr>
        </p:nvSpPr>
        <p:spPr>
          <a:xfrm>
            <a:off x="581192" y="1849570"/>
            <a:ext cx="11029615" cy="3678303"/>
          </a:xfrm>
        </p:spPr>
        <p:txBody>
          <a:bodyPr/>
          <a:lstStyle/>
          <a:p>
            <a:pPr>
              <a:lnSpc>
                <a:spcPct val="85000"/>
              </a:lnSpc>
              <a:spcBef>
                <a:spcPts val="600"/>
              </a:spcBef>
            </a:pPr>
            <a:r>
              <a:rPr lang="en-US" dirty="0">
                <a:solidFill>
                  <a:srgbClr val="221E1F"/>
                </a:solidFill>
              </a:rPr>
              <a:t>To estimate the growth rate, we can use historical growth rates or analysts’ forecasts of future growth rates</a:t>
            </a:r>
          </a:p>
          <a:p>
            <a:pPr>
              <a:lnSpc>
                <a:spcPct val="85000"/>
              </a:lnSpc>
              <a:spcBef>
                <a:spcPts val="600"/>
              </a:spcBef>
            </a:pPr>
            <a:r>
              <a:rPr lang="en-US" dirty="0">
                <a:solidFill>
                  <a:srgbClr val="221E1F"/>
                </a:solidFill>
              </a:rPr>
              <a:t>Suppose we observe the following for some company:</a:t>
            </a:r>
          </a:p>
          <a:p>
            <a:pPr>
              <a:lnSpc>
                <a:spcPct val="85000"/>
              </a:lnSpc>
              <a:spcBef>
                <a:spcPts val="600"/>
              </a:spcBef>
            </a:pPr>
            <a:endParaRPr lang="en-US" dirty="0">
              <a:solidFill>
                <a:srgbClr val="221E1F"/>
              </a:solidFill>
            </a:endParaRPr>
          </a:p>
          <a:p>
            <a:pPr>
              <a:lnSpc>
                <a:spcPct val="85000"/>
              </a:lnSpc>
              <a:spcBef>
                <a:spcPts val="600"/>
              </a:spcBef>
            </a:pPr>
            <a:endParaRPr lang="en-US" dirty="0">
              <a:solidFill>
                <a:srgbClr val="221E1F"/>
              </a:solidFill>
            </a:endParaRPr>
          </a:p>
          <a:p>
            <a:pPr>
              <a:lnSpc>
                <a:spcPct val="85000"/>
              </a:lnSpc>
              <a:spcBef>
                <a:spcPts val="600"/>
              </a:spcBef>
            </a:pPr>
            <a:endParaRPr lang="en-US" dirty="0">
              <a:solidFill>
                <a:srgbClr val="221E1F"/>
              </a:solidFill>
            </a:endParaRPr>
          </a:p>
          <a:p>
            <a:pPr>
              <a:lnSpc>
                <a:spcPct val="85000"/>
              </a:lnSpc>
              <a:spcBef>
                <a:spcPts val="600"/>
              </a:spcBef>
            </a:pPr>
            <a:endParaRPr lang="en-US" dirty="0">
              <a:solidFill>
                <a:srgbClr val="221E1F"/>
              </a:solidFill>
            </a:endParaRPr>
          </a:p>
          <a:p>
            <a:r>
              <a:rPr lang="en-US" dirty="0"/>
              <a:t>We can calculate the percentage change in the dividend per year and then average the four growth rates to derive an estimate for </a:t>
            </a:r>
            <a:r>
              <a:rPr lang="en-US" i="1" dirty="0"/>
              <a:t>g</a:t>
            </a:r>
            <a:r>
              <a:rPr lang="en-US" dirty="0"/>
              <a:t>, (.0909 + .1250 + .0370 + .1071)/4 = .09, or </a:t>
            </a:r>
            <a:r>
              <a:rPr lang="en-US" b="1" dirty="0">
                <a:solidFill>
                  <a:schemeClr val="accent1">
                    <a:lumMod val="75000"/>
                  </a:schemeClr>
                </a:solidFill>
              </a:rPr>
              <a:t>9%</a:t>
            </a:r>
            <a:r>
              <a:rPr lang="en-US" dirty="0"/>
              <a:t>:</a:t>
            </a:r>
          </a:p>
          <a:p>
            <a:endParaRPr lang="en-US" dirty="0"/>
          </a:p>
        </p:txBody>
      </p:sp>
      <p:pic>
        <p:nvPicPr>
          <p:cNvPr id="4" name="Picture 3">
            <a:extLst>
              <a:ext uri="{FF2B5EF4-FFF2-40B4-BE49-F238E27FC236}">
                <a16:creationId xmlns:a16="http://schemas.microsoft.com/office/drawing/2014/main" id="{1A81BF57-4D08-4E15-AF7C-3206BF13D8A5}"/>
              </a:ext>
            </a:extLst>
          </p:cNvPr>
          <p:cNvPicPr>
            <a:picLocks noChangeAspect="1"/>
          </p:cNvPicPr>
          <p:nvPr/>
        </p:nvPicPr>
        <p:blipFill>
          <a:blip r:embed="rId2"/>
          <a:stretch>
            <a:fillRect/>
          </a:stretch>
        </p:blipFill>
        <p:spPr>
          <a:xfrm>
            <a:off x="4150369" y="2802311"/>
            <a:ext cx="2762250" cy="1495425"/>
          </a:xfrm>
          <a:prstGeom prst="rect">
            <a:avLst/>
          </a:prstGeom>
        </p:spPr>
      </p:pic>
      <p:pic>
        <p:nvPicPr>
          <p:cNvPr id="5" name="Picture 4">
            <a:extLst>
              <a:ext uri="{FF2B5EF4-FFF2-40B4-BE49-F238E27FC236}">
                <a16:creationId xmlns:a16="http://schemas.microsoft.com/office/drawing/2014/main" id="{0E1BBF88-9583-49E5-BC81-D5EDCA1C8127}"/>
              </a:ext>
            </a:extLst>
          </p:cNvPr>
          <p:cNvPicPr>
            <a:picLocks noChangeAspect="1"/>
          </p:cNvPicPr>
          <p:nvPr/>
        </p:nvPicPr>
        <p:blipFill>
          <a:blip r:embed="rId3"/>
          <a:stretch>
            <a:fillRect/>
          </a:stretch>
        </p:blipFill>
        <p:spPr>
          <a:xfrm>
            <a:off x="2980232" y="5041471"/>
            <a:ext cx="5517434" cy="1607523"/>
          </a:xfrm>
          <a:prstGeom prst="rect">
            <a:avLst/>
          </a:prstGeom>
        </p:spPr>
      </p:pic>
    </p:spTree>
    <p:extLst>
      <p:ext uri="{BB962C8B-B14F-4D97-AF65-F5344CB8AC3E}">
        <p14:creationId xmlns:p14="http://schemas.microsoft.com/office/powerpoint/2010/main" val="387716233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B5850B-6003-414F-A23C-675D6C5251E0}"/>
              </a:ext>
            </a:extLst>
          </p:cNvPr>
          <p:cNvSpPr>
            <a:spLocks noGrp="1"/>
          </p:cNvSpPr>
          <p:nvPr>
            <p:ph type="title"/>
          </p:nvPr>
        </p:nvSpPr>
        <p:spPr/>
        <p:txBody>
          <a:bodyPr/>
          <a:lstStyle/>
          <a:p>
            <a:r>
              <a:rPr lang="en-US" altLang="en-US" dirty="0"/>
              <a:t>dividend growth model approach: advantages and disadvantages</a:t>
            </a:r>
            <a:endParaRPr lang="en-US" dirty="0"/>
          </a:p>
        </p:txBody>
      </p:sp>
      <p:sp>
        <p:nvSpPr>
          <p:cNvPr id="3" name="Content Placeholder 2">
            <a:extLst>
              <a:ext uri="{FF2B5EF4-FFF2-40B4-BE49-F238E27FC236}">
                <a16:creationId xmlns:a16="http://schemas.microsoft.com/office/drawing/2014/main" id="{23E10A94-CFE7-4C32-84D3-0A9BE2161C5C}"/>
              </a:ext>
            </a:extLst>
          </p:cNvPr>
          <p:cNvSpPr>
            <a:spLocks noGrp="1"/>
          </p:cNvSpPr>
          <p:nvPr>
            <p:ph idx="1"/>
          </p:nvPr>
        </p:nvSpPr>
        <p:spPr/>
        <p:txBody>
          <a:bodyPr/>
          <a:lstStyle/>
          <a:p>
            <a:pPr>
              <a:lnSpc>
                <a:spcPct val="90000"/>
              </a:lnSpc>
              <a:spcBef>
                <a:spcPts val="600"/>
              </a:spcBef>
            </a:pPr>
            <a:r>
              <a:rPr lang="en-US" sz="2200" dirty="0">
                <a:solidFill>
                  <a:srgbClr val="221E1F"/>
                </a:solidFill>
              </a:rPr>
              <a:t>Primary advantage of dividend growth model is its simplicity </a:t>
            </a:r>
          </a:p>
          <a:p>
            <a:pPr>
              <a:lnSpc>
                <a:spcPct val="90000"/>
              </a:lnSpc>
              <a:spcBef>
                <a:spcPts val="600"/>
              </a:spcBef>
            </a:pPr>
            <a:endParaRPr lang="en-US" sz="2200" dirty="0">
              <a:solidFill>
                <a:srgbClr val="221E1F"/>
              </a:solidFill>
            </a:endParaRPr>
          </a:p>
          <a:p>
            <a:pPr>
              <a:lnSpc>
                <a:spcPct val="90000"/>
              </a:lnSpc>
              <a:spcBef>
                <a:spcPts val="600"/>
              </a:spcBef>
            </a:pPr>
            <a:r>
              <a:rPr lang="en-US" sz="2200" dirty="0">
                <a:solidFill>
                  <a:srgbClr val="221E1F"/>
                </a:solidFill>
              </a:rPr>
              <a:t>Several associated practical problems and disadvantages:</a:t>
            </a:r>
          </a:p>
          <a:p>
            <a:pPr lvl="1">
              <a:lnSpc>
                <a:spcPct val="90000"/>
              </a:lnSpc>
              <a:spcBef>
                <a:spcPts val="600"/>
              </a:spcBef>
            </a:pPr>
            <a:r>
              <a:rPr lang="en-US" sz="2100" dirty="0">
                <a:solidFill>
                  <a:srgbClr val="221E1F"/>
                </a:solidFill>
              </a:rPr>
              <a:t>Applicable only to firms that pay dividends, and even for those companies that pay dividends, a key underlying assumption is that the dividend grows at constant rate </a:t>
            </a:r>
          </a:p>
          <a:p>
            <a:pPr lvl="1">
              <a:lnSpc>
                <a:spcPct val="90000"/>
              </a:lnSpc>
              <a:spcBef>
                <a:spcPts val="600"/>
              </a:spcBef>
            </a:pPr>
            <a:r>
              <a:rPr lang="en-US" sz="2100" dirty="0">
                <a:solidFill>
                  <a:srgbClr val="221E1F"/>
                </a:solidFill>
              </a:rPr>
              <a:t>Estimated cost of equity is very sensitive to estimated growth rate </a:t>
            </a:r>
          </a:p>
          <a:p>
            <a:pPr lvl="1">
              <a:lnSpc>
                <a:spcPct val="90000"/>
              </a:lnSpc>
              <a:spcBef>
                <a:spcPts val="600"/>
              </a:spcBef>
            </a:pPr>
            <a:r>
              <a:rPr lang="en-US" sz="2100" dirty="0">
                <a:solidFill>
                  <a:srgbClr val="221E1F"/>
                </a:solidFill>
              </a:rPr>
              <a:t>Does not explicitly consider risk</a:t>
            </a:r>
          </a:p>
          <a:p>
            <a:endParaRPr lang="en-US" dirty="0"/>
          </a:p>
        </p:txBody>
      </p:sp>
    </p:spTree>
    <p:extLst>
      <p:ext uri="{BB962C8B-B14F-4D97-AF65-F5344CB8AC3E}">
        <p14:creationId xmlns:p14="http://schemas.microsoft.com/office/powerpoint/2010/main" val="1457797887"/>
      </p:ext>
    </p:extLst>
  </p:cSld>
  <p:clrMapOvr>
    <a:masterClrMapping/>
  </p:clrMapOvr>
</p:sld>
</file>

<file path=ppt/theme/theme1.xml><?xml version="1.0" encoding="utf-8"?>
<a:theme xmlns:a="http://schemas.openxmlformats.org/drawingml/2006/main" name="Dividend">
  <a:themeElements>
    <a:clrScheme name="Dividend">
      <a:dk1>
        <a:sysClr val="windowText" lastClr="000000"/>
      </a:dk1>
      <a:lt1>
        <a:sysClr val="window" lastClr="FFFFFF"/>
      </a:lt1>
      <a:dk2>
        <a:srgbClr val="3D3D3D"/>
      </a:dk2>
      <a:lt2>
        <a:srgbClr val="EBEBEB"/>
      </a:lt2>
      <a:accent1>
        <a:srgbClr val="1A3260"/>
      </a:accent1>
      <a:accent2>
        <a:srgbClr val="4590B8"/>
      </a:accent2>
      <a:accent3>
        <a:srgbClr val="45CBE8"/>
      </a:accent3>
      <a:accent4>
        <a:srgbClr val="969FA7"/>
      </a:accent4>
      <a:accent5>
        <a:srgbClr val="A2C777"/>
      </a:accent5>
      <a:accent6>
        <a:srgbClr val="42955F"/>
      </a:accent6>
      <a:hlink>
        <a:srgbClr val="828282"/>
      </a:hlink>
      <a:folHlink>
        <a:srgbClr val="A5A5A5"/>
      </a:folHlink>
    </a:clrScheme>
    <a:fontScheme name="Dividend">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ividend">
      <a:fillStyleLst>
        <a:solidFill>
          <a:schemeClr val="phClr"/>
        </a:solidFill>
        <a:gradFill rotWithShape="1">
          <a:gsLst>
            <a:gs pos="0">
              <a:schemeClr val="phClr">
                <a:tint val="68000"/>
                <a:alpha val="90000"/>
                <a:lumMod val="100000"/>
              </a:schemeClr>
            </a:gs>
            <a:gs pos="100000">
              <a:schemeClr val="phClr">
                <a:tint val="90000"/>
                <a:lumMod val="95000"/>
              </a:schemeClr>
            </a:gs>
          </a:gsLst>
          <a:lin ang="5400000" scaled="1"/>
        </a:gradFill>
        <a:gradFill rotWithShape="1">
          <a:gsLst>
            <a:gs pos="0">
              <a:schemeClr val="phClr">
                <a:tint val="98000"/>
                <a:lumMod val="110000"/>
              </a:schemeClr>
            </a:gs>
            <a:gs pos="84000">
              <a:schemeClr val="phClr">
                <a:shade val="90000"/>
                <a:lumMod val="88000"/>
              </a:schemeClr>
            </a:gs>
          </a:gsLst>
          <a:lin ang="5400000" scaled="0"/>
        </a:gradFill>
      </a:fillStyleLst>
      <a:lnStyleLst>
        <a:ln w="12700" cap="rnd" cmpd="sng" algn="ctr">
          <a:solidFill>
            <a:schemeClr val="phClr">
              <a:lumMod val="90000"/>
            </a:schemeClr>
          </a:solidFill>
          <a:prstDash val="solid"/>
        </a:ln>
        <a:ln w="22225"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55000"/>
              </a:srgbClr>
            </a:outerShdw>
          </a:effectLst>
        </a:effectStyle>
        <a:effectStyle>
          <a:effectLst>
            <a:outerShdw blurRad="88900" dist="38100" dir="5040000" rotWithShape="0">
              <a:srgbClr val="000000">
                <a:alpha val="60000"/>
              </a:srgbClr>
            </a:outerShdw>
          </a:effectLst>
          <a:scene3d>
            <a:camera prst="orthographicFront">
              <a:rot lat="0" lon="0" rev="0"/>
            </a:camera>
            <a:lightRig rig="threePt" dir="tl">
              <a:rot lat="0" lon="0" rev="1200000"/>
            </a:lightRig>
          </a:scene3d>
          <a:sp3d>
            <a:bevelT w="38100" h="50800"/>
          </a:sp3d>
        </a:effectStyle>
      </a:effectStyleLst>
      <a:bgFillStyleLst>
        <a:solidFill>
          <a:schemeClr val="phClr"/>
        </a:solidFill>
        <a:gradFill rotWithShape="1">
          <a:gsLst>
            <a:gs pos="0">
              <a:schemeClr val="phClr">
                <a:tint val="90000"/>
                <a:lumMod val="110000"/>
              </a:schemeClr>
            </a:gs>
            <a:gs pos="88000">
              <a:schemeClr val="phClr">
                <a:shade val="94000"/>
                <a:satMod val="110000"/>
                <a:lumMod val="88000"/>
              </a:schemeClr>
            </a:gs>
          </a:gsLst>
          <a:lin ang="5400000" scaled="0"/>
        </a:gradFill>
        <a:gradFill rotWithShape="1">
          <a:gsLst>
            <a:gs pos="0">
              <a:schemeClr val="phClr">
                <a:tint val="90000"/>
                <a:lumMod val="110000"/>
              </a:schemeClr>
            </a:gs>
            <a:gs pos="100000">
              <a:schemeClr val="phClr">
                <a:shade val="98000"/>
                <a:satMod val="110000"/>
                <a:lumMod val="8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Dividend" id="{9697A71B-4AB7-4A1A-BD5B-BB2D22835B57}" vid="{66F1C100-1D2B-4BEA-AD01-C4F230B3B965}"/>
    </a:ext>
  </a:extLst>
</a:theme>
</file>

<file path=docProps/app.xml><?xml version="1.0" encoding="utf-8"?>
<Properties xmlns="http://schemas.openxmlformats.org/officeDocument/2006/extended-properties" xmlns:vt="http://schemas.openxmlformats.org/officeDocument/2006/docPropsVTypes">
  <Template>Dividend</Template>
  <TotalTime>62</TotalTime>
  <Words>2532</Words>
  <Application>Microsoft Macintosh PowerPoint</Application>
  <PresentationFormat>Widescreen</PresentationFormat>
  <Paragraphs>190</Paragraphs>
  <Slides>25</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25</vt:i4>
      </vt:variant>
    </vt:vector>
  </HeadingPairs>
  <TitlesOfParts>
    <vt:vector size="29" baseType="lpstr">
      <vt:lpstr>Corbel</vt:lpstr>
      <vt:lpstr>Gill Sans MT</vt:lpstr>
      <vt:lpstr>Wingdings 2</vt:lpstr>
      <vt:lpstr>Dividend</vt:lpstr>
      <vt:lpstr>Chapter 14 cost of capital </vt:lpstr>
      <vt:lpstr>Learning objectives </vt:lpstr>
      <vt:lpstr>Chapter outline</vt:lpstr>
      <vt:lpstr>Required return versus cost of capital</vt:lpstr>
      <vt:lpstr>Financial policy and cost of capital</vt:lpstr>
      <vt:lpstr>The cost of equity: dividend growth model approach</vt:lpstr>
      <vt:lpstr>dividend growth model approach</vt:lpstr>
      <vt:lpstr>dividend growth model approach: estimating the growth rate</vt:lpstr>
      <vt:lpstr>dividend growth model approach: advantages and disadvantages</vt:lpstr>
      <vt:lpstr>The sml approach</vt:lpstr>
      <vt:lpstr>Implementing The sml approach</vt:lpstr>
      <vt:lpstr>Advantages and disadvantages of The sml approach</vt:lpstr>
      <vt:lpstr>The cost of equity</vt:lpstr>
      <vt:lpstr>The cost of debt</vt:lpstr>
      <vt:lpstr>The cost of preferred stock</vt:lpstr>
      <vt:lpstr>The weighted average cost of capital</vt:lpstr>
      <vt:lpstr>Taxes and the weighted average cost of capital</vt:lpstr>
      <vt:lpstr>Taxes and the weighted average cost of capital 2</vt:lpstr>
      <vt:lpstr>The warehouse problem</vt:lpstr>
      <vt:lpstr>Calculating the wacc</vt:lpstr>
      <vt:lpstr>The warehouse problem 2</vt:lpstr>
      <vt:lpstr>using the wacc</vt:lpstr>
      <vt:lpstr>Performance evaluation</vt:lpstr>
      <vt:lpstr>The sml and the wacc</vt:lpstr>
      <vt:lpstr>The sml and the wacc 2</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Chapter 14 cost of capital</dc:title>
  <dc:creator>Dorra Laribi</dc:creator>
  <cp:lastModifiedBy>Mariam Saeed Mohammed Rasool Mohammed Alkhoori</cp:lastModifiedBy>
  <cp:revision>8</cp:revision>
  <dcterms:created xsi:type="dcterms:W3CDTF">2024-03-19T08:35:53Z</dcterms:created>
  <dcterms:modified xsi:type="dcterms:W3CDTF">2024-04-07T10:24:29Z</dcterms:modified>
</cp:coreProperties>
</file>