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300" r:id="rId6"/>
    <p:sldId id="293" r:id="rId7"/>
    <p:sldId id="308" r:id="rId8"/>
    <p:sldId id="314" r:id="rId9"/>
    <p:sldId id="315" r:id="rId10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25" autoAdjust="0"/>
  </p:normalViewPr>
  <p:slideViewPr>
    <p:cSldViewPr snapToGrid="0">
      <p:cViewPr>
        <p:scale>
          <a:sx n="56" d="100"/>
          <a:sy n="56" d="100"/>
        </p:scale>
        <p:origin x="1000" y="44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E47A5D-825D-489B-B86E-69FB8F6FDDD5}" type="datetime1">
              <a:rPr lang="en-GB" smtClean="0"/>
              <a:t>29/01/2025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2AF04-B2F6-42F0-B8D0-5C21D87AAE42}" type="datetime1">
              <a:rPr lang="en-GB" smtClean="0"/>
              <a:pPr/>
              <a:t>29/01/2025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91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95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12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89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AF059-7B5F-197D-AEBF-4A767BEFE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5788A9-156A-3297-377D-18CA1ABE5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27DB10-3F9C-F230-B527-C6826BFE0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DA72C-7D4C-6B53-C2D7-6BFA62D78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12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E13CF-E894-522E-2077-0DE6F3BFA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E69CC9-6141-614E-C1E9-E3DF1BB0C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C80060-5FA5-A23E-98FD-CDBA77813D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5023F-5F81-BF18-0B02-69791C4FA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87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en-GB" noProof="0"/>
              <a:t>Click to add picture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1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2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GB" noProof="0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</a:defRPr>
            </a:lvl1pPr>
          </a:lstStyle>
          <a:p>
            <a:pPr marL="266700" lvl="0" indent="-266700" algn="ctr" rtl="0"/>
            <a:r>
              <a:rPr lang="en-GB" noProof="0"/>
              <a:t>Section Header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en-GB" noProof="0"/>
              <a:t>QUADRANT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7" name="Date Placeholder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4" name="Text Placeholder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Item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Year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MM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4" name="Picture Placeholder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7" name="Picture Placeholder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8" name="Text Placeholder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0" name="Picture Placeholder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3" name="Picture Placeholder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4" name="Text Placeholder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5" name="Text Placeholder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8" name="Content Placeholder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29" name="Content Placeholder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42" name="Content Placeholder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en-GB" noProof="0"/>
              <a:t>Add content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n-GB" noProof="0"/>
              <a:t>Section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600"/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2000"/>
              </a:lnSpc>
              <a:buNone/>
              <a:defRPr sz="1600"/>
            </a:lvl4pPr>
            <a:lvl5pPr marL="1828800" indent="0">
              <a:lnSpc>
                <a:spcPts val="20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/>
            </a:lvl1pPr>
            <a:lvl2pPr marL="457200" indent="0">
              <a:lnSpc>
                <a:spcPts val="1800"/>
              </a:lnSpc>
              <a:buNone/>
              <a:defRPr sz="1600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/>
            </a:lvl3pPr>
            <a:lvl4pPr marL="1371600" indent="0">
              <a:lnSpc>
                <a:spcPts val="1800"/>
              </a:lnSpc>
              <a:buNone/>
              <a:defRPr sz="1600"/>
            </a:lvl4pPr>
            <a:lvl5pPr marL="1828800" indent="0">
              <a:lnSpc>
                <a:spcPts val="18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/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blem &amp;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+mj-lt"/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2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3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Bullet 4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en-GB" noProof="0"/>
              <a:t>Bullet Description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/>
            </a:lvl1pPr>
            <a:lvl2pPr>
              <a:lnSpc>
                <a:spcPts val="2600"/>
              </a:lnSpc>
              <a:defRPr sz="1600"/>
            </a:lvl2pPr>
            <a:lvl3pPr>
              <a:lnSpc>
                <a:spcPts val="2600"/>
              </a:lnSpc>
              <a:defRPr sz="1600"/>
            </a:lvl3pPr>
            <a:lvl4pPr>
              <a:lnSpc>
                <a:spcPts val="2600"/>
              </a:lnSpc>
              <a:defRPr sz="1600"/>
            </a:lvl4pPr>
            <a:lvl5pPr>
              <a:lnSpc>
                <a:spcPts val="2600"/>
              </a:lnSpc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Pitch deck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S Excel Advanced - Welcome to IEXCEL">
            <a:extLst>
              <a:ext uri="{FF2B5EF4-FFF2-40B4-BE49-F238E27FC236}">
                <a16:creationId xmlns:a16="http://schemas.microsoft.com/office/drawing/2014/main" id="{177022A1-43AF-36AD-2B80-B931BABF8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5924"/>
            <a:ext cx="8722338" cy="516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6172" y="1287780"/>
            <a:ext cx="6071508" cy="2054388"/>
          </a:xfrm>
        </p:spPr>
        <p:txBody>
          <a:bodyPr rtlCol="0">
            <a:normAutofit/>
          </a:bodyPr>
          <a:lstStyle/>
          <a:p>
            <a:pPr rtl="0"/>
            <a:r>
              <a:rPr lang="en-GB" sz="6600" dirty="0">
                <a:solidFill>
                  <a:schemeClr val="bg1"/>
                </a:solidFill>
              </a:rPr>
              <a:t>Fun with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1300" y="6419773"/>
            <a:ext cx="3167636" cy="647673"/>
          </a:xfrm>
        </p:spPr>
        <p:txBody>
          <a:bodyPr rtlCol="0">
            <a:normAutofit/>
          </a:bodyPr>
          <a:lstStyle/>
          <a:p>
            <a:pPr rtl="0"/>
            <a:r>
              <a:rPr lang="en-GB" dirty="0" err="1">
                <a:solidFill>
                  <a:schemeClr val="bg1"/>
                </a:solidFill>
              </a:rPr>
              <a:t>Dr.</a:t>
            </a:r>
            <a:r>
              <a:rPr lang="en-GB" dirty="0">
                <a:solidFill>
                  <a:schemeClr val="bg1"/>
                </a:solidFill>
              </a:rPr>
              <a:t> Jyotsna Sharma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CF08F3-D67C-6709-4715-729BDB3F9712}"/>
              </a:ext>
            </a:extLst>
          </p:cNvPr>
          <p:cNvSpPr txBox="1">
            <a:spLocks/>
          </p:cNvSpPr>
          <p:nvPr/>
        </p:nvSpPr>
        <p:spPr>
          <a:xfrm>
            <a:off x="1760220" y="4977366"/>
            <a:ext cx="6720840" cy="14348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bg1"/>
                </a:solidFill>
              </a:rPr>
              <a:t>Exploring Essential Functions </a:t>
            </a:r>
            <a:br>
              <a:rPr lang="en-GB" sz="3600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for Young Learners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/>
          <a:p>
            <a:pPr rtl="0"/>
            <a:r>
              <a:rPr lang="en-GB" dirty="0"/>
              <a:t>Introduction to Fun with Excel </a:t>
            </a:r>
          </a:p>
        </p:txBody>
      </p:sp>
      <p:pic>
        <p:nvPicPr>
          <p:cNvPr id="10" name="Picture Placeholder 9" descr="photo of three succulent plants in white pots&#10;">
            <a:extLst>
              <a:ext uri="{FF2B5EF4-FFF2-40B4-BE49-F238E27FC236}">
                <a16:creationId xmlns:a16="http://schemas.microsoft.com/office/drawing/2014/main" id="{950F1AD8-D083-461E-A758-E3AA785CE7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941230"/>
            <a:ext cx="9144000" cy="2286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5E3EA69-4E0E-41BD-8095-A124225A26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02864" y="5058918"/>
            <a:ext cx="7580376" cy="1799082"/>
          </a:xfrm>
        </p:spPr>
        <p:txBody>
          <a:bodyPr rtlCol="0">
            <a:normAutofit/>
          </a:bodyPr>
          <a:lstStyle/>
          <a:p>
            <a:pPr rtl="0"/>
            <a:r>
              <a:rPr lang="en-GB" sz="1800" b="1" dirty="0"/>
              <a:t>Welcome to Fun with Excel! In this presentation, we'll explore essential functions that make learning Excel enjoyable for young learners. </a:t>
            </a:r>
          </a:p>
          <a:p>
            <a:pPr rtl="0"/>
            <a:r>
              <a:rPr lang="en-GB" sz="1800" b="1" dirty="0"/>
              <a:t>Excel is not just a tool; it's a way to unlock creativity and problem-solving skills.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1167B1-7C1A-A9F4-D4F5-230BE0456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2" y="1638262"/>
            <a:ext cx="12102475" cy="32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/>
          <a:p>
            <a:pPr rtl="0"/>
            <a:r>
              <a:rPr lang="en-GB" dirty="0"/>
              <a:t>Excel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79DE4-CAEA-4617-897E-FEC9A2AC2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GB" dirty="0"/>
              <a:t>Sum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6091E26-6697-4FFA-91DC-FF5001DDE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/>
          <a:lstStyle/>
          <a:p>
            <a:pPr rtl="0"/>
            <a:r>
              <a:rPr lang="en-GB" dirty="0"/>
              <a:t>Average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0FC76B-FDDE-4574-85B7-495FBA6F90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 rtlCol="0"/>
          <a:lstStyle/>
          <a:p>
            <a:pPr rtl="0"/>
            <a:r>
              <a:rPr lang="en-GB" dirty="0"/>
              <a:t>The SUM function is one of the most useful tools in Excel. It allows you to add up a range of numbers quickly. 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BF88255-7F56-4B30-96C2-60927A377B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 rtlCol="0"/>
          <a:lstStyle/>
          <a:p>
            <a:pPr rtl="0"/>
            <a:r>
              <a:rPr lang="en-GB" dirty="0"/>
              <a:t>The AVERAGE function helps to  find the mean of a set of numbers. This can help you to gain  insights into their data and make informed decisions based on your findings.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2255BC-C6D7-45F4-AA99-1EBC2D1ABC4D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/>
          <a:lstStyle/>
          <a:p>
            <a:pPr rtl="0"/>
            <a:r>
              <a:rPr lang="en-GB" dirty="0"/>
              <a:t>Count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5C519DA-06A3-4391-AAF4-8C7122770C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628372"/>
            <a:ext cx="4114800" cy="457200"/>
          </a:xfr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A05B1DF-9A99-47CA-BA3D-7881266BCC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6"/>
            <a:ext cx="4114800" cy="1303151"/>
          </a:xfrm>
        </p:spPr>
        <p:txBody>
          <a:bodyPr rtlCol="0"/>
          <a:lstStyle/>
          <a:p>
            <a:pPr rtl="0"/>
            <a:r>
              <a:rPr lang="en-GB" dirty="0"/>
              <a:t>The COUNT function is perfect for counting numeric entries in a dataset. This is particularly useful when you want to track items or occurrences.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1A13A6-E2A0-4091-A4B3-A50F0962D1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102705"/>
            <a:ext cx="4114800" cy="914400"/>
          </a:xfrm>
        </p:spPr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4" name="Date Placeholder 43">
            <a:extLst>
              <a:ext uri="{FF2B5EF4-FFF2-40B4-BE49-F238E27FC236}">
                <a16:creationId xmlns:a16="http://schemas.microsoft.com/office/drawing/2014/main" id="{61DE0949-C611-4117-B02A-4967EA7F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20XX</a:t>
            </a: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en-GB"/>
              <a:t>Pitch deck title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5288F9-9577-C088-2E63-01DE41BA6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" y="5387787"/>
            <a:ext cx="11517629" cy="13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557" y="399415"/>
            <a:ext cx="4602318" cy="1325563"/>
          </a:xfrm>
        </p:spPr>
        <p:txBody>
          <a:bodyPr rtlCol="0"/>
          <a:lstStyle/>
          <a:p>
            <a:pPr rtl="0"/>
            <a:r>
              <a:rPr lang="en-GB" dirty="0"/>
              <a:t>SUM Function</a:t>
            </a:r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20XX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F7E37E3-582F-5707-FE43-4CC70EF26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557" y="1999299"/>
            <a:ext cx="8135491" cy="30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82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C2AA3-C865-21DA-03D9-C94884B6E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A6BCB-504B-F660-796A-5B13DD0D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557" y="399415"/>
            <a:ext cx="4602318" cy="1325563"/>
          </a:xfrm>
        </p:spPr>
        <p:txBody>
          <a:bodyPr rtlCol="0"/>
          <a:lstStyle/>
          <a:p>
            <a:pPr rtl="0"/>
            <a:r>
              <a:rPr lang="en-GB" dirty="0"/>
              <a:t>Average Function</a:t>
            </a:r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3C807E77-467F-EF3F-E03C-8CC3CC0B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20XX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2DA37-3EDA-873C-5638-0ADDFEC09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417411"/>
            <a:ext cx="7901431" cy="33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89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63CD4-D9CD-2602-87C7-296280CDD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FD13-B253-8683-ED0F-E4A5276A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557" y="399415"/>
            <a:ext cx="4602318" cy="1325563"/>
          </a:xfrm>
        </p:spPr>
        <p:txBody>
          <a:bodyPr rtlCol="0"/>
          <a:lstStyle/>
          <a:p>
            <a:pPr rtl="0"/>
            <a:r>
              <a:rPr lang="en-GB" dirty="0"/>
              <a:t>COUNT Function</a:t>
            </a:r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094022FF-4DD8-AAAF-3D38-C5786EB6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GB"/>
              <a:t>20XX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C188F-300D-C16F-E4A1-E663C0772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581150"/>
            <a:ext cx="8768287" cy="323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3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419037_TF66722518_Win32" id="{8E0D3186-379A-4167-A721-EFAF4FD4F9A8}" vid="{9F09F86B-45C3-4C60-8D63-B9139CB4CC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{70108D4A-54AF-4D95-9B7F-23BEF6E5FEAB}tf66722518_win32</Template>
  <TotalTime>83</TotalTime>
  <Words>169</Words>
  <Application>Microsoft Office PowerPoint</Application>
  <PresentationFormat>Widescreen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Bodoni MT</vt:lpstr>
      <vt:lpstr>Calibri</vt:lpstr>
      <vt:lpstr>Source Sans Pro Light</vt:lpstr>
      <vt:lpstr>Times New Roman</vt:lpstr>
      <vt:lpstr>Office Theme</vt:lpstr>
      <vt:lpstr>Fun with</vt:lpstr>
      <vt:lpstr>Introduction to Fun with Excel </vt:lpstr>
      <vt:lpstr>Excel Functions</vt:lpstr>
      <vt:lpstr>SUM Function</vt:lpstr>
      <vt:lpstr>Average Function</vt:lpstr>
      <vt:lpstr>COUNT Function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Aarav Sharma</dc:creator>
  <cp:lastModifiedBy>Aarav Sharma</cp:lastModifiedBy>
  <cp:revision>1</cp:revision>
  <dcterms:created xsi:type="dcterms:W3CDTF">2025-01-29T11:12:57Z</dcterms:created>
  <dcterms:modified xsi:type="dcterms:W3CDTF">2025-01-29T12:36:19Z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