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Lobster"/>
      <p:regular r:id="rId25"/>
    </p:embeddedFont>
    <p:embeddedFont>
      <p:font typeface="Permanent Marker"/>
      <p:regular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ermanentMarker-regular.fntdata"/><Relationship Id="rId25" Type="http://schemas.openxmlformats.org/officeDocument/2006/relationships/font" Target="fonts/Lobster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beccbbdc5b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beccbbdc5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eccbbdc5b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eccbbdc5b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eccbbdc5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beccbbdc5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beccbbdc5b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beccbbdc5b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beccbbdc5b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beccbbdc5b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beccbbdc5b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beccbbdc5b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eccbbdc5b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eccbbdc5b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beccbbdc5b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beccbbdc5b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beccbbdc5b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beccbbdc5b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beccbbdc5b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beccbbdc5b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eccbbdc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eccbbdc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eccbbdc5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eccbbdc5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eccbbdc5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eccbbdc5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eccbbdc5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eccbbdc5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eccbbdc5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eccbbdc5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eccbbdc5b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eccbbdc5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eccbbdc5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eccbbdc5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eccbbdc5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beccbbdc5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36475"/>
            <a:ext cx="8520600" cy="2451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3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Adverbs and Their Types</a:t>
            </a:r>
            <a:endParaRPr b="1" sz="73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sz="450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286825"/>
            <a:ext cx="8520600" cy="86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latin typeface="Permanent Marker"/>
                <a:ea typeface="Permanent Marker"/>
                <a:cs typeface="Permanent Marker"/>
                <a:sym typeface="Permanent Marker"/>
              </a:rPr>
              <a:t>3️⃣ </a:t>
            </a:r>
            <a:r>
              <a:rPr b="1" lang="en" sz="52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ADVERBS OF PLACE</a:t>
            </a:r>
            <a:endParaRPr b="1" sz="52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569775" y="1152475"/>
            <a:ext cx="8013600" cy="366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These tell </a:t>
            </a:r>
            <a:r>
              <a:rPr b="1" lang="en" sz="1118" u="sng">
                <a:solidFill>
                  <a:schemeClr val="lt1"/>
                </a:solidFill>
              </a:rPr>
              <a:t>where something happens</a:t>
            </a:r>
            <a:r>
              <a:rPr b="1" lang="en" sz="1118">
                <a:solidFill>
                  <a:schemeClr val="lt1"/>
                </a:solidFill>
              </a:rPr>
              <a:t>.</a:t>
            </a:r>
            <a:endParaRPr b="1" sz="1118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118">
                <a:solidFill>
                  <a:schemeClr val="lt1"/>
                </a:solidFill>
              </a:rPr>
              <a:t>Examples:</a:t>
            </a: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here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there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everywhere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outside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inside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upstairs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downstairs</a:t>
            </a:r>
            <a:br>
              <a:rPr b="1" lang="en" sz="1118">
                <a:solidFill>
                  <a:schemeClr val="lt1"/>
                </a:solidFill>
              </a:rPr>
            </a:br>
            <a:endParaRPr b="1" sz="1118">
              <a:solidFill>
                <a:schemeClr val="lt1"/>
              </a:solidFill>
            </a:endParaRPr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18"/>
              <a:buChar char="●"/>
            </a:pPr>
            <a:r>
              <a:rPr b="1" lang="en" sz="1118">
                <a:solidFill>
                  <a:schemeClr val="lt1"/>
                </a:solidFill>
              </a:rPr>
              <a:t>nearby</a:t>
            </a:r>
            <a:endParaRPr b="1" sz="1118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264450"/>
            <a:ext cx="8520600" cy="7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 </a:t>
            </a:r>
            <a:r>
              <a:rPr b="1" lang="en" sz="5689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 Sentences</a:t>
            </a:r>
            <a:endParaRPr b="1" sz="5689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586575" y="1152475"/>
            <a:ext cx="7957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Come </a:t>
            </a:r>
            <a:r>
              <a:rPr b="1" lang="en" sz="1500" u="sng">
                <a:solidFill>
                  <a:schemeClr val="lt1"/>
                </a:solidFill>
              </a:rPr>
              <a:t>here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children are playing </a:t>
            </a:r>
            <a:r>
              <a:rPr b="1" lang="en" sz="1500" u="sng">
                <a:solidFill>
                  <a:schemeClr val="lt1"/>
                </a:solidFill>
              </a:rPr>
              <a:t>outside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looked </a:t>
            </a:r>
            <a:r>
              <a:rPr b="1" lang="en" sz="1500" u="sng">
                <a:solidFill>
                  <a:schemeClr val="lt1"/>
                </a:solidFill>
              </a:rPr>
              <a:t>everywhere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He went </a:t>
            </a:r>
            <a:r>
              <a:rPr b="1" lang="en" sz="1500" u="sng">
                <a:solidFill>
                  <a:schemeClr val="lt1"/>
                </a:solidFill>
              </a:rPr>
              <a:t>upstairs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 dog is waiting </a:t>
            </a:r>
            <a:r>
              <a:rPr b="1" lang="en" sz="1500" u="sng">
                <a:solidFill>
                  <a:schemeClr val="lt1"/>
                </a:solidFill>
              </a:rPr>
              <a:t>outside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My friend lives </a:t>
            </a:r>
            <a:r>
              <a:rPr b="1" lang="en" sz="1500" u="sng">
                <a:solidFill>
                  <a:schemeClr val="lt1"/>
                </a:solidFill>
              </a:rPr>
              <a:t>nearby</a:t>
            </a:r>
            <a:r>
              <a:rPr b="1" lang="en" sz="1500">
                <a:solidFill>
                  <a:schemeClr val="lt1"/>
                </a:solidFill>
              </a:rPr>
              <a:t>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130150"/>
            <a:ext cx="8520600" cy="88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4️⃣ </a:t>
            </a:r>
            <a:r>
              <a:rPr b="1" lang="en" sz="4589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ADVERBS OF FREQUENCY</a:t>
            </a:r>
            <a:endParaRPr b="1" sz="4589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569775" y="1152475"/>
            <a:ext cx="7991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These tell </a:t>
            </a:r>
            <a:r>
              <a:rPr b="1" lang="en" sz="1300" u="sng">
                <a:solidFill>
                  <a:schemeClr val="lt1"/>
                </a:solidFill>
              </a:rPr>
              <a:t>how often something happens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Examples:</a:t>
            </a: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always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usually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often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sometimes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rarely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never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frequently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242075"/>
            <a:ext cx="8520600" cy="88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00FF"/>
                </a:solidFill>
              </a:rPr>
              <a:t>✅ </a:t>
            </a:r>
            <a:r>
              <a:rPr b="1" lang="en" sz="5256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 Sentences</a:t>
            </a:r>
            <a:endParaRPr b="1" sz="5256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569775" y="1152475"/>
            <a:ext cx="7991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</a:t>
            </a:r>
            <a:r>
              <a:rPr b="1" lang="en" sz="1500" u="sng">
                <a:solidFill>
                  <a:schemeClr val="lt1"/>
                </a:solidFill>
              </a:rPr>
              <a:t>always</a:t>
            </a:r>
            <a:r>
              <a:rPr b="1" lang="en" sz="1500">
                <a:solidFill>
                  <a:schemeClr val="lt1"/>
                </a:solidFill>
              </a:rPr>
              <a:t> studies at night.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He </a:t>
            </a:r>
            <a:r>
              <a:rPr b="1" lang="en" sz="1500" u="sng">
                <a:solidFill>
                  <a:schemeClr val="lt1"/>
                </a:solidFill>
              </a:rPr>
              <a:t>usually</a:t>
            </a:r>
            <a:r>
              <a:rPr b="1" lang="en" sz="1500">
                <a:solidFill>
                  <a:schemeClr val="lt1"/>
                </a:solidFill>
              </a:rPr>
              <a:t> wakes up early.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I </a:t>
            </a:r>
            <a:r>
              <a:rPr b="1" lang="en" sz="1500" u="sng">
                <a:solidFill>
                  <a:schemeClr val="lt1"/>
                </a:solidFill>
              </a:rPr>
              <a:t>sometimes</a:t>
            </a:r>
            <a:r>
              <a:rPr b="1" lang="en" sz="1500">
                <a:solidFill>
                  <a:schemeClr val="lt1"/>
                </a:solidFill>
              </a:rPr>
              <a:t> watch movies.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They </a:t>
            </a:r>
            <a:r>
              <a:rPr b="1" lang="en" sz="1500" u="sng">
                <a:solidFill>
                  <a:schemeClr val="lt1"/>
                </a:solidFill>
              </a:rPr>
              <a:t>often</a:t>
            </a:r>
            <a:r>
              <a:rPr b="1" lang="en" sz="1500">
                <a:solidFill>
                  <a:schemeClr val="lt1"/>
                </a:solidFill>
              </a:rPr>
              <a:t> visit their grandparents.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</a:t>
            </a:r>
            <a:r>
              <a:rPr b="1" lang="en" sz="1500" u="sng">
                <a:solidFill>
                  <a:schemeClr val="lt1"/>
                </a:solidFill>
              </a:rPr>
              <a:t>never</a:t>
            </a:r>
            <a:r>
              <a:rPr b="1" lang="en" sz="1500">
                <a:solidFill>
                  <a:schemeClr val="lt1"/>
                </a:solidFill>
              </a:rPr>
              <a:t> lies.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We </a:t>
            </a:r>
            <a:r>
              <a:rPr b="1" lang="en" sz="1500" u="sng">
                <a:solidFill>
                  <a:schemeClr val="lt1"/>
                </a:solidFill>
              </a:rPr>
              <a:t>rarely</a:t>
            </a:r>
            <a:r>
              <a:rPr b="1" lang="en" sz="1500">
                <a:solidFill>
                  <a:schemeClr val="lt1"/>
                </a:solidFill>
              </a:rPr>
              <a:t> eat fast food.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174925"/>
            <a:ext cx="8520600" cy="8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300">
                <a:latin typeface="Permanent Marker"/>
                <a:ea typeface="Permanent Marker"/>
                <a:cs typeface="Permanent Marker"/>
                <a:sym typeface="Permanent Marker"/>
              </a:rPr>
              <a:t>5️⃣ </a:t>
            </a:r>
            <a:r>
              <a:rPr b="1" lang="en" sz="53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ADVERBS OF DEGREE</a:t>
            </a:r>
            <a:endParaRPr b="1" sz="53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586575" y="1152475"/>
            <a:ext cx="7918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These tell </a:t>
            </a:r>
            <a:r>
              <a:rPr b="1" lang="en" sz="1200" u="sng">
                <a:solidFill>
                  <a:schemeClr val="lt1"/>
                </a:solidFill>
              </a:rPr>
              <a:t>how much or to what extent</a:t>
            </a:r>
            <a:r>
              <a:rPr b="1" lang="en" sz="1200">
                <a:solidFill>
                  <a:schemeClr val="lt1"/>
                </a:solidFill>
              </a:rPr>
              <a:t>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Examples: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very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too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quite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almost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enough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extremely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200">
                <a:solidFill>
                  <a:schemeClr val="lt1"/>
                </a:solidFill>
              </a:rPr>
              <a:t>really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169325"/>
            <a:ext cx="8520600" cy="9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FF"/>
                </a:solidFill>
              </a:rPr>
              <a:t>✅ </a:t>
            </a:r>
            <a:r>
              <a:rPr b="1" lang="en" sz="6067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 Sentences</a:t>
            </a:r>
            <a:endParaRPr b="1" sz="6067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She is </a:t>
            </a:r>
            <a:r>
              <a:rPr b="1" lang="en" sz="1100">
                <a:solidFill>
                  <a:schemeClr val="lt1"/>
                </a:solidFill>
              </a:rPr>
              <a:t>very</a:t>
            </a:r>
            <a:r>
              <a:rPr lang="en" sz="1100">
                <a:solidFill>
                  <a:schemeClr val="lt1"/>
                </a:solidFill>
              </a:rPr>
              <a:t> kind.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The water is </a:t>
            </a:r>
            <a:r>
              <a:rPr b="1" lang="en" sz="1100">
                <a:solidFill>
                  <a:schemeClr val="lt1"/>
                </a:solidFill>
              </a:rPr>
              <a:t>too</a:t>
            </a:r>
            <a:r>
              <a:rPr lang="en" sz="1100">
                <a:solidFill>
                  <a:schemeClr val="lt1"/>
                </a:solidFill>
              </a:rPr>
              <a:t> hot.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He is </a:t>
            </a:r>
            <a:r>
              <a:rPr b="1" lang="en" sz="1100">
                <a:solidFill>
                  <a:schemeClr val="lt1"/>
                </a:solidFill>
              </a:rPr>
              <a:t>extremely</a:t>
            </a:r>
            <a:r>
              <a:rPr lang="en" sz="1100">
                <a:solidFill>
                  <a:schemeClr val="lt1"/>
                </a:solidFill>
              </a:rPr>
              <a:t> tired.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The test was </a:t>
            </a:r>
            <a:r>
              <a:rPr b="1" lang="en" sz="1100">
                <a:solidFill>
                  <a:schemeClr val="lt1"/>
                </a:solidFill>
              </a:rPr>
              <a:t>quite</a:t>
            </a:r>
            <a:r>
              <a:rPr lang="en" sz="1100">
                <a:solidFill>
                  <a:schemeClr val="lt1"/>
                </a:solidFill>
              </a:rPr>
              <a:t> easy.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She runs </a:t>
            </a:r>
            <a:r>
              <a:rPr b="1" lang="en" sz="1100">
                <a:solidFill>
                  <a:schemeClr val="lt1"/>
                </a:solidFill>
              </a:rPr>
              <a:t>very</a:t>
            </a:r>
            <a:r>
              <a:rPr lang="en" sz="1100">
                <a:solidFill>
                  <a:schemeClr val="lt1"/>
                </a:solidFill>
              </a:rPr>
              <a:t> fast.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I am </a:t>
            </a:r>
            <a:r>
              <a:rPr b="1" lang="en" sz="1100">
                <a:solidFill>
                  <a:schemeClr val="lt1"/>
                </a:solidFill>
              </a:rPr>
              <a:t>almost</a:t>
            </a:r>
            <a:r>
              <a:rPr lang="en" sz="1100">
                <a:solidFill>
                  <a:schemeClr val="lt1"/>
                </a:solidFill>
              </a:rPr>
              <a:t> done.</a:t>
            </a:r>
            <a:br>
              <a:rPr lang="en" sz="1100">
                <a:solidFill>
                  <a:schemeClr val="lt1"/>
                </a:solidFill>
              </a:rPr>
            </a:b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lt1"/>
                </a:solidFill>
              </a:rPr>
              <a:t>The food is </a:t>
            </a:r>
            <a:r>
              <a:rPr b="1" lang="en" sz="1100">
                <a:solidFill>
                  <a:schemeClr val="lt1"/>
                </a:solidFill>
              </a:rPr>
              <a:t>really</a:t>
            </a:r>
            <a:r>
              <a:rPr lang="en" sz="1100">
                <a:solidFill>
                  <a:schemeClr val="lt1"/>
                </a:solidFill>
              </a:rPr>
              <a:t> delicious.</a:t>
            </a:r>
            <a:endParaRPr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469050" y="186100"/>
            <a:ext cx="8363400" cy="8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100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POSITION OF ADVERBS</a:t>
            </a:r>
            <a:endParaRPr b="1" sz="5100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553000" y="1152475"/>
            <a:ext cx="802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Adverbs can appear:</a:t>
            </a: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At the </a:t>
            </a:r>
            <a:r>
              <a:rPr b="1" lang="en" sz="1400" u="sng">
                <a:solidFill>
                  <a:schemeClr val="lt1"/>
                </a:solidFill>
              </a:rPr>
              <a:t>beginning</a:t>
            </a:r>
            <a:r>
              <a:rPr b="1" lang="en" sz="1400">
                <a:solidFill>
                  <a:schemeClr val="lt1"/>
                </a:solidFill>
              </a:rPr>
              <a:t>: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b="1" lang="en">
                <a:solidFill>
                  <a:srgbClr val="FFFF00"/>
                </a:solidFill>
              </a:rPr>
              <a:t>Yesterday</a:t>
            </a:r>
            <a:r>
              <a:rPr b="1" lang="en">
                <a:solidFill>
                  <a:schemeClr val="lt1"/>
                </a:solidFill>
              </a:rPr>
              <a:t>, we went to the park.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In the </a:t>
            </a:r>
            <a:r>
              <a:rPr b="1" lang="en" sz="1400" u="sng">
                <a:solidFill>
                  <a:schemeClr val="lt1"/>
                </a:solidFill>
              </a:rPr>
              <a:t>middle</a:t>
            </a:r>
            <a:r>
              <a:rPr b="1" lang="en" sz="1400">
                <a:solidFill>
                  <a:schemeClr val="lt1"/>
                </a:solidFill>
              </a:rPr>
              <a:t>: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b="1" lang="en">
                <a:solidFill>
                  <a:schemeClr val="lt1"/>
                </a:solidFill>
              </a:rPr>
              <a:t>She </a:t>
            </a:r>
            <a:r>
              <a:rPr b="1" lang="en">
                <a:solidFill>
                  <a:srgbClr val="FFFF00"/>
                </a:solidFill>
              </a:rPr>
              <a:t>always</a:t>
            </a:r>
            <a:r>
              <a:rPr b="1" lang="en">
                <a:solidFill>
                  <a:schemeClr val="lt1"/>
                </a:solidFill>
              </a:rPr>
              <a:t> arrives early.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At the </a:t>
            </a:r>
            <a:r>
              <a:rPr b="1" lang="en" sz="1400" u="sng">
                <a:solidFill>
                  <a:schemeClr val="lt1"/>
                </a:solidFill>
              </a:rPr>
              <a:t>end</a:t>
            </a:r>
            <a:r>
              <a:rPr b="1" lang="en" sz="1400">
                <a:solidFill>
                  <a:schemeClr val="lt1"/>
                </a:solidFill>
              </a:rPr>
              <a:t>: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</a:pPr>
            <a:r>
              <a:rPr b="1" lang="en">
                <a:solidFill>
                  <a:schemeClr val="lt1"/>
                </a:solidFill>
              </a:rPr>
              <a:t>He spoke </a:t>
            </a:r>
            <a:r>
              <a:rPr b="1" lang="en">
                <a:solidFill>
                  <a:srgbClr val="FFFF00"/>
                </a:solidFill>
              </a:rPr>
              <a:t>softly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272525" y="236475"/>
            <a:ext cx="8520600" cy="80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</a:t>
            </a:r>
            <a:r>
              <a:rPr b="1" lang="en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b="1" lang="en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1: Identify the Adverb and Its Type</a:t>
            </a:r>
            <a:endParaRPr b="1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558600" y="1152475"/>
            <a:ext cx="8273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Example:</a:t>
            </a:r>
            <a:r>
              <a:rPr b="1" lang="en">
                <a:solidFill>
                  <a:schemeClr val="lt1"/>
                </a:solidFill>
              </a:rPr>
              <a:t> She sings beautifully.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</a:t>
            </a:r>
            <a:r>
              <a:rPr b="1" lang="en">
                <a:solidFill>
                  <a:srgbClr val="FFFF00"/>
                </a:solidFill>
              </a:rPr>
              <a:t>Adverb:</a:t>
            </a:r>
            <a:r>
              <a:rPr b="1" lang="en">
                <a:solidFill>
                  <a:schemeClr val="lt1"/>
                </a:solidFill>
              </a:rPr>
              <a:t> beautifully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rgbClr val="00FF00"/>
                </a:solidFill>
              </a:rPr>
              <a:t> Type:</a:t>
            </a:r>
            <a:r>
              <a:rPr b="1" lang="en">
                <a:solidFill>
                  <a:schemeClr val="lt1"/>
                </a:solidFill>
              </a:rPr>
              <a:t> Manner</a:t>
            </a: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He arrived late.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They always eat together.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Come here.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is very happy.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I will call you tomorrow.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186100"/>
            <a:ext cx="8520600" cy="8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120">
                <a:latin typeface="Permanent Marker"/>
                <a:ea typeface="Permanent Marker"/>
                <a:cs typeface="Permanent Marker"/>
                <a:sym typeface="Permanent Marker"/>
              </a:rPr>
              <a:t>📝 </a:t>
            </a:r>
            <a:r>
              <a:rPr b="1" lang="en" sz="31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2: Choose the Correct Adverb</a:t>
            </a:r>
            <a:endParaRPr b="1" sz="312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2130"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12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586575" y="1152475"/>
            <a:ext cx="8245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danced _______.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(beautiful / beautifully)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1718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will see you _______.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(yesterday / tomorrow)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1718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>
                <a:solidFill>
                  <a:schemeClr val="lt1"/>
                </a:solidFill>
              </a:rPr>
              <a:t>He speaks _______.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(loud / loudly)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1718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is _______ tired.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(very / always)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1718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>
                <a:solidFill>
                  <a:schemeClr val="lt1"/>
                </a:solidFill>
              </a:rPr>
              <a:t>They _______ visit their grandparents.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(often / very)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311700" y="130150"/>
            <a:ext cx="8520600" cy="88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 </a:t>
            </a:r>
            <a:r>
              <a:rPr b="1" lang="en" sz="42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3: Fill in the Blank</a:t>
            </a:r>
            <a:endParaRPr b="1" sz="42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3" name="Google Shape;163;p31"/>
          <p:cNvSpPr txBox="1"/>
          <p:nvPr>
            <p:ph idx="1" type="body"/>
          </p:nvPr>
        </p:nvSpPr>
        <p:spPr>
          <a:xfrm>
            <a:off x="536200" y="1152475"/>
            <a:ext cx="803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The baby cried _______.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I will finish my homework _______.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looked _______ for her bag.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He _______ forgets his keys.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AutoNum type="arabicPeriod"/>
            </a:pPr>
            <a:r>
              <a:rPr b="1" lang="en">
                <a:solidFill>
                  <a:schemeClr val="lt1"/>
                </a:solidFill>
              </a:rPr>
              <a:t>The weather is _______ cold.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(Students choose appropriate adverbs.)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64450"/>
            <a:ext cx="8520600" cy="10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580975" y="1434025"/>
            <a:ext cx="8251200" cy="313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Define what an adverb is.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the different types of adverbs.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Use adverbs correctly in sentences.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Construct sentences using different kinds of adverbs.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90975"/>
            <a:ext cx="8520600" cy="8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82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Activity)</a:t>
            </a:r>
            <a:endParaRPr b="1" sz="382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84450" y="740125"/>
            <a:ext cx="8520600" cy="42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</a:rPr>
              <a:t>Write this sentence on the board:</a:t>
            </a:r>
            <a:endParaRPr sz="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</a:rPr>
              <a:t>👉 The boy runs.</a:t>
            </a:r>
            <a:endParaRPr sz="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</a:rPr>
              <a:t>Ask:</a:t>
            </a:r>
            <a:endParaRPr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lang="en" sz="900">
                <a:solidFill>
                  <a:schemeClr val="lt1"/>
                </a:solidFill>
              </a:rPr>
              <a:t>How does the boy run?</a:t>
            </a:r>
            <a:br>
              <a:rPr lang="en" sz="900">
                <a:solidFill>
                  <a:schemeClr val="lt1"/>
                </a:solidFill>
              </a:rPr>
            </a:br>
            <a:endParaRPr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lang="en" sz="900">
                <a:solidFill>
                  <a:schemeClr val="lt1"/>
                </a:solidFill>
              </a:rPr>
              <a:t>When does he run?</a:t>
            </a:r>
            <a:br>
              <a:rPr lang="en" sz="900">
                <a:solidFill>
                  <a:schemeClr val="lt1"/>
                </a:solidFill>
              </a:rPr>
            </a:br>
            <a:endParaRPr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lang="en" sz="900">
                <a:solidFill>
                  <a:schemeClr val="lt1"/>
                </a:solidFill>
              </a:rPr>
              <a:t>Where does he run?</a:t>
            </a:r>
            <a:br>
              <a:rPr lang="en" sz="900">
                <a:solidFill>
                  <a:schemeClr val="lt1"/>
                </a:solidFill>
              </a:rPr>
            </a:br>
            <a:endParaRPr sz="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</a:rPr>
              <a:t>Now add details:</a:t>
            </a:r>
            <a:endParaRPr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lang="en" sz="900">
                <a:solidFill>
                  <a:schemeClr val="lt1"/>
                </a:solidFill>
              </a:rPr>
              <a:t>The boy runs </a:t>
            </a:r>
            <a:r>
              <a:rPr b="1" lang="en" sz="900" u="sng">
                <a:solidFill>
                  <a:srgbClr val="FFFF00"/>
                </a:solidFill>
              </a:rPr>
              <a:t>fast</a:t>
            </a:r>
            <a:r>
              <a:rPr lang="en" sz="900">
                <a:solidFill>
                  <a:schemeClr val="lt1"/>
                </a:solidFill>
              </a:rPr>
              <a:t>.</a:t>
            </a:r>
            <a:br>
              <a:rPr lang="en" sz="900">
                <a:solidFill>
                  <a:schemeClr val="lt1"/>
                </a:solidFill>
              </a:rPr>
            </a:br>
            <a:endParaRPr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lang="en" sz="900">
                <a:solidFill>
                  <a:schemeClr val="lt1"/>
                </a:solidFill>
              </a:rPr>
              <a:t>The boy runs </a:t>
            </a:r>
            <a:r>
              <a:rPr b="1" lang="en" sz="900" u="sng">
                <a:solidFill>
                  <a:srgbClr val="FFFF00"/>
                </a:solidFill>
              </a:rPr>
              <a:t>e</a:t>
            </a:r>
            <a:r>
              <a:rPr b="1" lang="en" sz="900" u="sng">
                <a:solidFill>
                  <a:srgbClr val="FFFF00"/>
                </a:solidFill>
              </a:rPr>
              <a:t>v</a:t>
            </a:r>
            <a:r>
              <a:rPr b="1" lang="en" sz="900" u="sng">
                <a:solidFill>
                  <a:srgbClr val="FFFF00"/>
                </a:solidFill>
              </a:rPr>
              <a:t>ery morning</a:t>
            </a:r>
            <a:r>
              <a:rPr lang="en" sz="900">
                <a:solidFill>
                  <a:schemeClr val="lt1"/>
                </a:solidFill>
              </a:rPr>
              <a:t>.</a:t>
            </a:r>
            <a:br>
              <a:rPr lang="en" sz="900">
                <a:solidFill>
                  <a:schemeClr val="lt1"/>
                </a:solidFill>
              </a:rPr>
            </a:br>
            <a:endParaRPr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lang="en" sz="900">
                <a:solidFill>
                  <a:schemeClr val="lt1"/>
                </a:solidFill>
              </a:rPr>
              <a:t>The boy runs</a:t>
            </a:r>
            <a:r>
              <a:rPr lang="en" sz="900">
                <a:solidFill>
                  <a:srgbClr val="FFFF00"/>
                </a:solidFill>
              </a:rPr>
              <a:t> </a:t>
            </a:r>
            <a:r>
              <a:rPr b="1" lang="en" sz="900" u="sng">
                <a:solidFill>
                  <a:srgbClr val="FFFF00"/>
                </a:solidFill>
              </a:rPr>
              <a:t>i</a:t>
            </a:r>
            <a:r>
              <a:rPr b="1" lang="en" sz="900" u="sng">
                <a:solidFill>
                  <a:srgbClr val="FFFF00"/>
                </a:solidFill>
              </a:rPr>
              <a:t>n the pa</a:t>
            </a:r>
            <a:r>
              <a:rPr b="1" lang="en" sz="900" u="sng">
                <a:solidFill>
                  <a:srgbClr val="FFFF00"/>
                </a:solidFill>
              </a:rPr>
              <a:t>rk</a:t>
            </a:r>
            <a:r>
              <a:rPr lang="en" sz="900">
                <a:solidFill>
                  <a:srgbClr val="FFFF00"/>
                </a:solidFill>
              </a:rPr>
              <a:t>.</a:t>
            </a:r>
            <a:br>
              <a:rPr lang="en" sz="900">
                <a:solidFill>
                  <a:schemeClr val="lt1"/>
                </a:solidFill>
              </a:rPr>
            </a:br>
            <a:endParaRPr sz="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lt1"/>
                </a:solidFill>
              </a:rPr>
              <a:t>Explain:</a:t>
            </a:r>
            <a:br>
              <a:rPr lang="en" sz="900">
                <a:solidFill>
                  <a:schemeClr val="lt1"/>
                </a:solidFill>
              </a:rPr>
            </a:br>
            <a:r>
              <a:rPr lang="en" sz="900">
                <a:solidFill>
                  <a:schemeClr val="lt1"/>
                </a:solidFill>
              </a:rPr>
              <a:t> The words </a:t>
            </a:r>
            <a:r>
              <a:rPr b="1" lang="en" sz="900" u="sng">
                <a:solidFill>
                  <a:srgbClr val="FF0000"/>
                </a:solidFill>
              </a:rPr>
              <a:t>fast</a:t>
            </a:r>
            <a:r>
              <a:rPr b="1" lang="en" sz="900">
                <a:solidFill>
                  <a:schemeClr val="lt1"/>
                </a:solidFill>
              </a:rPr>
              <a:t>, </a:t>
            </a:r>
            <a:r>
              <a:rPr b="1" lang="en" sz="900" u="sng">
                <a:solidFill>
                  <a:srgbClr val="FF0000"/>
                </a:solidFill>
              </a:rPr>
              <a:t>every morning</a:t>
            </a:r>
            <a:r>
              <a:rPr b="1" lang="en" sz="900">
                <a:solidFill>
                  <a:schemeClr val="lt1"/>
                </a:solidFill>
              </a:rPr>
              <a:t>, </a:t>
            </a:r>
            <a:r>
              <a:rPr b="1" lang="en" sz="900" u="sng">
                <a:solidFill>
                  <a:srgbClr val="FF0000"/>
                </a:solidFill>
              </a:rPr>
              <a:t>in the park</a:t>
            </a:r>
            <a:r>
              <a:rPr lang="en" sz="900">
                <a:solidFill>
                  <a:schemeClr val="lt1"/>
                </a:solidFill>
              </a:rPr>
              <a:t> tell us more about the verb </a:t>
            </a:r>
            <a:r>
              <a:rPr i="1" lang="en" sz="900">
                <a:solidFill>
                  <a:schemeClr val="lt1"/>
                </a:solidFill>
              </a:rPr>
              <a:t>runs</a:t>
            </a:r>
            <a:r>
              <a:rPr lang="en" sz="900">
                <a:solidFill>
                  <a:schemeClr val="lt1"/>
                </a:solidFill>
              </a:rPr>
              <a:t>.</a:t>
            </a:r>
            <a:br>
              <a:rPr lang="en" sz="900">
                <a:solidFill>
                  <a:schemeClr val="lt1"/>
                </a:solidFill>
              </a:rPr>
            </a:br>
            <a:r>
              <a:rPr lang="en" sz="900">
                <a:solidFill>
                  <a:schemeClr val="lt1"/>
                </a:solidFill>
              </a:rPr>
              <a:t> These words are called </a:t>
            </a:r>
            <a:r>
              <a:rPr b="1" lang="en" sz="900" u="sng">
                <a:solidFill>
                  <a:srgbClr val="FF0000"/>
                </a:solidFill>
              </a:rPr>
              <a:t>ADVERBS</a:t>
            </a:r>
            <a:r>
              <a:rPr lang="en" sz="900">
                <a:solidFill>
                  <a:srgbClr val="FF0000"/>
                </a:solidFill>
              </a:rPr>
              <a:t>.</a:t>
            </a:r>
            <a:endParaRPr sz="9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52525"/>
            <a:ext cx="8520600" cy="10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920">
                <a:latin typeface="Permanent Marker"/>
                <a:ea typeface="Permanent Marker"/>
                <a:cs typeface="Permanent Marker"/>
                <a:sym typeface="Permanent Marker"/>
              </a:rPr>
              <a:t>📌 </a:t>
            </a:r>
            <a:r>
              <a:rPr b="1" lang="en" sz="49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an Adverb?</a:t>
            </a:r>
            <a:endParaRPr b="1" sz="492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558600" y="980750"/>
            <a:ext cx="8273700" cy="3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chemeClr val="lt1"/>
                </a:solidFill>
              </a:rPr>
              <a:t>An ADVERBS is a word that describes or modifies:</a:t>
            </a: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a verb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an adjective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another adverb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135">
                <a:solidFill>
                  <a:schemeClr val="lt1"/>
                </a:solidFill>
              </a:rPr>
              <a:t>It answers the questions:</a:t>
            </a: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How?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When?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Where?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How often?</a:t>
            </a:r>
            <a:br>
              <a:rPr b="1" lang="en" sz="1135">
                <a:solidFill>
                  <a:schemeClr val="lt1"/>
                </a:solidFill>
              </a:rPr>
            </a:br>
            <a:endParaRPr b="1" sz="1135">
              <a:solidFill>
                <a:schemeClr val="lt1"/>
              </a:solidFill>
            </a:endParaRPr>
          </a:p>
          <a:p>
            <a:pPr indent="-30067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35"/>
              <a:buChar char="●"/>
            </a:pPr>
            <a:r>
              <a:rPr b="1" lang="en" sz="1135">
                <a:solidFill>
                  <a:schemeClr val="lt1"/>
                </a:solidFill>
              </a:rPr>
              <a:t>To what extent?</a:t>
            </a:r>
            <a:endParaRPr b="1" sz="11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53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25275"/>
            <a:ext cx="8520600" cy="106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2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TYPES OF ADVERBS</a:t>
            </a:r>
            <a:endParaRPr b="1" sz="622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592175" y="1372475"/>
            <a:ext cx="8240100" cy="319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There are several types of adverbs:</a:t>
            </a:r>
            <a:endParaRPr b="1" sz="1600">
              <a:solidFill>
                <a:schemeClr val="lt1"/>
              </a:solidFill>
            </a:endParaRPr>
          </a:p>
          <a:p>
            <a:pPr indent="-2857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900"/>
              <a:buAutoNum type="arabicPeriod"/>
            </a:pPr>
            <a:r>
              <a:rPr b="1" lang="en" sz="1600">
                <a:solidFill>
                  <a:srgbClr val="FF0000"/>
                </a:solidFill>
              </a:rPr>
              <a:t>Adverbs of Manner</a:t>
            </a:r>
            <a:br>
              <a:rPr b="1" lang="en" sz="1600">
                <a:solidFill>
                  <a:srgbClr val="FF0000"/>
                </a:solidFill>
              </a:rPr>
            </a:br>
            <a:endParaRPr b="1" sz="1600">
              <a:solidFill>
                <a:srgbClr val="FF0000"/>
              </a:solidFill>
            </a:endParaRPr>
          </a:p>
          <a:p>
            <a:pPr indent="-2857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900"/>
              <a:buAutoNum type="arabicPeriod"/>
            </a:pPr>
            <a:r>
              <a:rPr b="1" lang="en" sz="1600">
                <a:solidFill>
                  <a:srgbClr val="FF9900"/>
                </a:solidFill>
              </a:rPr>
              <a:t>Adverbs of Time</a:t>
            </a:r>
            <a:br>
              <a:rPr b="1" lang="en" sz="1600">
                <a:solidFill>
                  <a:srgbClr val="FF9900"/>
                </a:solidFill>
              </a:rPr>
            </a:br>
            <a:endParaRPr b="1" sz="1600">
              <a:solidFill>
                <a:srgbClr val="FF9900"/>
              </a:solidFill>
            </a:endParaRPr>
          </a:p>
          <a:p>
            <a:pPr indent="-2857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900"/>
              <a:buAutoNum type="arabicPeriod"/>
            </a:pPr>
            <a:r>
              <a:rPr b="1" lang="en" sz="1600">
                <a:solidFill>
                  <a:srgbClr val="00FF00"/>
                </a:solidFill>
              </a:rPr>
              <a:t>Adverbs of Place</a:t>
            </a:r>
            <a:br>
              <a:rPr b="1" lang="en" sz="1600">
                <a:solidFill>
                  <a:srgbClr val="00FF00"/>
                </a:solidFill>
              </a:rPr>
            </a:br>
            <a:endParaRPr b="1" sz="1600">
              <a:solidFill>
                <a:srgbClr val="00FF00"/>
              </a:solidFill>
            </a:endParaRPr>
          </a:p>
          <a:p>
            <a:pPr indent="-2857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900"/>
              <a:buAutoNum type="arabicPeriod"/>
            </a:pPr>
            <a:r>
              <a:rPr b="1" lang="en" sz="1600">
                <a:solidFill>
                  <a:srgbClr val="FFFF00"/>
                </a:solidFill>
              </a:rPr>
              <a:t>Adverbs of Frequency</a:t>
            </a:r>
            <a:br>
              <a:rPr b="1" lang="en" sz="1600">
                <a:solidFill>
                  <a:srgbClr val="FFFF00"/>
                </a:solidFill>
              </a:rPr>
            </a:br>
            <a:endParaRPr b="1" sz="1600">
              <a:solidFill>
                <a:srgbClr val="FFFF00"/>
              </a:solidFill>
            </a:endParaRPr>
          </a:p>
          <a:p>
            <a:pPr indent="-2857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900"/>
              <a:buAutoNum type="arabicPeriod"/>
            </a:pPr>
            <a:r>
              <a:rPr b="1" lang="en" sz="1600">
                <a:solidFill>
                  <a:srgbClr val="9900FF"/>
                </a:solidFill>
              </a:rPr>
              <a:t>Adverbs of Degree</a:t>
            </a:r>
            <a:endParaRPr b="1" sz="1600">
              <a:solidFill>
                <a:srgbClr val="9900FF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25275"/>
            <a:ext cx="8520600" cy="8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820">
                <a:latin typeface="Permanent Marker"/>
                <a:ea typeface="Permanent Marker"/>
                <a:cs typeface="Permanent Marker"/>
                <a:sym typeface="Permanent Marker"/>
              </a:rPr>
              <a:t>1️⃣ </a:t>
            </a:r>
            <a:r>
              <a:rPr b="1" lang="en" sz="48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ADVERBS OF MANNER</a:t>
            </a:r>
            <a:endParaRPr b="1" sz="48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569700" y="1008725"/>
            <a:ext cx="8262600" cy="35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lt1"/>
                </a:solidFill>
              </a:rPr>
              <a:t>These tell </a:t>
            </a:r>
            <a:r>
              <a:rPr b="1" lang="en" sz="900" u="sng">
                <a:solidFill>
                  <a:schemeClr val="lt1"/>
                </a:solidFill>
              </a:rPr>
              <a:t>how an action is done</a:t>
            </a:r>
            <a:r>
              <a:rPr b="1" lang="en" sz="900">
                <a:solidFill>
                  <a:schemeClr val="lt1"/>
                </a:solidFill>
              </a:rPr>
              <a:t>.</a:t>
            </a:r>
            <a:br>
              <a:rPr b="1" lang="en" sz="900">
                <a:solidFill>
                  <a:schemeClr val="lt1"/>
                </a:solidFill>
              </a:rPr>
            </a:br>
            <a:r>
              <a:rPr b="1" lang="en" sz="900">
                <a:solidFill>
                  <a:schemeClr val="lt1"/>
                </a:solidFill>
              </a:rPr>
              <a:t> Most of them end in -ly.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lt1"/>
                </a:solidFill>
              </a:rPr>
              <a:t>Examples:</a:t>
            </a: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quickly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slowly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carefully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loudly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quietly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happily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angrily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softly</a:t>
            </a:r>
            <a:br>
              <a:rPr b="1" lang="en" sz="900">
                <a:solidFill>
                  <a:schemeClr val="lt1"/>
                </a:solidFill>
              </a:rPr>
            </a:br>
            <a:endParaRPr b="1" sz="900">
              <a:solidFill>
                <a:schemeClr val="lt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</a:pPr>
            <a:r>
              <a:rPr b="1" lang="en" sz="900">
                <a:solidFill>
                  <a:schemeClr val="lt1"/>
                </a:solidFill>
              </a:rPr>
              <a:t>bravely</a:t>
            </a:r>
            <a:endParaRPr b="1" sz="9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236475"/>
            <a:ext cx="8520600" cy="7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 </a:t>
            </a:r>
            <a:r>
              <a:rPr b="1" lang="en" sz="50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 Sentences</a:t>
            </a:r>
            <a:endParaRPr b="1" sz="50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636950" y="1152475"/>
            <a:ext cx="7957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She sings </a:t>
            </a:r>
            <a:r>
              <a:rPr b="1" lang="en" sz="1300" u="sng">
                <a:solidFill>
                  <a:schemeClr val="lt1"/>
                </a:solidFill>
              </a:rPr>
              <a:t>beautifully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He answered </a:t>
            </a:r>
            <a:r>
              <a:rPr b="1" lang="en" sz="1300" u="sng">
                <a:solidFill>
                  <a:schemeClr val="lt1"/>
                </a:solidFill>
              </a:rPr>
              <a:t>politely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The dog barked </a:t>
            </a:r>
            <a:r>
              <a:rPr b="1" lang="en" sz="1300" u="sng">
                <a:solidFill>
                  <a:schemeClr val="lt1"/>
                </a:solidFill>
              </a:rPr>
              <a:t>loudly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She walked </a:t>
            </a:r>
            <a:r>
              <a:rPr b="1" lang="en" sz="1300" u="sng">
                <a:solidFill>
                  <a:schemeClr val="lt1"/>
                </a:solidFill>
              </a:rPr>
              <a:t>slowly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He finished the test </a:t>
            </a:r>
            <a:r>
              <a:rPr b="1" lang="en" sz="1300" u="sng">
                <a:solidFill>
                  <a:schemeClr val="lt1"/>
                </a:solidFill>
              </a:rPr>
              <a:t>quickly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The baby slept </a:t>
            </a:r>
            <a:r>
              <a:rPr b="1" lang="en" sz="1300" u="sng">
                <a:solidFill>
                  <a:schemeClr val="lt1"/>
                </a:solidFill>
              </a:rPr>
              <a:t>peacefully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They fought </a:t>
            </a:r>
            <a:r>
              <a:rPr b="1" lang="en" sz="1300" u="sng">
                <a:solidFill>
                  <a:schemeClr val="lt1"/>
                </a:solidFill>
              </a:rPr>
              <a:t>bravely</a:t>
            </a:r>
            <a:r>
              <a:rPr lang="en" sz="1300">
                <a:solidFill>
                  <a:schemeClr val="lt1"/>
                </a:solidFill>
              </a:rPr>
              <a:t>.</a:t>
            </a:r>
            <a:br>
              <a:rPr lang="en" sz="1300">
                <a:solidFill>
                  <a:schemeClr val="lt1"/>
                </a:solidFill>
              </a:rPr>
            </a:br>
            <a:endParaRPr sz="1300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lang="en" sz="1300">
                <a:solidFill>
                  <a:schemeClr val="lt1"/>
                </a:solidFill>
              </a:rPr>
              <a:t>She smiled </a:t>
            </a:r>
            <a:r>
              <a:rPr b="1" lang="en" sz="1300" u="sng">
                <a:solidFill>
                  <a:schemeClr val="lt1"/>
                </a:solidFill>
              </a:rPr>
              <a:t>sweetly</a:t>
            </a:r>
            <a:r>
              <a:rPr lang="en" sz="1300">
                <a:solidFill>
                  <a:schemeClr val="lt1"/>
                </a:solidFill>
              </a:rPr>
              <a:t>.</a:t>
            </a:r>
            <a:endParaRPr sz="13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174925"/>
            <a:ext cx="8520600" cy="8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/>
              <a:t>2️⃣</a:t>
            </a:r>
            <a:r>
              <a:rPr b="1" lang="en" sz="5456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b="1" lang="en" sz="5456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ADVERBS OF TIME</a:t>
            </a:r>
            <a:endParaRPr b="1" sz="5456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547400" y="1135700"/>
            <a:ext cx="7952100" cy="369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1053">
                <a:solidFill>
                  <a:schemeClr val="lt1"/>
                </a:solidFill>
              </a:rPr>
              <a:t>These tell </a:t>
            </a:r>
            <a:r>
              <a:rPr b="1" lang="en" sz="1053" u="sng">
                <a:solidFill>
                  <a:schemeClr val="lt1"/>
                </a:solidFill>
              </a:rPr>
              <a:t>when something happens</a:t>
            </a:r>
            <a:r>
              <a:rPr b="1" lang="en" sz="1053">
                <a:solidFill>
                  <a:schemeClr val="lt1"/>
                </a:solidFill>
              </a:rPr>
              <a:t>.</a:t>
            </a:r>
            <a:endParaRPr b="1" sz="105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1053">
                <a:solidFill>
                  <a:schemeClr val="lt1"/>
                </a:solidFill>
              </a:rPr>
              <a:t>Examples:</a:t>
            </a: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now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yesterday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today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tomorrow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later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earlier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soon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already</a:t>
            </a:r>
            <a:br>
              <a:rPr b="1" lang="en" sz="1053">
                <a:solidFill>
                  <a:schemeClr val="lt1"/>
                </a:solidFill>
              </a:rPr>
            </a:br>
            <a:endParaRPr b="1" sz="1053">
              <a:solidFill>
                <a:schemeClr val="lt1"/>
              </a:solidFill>
            </a:endParaRPr>
          </a:p>
          <a:p>
            <a:pPr indent="-295434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3"/>
              <a:buChar char="●"/>
            </a:pPr>
            <a:r>
              <a:rPr b="1" lang="en" sz="1053">
                <a:solidFill>
                  <a:schemeClr val="lt1"/>
                </a:solidFill>
              </a:rPr>
              <a:t>still</a:t>
            </a:r>
            <a:endParaRPr b="1" sz="1053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3"/>
              <a:buNone/>
            </a:pPr>
            <a:r>
              <a:t/>
            </a:r>
            <a:endParaRPr sz="1395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186100"/>
            <a:ext cx="8520600" cy="8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</a:t>
            </a:r>
            <a:r>
              <a:rPr b="1" lang="en" sz="5856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Example Sentences</a:t>
            </a:r>
            <a:endParaRPr b="1" sz="5856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575375" y="1152475"/>
            <a:ext cx="8022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I will call you </a:t>
            </a:r>
            <a:r>
              <a:rPr b="1" lang="en" sz="1300" u="sng">
                <a:solidFill>
                  <a:schemeClr val="lt1"/>
                </a:solidFill>
              </a:rPr>
              <a:t>later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She arrived </a:t>
            </a:r>
            <a:r>
              <a:rPr b="1" lang="en" sz="1300" u="sng">
                <a:solidFill>
                  <a:schemeClr val="lt1"/>
                </a:solidFill>
              </a:rPr>
              <a:t>yesterday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He is leaving </a:t>
            </a:r>
            <a:r>
              <a:rPr b="1" lang="en" sz="1300" u="sng">
                <a:solidFill>
                  <a:schemeClr val="lt1"/>
                </a:solidFill>
              </a:rPr>
              <a:t>now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We will travel </a:t>
            </a:r>
            <a:r>
              <a:rPr b="1" lang="en" sz="1300" u="sng">
                <a:solidFill>
                  <a:schemeClr val="lt1"/>
                </a:solidFill>
              </a:rPr>
              <a:t>tomorrow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She has </a:t>
            </a:r>
            <a:r>
              <a:rPr b="1" lang="en" sz="1300" u="sng">
                <a:solidFill>
                  <a:schemeClr val="lt1"/>
                </a:solidFill>
              </a:rPr>
              <a:t>already</a:t>
            </a:r>
            <a:r>
              <a:rPr b="1" lang="en" sz="1300">
                <a:solidFill>
                  <a:schemeClr val="lt1"/>
                </a:solidFill>
              </a:rPr>
              <a:t> finished her homework.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He woke up </a:t>
            </a:r>
            <a:r>
              <a:rPr b="1" lang="en" sz="1300" u="sng">
                <a:solidFill>
                  <a:schemeClr val="lt1"/>
                </a:solidFill>
              </a:rPr>
              <a:t>early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They will eat </a:t>
            </a:r>
            <a:r>
              <a:rPr b="1" lang="en" sz="1300" u="sng">
                <a:solidFill>
                  <a:schemeClr val="lt1"/>
                </a:solidFill>
              </a:rPr>
              <a:t>soon</a:t>
            </a:r>
            <a:r>
              <a:rPr b="1" lang="en" sz="1300">
                <a:solidFill>
                  <a:schemeClr val="lt1"/>
                </a:solidFill>
              </a:rPr>
              <a:t>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