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71" r:id="rId2"/>
    <p:sldId id="272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4630400" cy="8229600"/>
  <p:notesSz cx="14630400" cy="8229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6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340475" cy="4127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8286750" y="0"/>
            <a:ext cx="6340475" cy="4127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B435CC-2CFF-4E75-BC17-27A2646112E7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45050" y="1028700"/>
            <a:ext cx="4940300" cy="2778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463675" y="3960813"/>
            <a:ext cx="11703050" cy="32400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816850"/>
            <a:ext cx="6340475" cy="4127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286750" y="7816850"/>
            <a:ext cx="6340475" cy="4127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564D8-B997-4C86-838A-E2A20BC22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972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bg1"/>
                </a:solidFill>
                <a:latin typeface="Yanone Kaffeesatz Thin"/>
                <a:cs typeface="Yanone Kaffeesatz Thi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E4DFDF"/>
                </a:solidFill>
                <a:latin typeface="Yanone Kaffeesatz Thin"/>
                <a:cs typeface="Yanone Kaffeesatz Thi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Yanone Kaffeesatz Thin"/>
                <a:cs typeface="Yanone Kaffeesatz Thi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rgbClr val="E4DFDF"/>
                </a:solidFill>
                <a:latin typeface="Yanone Kaffeesatz Thin"/>
                <a:cs typeface="Yanone Kaffeesatz Thi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Yanone Kaffeesatz Thin"/>
                <a:cs typeface="Yanone Kaffeesatz Thi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31520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Yanone Kaffeesatz Thin"/>
                <a:cs typeface="Yanone Kaffeesatz Thi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181717">
              <a:alpha val="949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839700" y="7749538"/>
            <a:ext cx="1722119" cy="41147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7295" y="552958"/>
            <a:ext cx="12670282" cy="21269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bg1"/>
                </a:solidFill>
                <a:latin typeface="Yanone Kaffeesatz Thin"/>
                <a:cs typeface="Yanone Kaffeesatz Thi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51408" y="3172739"/>
            <a:ext cx="12908280" cy="3458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rgbClr val="E4DFDF"/>
                </a:solidFill>
                <a:latin typeface="Yanone Kaffeesatz Thin"/>
                <a:cs typeface="Yanone Kaffeesatz Thi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1080" y="0"/>
            <a:ext cx="14630400" cy="8229600"/>
            <a:chOff x="0" y="0"/>
            <a:chExt cx="14630400" cy="82296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4630399" cy="822959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29996" y="731519"/>
              <a:ext cx="13167360" cy="6766559"/>
            </a:xfrm>
            <a:custGeom>
              <a:avLst/>
              <a:gdLst/>
              <a:ahLst/>
              <a:cxnLst/>
              <a:rect l="l" t="t" r="r" b="b"/>
              <a:pathLst>
                <a:path w="13167360" h="6766559">
                  <a:moveTo>
                    <a:pt x="0" y="6766559"/>
                  </a:moveTo>
                  <a:lnTo>
                    <a:pt x="13167360" y="6766559"/>
                  </a:lnTo>
                  <a:lnTo>
                    <a:pt x="13167360" y="0"/>
                  </a:lnTo>
                  <a:lnTo>
                    <a:pt x="0" y="0"/>
                  </a:lnTo>
                  <a:lnTo>
                    <a:pt x="0" y="6766559"/>
                  </a:lnTo>
                  <a:close/>
                </a:path>
              </a:pathLst>
            </a:custGeom>
            <a:ln w="15875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784091"/>
              <a:ext cx="914399" cy="72847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25143" y="3784091"/>
              <a:ext cx="905255" cy="72847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674876" y="2906267"/>
              <a:ext cx="11289030" cy="0"/>
            </a:xfrm>
            <a:custGeom>
              <a:avLst/>
              <a:gdLst/>
              <a:ahLst/>
              <a:cxnLst/>
              <a:rect l="l" t="t" r="r" b="b"/>
              <a:pathLst>
                <a:path w="11289030">
                  <a:moveTo>
                    <a:pt x="0" y="0"/>
                  </a:moveTo>
                  <a:lnTo>
                    <a:pt x="11288776" y="0"/>
                  </a:lnTo>
                </a:path>
              </a:pathLst>
            </a:custGeom>
            <a:ln w="15875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14630399" cy="8229596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280283" y="1418082"/>
            <a:ext cx="8365490" cy="1154162"/>
          </a:xfrm>
          <a:prstGeom prst="rect">
            <a:avLst/>
          </a:prstGeom>
          <a:solidFill>
            <a:srgbClr val="0000FF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510"/>
              </a:lnSpc>
              <a:tabLst>
                <a:tab pos="2456815" algn="l"/>
                <a:tab pos="4423410" algn="l"/>
              </a:tabLst>
            </a:pPr>
            <a:r>
              <a:rPr lang="en-GB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Defences to Negligence: </a:t>
            </a:r>
            <a:br>
              <a:rPr lang="en-GB" b="1" spc="-10" dirty="0">
                <a:solidFill>
                  <a:srgbClr val="FFFF00"/>
                </a:solidFill>
                <a:latin typeface="Times New Roman"/>
                <a:cs typeface="Times New Roman"/>
              </a:rPr>
            </a:br>
            <a:r>
              <a:rPr lang="en-GB" b="1" spc="-10" dirty="0">
                <a:solidFill>
                  <a:srgbClr val="FFFF00"/>
                </a:solidFill>
                <a:latin typeface="Times New Roman"/>
                <a:cs typeface="Times New Roman"/>
              </a:rPr>
              <a:t>Legal Shields in Tort Law</a:t>
            </a:r>
          </a:p>
        </p:txBody>
      </p:sp>
      <p:grpSp>
        <p:nvGrpSpPr>
          <p:cNvPr id="10" name="object 10"/>
          <p:cNvGrpSpPr/>
          <p:nvPr/>
        </p:nvGrpSpPr>
        <p:grpSpPr>
          <a:xfrm>
            <a:off x="1546542" y="6683946"/>
            <a:ext cx="11537315" cy="706755"/>
            <a:chOff x="1546542" y="6683946"/>
            <a:chExt cx="11537315" cy="706755"/>
          </a:xfrm>
        </p:grpSpPr>
        <p:sp>
          <p:nvSpPr>
            <p:cNvPr id="11" name="object 11"/>
            <p:cNvSpPr/>
            <p:nvPr/>
          </p:nvSpPr>
          <p:spPr>
            <a:xfrm>
              <a:off x="1554480" y="6691883"/>
              <a:ext cx="11521440" cy="690880"/>
            </a:xfrm>
            <a:custGeom>
              <a:avLst/>
              <a:gdLst/>
              <a:ahLst/>
              <a:cxnLst/>
              <a:rect l="l" t="t" r="r" b="b"/>
              <a:pathLst>
                <a:path w="11521440" h="690879">
                  <a:moveTo>
                    <a:pt x="11521440" y="0"/>
                  </a:moveTo>
                  <a:lnTo>
                    <a:pt x="0" y="0"/>
                  </a:lnTo>
                  <a:lnTo>
                    <a:pt x="0" y="690372"/>
                  </a:lnTo>
                  <a:lnTo>
                    <a:pt x="11521440" y="690372"/>
                  </a:lnTo>
                  <a:lnTo>
                    <a:pt x="11521440" y="0"/>
                  </a:lnTo>
                  <a:close/>
                </a:path>
              </a:pathLst>
            </a:custGeom>
            <a:solidFill>
              <a:srgbClr val="8399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554480" y="6691883"/>
              <a:ext cx="11521440" cy="690880"/>
            </a:xfrm>
            <a:custGeom>
              <a:avLst/>
              <a:gdLst/>
              <a:ahLst/>
              <a:cxnLst/>
              <a:rect l="l" t="t" r="r" b="b"/>
              <a:pathLst>
                <a:path w="11521440" h="690879">
                  <a:moveTo>
                    <a:pt x="0" y="690372"/>
                  </a:moveTo>
                  <a:lnTo>
                    <a:pt x="11521440" y="690372"/>
                  </a:lnTo>
                  <a:lnTo>
                    <a:pt x="11521440" y="0"/>
                  </a:lnTo>
                  <a:lnTo>
                    <a:pt x="0" y="0"/>
                  </a:lnTo>
                  <a:lnTo>
                    <a:pt x="0" y="690372"/>
                  </a:lnTo>
                  <a:close/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583428" y="6787388"/>
            <a:ext cx="346138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b="1" dirty="0">
                <a:solidFill>
                  <a:srgbClr val="6F2F9F"/>
                </a:solidFill>
                <a:latin typeface="Times New Roman"/>
                <a:cs typeface="Times New Roman"/>
              </a:rPr>
              <a:t>Dr</a:t>
            </a:r>
            <a:r>
              <a:rPr sz="2500" b="1" spc="-10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5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Okwudili</a:t>
            </a:r>
            <a:r>
              <a:rPr sz="2500" b="1" spc="-10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500" b="1" dirty="0">
                <a:solidFill>
                  <a:srgbClr val="6F2F9F"/>
                </a:solidFill>
                <a:latin typeface="Times New Roman"/>
                <a:cs typeface="Times New Roman"/>
              </a:rPr>
              <a:t>O.</a:t>
            </a:r>
            <a:r>
              <a:rPr sz="2500" b="1" spc="-9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2500" b="1" spc="-35" dirty="0">
                <a:solidFill>
                  <a:srgbClr val="6F2F9F"/>
                </a:solidFill>
                <a:latin typeface="Times New Roman"/>
                <a:cs typeface="Times New Roman"/>
              </a:rPr>
              <a:t>Onwurah</a:t>
            </a:r>
            <a:endParaRPr sz="250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546542" y="3308286"/>
            <a:ext cx="11537315" cy="3449954"/>
            <a:chOff x="1546542" y="3308286"/>
            <a:chExt cx="11537315" cy="3449954"/>
          </a:xfrm>
        </p:grpSpPr>
        <p:sp>
          <p:nvSpPr>
            <p:cNvPr id="15" name="object 15"/>
            <p:cNvSpPr/>
            <p:nvPr/>
          </p:nvSpPr>
          <p:spPr>
            <a:xfrm>
              <a:off x="1554480" y="3316223"/>
              <a:ext cx="11521440" cy="3434079"/>
            </a:xfrm>
            <a:custGeom>
              <a:avLst/>
              <a:gdLst/>
              <a:ahLst/>
              <a:cxnLst/>
              <a:rect l="l" t="t" r="r" b="b"/>
              <a:pathLst>
                <a:path w="11521440" h="3434079">
                  <a:moveTo>
                    <a:pt x="11521440" y="0"/>
                  </a:moveTo>
                  <a:lnTo>
                    <a:pt x="0" y="0"/>
                  </a:lnTo>
                  <a:lnTo>
                    <a:pt x="0" y="2231009"/>
                  </a:lnTo>
                  <a:lnTo>
                    <a:pt x="5331587" y="2231009"/>
                  </a:lnTo>
                  <a:lnTo>
                    <a:pt x="5331587" y="2575179"/>
                  </a:lnTo>
                  <a:lnTo>
                    <a:pt x="4902327" y="2575179"/>
                  </a:lnTo>
                  <a:lnTo>
                    <a:pt x="5760720" y="3433572"/>
                  </a:lnTo>
                  <a:lnTo>
                    <a:pt x="6619113" y="2575179"/>
                  </a:lnTo>
                  <a:lnTo>
                    <a:pt x="6189853" y="2575179"/>
                  </a:lnTo>
                  <a:lnTo>
                    <a:pt x="6189853" y="2231009"/>
                  </a:lnTo>
                  <a:lnTo>
                    <a:pt x="11521440" y="2231009"/>
                  </a:lnTo>
                  <a:lnTo>
                    <a:pt x="11521440" y="0"/>
                  </a:lnTo>
                  <a:close/>
                </a:path>
              </a:pathLst>
            </a:custGeom>
            <a:solidFill>
              <a:srgbClr val="8399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554480" y="3316223"/>
              <a:ext cx="11521440" cy="3434079"/>
            </a:xfrm>
            <a:custGeom>
              <a:avLst/>
              <a:gdLst/>
              <a:ahLst/>
              <a:cxnLst/>
              <a:rect l="l" t="t" r="r" b="b"/>
              <a:pathLst>
                <a:path w="11521440" h="3434079">
                  <a:moveTo>
                    <a:pt x="11521440" y="2231009"/>
                  </a:moveTo>
                  <a:lnTo>
                    <a:pt x="6189853" y="2231009"/>
                  </a:lnTo>
                  <a:lnTo>
                    <a:pt x="6189853" y="2575179"/>
                  </a:lnTo>
                  <a:lnTo>
                    <a:pt x="6619113" y="2575179"/>
                  </a:lnTo>
                  <a:lnTo>
                    <a:pt x="5760720" y="3433572"/>
                  </a:lnTo>
                  <a:lnTo>
                    <a:pt x="4902327" y="2575179"/>
                  </a:lnTo>
                  <a:lnTo>
                    <a:pt x="5331587" y="2575179"/>
                  </a:lnTo>
                  <a:lnTo>
                    <a:pt x="5331587" y="2231009"/>
                  </a:lnTo>
                  <a:lnTo>
                    <a:pt x="0" y="2231009"/>
                  </a:lnTo>
                  <a:lnTo>
                    <a:pt x="0" y="0"/>
                  </a:lnTo>
                  <a:lnTo>
                    <a:pt x="11521440" y="0"/>
                  </a:lnTo>
                  <a:lnTo>
                    <a:pt x="11521440" y="2231009"/>
                  </a:lnTo>
                  <a:close/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864614" y="3507181"/>
            <a:ext cx="10899775" cy="72834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2261870" marR="5080" indent="-2249805">
              <a:lnSpc>
                <a:spcPts val="2530"/>
              </a:lnSpc>
              <a:spcBef>
                <a:spcPts val="575"/>
              </a:spcBef>
            </a:pPr>
            <a:r>
              <a:rPr sz="25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Tutor</a:t>
            </a:r>
            <a:r>
              <a:rPr sz="2500" spc="-70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r>
              <a:rPr sz="25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Okwudili</a:t>
            </a:r>
            <a:r>
              <a:rPr sz="2500" b="1" spc="-1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dirty="0">
                <a:solidFill>
                  <a:srgbClr val="FFFFFF"/>
                </a:solidFill>
                <a:latin typeface="Times New Roman"/>
                <a:cs typeface="Times New Roman"/>
              </a:rPr>
              <a:t>O.</a:t>
            </a:r>
            <a:r>
              <a:rPr sz="25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dirty="0">
                <a:solidFill>
                  <a:srgbClr val="FFFFFF"/>
                </a:solidFill>
                <a:latin typeface="Times New Roman"/>
                <a:cs typeface="Times New Roman"/>
              </a:rPr>
              <a:t>ONWURAH,</a:t>
            </a:r>
            <a:r>
              <a:rPr sz="25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dirty="0">
                <a:solidFill>
                  <a:srgbClr val="FFFFFF"/>
                </a:solidFill>
                <a:latin typeface="Times New Roman"/>
                <a:cs typeface="Times New Roman"/>
              </a:rPr>
              <a:t>LL.B.</a:t>
            </a:r>
            <a:r>
              <a:rPr sz="2500" b="1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80" dirty="0">
                <a:solidFill>
                  <a:srgbClr val="FFFFFF"/>
                </a:solidFill>
                <a:latin typeface="Times New Roman"/>
                <a:cs typeface="Times New Roman"/>
              </a:rPr>
              <a:t>(Nigeria);</a:t>
            </a:r>
            <a:r>
              <a:rPr sz="25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dirty="0">
                <a:solidFill>
                  <a:srgbClr val="FFFFFF"/>
                </a:solidFill>
                <a:latin typeface="Times New Roman"/>
                <a:cs typeface="Times New Roman"/>
              </a:rPr>
              <a:t>BL</a:t>
            </a:r>
            <a:r>
              <a:rPr sz="2500" b="1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80" dirty="0">
                <a:solidFill>
                  <a:srgbClr val="FFFFFF"/>
                </a:solidFill>
                <a:latin typeface="Times New Roman"/>
                <a:cs typeface="Times New Roman"/>
              </a:rPr>
              <a:t>(Abuja, Nigeria);</a:t>
            </a:r>
            <a:r>
              <a:rPr sz="25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LLM</a:t>
            </a:r>
            <a:r>
              <a:rPr sz="2500" b="1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Times New Roman"/>
                <a:cs typeface="Times New Roman"/>
              </a:rPr>
              <a:t>(Exeter, </a:t>
            </a:r>
            <a:r>
              <a:rPr sz="2500" spc="-35" dirty="0">
                <a:solidFill>
                  <a:srgbClr val="FFFFFF"/>
                </a:solidFill>
                <a:latin typeface="Times New Roman"/>
                <a:cs typeface="Times New Roman"/>
              </a:rPr>
              <a:t>UK);</a:t>
            </a:r>
            <a:r>
              <a:rPr sz="25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LLM</a:t>
            </a:r>
            <a:r>
              <a:rPr sz="25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50" dirty="0">
                <a:solidFill>
                  <a:srgbClr val="FFFFFF"/>
                </a:solidFill>
                <a:latin typeface="Times New Roman"/>
                <a:cs typeface="Times New Roman"/>
              </a:rPr>
              <a:t>(Qingdao,</a:t>
            </a:r>
            <a:r>
              <a:rPr sz="25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85" dirty="0">
                <a:solidFill>
                  <a:srgbClr val="FFFFFF"/>
                </a:solidFill>
                <a:latin typeface="Times New Roman"/>
                <a:cs typeface="Times New Roman"/>
              </a:rPr>
              <a:t>PRC);</a:t>
            </a:r>
            <a:r>
              <a:rPr sz="25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LLM</a:t>
            </a:r>
            <a:r>
              <a:rPr sz="25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85" dirty="0">
                <a:solidFill>
                  <a:srgbClr val="FFFFFF"/>
                </a:solidFill>
                <a:latin typeface="Times New Roman"/>
                <a:cs typeface="Times New Roman"/>
              </a:rPr>
              <a:t>(Shanghai,</a:t>
            </a:r>
            <a:r>
              <a:rPr sz="25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500" spc="-20" dirty="0">
                <a:solidFill>
                  <a:srgbClr val="FFFFFF"/>
                </a:solidFill>
                <a:latin typeface="Times New Roman"/>
                <a:cs typeface="Times New Roman"/>
              </a:rPr>
              <a:t>PRC)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54480" y="4347971"/>
            <a:ext cx="11521440" cy="1373505"/>
          </a:xfrm>
          <a:prstGeom prst="rect">
            <a:avLst/>
          </a:prstGeom>
          <a:solidFill>
            <a:srgbClr val="D9DECD">
              <a:alpha val="90194"/>
            </a:srgbClr>
          </a:solidFill>
          <a:ln w="15875">
            <a:solidFill>
              <a:srgbClr val="D9DECD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ts val="5135"/>
              </a:lnSpc>
              <a:tabLst>
                <a:tab pos="1277620" algn="l"/>
              </a:tabLst>
            </a:pPr>
            <a:r>
              <a:rPr sz="4800" spc="60" dirty="0">
                <a:latin typeface="Times New Roman"/>
                <a:cs typeface="Times New Roman"/>
              </a:rPr>
              <a:t>PhD</a:t>
            </a:r>
            <a:r>
              <a:rPr sz="4800" dirty="0">
                <a:latin typeface="Times New Roman"/>
                <a:cs typeface="Times New Roman"/>
              </a:rPr>
              <a:t>	in</a:t>
            </a:r>
            <a:r>
              <a:rPr sz="4800" spc="-290" dirty="0">
                <a:latin typeface="Times New Roman"/>
                <a:cs typeface="Times New Roman"/>
              </a:rPr>
              <a:t> </a:t>
            </a:r>
            <a:r>
              <a:rPr sz="4800" spc="-229" dirty="0">
                <a:latin typeface="Times New Roman"/>
                <a:cs typeface="Times New Roman"/>
              </a:rPr>
              <a:t>Law</a:t>
            </a:r>
            <a:r>
              <a:rPr sz="4800" spc="-70" dirty="0">
                <a:latin typeface="Times New Roman"/>
                <a:cs typeface="Times New Roman"/>
              </a:rPr>
              <a:t> </a:t>
            </a:r>
            <a:r>
              <a:rPr sz="4800" dirty="0">
                <a:latin typeface="Times New Roman"/>
                <a:cs typeface="Times New Roman"/>
              </a:rPr>
              <a:t>(Hong</a:t>
            </a:r>
            <a:r>
              <a:rPr sz="4800" spc="-180" dirty="0">
                <a:latin typeface="Times New Roman"/>
                <a:cs typeface="Times New Roman"/>
              </a:rPr>
              <a:t> </a:t>
            </a:r>
            <a:r>
              <a:rPr sz="4800" spc="-10" dirty="0">
                <a:latin typeface="Times New Roman"/>
                <a:cs typeface="Times New Roman"/>
              </a:rPr>
              <a:t>Kong)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2900786" y="7215632"/>
            <a:ext cx="971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1B03B066-E59C-B24C-996A-3B24694EB7E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78535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100"/>
              </a:spcBef>
            </a:pPr>
            <a:r>
              <a:rPr spc="520" dirty="0"/>
              <a:t>Conclusion:</a:t>
            </a:r>
            <a:r>
              <a:rPr spc="60" dirty="0"/>
              <a:t> </a:t>
            </a:r>
            <a:r>
              <a:rPr spc="625" dirty="0"/>
              <a:t>The</a:t>
            </a:r>
            <a:r>
              <a:rPr spc="60" dirty="0"/>
              <a:t> </a:t>
            </a:r>
            <a:r>
              <a:rPr spc="459" dirty="0"/>
              <a:t>Future</a:t>
            </a:r>
            <a:r>
              <a:rPr spc="55" dirty="0"/>
              <a:t> </a:t>
            </a:r>
            <a:r>
              <a:rPr spc="505" dirty="0"/>
              <a:t>of</a:t>
            </a:r>
            <a:r>
              <a:rPr spc="60" dirty="0"/>
              <a:t> </a:t>
            </a:r>
            <a:r>
              <a:rPr spc="520" dirty="0"/>
              <a:t>Negligence</a:t>
            </a:r>
            <a:r>
              <a:rPr spc="60" dirty="0"/>
              <a:t> </a:t>
            </a:r>
            <a:r>
              <a:rPr spc="495" dirty="0"/>
              <a:t>Defenses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0955" y="2046732"/>
            <a:ext cx="565404" cy="56387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78255" y="2814573"/>
            <a:ext cx="2791460" cy="541314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0" spc="2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Balancing</a:t>
            </a:r>
            <a:r>
              <a:rPr sz="19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Interests</a:t>
            </a:r>
            <a:endParaRPr sz="1950" dirty="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3300"/>
              </a:lnSpc>
              <a:spcBef>
                <a:spcPts val="925"/>
              </a:spcBef>
            </a:pPr>
            <a:r>
              <a:rPr sz="1750" b="0" spc="2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future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negligence </a:t>
            </a:r>
            <a:r>
              <a:rPr lang="en-GB"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defences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lies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striking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delicate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balance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between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protecting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defendants</a:t>
            </a:r>
            <a:r>
              <a:rPr sz="17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from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undue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liability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ensuring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justice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those</a:t>
            </a:r>
            <a:r>
              <a:rPr sz="17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harmed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by </a:t>
            </a:r>
            <a:r>
              <a:rPr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negligence.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Courts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 </a:t>
            </a:r>
            <a:r>
              <a:rPr sz="17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legislators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must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navigate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complex</a:t>
            </a:r>
            <a:r>
              <a:rPr sz="17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societal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changes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while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upholding</a:t>
            </a:r>
            <a:r>
              <a:rPr sz="17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fundamental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legal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principles.</a:t>
            </a:r>
            <a:endParaRPr sz="1750" dirty="0">
              <a:latin typeface="Yanone Kaffeesatz Thin"/>
              <a:cs typeface="Yanone Kaffeesatz Thin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37659" y="2046732"/>
            <a:ext cx="565403" cy="56387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125595" y="2814573"/>
            <a:ext cx="3011170" cy="535505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0" spc="25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Technological</a:t>
            </a:r>
            <a:r>
              <a:rPr sz="19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Adaptation</a:t>
            </a:r>
            <a:endParaRPr sz="1950" dirty="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3300"/>
              </a:lnSpc>
              <a:spcBef>
                <a:spcPts val="925"/>
              </a:spcBef>
            </a:pPr>
            <a:r>
              <a:rPr sz="17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As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technology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continues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advance,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negligence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law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must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evolve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address</a:t>
            </a:r>
            <a:r>
              <a:rPr sz="17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new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forms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 </a:t>
            </a:r>
            <a:r>
              <a:rPr sz="17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risk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liability.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This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may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include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developing</a:t>
            </a:r>
            <a:r>
              <a:rPr sz="17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new </a:t>
            </a:r>
            <a:r>
              <a:rPr lang="en-GB"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defences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or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reinterpreting </a:t>
            </a:r>
            <a:r>
              <a:rPr sz="17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existing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ones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apply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scenarios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involving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artificial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intelligence,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autonomous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systems,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or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other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emerging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technologies.</a:t>
            </a:r>
            <a:endParaRPr sz="1750" dirty="0">
              <a:latin typeface="Yanone Kaffeesatz Thin"/>
              <a:cs typeface="Yanone Kaffeesatz Thi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84364" y="2046732"/>
            <a:ext cx="565403" cy="563879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472553" y="2814573"/>
            <a:ext cx="2954655" cy="541314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Global</a:t>
            </a:r>
            <a:r>
              <a:rPr sz="19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Harmonisation</a:t>
            </a:r>
            <a:endParaRPr sz="1950" dirty="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3300"/>
              </a:lnSpc>
              <a:spcBef>
                <a:spcPts val="925"/>
              </a:spcBef>
            </a:pP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With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increasing</a:t>
            </a:r>
            <a:r>
              <a:rPr sz="17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globalisation, </a:t>
            </a:r>
            <a:r>
              <a:rPr sz="17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there's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growing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need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harmonisation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negligence </a:t>
            </a:r>
            <a:r>
              <a:rPr lang="en-GB"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defences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across</a:t>
            </a:r>
            <a:r>
              <a:rPr sz="17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jurisdictions.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This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could</a:t>
            </a:r>
            <a:r>
              <a:rPr sz="17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lead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more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consistent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application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 principles</a:t>
            </a:r>
            <a:r>
              <a:rPr sz="17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facilitate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cross-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border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legal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interactions, particularly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areas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like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international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trade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digital </a:t>
            </a:r>
            <a:r>
              <a:rPr sz="1750" b="0" spc="25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commerce.</a:t>
            </a:r>
            <a:endParaRPr sz="1750" dirty="0">
              <a:latin typeface="Yanone Kaffeesatz Thin"/>
              <a:cs typeface="Yanone Kaffeesatz Thin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31068" y="2046732"/>
            <a:ext cx="565403" cy="563879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0819892" y="2814573"/>
            <a:ext cx="2875915" cy="541314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Ongoing</a:t>
            </a:r>
            <a:r>
              <a:rPr sz="1950" b="0" spc="-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Reform</a:t>
            </a:r>
            <a:endParaRPr sz="1950" dirty="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3300"/>
              </a:lnSpc>
              <a:spcBef>
                <a:spcPts val="925"/>
              </a:spcBef>
            </a:pPr>
            <a:r>
              <a:rPr sz="1750" b="0" spc="2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law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negligence </a:t>
            </a:r>
            <a:r>
              <a:rPr lang="en-GB"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defences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will</a:t>
            </a:r>
            <a:r>
              <a:rPr sz="17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likely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undergo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continuous</a:t>
            </a:r>
            <a:r>
              <a:rPr sz="1750" b="0" spc="-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reform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address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criticisms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adapt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changing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societal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needs.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This </a:t>
            </a:r>
            <a:r>
              <a:rPr sz="17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may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involve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simplifying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complex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doctrines,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codifying </a:t>
            </a:r>
            <a:r>
              <a:rPr sz="1750" b="0" spc="2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common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law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principles,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or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developing</a:t>
            </a:r>
            <a:r>
              <a:rPr sz="17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new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frameworks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assessing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liability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novel </a:t>
            </a:r>
            <a:r>
              <a:rPr sz="17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situations.</a:t>
            </a:r>
            <a:endParaRPr sz="1750" dirty="0">
              <a:latin typeface="Yanone Kaffeesatz Thin"/>
              <a:cs typeface="Yanone Kaffeesatz Thin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F38FEED-8D85-14E3-A6FE-1A4831379A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81306" y="7772399"/>
            <a:ext cx="1629002" cy="397229"/>
          </a:xfrm>
          <a:prstGeom prst="rect">
            <a:avLst/>
          </a:prstGeom>
        </p:spPr>
      </p:pic>
      <p:sp>
        <p:nvSpPr>
          <p:cNvPr id="16" name="Date Placeholder 15">
            <a:extLst>
              <a:ext uri="{FF2B5EF4-FFF2-40B4-BE49-F238E27FC236}">
                <a16:creationId xmlns:a16="http://schemas.microsoft.com/office/drawing/2014/main" id="{2AE9CAA5-2936-F4DE-2143-94945C2E4880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9D1B8405-716D-A97D-7CE0-10B9B36BDE23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501FCFE7-CF96-CED9-2181-F472D2A899D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10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4630400" cy="8229600"/>
            <a:chOff x="0" y="0"/>
            <a:chExt cx="14630400" cy="82296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4630399" cy="8229596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29996" y="731519"/>
              <a:ext cx="13167360" cy="6766559"/>
            </a:xfrm>
            <a:custGeom>
              <a:avLst/>
              <a:gdLst/>
              <a:ahLst/>
              <a:cxnLst/>
              <a:rect l="l" t="t" r="r" b="b"/>
              <a:pathLst>
                <a:path w="13167360" h="6766559">
                  <a:moveTo>
                    <a:pt x="0" y="6766559"/>
                  </a:moveTo>
                  <a:lnTo>
                    <a:pt x="13167360" y="6766559"/>
                  </a:lnTo>
                  <a:lnTo>
                    <a:pt x="13167360" y="0"/>
                  </a:lnTo>
                  <a:lnTo>
                    <a:pt x="0" y="0"/>
                  </a:lnTo>
                  <a:lnTo>
                    <a:pt x="0" y="6766559"/>
                  </a:lnTo>
                  <a:close/>
                </a:path>
              </a:pathLst>
            </a:custGeom>
            <a:ln w="15875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784091"/>
              <a:ext cx="914399" cy="72847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25143" y="3784091"/>
              <a:ext cx="905255" cy="72847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674876" y="2906267"/>
              <a:ext cx="11289030" cy="0"/>
            </a:xfrm>
            <a:custGeom>
              <a:avLst/>
              <a:gdLst/>
              <a:ahLst/>
              <a:cxnLst/>
              <a:rect l="l" t="t" r="r" b="b"/>
              <a:pathLst>
                <a:path w="11289030">
                  <a:moveTo>
                    <a:pt x="0" y="0"/>
                  </a:moveTo>
                  <a:lnTo>
                    <a:pt x="11288776" y="0"/>
                  </a:lnTo>
                </a:path>
              </a:pathLst>
            </a:custGeom>
            <a:ln w="15875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580769" y="2870149"/>
            <a:ext cx="2414905" cy="24403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 algn="ctr">
              <a:lnSpc>
                <a:spcPct val="100600"/>
              </a:lnSpc>
              <a:spcBef>
                <a:spcPts val="95"/>
              </a:spcBef>
            </a:pPr>
            <a:r>
              <a:rPr sz="5250" b="1" spc="-10" dirty="0">
                <a:solidFill>
                  <a:srgbClr val="252525"/>
                </a:solidFill>
                <a:latin typeface="Times New Roman"/>
                <a:cs typeface="Times New Roman"/>
              </a:rPr>
              <a:t>Minor </a:t>
            </a:r>
            <a:r>
              <a:rPr sz="5250" b="1" spc="155" dirty="0">
                <a:solidFill>
                  <a:srgbClr val="252525"/>
                </a:solidFill>
                <a:latin typeface="Times New Roman"/>
                <a:cs typeface="Times New Roman"/>
              </a:rPr>
              <a:t>House </a:t>
            </a:r>
            <a:r>
              <a:rPr sz="5250" b="1" spc="-10" dirty="0">
                <a:solidFill>
                  <a:srgbClr val="252525"/>
                </a:solidFill>
                <a:latin typeface="Times New Roman"/>
                <a:cs typeface="Times New Roman"/>
              </a:rPr>
              <a:t>Keeping</a:t>
            </a:r>
            <a:endParaRPr sz="52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735938" y="7708188"/>
            <a:ext cx="971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563868" y="967739"/>
            <a:ext cx="7097395" cy="1325880"/>
            <a:chOff x="6563868" y="967739"/>
            <a:chExt cx="7097395" cy="1325880"/>
          </a:xfrm>
        </p:grpSpPr>
        <p:sp>
          <p:nvSpPr>
            <p:cNvPr id="12" name="object 12"/>
            <p:cNvSpPr/>
            <p:nvPr/>
          </p:nvSpPr>
          <p:spPr>
            <a:xfrm>
              <a:off x="6563868" y="967739"/>
              <a:ext cx="7097395" cy="1325880"/>
            </a:xfrm>
            <a:custGeom>
              <a:avLst/>
              <a:gdLst/>
              <a:ahLst/>
              <a:cxnLst/>
              <a:rect l="l" t="t" r="r" b="b"/>
              <a:pathLst>
                <a:path w="7097394" h="1325880">
                  <a:moveTo>
                    <a:pt x="6964680" y="0"/>
                  </a:moveTo>
                  <a:lnTo>
                    <a:pt x="132587" y="0"/>
                  </a:lnTo>
                  <a:lnTo>
                    <a:pt x="90659" y="6754"/>
                  </a:lnTo>
                  <a:lnTo>
                    <a:pt x="54260" y="25566"/>
                  </a:lnTo>
                  <a:lnTo>
                    <a:pt x="25566" y="54260"/>
                  </a:lnTo>
                  <a:lnTo>
                    <a:pt x="6754" y="90659"/>
                  </a:lnTo>
                  <a:lnTo>
                    <a:pt x="0" y="132587"/>
                  </a:lnTo>
                  <a:lnTo>
                    <a:pt x="0" y="1193291"/>
                  </a:lnTo>
                  <a:lnTo>
                    <a:pt x="6754" y="1235220"/>
                  </a:lnTo>
                  <a:lnTo>
                    <a:pt x="25566" y="1271619"/>
                  </a:lnTo>
                  <a:lnTo>
                    <a:pt x="54260" y="1300313"/>
                  </a:lnTo>
                  <a:lnTo>
                    <a:pt x="90659" y="1319125"/>
                  </a:lnTo>
                  <a:lnTo>
                    <a:pt x="132587" y="1325879"/>
                  </a:lnTo>
                  <a:lnTo>
                    <a:pt x="6964680" y="1325879"/>
                  </a:lnTo>
                  <a:lnTo>
                    <a:pt x="7006608" y="1319125"/>
                  </a:lnTo>
                  <a:lnTo>
                    <a:pt x="7043007" y="1300313"/>
                  </a:lnTo>
                  <a:lnTo>
                    <a:pt x="7071701" y="1271619"/>
                  </a:lnTo>
                  <a:lnTo>
                    <a:pt x="7090513" y="1235220"/>
                  </a:lnTo>
                  <a:lnTo>
                    <a:pt x="7097268" y="1193291"/>
                  </a:lnTo>
                  <a:lnTo>
                    <a:pt x="7097268" y="132587"/>
                  </a:lnTo>
                  <a:lnTo>
                    <a:pt x="7090513" y="90659"/>
                  </a:lnTo>
                  <a:lnTo>
                    <a:pt x="7071701" y="54260"/>
                  </a:lnTo>
                  <a:lnTo>
                    <a:pt x="7043007" y="25566"/>
                  </a:lnTo>
                  <a:lnTo>
                    <a:pt x="7006608" y="6754"/>
                  </a:lnTo>
                  <a:lnTo>
                    <a:pt x="6964680" y="0"/>
                  </a:lnTo>
                  <a:close/>
                </a:path>
              </a:pathLst>
            </a:custGeom>
            <a:solidFill>
              <a:srgbClr val="3B96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210076" y="1749197"/>
              <a:ext cx="435148" cy="14563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86584" y="1423556"/>
              <a:ext cx="89130" cy="89179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7008622" y="1346847"/>
              <a:ext cx="569595" cy="578485"/>
            </a:xfrm>
            <a:custGeom>
              <a:avLst/>
              <a:gdLst/>
              <a:ahLst/>
              <a:cxnLst/>
              <a:rect l="l" t="t" r="r" b="b"/>
              <a:pathLst>
                <a:path w="569595" h="578485">
                  <a:moveTo>
                    <a:pt x="389712" y="108559"/>
                  </a:moveTo>
                  <a:lnTo>
                    <a:pt x="385330" y="104114"/>
                  </a:lnTo>
                  <a:lnTo>
                    <a:pt x="380923" y="99771"/>
                  </a:lnTo>
                  <a:lnTo>
                    <a:pt x="373837" y="99771"/>
                  </a:lnTo>
                  <a:lnTo>
                    <a:pt x="272491" y="201104"/>
                  </a:lnTo>
                  <a:lnTo>
                    <a:pt x="264756" y="198907"/>
                  </a:lnTo>
                  <a:lnTo>
                    <a:pt x="256425" y="201028"/>
                  </a:lnTo>
                  <a:lnTo>
                    <a:pt x="250659" y="206654"/>
                  </a:lnTo>
                  <a:lnTo>
                    <a:pt x="221107" y="254025"/>
                  </a:lnTo>
                  <a:lnTo>
                    <a:pt x="211594" y="213601"/>
                  </a:lnTo>
                  <a:lnTo>
                    <a:pt x="171780" y="185775"/>
                  </a:lnTo>
                  <a:lnTo>
                    <a:pt x="131762" y="177482"/>
                  </a:lnTo>
                  <a:lnTo>
                    <a:pt x="113207" y="177457"/>
                  </a:lnTo>
                  <a:lnTo>
                    <a:pt x="94792" y="180238"/>
                  </a:lnTo>
                  <a:lnTo>
                    <a:pt x="49606" y="198958"/>
                  </a:lnTo>
                  <a:lnTo>
                    <a:pt x="0" y="357466"/>
                  </a:lnTo>
                  <a:lnTo>
                    <a:pt x="1778" y="366229"/>
                  </a:lnTo>
                  <a:lnTo>
                    <a:pt x="6591" y="373392"/>
                  </a:lnTo>
                  <a:lnTo>
                    <a:pt x="13754" y="378218"/>
                  </a:lnTo>
                  <a:lnTo>
                    <a:pt x="22517" y="379984"/>
                  </a:lnTo>
                  <a:lnTo>
                    <a:pt x="29654" y="378625"/>
                  </a:lnTo>
                  <a:lnTo>
                    <a:pt x="35852" y="375170"/>
                  </a:lnTo>
                  <a:lnTo>
                    <a:pt x="40678" y="369951"/>
                  </a:lnTo>
                  <a:lnTo>
                    <a:pt x="43675" y="363321"/>
                  </a:lnTo>
                  <a:lnTo>
                    <a:pt x="67081" y="266407"/>
                  </a:lnTo>
                  <a:lnTo>
                    <a:pt x="67081" y="578015"/>
                  </a:lnTo>
                  <a:lnTo>
                    <a:pt x="111417" y="578015"/>
                  </a:lnTo>
                  <a:lnTo>
                    <a:pt x="111417" y="377507"/>
                  </a:lnTo>
                  <a:lnTo>
                    <a:pt x="133921" y="377507"/>
                  </a:lnTo>
                  <a:lnTo>
                    <a:pt x="133921" y="578015"/>
                  </a:lnTo>
                  <a:lnTo>
                    <a:pt x="178193" y="578015"/>
                  </a:lnTo>
                  <a:lnTo>
                    <a:pt x="178193" y="264985"/>
                  </a:lnTo>
                  <a:lnTo>
                    <a:pt x="187020" y="302704"/>
                  </a:lnTo>
                  <a:lnTo>
                    <a:pt x="227952" y="317474"/>
                  </a:lnTo>
                  <a:lnTo>
                    <a:pt x="234975" y="314286"/>
                  </a:lnTo>
                  <a:lnTo>
                    <a:pt x="287578" y="228612"/>
                  </a:lnTo>
                  <a:lnTo>
                    <a:pt x="288671" y="223075"/>
                  </a:lnTo>
                  <a:lnTo>
                    <a:pt x="287731" y="217690"/>
                  </a:lnTo>
                  <a:lnTo>
                    <a:pt x="389686" y="115697"/>
                  </a:lnTo>
                  <a:lnTo>
                    <a:pt x="389712" y="108559"/>
                  </a:lnTo>
                  <a:close/>
                </a:path>
                <a:path w="569595" h="578485">
                  <a:moveTo>
                    <a:pt x="569074" y="30022"/>
                  </a:moveTo>
                  <a:lnTo>
                    <a:pt x="566712" y="18338"/>
                  </a:lnTo>
                  <a:lnTo>
                    <a:pt x="560285" y="8788"/>
                  </a:lnTo>
                  <a:lnTo>
                    <a:pt x="550748" y="2362"/>
                  </a:lnTo>
                  <a:lnTo>
                    <a:pt x="539064" y="0"/>
                  </a:lnTo>
                  <a:lnTo>
                    <a:pt x="171437" y="0"/>
                  </a:lnTo>
                  <a:lnTo>
                    <a:pt x="159753" y="2362"/>
                  </a:lnTo>
                  <a:lnTo>
                    <a:pt x="150215" y="8788"/>
                  </a:lnTo>
                  <a:lnTo>
                    <a:pt x="143789" y="18338"/>
                  </a:lnTo>
                  <a:lnTo>
                    <a:pt x="141427" y="30022"/>
                  </a:lnTo>
                  <a:lnTo>
                    <a:pt x="141427" y="57048"/>
                  </a:lnTo>
                  <a:lnTo>
                    <a:pt x="149809" y="59956"/>
                  </a:lnTo>
                  <a:lnTo>
                    <a:pt x="157683" y="63982"/>
                  </a:lnTo>
                  <a:lnTo>
                    <a:pt x="164922" y="69037"/>
                  </a:lnTo>
                  <a:lnTo>
                    <a:pt x="171437" y="75069"/>
                  </a:lnTo>
                  <a:lnTo>
                    <a:pt x="171437" y="30022"/>
                  </a:lnTo>
                  <a:lnTo>
                    <a:pt x="539064" y="30022"/>
                  </a:lnTo>
                  <a:lnTo>
                    <a:pt x="539064" y="277749"/>
                  </a:lnTo>
                  <a:lnTo>
                    <a:pt x="283006" y="277749"/>
                  </a:lnTo>
                  <a:lnTo>
                    <a:pt x="264693" y="307771"/>
                  </a:lnTo>
                  <a:lnTo>
                    <a:pt x="539064" y="307771"/>
                  </a:lnTo>
                  <a:lnTo>
                    <a:pt x="550748" y="305409"/>
                  </a:lnTo>
                  <a:lnTo>
                    <a:pt x="560285" y="298983"/>
                  </a:lnTo>
                  <a:lnTo>
                    <a:pt x="566712" y="289433"/>
                  </a:lnTo>
                  <a:lnTo>
                    <a:pt x="569074" y="277749"/>
                  </a:lnTo>
                  <a:lnTo>
                    <a:pt x="569074" y="3002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8222742" y="1041653"/>
            <a:ext cx="5283835" cy="11023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ct val="84300"/>
              </a:lnSpc>
              <a:spcBef>
                <a:spcPts val="480"/>
              </a:spcBef>
            </a:pP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purpose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2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online</a:t>
            </a:r>
            <a:r>
              <a:rPr sz="2000" spc="-25" dirty="0">
                <a:latin typeface="Times New Roman"/>
                <a:cs typeface="Times New Roman"/>
              </a:rPr>
              <a:t> lesson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45" dirty="0">
                <a:latin typeface="Times New Roman"/>
                <a:cs typeface="Times New Roman"/>
              </a:rPr>
              <a:t>is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35" dirty="0">
                <a:latin typeface="Times New Roman"/>
                <a:cs typeface="Times New Roman"/>
              </a:rPr>
              <a:t>encourage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you </a:t>
            </a:r>
            <a:r>
              <a:rPr sz="2000" dirty="0">
                <a:latin typeface="Times New Roman"/>
                <a:cs typeface="Times New Roman"/>
              </a:rPr>
              <a:t>to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b="1" u="sng" spc="-20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participate</a:t>
            </a:r>
            <a:r>
              <a:rPr sz="2000" b="1" u="sng" spc="-5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u="sng" spc="-2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actively</a:t>
            </a:r>
            <a:r>
              <a:rPr sz="2000" b="1" u="sng" spc="-60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none" dirty="0">
                <a:latin typeface="Times New Roman"/>
                <a:cs typeface="Times New Roman"/>
              </a:rPr>
              <a:t>in</a:t>
            </a:r>
            <a:r>
              <a:rPr sz="2000" u="none" spc="-45" dirty="0">
                <a:latin typeface="Times New Roman"/>
                <a:cs typeface="Times New Roman"/>
              </a:rPr>
              <a:t> </a:t>
            </a:r>
            <a:r>
              <a:rPr sz="2000" u="none" spc="-55" dirty="0">
                <a:latin typeface="Times New Roman"/>
                <a:cs typeface="Times New Roman"/>
              </a:rPr>
              <a:t>achieving</a:t>
            </a:r>
            <a:r>
              <a:rPr sz="2000" u="none" spc="-60" dirty="0">
                <a:latin typeface="Times New Roman"/>
                <a:cs typeface="Times New Roman"/>
              </a:rPr>
              <a:t> </a:t>
            </a:r>
            <a:r>
              <a:rPr sz="2000" u="none" spc="-30" dirty="0">
                <a:latin typeface="Times New Roman"/>
                <a:cs typeface="Times New Roman"/>
              </a:rPr>
              <a:t>your</a:t>
            </a:r>
            <a:r>
              <a:rPr sz="2000" u="none" spc="-60" dirty="0">
                <a:latin typeface="Times New Roman"/>
                <a:cs typeface="Times New Roman"/>
              </a:rPr>
              <a:t> </a:t>
            </a:r>
            <a:r>
              <a:rPr sz="2000" u="none" spc="-10" dirty="0">
                <a:latin typeface="Times New Roman"/>
                <a:cs typeface="Times New Roman"/>
              </a:rPr>
              <a:t>needs</a:t>
            </a:r>
            <a:r>
              <a:rPr sz="2000" u="none" spc="-65" dirty="0">
                <a:latin typeface="Times New Roman"/>
                <a:cs typeface="Times New Roman"/>
              </a:rPr>
              <a:t> </a:t>
            </a:r>
            <a:r>
              <a:rPr sz="2000" u="none" spc="-25" dirty="0">
                <a:latin typeface="Times New Roman"/>
                <a:cs typeface="Times New Roman"/>
              </a:rPr>
              <a:t>and </a:t>
            </a:r>
            <a:r>
              <a:rPr sz="2000" u="none" spc="-65" dirty="0">
                <a:latin typeface="Times New Roman"/>
                <a:cs typeface="Times New Roman"/>
              </a:rPr>
              <a:t>simplifying</a:t>
            </a:r>
            <a:r>
              <a:rPr sz="2000" u="none" spc="-20" dirty="0">
                <a:latin typeface="Times New Roman"/>
                <a:cs typeface="Times New Roman"/>
              </a:rPr>
              <a:t> </a:t>
            </a:r>
            <a:r>
              <a:rPr sz="2000" u="none" spc="-40" dirty="0">
                <a:latin typeface="Times New Roman"/>
                <a:cs typeface="Times New Roman"/>
              </a:rPr>
              <a:t>your</a:t>
            </a:r>
            <a:r>
              <a:rPr sz="2000" u="none" spc="-20" dirty="0">
                <a:latin typeface="Times New Roman"/>
                <a:cs typeface="Times New Roman"/>
              </a:rPr>
              <a:t> </a:t>
            </a:r>
            <a:r>
              <a:rPr sz="2000" u="none" spc="-75" dirty="0">
                <a:latin typeface="Times New Roman"/>
                <a:cs typeface="Times New Roman"/>
              </a:rPr>
              <a:t>legal</a:t>
            </a:r>
            <a:r>
              <a:rPr sz="2000" u="none" spc="-15" dirty="0">
                <a:latin typeface="Times New Roman"/>
                <a:cs typeface="Times New Roman"/>
              </a:rPr>
              <a:t> </a:t>
            </a:r>
            <a:r>
              <a:rPr sz="2000" u="none" spc="-30" dirty="0">
                <a:latin typeface="Times New Roman"/>
                <a:cs typeface="Times New Roman"/>
              </a:rPr>
              <a:t>education.</a:t>
            </a:r>
            <a:r>
              <a:rPr sz="2000" u="none" spc="-35" dirty="0">
                <a:latin typeface="Times New Roman"/>
                <a:cs typeface="Times New Roman"/>
              </a:rPr>
              <a:t> </a:t>
            </a:r>
            <a:r>
              <a:rPr sz="2000" i="1" u="none" dirty="0">
                <a:latin typeface="Times New Roman"/>
                <a:cs typeface="Times New Roman"/>
              </a:rPr>
              <a:t>I</a:t>
            </a:r>
            <a:r>
              <a:rPr sz="2000" i="1" u="none" spc="-5" dirty="0">
                <a:latin typeface="Times New Roman"/>
                <a:cs typeface="Times New Roman"/>
              </a:rPr>
              <a:t> </a:t>
            </a:r>
            <a:r>
              <a:rPr sz="2000" i="1" u="none" spc="-180" dirty="0">
                <a:latin typeface="Times New Roman"/>
                <a:cs typeface="Times New Roman"/>
              </a:rPr>
              <a:t>want</a:t>
            </a:r>
            <a:r>
              <a:rPr sz="2000" i="1" u="none" spc="-20" dirty="0">
                <a:latin typeface="Times New Roman"/>
                <a:cs typeface="Times New Roman"/>
              </a:rPr>
              <a:t> </a:t>
            </a:r>
            <a:r>
              <a:rPr sz="2000" i="1" u="none" spc="-240" dirty="0">
                <a:latin typeface="Times New Roman"/>
                <a:cs typeface="Times New Roman"/>
              </a:rPr>
              <a:t>you</a:t>
            </a:r>
            <a:r>
              <a:rPr sz="2000" i="1" u="none" dirty="0">
                <a:latin typeface="Times New Roman"/>
                <a:cs typeface="Times New Roman"/>
              </a:rPr>
              <a:t> </a:t>
            </a:r>
            <a:r>
              <a:rPr sz="2000" i="1" u="none" spc="-175" dirty="0">
                <a:latin typeface="Times New Roman"/>
                <a:cs typeface="Times New Roman"/>
              </a:rPr>
              <a:t>to</a:t>
            </a:r>
            <a:r>
              <a:rPr sz="2000" i="1" u="none" spc="-10" dirty="0">
                <a:latin typeface="Times New Roman"/>
                <a:cs typeface="Times New Roman"/>
              </a:rPr>
              <a:t> </a:t>
            </a:r>
            <a:r>
              <a:rPr sz="2000" i="1" u="none" spc="-254" dirty="0">
                <a:latin typeface="Times New Roman"/>
                <a:cs typeface="Times New Roman"/>
              </a:rPr>
              <a:t>be</a:t>
            </a:r>
            <a:r>
              <a:rPr sz="2000" i="1" u="none" dirty="0">
                <a:latin typeface="Times New Roman"/>
                <a:cs typeface="Times New Roman"/>
              </a:rPr>
              <a:t> </a:t>
            </a:r>
            <a:r>
              <a:rPr sz="2000" i="1" u="none" spc="-25" dirty="0">
                <a:latin typeface="Times New Roman"/>
                <a:cs typeface="Times New Roman"/>
              </a:rPr>
              <a:t>the </a:t>
            </a:r>
            <a:r>
              <a:rPr sz="2000" i="1" u="none" spc="-10" dirty="0">
                <a:latin typeface="Times New Roman"/>
                <a:cs typeface="Times New Roman"/>
              </a:rPr>
              <a:t>best!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563868" y="2624327"/>
            <a:ext cx="7097395" cy="1324610"/>
            <a:chOff x="6563868" y="2624327"/>
            <a:chExt cx="7097395" cy="1324610"/>
          </a:xfrm>
        </p:grpSpPr>
        <p:sp>
          <p:nvSpPr>
            <p:cNvPr id="18" name="object 18"/>
            <p:cNvSpPr/>
            <p:nvPr/>
          </p:nvSpPr>
          <p:spPr>
            <a:xfrm>
              <a:off x="6563868" y="2624327"/>
              <a:ext cx="7097395" cy="1324610"/>
            </a:xfrm>
            <a:custGeom>
              <a:avLst/>
              <a:gdLst/>
              <a:ahLst/>
              <a:cxnLst/>
              <a:rect l="l" t="t" r="r" b="b"/>
              <a:pathLst>
                <a:path w="7097394" h="1324610">
                  <a:moveTo>
                    <a:pt x="6964807" y="0"/>
                  </a:moveTo>
                  <a:lnTo>
                    <a:pt x="132460" y="0"/>
                  </a:lnTo>
                  <a:lnTo>
                    <a:pt x="90594" y="6753"/>
                  </a:lnTo>
                  <a:lnTo>
                    <a:pt x="54233" y="25558"/>
                  </a:lnTo>
                  <a:lnTo>
                    <a:pt x="25558" y="54233"/>
                  </a:lnTo>
                  <a:lnTo>
                    <a:pt x="6753" y="90594"/>
                  </a:lnTo>
                  <a:lnTo>
                    <a:pt x="0" y="132461"/>
                  </a:lnTo>
                  <a:lnTo>
                    <a:pt x="0" y="1191895"/>
                  </a:lnTo>
                  <a:lnTo>
                    <a:pt x="6753" y="1233761"/>
                  </a:lnTo>
                  <a:lnTo>
                    <a:pt x="25558" y="1270122"/>
                  </a:lnTo>
                  <a:lnTo>
                    <a:pt x="54233" y="1298797"/>
                  </a:lnTo>
                  <a:lnTo>
                    <a:pt x="90594" y="1317602"/>
                  </a:lnTo>
                  <a:lnTo>
                    <a:pt x="132460" y="1324356"/>
                  </a:lnTo>
                  <a:lnTo>
                    <a:pt x="6964807" y="1324356"/>
                  </a:lnTo>
                  <a:lnTo>
                    <a:pt x="7006673" y="1317602"/>
                  </a:lnTo>
                  <a:lnTo>
                    <a:pt x="7043034" y="1298797"/>
                  </a:lnTo>
                  <a:lnTo>
                    <a:pt x="7071709" y="1270122"/>
                  </a:lnTo>
                  <a:lnTo>
                    <a:pt x="7090514" y="1233761"/>
                  </a:lnTo>
                  <a:lnTo>
                    <a:pt x="7097268" y="1191895"/>
                  </a:lnTo>
                  <a:lnTo>
                    <a:pt x="7097268" y="132461"/>
                  </a:lnTo>
                  <a:lnTo>
                    <a:pt x="7090514" y="90594"/>
                  </a:lnTo>
                  <a:lnTo>
                    <a:pt x="7071709" y="54233"/>
                  </a:lnTo>
                  <a:lnTo>
                    <a:pt x="7043034" y="25558"/>
                  </a:lnTo>
                  <a:lnTo>
                    <a:pt x="7006673" y="6753"/>
                  </a:lnTo>
                  <a:lnTo>
                    <a:pt x="6964807" y="0"/>
                  </a:lnTo>
                  <a:close/>
                </a:path>
              </a:pathLst>
            </a:custGeom>
            <a:solidFill>
              <a:srgbClr val="446F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31299" y="3195597"/>
              <a:ext cx="135046" cy="13512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7243838" y="3453827"/>
              <a:ext cx="270510" cy="135255"/>
            </a:xfrm>
            <a:custGeom>
              <a:avLst/>
              <a:gdLst/>
              <a:ahLst/>
              <a:cxnLst/>
              <a:rect l="l" t="t" r="r" b="b"/>
              <a:pathLst>
                <a:path w="270509" h="135254">
                  <a:moveTo>
                    <a:pt x="135046" y="0"/>
                  </a:moveTo>
                  <a:lnTo>
                    <a:pt x="93108" y="5114"/>
                  </a:lnTo>
                  <a:lnTo>
                    <a:pt x="45109" y="21823"/>
                  </a:lnTo>
                  <a:lnTo>
                    <a:pt x="7829" y="45969"/>
                  </a:lnTo>
                  <a:lnTo>
                    <a:pt x="0" y="67560"/>
                  </a:lnTo>
                  <a:lnTo>
                    <a:pt x="0" y="135120"/>
                  </a:lnTo>
                  <a:lnTo>
                    <a:pt x="270092" y="135120"/>
                  </a:lnTo>
                  <a:lnTo>
                    <a:pt x="270092" y="67560"/>
                  </a:lnTo>
                  <a:lnTo>
                    <a:pt x="241456" y="29968"/>
                  </a:lnTo>
                  <a:lnTo>
                    <a:pt x="176929" y="5390"/>
                  </a:lnTo>
                  <a:lnTo>
                    <a:pt x="13504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63776" y="3300691"/>
              <a:ext cx="382630" cy="183163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281182" y="2988413"/>
              <a:ext cx="314960" cy="288925"/>
            </a:xfrm>
            <a:custGeom>
              <a:avLst/>
              <a:gdLst/>
              <a:ahLst/>
              <a:cxnLst/>
              <a:rect l="l" t="t" r="r" b="b"/>
              <a:pathLst>
                <a:path w="314959" h="288925">
                  <a:moveTo>
                    <a:pt x="122985" y="225200"/>
                  </a:moveTo>
                  <a:lnTo>
                    <a:pt x="60789" y="225200"/>
                  </a:lnTo>
                  <a:lnTo>
                    <a:pt x="60789" y="288557"/>
                  </a:lnTo>
                  <a:lnTo>
                    <a:pt x="122985" y="225200"/>
                  </a:lnTo>
                  <a:close/>
                </a:path>
                <a:path w="314959" h="288925">
                  <a:moveTo>
                    <a:pt x="299146" y="0"/>
                  </a:moveTo>
                  <a:lnTo>
                    <a:pt x="15774" y="0"/>
                  </a:lnTo>
                  <a:lnTo>
                    <a:pt x="7102" y="62"/>
                  </a:lnTo>
                  <a:lnTo>
                    <a:pt x="125" y="7131"/>
                  </a:lnTo>
                  <a:lnTo>
                    <a:pt x="168" y="209136"/>
                  </a:lnTo>
                  <a:lnTo>
                    <a:pt x="0" y="217844"/>
                  </a:lnTo>
                  <a:lnTo>
                    <a:pt x="6921" y="225031"/>
                  </a:lnTo>
                  <a:lnTo>
                    <a:pt x="15617" y="225200"/>
                  </a:lnTo>
                  <a:lnTo>
                    <a:pt x="299146" y="225200"/>
                  </a:lnTo>
                  <a:lnTo>
                    <a:pt x="307830" y="225119"/>
                  </a:lnTo>
                  <a:lnTo>
                    <a:pt x="314838" y="218050"/>
                  </a:lnTo>
                  <a:lnTo>
                    <a:pt x="314838" y="197050"/>
                  </a:lnTo>
                  <a:lnTo>
                    <a:pt x="146950" y="197050"/>
                  </a:lnTo>
                  <a:lnTo>
                    <a:pt x="139491" y="189587"/>
                  </a:lnTo>
                  <a:lnTo>
                    <a:pt x="139491" y="171177"/>
                  </a:lnTo>
                  <a:lnTo>
                    <a:pt x="146950" y="163721"/>
                  </a:lnTo>
                  <a:lnTo>
                    <a:pt x="314838" y="163721"/>
                  </a:lnTo>
                  <a:lnTo>
                    <a:pt x="314838" y="152010"/>
                  </a:lnTo>
                  <a:lnTo>
                    <a:pt x="145493" y="152010"/>
                  </a:lnTo>
                  <a:lnTo>
                    <a:pt x="145493" y="107796"/>
                  </a:lnTo>
                  <a:lnTo>
                    <a:pt x="156147" y="107796"/>
                  </a:lnTo>
                  <a:lnTo>
                    <a:pt x="168779" y="105833"/>
                  </a:lnTo>
                  <a:lnTo>
                    <a:pt x="178429" y="100261"/>
                  </a:lnTo>
                  <a:lnTo>
                    <a:pt x="184591" y="91550"/>
                  </a:lnTo>
                  <a:lnTo>
                    <a:pt x="186400" y="82048"/>
                  </a:lnTo>
                  <a:lnTo>
                    <a:pt x="104229" y="82048"/>
                  </a:lnTo>
                  <a:lnTo>
                    <a:pt x="104229" y="80171"/>
                  </a:lnTo>
                  <a:lnTo>
                    <a:pt x="131485" y="33152"/>
                  </a:lnTo>
                  <a:lnTo>
                    <a:pt x="152283" y="28025"/>
                  </a:lnTo>
                  <a:lnTo>
                    <a:pt x="314838" y="28025"/>
                  </a:lnTo>
                  <a:lnTo>
                    <a:pt x="314838" y="7131"/>
                  </a:lnTo>
                  <a:lnTo>
                    <a:pt x="307830" y="62"/>
                  </a:lnTo>
                  <a:lnTo>
                    <a:pt x="299146" y="0"/>
                  </a:lnTo>
                  <a:close/>
                </a:path>
                <a:path w="314959" h="288925">
                  <a:moveTo>
                    <a:pt x="314838" y="163721"/>
                  </a:moveTo>
                  <a:lnTo>
                    <a:pt x="165262" y="163721"/>
                  </a:lnTo>
                  <a:lnTo>
                    <a:pt x="172677" y="171046"/>
                  </a:lnTo>
                  <a:lnTo>
                    <a:pt x="172802" y="180160"/>
                  </a:lnTo>
                  <a:lnTo>
                    <a:pt x="172971" y="189318"/>
                  </a:lnTo>
                  <a:lnTo>
                    <a:pt x="165681" y="196881"/>
                  </a:lnTo>
                  <a:lnTo>
                    <a:pt x="156522" y="197050"/>
                  </a:lnTo>
                  <a:lnTo>
                    <a:pt x="314838" y="197050"/>
                  </a:lnTo>
                  <a:lnTo>
                    <a:pt x="314838" y="163721"/>
                  </a:lnTo>
                  <a:close/>
                </a:path>
                <a:path w="314959" h="288925">
                  <a:moveTo>
                    <a:pt x="314838" y="28025"/>
                  </a:moveTo>
                  <a:lnTo>
                    <a:pt x="154215" y="28025"/>
                  </a:lnTo>
                  <a:lnTo>
                    <a:pt x="156147" y="28150"/>
                  </a:lnTo>
                  <a:lnTo>
                    <a:pt x="176196" y="31964"/>
                  </a:lnTo>
                  <a:lnTo>
                    <a:pt x="192661" y="42789"/>
                  </a:lnTo>
                  <a:lnTo>
                    <a:pt x="203866" y="58999"/>
                  </a:lnTo>
                  <a:lnTo>
                    <a:pt x="208028" y="78445"/>
                  </a:lnTo>
                  <a:lnTo>
                    <a:pt x="208139" y="80171"/>
                  </a:lnTo>
                  <a:lnTo>
                    <a:pt x="205392" y="97534"/>
                  </a:lnTo>
                  <a:lnTo>
                    <a:pt x="196827" y="112255"/>
                  </a:lnTo>
                  <a:lnTo>
                    <a:pt x="183602" y="122983"/>
                  </a:lnTo>
                  <a:lnTo>
                    <a:pt x="166875" y="128364"/>
                  </a:lnTo>
                  <a:lnTo>
                    <a:pt x="166875" y="152010"/>
                  </a:lnTo>
                  <a:lnTo>
                    <a:pt x="314838" y="152010"/>
                  </a:lnTo>
                  <a:lnTo>
                    <a:pt x="314838" y="28025"/>
                  </a:lnTo>
                  <a:close/>
                </a:path>
                <a:path w="314959" h="288925">
                  <a:moveTo>
                    <a:pt x="157285" y="49619"/>
                  </a:moveTo>
                  <a:lnTo>
                    <a:pt x="125611" y="74979"/>
                  </a:lnTo>
                  <a:lnTo>
                    <a:pt x="125498" y="78964"/>
                  </a:lnTo>
                  <a:lnTo>
                    <a:pt x="125611" y="82048"/>
                  </a:lnTo>
                  <a:lnTo>
                    <a:pt x="186400" y="82048"/>
                  </a:lnTo>
                  <a:lnTo>
                    <a:pt x="186757" y="80171"/>
                  </a:lnTo>
                  <a:lnTo>
                    <a:pt x="184606" y="68442"/>
                  </a:lnTo>
                  <a:lnTo>
                    <a:pt x="178344" y="58786"/>
                  </a:lnTo>
                  <a:lnTo>
                    <a:pt x="168921" y="52185"/>
                  </a:lnTo>
                  <a:lnTo>
                    <a:pt x="157285" y="496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8222742" y="2826207"/>
            <a:ext cx="5194935" cy="84518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ct val="84300"/>
              </a:lnSpc>
              <a:spcBef>
                <a:spcPts val="480"/>
              </a:spcBef>
            </a:pPr>
            <a:r>
              <a:rPr sz="2000" spc="-95" dirty="0">
                <a:solidFill>
                  <a:srgbClr val="FFFFFF"/>
                </a:solidFill>
                <a:latin typeface="Times New Roman"/>
                <a:cs typeface="Times New Roman"/>
              </a:rPr>
              <a:t>Will</a:t>
            </a:r>
            <a:r>
              <a:rPr sz="2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make</a:t>
            </a:r>
            <a:r>
              <a:rPr sz="20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 learning</a:t>
            </a:r>
            <a:r>
              <a:rPr sz="20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process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more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interactive </a:t>
            </a:r>
            <a:r>
              <a:rPr sz="2000" b="1" dirty="0">
                <a:solidFill>
                  <a:srgbClr val="FFFFFF"/>
                </a:solidFill>
                <a:latin typeface="Times New Roman"/>
                <a:cs typeface="Times New Roman"/>
              </a:rPr>
              <a:t>discussions</a:t>
            </a:r>
            <a:r>
              <a:rPr sz="20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feel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free</a:t>
            </a:r>
            <a:r>
              <a:rPr sz="2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ask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Times New Roman"/>
                <a:cs typeface="Times New Roman"/>
              </a:rPr>
              <a:t>any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question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you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2000" spc="-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speak.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6563868" y="4280915"/>
            <a:ext cx="7097395" cy="1324610"/>
            <a:chOff x="6563868" y="4280915"/>
            <a:chExt cx="7097395" cy="1324610"/>
          </a:xfrm>
        </p:grpSpPr>
        <p:sp>
          <p:nvSpPr>
            <p:cNvPr id="25" name="object 25"/>
            <p:cNvSpPr/>
            <p:nvPr/>
          </p:nvSpPr>
          <p:spPr>
            <a:xfrm>
              <a:off x="6563868" y="4280915"/>
              <a:ext cx="7097395" cy="1324610"/>
            </a:xfrm>
            <a:custGeom>
              <a:avLst/>
              <a:gdLst/>
              <a:ahLst/>
              <a:cxnLst/>
              <a:rect l="l" t="t" r="r" b="b"/>
              <a:pathLst>
                <a:path w="7097394" h="1324610">
                  <a:moveTo>
                    <a:pt x="6964807" y="0"/>
                  </a:moveTo>
                  <a:lnTo>
                    <a:pt x="132460" y="0"/>
                  </a:lnTo>
                  <a:lnTo>
                    <a:pt x="90594" y="6753"/>
                  </a:lnTo>
                  <a:lnTo>
                    <a:pt x="54233" y="25558"/>
                  </a:lnTo>
                  <a:lnTo>
                    <a:pt x="25558" y="54233"/>
                  </a:lnTo>
                  <a:lnTo>
                    <a:pt x="6753" y="90594"/>
                  </a:lnTo>
                  <a:lnTo>
                    <a:pt x="0" y="132461"/>
                  </a:lnTo>
                  <a:lnTo>
                    <a:pt x="0" y="1191895"/>
                  </a:lnTo>
                  <a:lnTo>
                    <a:pt x="6753" y="1233761"/>
                  </a:lnTo>
                  <a:lnTo>
                    <a:pt x="25558" y="1270122"/>
                  </a:lnTo>
                  <a:lnTo>
                    <a:pt x="54233" y="1298797"/>
                  </a:lnTo>
                  <a:lnTo>
                    <a:pt x="90594" y="1317602"/>
                  </a:lnTo>
                  <a:lnTo>
                    <a:pt x="132460" y="1324356"/>
                  </a:lnTo>
                  <a:lnTo>
                    <a:pt x="6964807" y="1324356"/>
                  </a:lnTo>
                  <a:lnTo>
                    <a:pt x="7006673" y="1317602"/>
                  </a:lnTo>
                  <a:lnTo>
                    <a:pt x="7043034" y="1298797"/>
                  </a:lnTo>
                  <a:lnTo>
                    <a:pt x="7071709" y="1270122"/>
                  </a:lnTo>
                  <a:lnTo>
                    <a:pt x="7090514" y="1233761"/>
                  </a:lnTo>
                  <a:lnTo>
                    <a:pt x="7097268" y="1191895"/>
                  </a:lnTo>
                  <a:lnTo>
                    <a:pt x="7097268" y="132461"/>
                  </a:lnTo>
                  <a:lnTo>
                    <a:pt x="7090514" y="90594"/>
                  </a:lnTo>
                  <a:lnTo>
                    <a:pt x="7071709" y="54233"/>
                  </a:lnTo>
                  <a:lnTo>
                    <a:pt x="7043034" y="25558"/>
                  </a:lnTo>
                  <a:lnTo>
                    <a:pt x="7006673" y="6753"/>
                  </a:lnTo>
                  <a:lnTo>
                    <a:pt x="6964807" y="0"/>
                  </a:lnTo>
                  <a:close/>
                </a:path>
              </a:pathLst>
            </a:custGeom>
            <a:solidFill>
              <a:srgbClr val="A13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114794" y="4665996"/>
              <a:ext cx="431165" cy="555625"/>
            </a:xfrm>
            <a:custGeom>
              <a:avLst/>
              <a:gdLst/>
              <a:ahLst/>
              <a:cxnLst/>
              <a:rect l="l" t="t" r="r" b="b"/>
              <a:pathLst>
                <a:path w="431165" h="555625">
                  <a:moveTo>
                    <a:pt x="0" y="0"/>
                  </a:moveTo>
                  <a:lnTo>
                    <a:pt x="0" y="555495"/>
                  </a:lnTo>
                  <a:lnTo>
                    <a:pt x="430647" y="2777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8222742" y="4611751"/>
            <a:ext cx="5297170" cy="58737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>
              <a:lnSpc>
                <a:spcPts val="2020"/>
              </a:lnSpc>
              <a:spcBef>
                <a:spcPts val="484"/>
              </a:spcBef>
            </a:pPr>
            <a:r>
              <a:rPr sz="2000" spc="-85" dirty="0">
                <a:solidFill>
                  <a:srgbClr val="FFFFFF"/>
                </a:solidFill>
                <a:latin typeface="Times New Roman"/>
                <a:cs typeface="Times New Roman"/>
              </a:rPr>
              <a:t>You</a:t>
            </a:r>
            <a:r>
              <a:rPr sz="2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right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choose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 whether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turn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 your 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video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not.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6563868" y="5935979"/>
            <a:ext cx="7097395" cy="1325880"/>
            <a:chOff x="6563868" y="5935979"/>
            <a:chExt cx="7097395" cy="1325880"/>
          </a:xfrm>
        </p:grpSpPr>
        <p:sp>
          <p:nvSpPr>
            <p:cNvPr id="29" name="object 29"/>
            <p:cNvSpPr/>
            <p:nvPr/>
          </p:nvSpPr>
          <p:spPr>
            <a:xfrm>
              <a:off x="6563868" y="5935979"/>
              <a:ext cx="7097395" cy="1325880"/>
            </a:xfrm>
            <a:custGeom>
              <a:avLst/>
              <a:gdLst/>
              <a:ahLst/>
              <a:cxnLst/>
              <a:rect l="l" t="t" r="r" b="b"/>
              <a:pathLst>
                <a:path w="7097394" h="1325879">
                  <a:moveTo>
                    <a:pt x="6964680" y="0"/>
                  </a:moveTo>
                  <a:lnTo>
                    <a:pt x="132587" y="0"/>
                  </a:lnTo>
                  <a:lnTo>
                    <a:pt x="90659" y="6754"/>
                  </a:lnTo>
                  <a:lnTo>
                    <a:pt x="54260" y="25566"/>
                  </a:lnTo>
                  <a:lnTo>
                    <a:pt x="25566" y="54260"/>
                  </a:lnTo>
                  <a:lnTo>
                    <a:pt x="6754" y="90659"/>
                  </a:lnTo>
                  <a:lnTo>
                    <a:pt x="0" y="132588"/>
                  </a:lnTo>
                  <a:lnTo>
                    <a:pt x="0" y="1193292"/>
                  </a:lnTo>
                  <a:lnTo>
                    <a:pt x="6754" y="1235200"/>
                  </a:lnTo>
                  <a:lnTo>
                    <a:pt x="25566" y="1271597"/>
                  </a:lnTo>
                  <a:lnTo>
                    <a:pt x="54260" y="1300298"/>
                  </a:lnTo>
                  <a:lnTo>
                    <a:pt x="90659" y="1319120"/>
                  </a:lnTo>
                  <a:lnTo>
                    <a:pt x="132587" y="1325880"/>
                  </a:lnTo>
                  <a:lnTo>
                    <a:pt x="6964680" y="1325880"/>
                  </a:lnTo>
                  <a:lnTo>
                    <a:pt x="7006608" y="1319120"/>
                  </a:lnTo>
                  <a:lnTo>
                    <a:pt x="7043007" y="1300298"/>
                  </a:lnTo>
                  <a:lnTo>
                    <a:pt x="7071701" y="1271597"/>
                  </a:lnTo>
                  <a:lnTo>
                    <a:pt x="7090513" y="1235200"/>
                  </a:lnTo>
                  <a:lnTo>
                    <a:pt x="7097268" y="1193292"/>
                  </a:lnTo>
                  <a:lnTo>
                    <a:pt x="7097268" y="132588"/>
                  </a:lnTo>
                  <a:lnTo>
                    <a:pt x="7090513" y="90659"/>
                  </a:lnTo>
                  <a:lnTo>
                    <a:pt x="7071701" y="54260"/>
                  </a:lnTo>
                  <a:lnTo>
                    <a:pt x="7043007" y="25566"/>
                  </a:lnTo>
                  <a:lnTo>
                    <a:pt x="7006608" y="6754"/>
                  </a:lnTo>
                  <a:lnTo>
                    <a:pt x="6964680" y="0"/>
                  </a:lnTo>
                  <a:close/>
                </a:path>
              </a:pathLst>
            </a:custGeom>
            <a:solidFill>
              <a:srgbClr val="D978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018761" y="6404783"/>
              <a:ext cx="625475" cy="391160"/>
            </a:xfrm>
            <a:custGeom>
              <a:avLst/>
              <a:gdLst/>
              <a:ahLst/>
              <a:cxnLst/>
              <a:rect l="l" t="t" r="r" b="b"/>
              <a:pathLst>
                <a:path w="625475" h="391159">
                  <a:moveTo>
                    <a:pt x="302203" y="7337"/>
                  </a:moveTo>
                  <a:lnTo>
                    <a:pt x="275419" y="22895"/>
                  </a:lnTo>
                  <a:lnTo>
                    <a:pt x="79602" y="23085"/>
                  </a:lnTo>
                  <a:lnTo>
                    <a:pt x="21898" y="63168"/>
                  </a:lnTo>
                  <a:lnTo>
                    <a:pt x="5832" y="102539"/>
                  </a:lnTo>
                  <a:lnTo>
                    <a:pt x="0" y="150509"/>
                  </a:lnTo>
                  <a:lnTo>
                    <a:pt x="6385" y="200629"/>
                  </a:lnTo>
                  <a:lnTo>
                    <a:pt x="23905" y="241143"/>
                  </a:lnTo>
                  <a:lnTo>
                    <a:pt x="50104" y="268243"/>
                  </a:lnTo>
                  <a:lnTo>
                    <a:pt x="82528" y="278122"/>
                  </a:lnTo>
                  <a:lnTo>
                    <a:pt x="258838" y="278122"/>
                  </a:lnTo>
                  <a:lnTo>
                    <a:pt x="258838" y="390723"/>
                  </a:lnTo>
                  <a:lnTo>
                    <a:pt x="333864" y="332546"/>
                  </a:lnTo>
                  <a:lnTo>
                    <a:pt x="408889" y="332546"/>
                  </a:lnTo>
                  <a:lnTo>
                    <a:pt x="408889" y="329468"/>
                  </a:lnTo>
                  <a:lnTo>
                    <a:pt x="288848" y="329468"/>
                  </a:lnTo>
                  <a:lnTo>
                    <a:pt x="288848" y="248096"/>
                  </a:lnTo>
                  <a:lnTo>
                    <a:pt x="82528" y="248096"/>
                  </a:lnTo>
                  <a:lnTo>
                    <a:pt x="63624" y="241060"/>
                  </a:lnTo>
                  <a:lnTo>
                    <a:pt x="46759" y="221203"/>
                  </a:lnTo>
                  <a:lnTo>
                    <a:pt x="34650" y="190395"/>
                  </a:lnTo>
                  <a:lnTo>
                    <a:pt x="30010" y="150509"/>
                  </a:lnTo>
                  <a:lnTo>
                    <a:pt x="34650" y="110622"/>
                  </a:lnTo>
                  <a:lnTo>
                    <a:pt x="46759" y="79814"/>
                  </a:lnTo>
                  <a:lnTo>
                    <a:pt x="63624" y="59957"/>
                  </a:lnTo>
                  <a:lnTo>
                    <a:pt x="82528" y="52922"/>
                  </a:lnTo>
                  <a:lnTo>
                    <a:pt x="589174" y="52922"/>
                  </a:lnTo>
                  <a:lnTo>
                    <a:pt x="573789" y="35750"/>
                  </a:lnTo>
                  <a:lnTo>
                    <a:pt x="532682" y="22895"/>
                  </a:lnTo>
                  <a:lnTo>
                    <a:pt x="397635" y="22895"/>
                  </a:lnTo>
                  <a:lnTo>
                    <a:pt x="394284" y="16151"/>
                  </a:lnTo>
                  <a:lnTo>
                    <a:pt x="388489" y="10947"/>
                  </a:lnTo>
                  <a:lnTo>
                    <a:pt x="385888" y="9983"/>
                  </a:lnTo>
                  <a:lnTo>
                    <a:pt x="314807" y="9983"/>
                  </a:lnTo>
                  <a:lnTo>
                    <a:pt x="308609" y="7999"/>
                  </a:lnTo>
                  <a:lnTo>
                    <a:pt x="302203" y="7337"/>
                  </a:lnTo>
                  <a:close/>
                </a:path>
                <a:path w="625475" h="391159">
                  <a:moveTo>
                    <a:pt x="408889" y="332546"/>
                  </a:moveTo>
                  <a:lnTo>
                    <a:pt x="333864" y="332546"/>
                  </a:lnTo>
                  <a:lnTo>
                    <a:pt x="408889" y="390723"/>
                  </a:lnTo>
                  <a:lnTo>
                    <a:pt x="408889" y="332546"/>
                  </a:lnTo>
                  <a:close/>
                </a:path>
                <a:path w="625475" h="391159">
                  <a:moveTo>
                    <a:pt x="333864" y="294562"/>
                  </a:moveTo>
                  <a:lnTo>
                    <a:pt x="288848" y="329468"/>
                  </a:lnTo>
                  <a:lnTo>
                    <a:pt x="378879" y="329468"/>
                  </a:lnTo>
                  <a:lnTo>
                    <a:pt x="333864" y="294562"/>
                  </a:lnTo>
                  <a:close/>
                </a:path>
                <a:path w="625475" h="391159">
                  <a:moveTo>
                    <a:pt x="408889" y="232782"/>
                  </a:moveTo>
                  <a:lnTo>
                    <a:pt x="378879" y="232782"/>
                  </a:lnTo>
                  <a:lnTo>
                    <a:pt x="378879" y="329468"/>
                  </a:lnTo>
                  <a:lnTo>
                    <a:pt x="408889" y="329468"/>
                  </a:lnTo>
                  <a:lnTo>
                    <a:pt x="408889" y="278122"/>
                  </a:lnTo>
                  <a:lnTo>
                    <a:pt x="593515" y="278122"/>
                  </a:lnTo>
                  <a:lnTo>
                    <a:pt x="600205" y="271404"/>
                  </a:lnTo>
                  <a:lnTo>
                    <a:pt x="600205" y="254820"/>
                  </a:lnTo>
                  <a:lnTo>
                    <a:pt x="593515" y="248096"/>
                  </a:lnTo>
                  <a:lnTo>
                    <a:pt x="408889" y="248096"/>
                  </a:lnTo>
                  <a:lnTo>
                    <a:pt x="408889" y="232782"/>
                  </a:lnTo>
                  <a:close/>
                </a:path>
                <a:path w="625475" h="391159">
                  <a:moveTo>
                    <a:pt x="415492" y="210562"/>
                  </a:moveTo>
                  <a:lnTo>
                    <a:pt x="258838" y="210562"/>
                  </a:lnTo>
                  <a:lnTo>
                    <a:pt x="258838" y="248096"/>
                  </a:lnTo>
                  <a:lnTo>
                    <a:pt x="288848" y="248096"/>
                  </a:lnTo>
                  <a:lnTo>
                    <a:pt x="288848" y="229254"/>
                  </a:lnTo>
                  <a:lnTo>
                    <a:pt x="408889" y="229254"/>
                  </a:lnTo>
                  <a:lnTo>
                    <a:pt x="408889" y="213190"/>
                  </a:lnTo>
                  <a:lnTo>
                    <a:pt x="411171" y="212539"/>
                  </a:lnTo>
                  <a:lnTo>
                    <a:pt x="413385" y="211657"/>
                  </a:lnTo>
                  <a:lnTo>
                    <a:pt x="415492" y="210562"/>
                  </a:lnTo>
                  <a:close/>
                </a:path>
                <a:path w="625475" h="391159">
                  <a:moveTo>
                    <a:pt x="543935" y="210562"/>
                  </a:moveTo>
                  <a:lnTo>
                    <a:pt x="513925" y="210562"/>
                  </a:lnTo>
                  <a:lnTo>
                    <a:pt x="514708" y="220571"/>
                  </a:lnTo>
                  <a:lnTo>
                    <a:pt x="517046" y="230342"/>
                  </a:lnTo>
                  <a:lnTo>
                    <a:pt x="520804" y="239512"/>
                  </a:lnTo>
                  <a:lnTo>
                    <a:pt x="526004" y="248096"/>
                  </a:lnTo>
                  <a:lnTo>
                    <a:pt x="585200" y="248096"/>
                  </a:lnTo>
                  <a:lnTo>
                    <a:pt x="569738" y="245700"/>
                  </a:lnTo>
                  <a:lnTo>
                    <a:pt x="556828" y="237847"/>
                  </a:lnTo>
                  <a:lnTo>
                    <a:pt x="547788" y="225735"/>
                  </a:lnTo>
                  <a:lnTo>
                    <a:pt x="543935" y="210562"/>
                  </a:lnTo>
                  <a:close/>
                </a:path>
                <a:path w="625475" h="391159">
                  <a:moveTo>
                    <a:pt x="359898" y="232031"/>
                  </a:moveTo>
                  <a:lnTo>
                    <a:pt x="316833" y="232031"/>
                  </a:lnTo>
                  <a:lnTo>
                    <a:pt x="322616" y="237405"/>
                  </a:lnTo>
                  <a:lnTo>
                    <a:pt x="330175" y="240451"/>
                  </a:lnTo>
                  <a:lnTo>
                    <a:pt x="338065" y="240589"/>
                  </a:lnTo>
                  <a:lnTo>
                    <a:pt x="346806" y="240627"/>
                  </a:lnTo>
                  <a:lnTo>
                    <a:pt x="355171" y="237042"/>
                  </a:lnTo>
                  <a:lnTo>
                    <a:pt x="359898" y="232031"/>
                  </a:lnTo>
                  <a:close/>
                </a:path>
                <a:path w="625475" h="391159">
                  <a:moveTo>
                    <a:pt x="408889" y="229254"/>
                  </a:moveTo>
                  <a:lnTo>
                    <a:pt x="288848" y="229254"/>
                  </a:lnTo>
                  <a:lnTo>
                    <a:pt x="290586" y="230342"/>
                  </a:lnTo>
                  <a:lnTo>
                    <a:pt x="292418" y="231274"/>
                  </a:lnTo>
                  <a:lnTo>
                    <a:pt x="301565" y="234846"/>
                  </a:lnTo>
                  <a:lnTo>
                    <a:pt x="309593" y="234846"/>
                  </a:lnTo>
                  <a:lnTo>
                    <a:pt x="316833" y="232031"/>
                  </a:lnTo>
                  <a:lnTo>
                    <a:pt x="359898" y="232031"/>
                  </a:lnTo>
                  <a:lnTo>
                    <a:pt x="361173" y="230680"/>
                  </a:lnTo>
                  <a:lnTo>
                    <a:pt x="408889" y="230680"/>
                  </a:lnTo>
                  <a:lnTo>
                    <a:pt x="408889" y="229254"/>
                  </a:lnTo>
                  <a:close/>
                </a:path>
                <a:path w="625475" h="391159">
                  <a:moveTo>
                    <a:pt x="408889" y="230680"/>
                  </a:moveTo>
                  <a:lnTo>
                    <a:pt x="361173" y="230680"/>
                  </a:lnTo>
                  <a:lnTo>
                    <a:pt x="366762" y="233032"/>
                  </a:lnTo>
                  <a:lnTo>
                    <a:pt x="372896" y="233758"/>
                  </a:lnTo>
                  <a:lnTo>
                    <a:pt x="378879" y="232782"/>
                  </a:lnTo>
                  <a:lnTo>
                    <a:pt x="408889" y="232782"/>
                  </a:lnTo>
                  <a:lnTo>
                    <a:pt x="408889" y="230680"/>
                  </a:lnTo>
                  <a:close/>
                </a:path>
                <a:path w="625475" h="391159">
                  <a:moveTo>
                    <a:pt x="68348" y="104493"/>
                  </a:moveTo>
                  <a:lnTo>
                    <a:pt x="60320" y="109597"/>
                  </a:lnTo>
                  <a:lnTo>
                    <a:pt x="56981" y="124779"/>
                  </a:lnTo>
                  <a:lnTo>
                    <a:pt x="56231" y="132005"/>
                  </a:lnTo>
                  <a:lnTo>
                    <a:pt x="56269" y="139249"/>
                  </a:lnTo>
                  <a:lnTo>
                    <a:pt x="60339" y="167271"/>
                  </a:lnTo>
                  <a:lnTo>
                    <a:pt x="71499" y="189909"/>
                  </a:lnTo>
                  <a:lnTo>
                    <a:pt x="88173" y="205046"/>
                  </a:lnTo>
                  <a:lnTo>
                    <a:pt x="108787" y="210562"/>
                  </a:lnTo>
                  <a:lnTo>
                    <a:pt x="588951" y="210562"/>
                  </a:lnTo>
                  <a:lnTo>
                    <a:pt x="602038" y="207543"/>
                  </a:lnTo>
                  <a:lnTo>
                    <a:pt x="613701" y="197669"/>
                  </a:lnTo>
                  <a:lnTo>
                    <a:pt x="619099" y="186090"/>
                  </a:lnTo>
                  <a:lnTo>
                    <a:pt x="336414" y="186090"/>
                  </a:lnTo>
                  <a:lnTo>
                    <a:pt x="310847" y="180941"/>
                  </a:lnTo>
                  <a:lnTo>
                    <a:pt x="310243" y="180535"/>
                  </a:lnTo>
                  <a:lnTo>
                    <a:pt x="108787" y="180535"/>
                  </a:lnTo>
                  <a:lnTo>
                    <a:pt x="100775" y="177410"/>
                  </a:lnTo>
                  <a:lnTo>
                    <a:pt x="93538" y="168759"/>
                  </a:lnTo>
                  <a:lnTo>
                    <a:pt x="88298" y="155675"/>
                  </a:lnTo>
                  <a:lnTo>
                    <a:pt x="86279" y="139249"/>
                  </a:lnTo>
                  <a:lnTo>
                    <a:pt x="86241" y="134200"/>
                  </a:lnTo>
                  <a:lnTo>
                    <a:pt x="86773" y="129165"/>
                  </a:lnTo>
                  <a:lnTo>
                    <a:pt x="89655" y="116128"/>
                  </a:lnTo>
                  <a:lnTo>
                    <a:pt x="84553" y="108096"/>
                  </a:lnTo>
                  <a:lnTo>
                    <a:pt x="68348" y="104493"/>
                  </a:lnTo>
                  <a:close/>
                </a:path>
                <a:path w="625475" h="391159">
                  <a:moveTo>
                    <a:pt x="431785" y="54273"/>
                  </a:moveTo>
                  <a:lnTo>
                    <a:pt x="336414" y="54273"/>
                  </a:lnTo>
                  <a:lnTo>
                    <a:pt x="362055" y="59452"/>
                  </a:lnTo>
                  <a:lnTo>
                    <a:pt x="382994" y="73577"/>
                  </a:lnTo>
                  <a:lnTo>
                    <a:pt x="397111" y="94527"/>
                  </a:lnTo>
                  <a:lnTo>
                    <a:pt x="402287" y="120182"/>
                  </a:lnTo>
                  <a:lnTo>
                    <a:pt x="397111" y="145837"/>
                  </a:lnTo>
                  <a:lnTo>
                    <a:pt x="382994" y="166786"/>
                  </a:lnTo>
                  <a:lnTo>
                    <a:pt x="362055" y="180911"/>
                  </a:lnTo>
                  <a:lnTo>
                    <a:pt x="336414" y="186090"/>
                  </a:lnTo>
                  <a:lnTo>
                    <a:pt x="619099" y="186090"/>
                  </a:lnTo>
                  <a:lnTo>
                    <a:pt x="621689" y="180535"/>
                  </a:lnTo>
                  <a:lnTo>
                    <a:pt x="434398" y="180535"/>
                  </a:lnTo>
                  <a:lnTo>
                    <a:pt x="441519" y="177239"/>
                  </a:lnTo>
                  <a:lnTo>
                    <a:pt x="447065" y="171283"/>
                  </a:lnTo>
                  <a:lnTo>
                    <a:pt x="450617" y="161966"/>
                  </a:lnTo>
                  <a:lnTo>
                    <a:pt x="452648" y="156702"/>
                  </a:lnTo>
                  <a:lnTo>
                    <a:pt x="452648" y="148676"/>
                  </a:lnTo>
                  <a:lnTo>
                    <a:pt x="449853" y="141426"/>
                  </a:lnTo>
                  <a:lnTo>
                    <a:pt x="455155" y="135708"/>
                  </a:lnTo>
                  <a:lnTo>
                    <a:pt x="458100" y="128201"/>
                  </a:lnTo>
                  <a:lnTo>
                    <a:pt x="458144" y="111662"/>
                  </a:lnTo>
                  <a:lnTo>
                    <a:pt x="454561" y="103292"/>
                  </a:lnTo>
                  <a:lnTo>
                    <a:pt x="448203" y="97286"/>
                  </a:lnTo>
                  <a:lnTo>
                    <a:pt x="450165" y="91083"/>
                  </a:lnTo>
                  <a:lnTo>
                    <a:pt x="432072" y="55999"/>
                  </a:lnTo>
                  <a:lnTo>
                    <a:pt x="431906" y="54823"/>
                  </a:lnTo>
                  <a:lnTo>
                    <a:pt x="431785" y="54273"/>
                  </a:lnTo>
                  <a:close/>
                </a:path>
                <a:path w="625475" h="391159">
                  <a:moveTo>
                    <a:pt x="136771" y="52922"/>
                  </a:moveTo>
                  <a:lnTo>
                    <a:pt x="82528" y="52922"/>
                  </a:lnTo>
                  <a:lnTo>
                    <a:pt x="102080" y="59607"/>
                  </a:lnTo>
                  <a:lnTo>
                    <a:pt x="117522" y="78267"/>
                  </a:lnTo>
                  <a:lnTo>
                    <a:pt x="127652" y="106759"/>
                  </a:lnTo>
                  <a:lnTo>
                    <a:pt x="131089" y="140960"/>
                  </a:lnTo>
                  <a:lnTo>
                    <a:pt x="131210" y="145837"/>
                  </a:lnTo>
                  <a:lnTo>
                    <a:pt x="130647" y="164701"/>
                  </a:lnTo>
                  <a:lnTo>
                    <a:pt x="128087" y="175844"/>
                  </a:lnTo>
                  <a:lnTo>
                    <a:pt x="121504" y="179949"/>
                  </a:lnTo>
                  <a:lnTo>
                    <a:pt x="108787" y="180535"/>
                  </a:lnTo>
                  <a:lnTo>
                    <a:pt x="153202" y="180535"/>
                  </a:lnTo>
                  <a:lnTo>
                    <a:pt x="156670" y="171505"/>
                  </a:lnTo>
                  <a:lnTo>
                    <a:pt x="159188" y="162189"/>
                  </a:lnTo>
                  <a:lnTo>
                    <a:pt x="160738" y="152662"/>
                  </a:lnTo>
                  <a:lnTo>
                    <a:pt x="161138" y="145837"/>
                  </a:lnTo>
                  <a:lnTo>
                    <a:pt x="161072" y="139249"/>
                  </a:lnTo>
                  <a:lnTo>
                    <a:pt x="159634" y="116090"/>
                  </a:lnTo>
                  <a:lnTo>
                    <a:pt x="154806" y="91881"/>
                  </a:lnTo>
                  <a:lnTo>
                    <a:pt x="147093" y="70713"/>
                  </a:lnTo>
                  <a:lnTo>
                    <a:pt x="136771" y="52922"/>
                  </a:lnTo>
                  <a:close/>
                </a:path>
                <a:path w="625475" h="391159">
                  <a:moveTo>
                    <a:pt x="431397" y="52922"/>
                  </a:moveTo>
                  <a:lnTo>
                    <a:pt x="244283" y="52922"/>
                  </a:lnTo>
                  <a:lnTo>
                    <a:pt x="244204" y="53929"/>
                  </a:lnTo>
                  <a:lnTo>
                    <a:pt x="244133" y="56731"/>
                  </a:lnTo>
                  <a:lnTo>
                    <a:pt x="244283" y="58627"/>
                  </a:lnTo>
                  <a:lnTo>
                    <a:pt x="233880" y="65353"/>
                  </a:lnTo>
                  <a:lnTo>
                    <a:pt x="227083" y="75200"/>
                  </a:lnTo>
                  <a:lnTo>
                    <a:pt x="224460" y="86876"/>
                  </a:lnTo>
                  <a:lnTo>
                    <a:pt x="226577" y="99088"/>
                  </a:lnTo>
                  <a:lnTo>
                    <a:pt x="221175" y="104912"/>
                  </a:lnTo>
                  <a:lnTo>
                    <a:pt x="218124" y="112537"/>
                  </a:lnTo>
                  <a:lnTo>
                    <a:pt x="218071" y="124779"/>
                  </a:lnTo>
                  <a:lnTo>
                    <a:pt x="218178" y="129165"/>
                  </a:lnTo>
                  <a:lnTo>
                    <a:pt x="221694" y="137166"/>
                  </a:lnTo>
                  <a:lnTo>
                    <a:pt x="227927" y="143002"/>
                  </a:lnTo>
                  <a:lnTo>
                    <a:pt x="225947" y="149185"/>
                  </a:lnTo>
                  <a:lnTo>
                    <a:pt x="225287" y="155576"/>
                  </a:lnTo>
                  <a:lnTo>
                    <a:pt x="225947" y="161966"/>
                  </a:lnTo>
                  <a:lnTo>
                    <a:pt x="227927" y="168149"/>
                  </a:lnTo>
                  <a:lnTo>
                    <a:pt x="229991" y="173004"/>
                  </a:lnTo>
                  <a:lnTo>
                    <a:pt x="233242" y="177264"/>
                  </a:lnTo>
                  <a:lnTo>
                    <a:pt x="237381" y="180535"/>
                  </a:lnTo>
                  <a:lnTo>
                    <a:pt x="310243" y="180535"/>
                  </a:lnTo>
                  <a:lnTo>
                    <a:pt x="289941" y="166892"/>
                  </a:lnTo>
                  <a:lnTo>
                    <a:pt x="275804" y="146040"/>
                  </a:lnTo>
                  <a:lnTo>
                    <a:pt x="270542" y="120482"/>
                  </a:lnTo>
                  <a:lnTo>
                    <a:pt x="275600" y="94804"/>
                  </a:lnTo>
                  <a:lnTo>
                    <a:pt x="289622" y="73790"/>
                  </a:lnTo>
                  <a:lnTo>
                    <a:pt x="310497" y="59570"/>
                  </a:lnTo>
                  <a:lnTo>
                    <a:pt x="336114" y="54273"/>
                  </a:lnTo>
                  <a:lnTo>
                    <a:pt x="431785" y="54273"/>
                  </a:lnTo>
                  <a:lnTo>
                    <a:pt x="431710" y="53929"/>
                  </a:lnTo>
                  <a:lnTo>
                    <a:pt x="431397" y="52922"/>
                  </a:lnTo>
                  <a:close/>
                </a:path>
                <a:path w="625475" h="391159">
                  <a:moveTo>
                    <a:pt x="589174" y="52922"/>
                  </a:moveTo>
                  <a:lnTo>
                    <a:pt x="532682" y="52922"/>
                  </a:lnTo>
                  <a:lnTo>
                    <a:pt x="553187" y="58501"/>
                  </a:lnTo>
                  <a:lnTo>
                    <a:pt x="569647" y="73068"/>
                  </a:lnTo>
                  <a:lnTo>
                    <a:pt x="582005" y="93363"/>
                  </a:lnTo>
                  <a:lnTo>
                    <a:pt x="590201" y="116128"/>
                  </a:lnTo>
                  <a:lnTo>
                    <a:pt x="594674" y="140960"/>
                  </a:lnTo>
                  <a:lnTo>
                    <a:pt x="594851" y="160802"/>
                  </a:lnTo>
                  <a:lnTo>
                    <a:pt x="592390" y="174409"/>
                  </a:lnTo>
                  <a:lnTo>
                    <a:pt x="588951" y="180535"/>
                  </a:lnTo>
                  <a:lnTo>
                    <a:pt x="621689" y="180535"/>
                  </a:lnTo>
                  <a:lnTo>
                    <a:pt x="622071" y="179717"/>
                  </a:lnTo>
                  <a:lnTo>
                    <a:pt x="625276" y="152460"/>
                  </a:lnTo>
                  <a:lnTo>
                    <a:pt x="619688" y="110048"/>
                  </a:lnTo>
                  <a:lnTo>
                    <a:pt x="602659" y="67973"/>
                  </a:lnTo>
                  <a:lnTo>
                    <a:pt x="589174" y="52922"/>
                  </a:lnTo>
                  <a:close/>
                </a:path>
                <a:path w="625475" h="391159">
                  <a:moveTo>
                    <a:pt x="329168" y="0"/>
                  </a:moveTo>
                  <a:lnTo>
                    <a:pt x="320784" y="3590"/>
                  </a:lnTo>
                  <a:lnTo>
                    <a:pt x="314807" y="9983"/>
                  </a:lnTo>
                  <a:lnTo>
                    <a:pt x="385888" y="9983"/>
                  </a:lnTo>
                  <a:lnTo>
                    <a:pt x="381430" y="8332"/>
                  </a:lnTo>
                  <a:lnTo>
                    <a:pt x="358922" y="8332"/>
                  </a:lnTo>
                  <a:lnTo>
                    <a:pt x="353164" y="3102"/>
                  </a:lnTo>
                  <a:lnTo>
                    <a:pt x="345693" y="168"/>
                  </a:lnTo>
                  <a:lnTo>
                    <a:pt x="329168" y="0"/>
                  </a:lnTo>
                  <a:close/>
                </a:path>
                <a:path w="625475" h="391159">
                  <a:moveTo>
                    <a:pt x="374209" y="5411"/>
                  </a:moveTo>
                  <a:lnTo>
                    <a:pt x="366143" y="5411"/>
                  </a:lnTo>
                  <a:lnTo>
                    <a:pt x="358922" y="8332"/>
                  </a:lnTo>
                  <a:lnTo>
                    <a:pt x="381430" y="8332"/>
                  </a:lnTo>
                  <a:lnTo>
                    <a:pt x="374209" y="54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8222742" y="6267958"/>
            <a:ext cx="4615180" cy="58737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5080">
              <a:lnSpc>
                <a:spcPts val="2020"/>
              </a:lnSpc>
              <a:spcBef>
                <a:spcPts val="484"/>
              </a:spcBef>
            </a:pPr>
            <a:r>
              <a:rPr sz="20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Participation</a:t>
            </a:r>
            <a:r>
              <a:rPr sz="20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prepares</a:t>
            </a:r>
            <a:r>
              <a:rPr sz="20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you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20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Times New Roman"/>
                <a:cs typeface="Times New Roman"/>
              </a:rPr>
              <a:t>your</a:t>
            </a:r>
            <a:r>
              <a:rPr sz="20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Times New Roman"/>
                <a:cs typeface="Times New Roman"/>
              </a:rPr>
              <a:t>exam</a:t>
            </a:r>
            <a:r>
              <a:rPr sz="20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000" spc="-40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20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imes New Roman"/>
                <a:cs typeface="Times New Roman"/>
              </a:rPr>
              <a:t>needs</a:t>
            </a:r>
            <a:r>
              <a:rPr sz="2000" spc="-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0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Times New Roman"/>
                <a:cs typeface="Times New Roman"/>
              </a:rPr>
              <a:t>ease.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7295" y="552958"/>
            <a:ext cx="12670282" cy="1132532"/>
          </a:xfrm>
          <a:prstGeom prst="rect">
            <a:avLst/>
          </a:prstGeom>
        </p:spPr>
        <p:txBody>
          <a:bodyPr vert="horz" wrap="square" lIns="0" tIns="207941" rIns="0" bIns="0" rtlCol="0">
            <a:spAutoFit/>
          </a:bodyPr>
          <a:lstStyle/>
          <a:p>
            <a:pPr marL="146685" marR="5080">
              <a:lnSpc>
                <a:spcPct val="105100"/>
              </a:lnSpc>
              <a:spcBef>
                <a:spcPts val="100"/>
              </a:spcBef>
            </a:pPr>
            <a:r>
              <a:rPr lang="en-GB" sz="5950" dirty="0"/>
              <a:t>Introduction</a:t>
            </a:r>
            <a:endParaRPr sz="595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9850">
              <a:lnSpc>
                <a:spcPct val="136000"/>
              </a:lnSpc>
              <a:spcBef>
                <a:spcPts val="95"/>
              </a:spcBef>
            </a:pPr>
            <a:r>
              <a:rPr spc="210" dirty="0"/>
              <a:t>In</a:t>
            </a:r>
            <a:r>
              <a:rPr spc="30" dirty="0"/>
              <a:t> </a:t>
            </a:r>
            <a:r>
              <a:rPr spc="204" dirty="0"/>
              <a:t>the</a:t>
            </a:r>
            <a:r>
              <a:rPr spc="40" dirty="0"/>
              <a:t> </a:t>
            </a:r>
            <a:r>
              <a:rPr spc="235" dirty="0"/>
              <a:t>realm</a:t>
            </a:r>
            <a:r>
              <a:rPr spc="35" dirty="0"/>
              <a:t> </a:t>
            </a:r>
            <a:r>
              <a:rPr spc="240" dirty="0"/>
              <a:t>of</a:t>
            </a:r>
            <a:r>
              <a:rPr spc="40" dirty="0"/>
              <a:t> </a:t>
            </a:r>
            <a:r>
              <a:rPr spc="160" dirty="0"/>
              <a:t>tort</a:t>
            </a:r>
            <a:r>
              <a:rPr spc="30" dirty="0"/>
              <a:t> </a:t>
            </a:r>
            <a:r>
              <a:rPr spc="200" dirty="0"/>
              <a:t>law,</a:t>
            </a:r>
            <a:r>
              <a:rPr spc="45" dirty="0"/>
              <a:t> </a:t>
            </a:r>
            <a:r>
              <a:rPr lang="en-GB" spc="225" dirty="0"/>
              <a:t>defences</a:t>
            </a:r>
            <a:r>
              <a:rPr spc="70" dirty="0"/>
              <a:t> </a:t>
            </a:r>
            <a:r>
              <a:rPr spc="195" dirty="0"/>
              <a:t>to</a:t>
            </a:r>
            <a:r>
              <a:rPr spc="35" dirty="0"/>
              <a:t> </a:t>
            </a:r>
            <a:r>
              <a:rPr spc="229" dirty="0"/>
              <a:t>negligence</a:t>
            </a:r>
            <a:r>
              <a:rPr spc="50" dirty="0"/>
              <a:t> </a:t>
            </a:r>
            <a:r>
              <a:rPr spc="210" dirty="0"/>
              <a:t>serve</a:t>
            </a:r>
            <a:r>
              <a:rPr spc="40" dirty="0"/>
              <a:t> </a:t>
            </a:r>
            <a:r>
              <a:rPr spc="204" dirty="0"/>
              <a:t>as</a:t>
            </a:r>
            <a:r>
              <a:rPr spc="35" dirty="0"/>
              <a:t> </a:t>
            </a:r>
            <a:r>
              <a:rPr spc="210" dirty="0"/>
              <a:t>crucial</a:t>
            </a:r>
            <a:r>
              <a:rPr spc="35" dirty="0"/>
              <a:t> </a:t>
            </a:r>
            <a:r>
              <a:rPr spc="195" dirty="0"/>
              <a:t>legal</a:t>
            </a:r>
            <a:r>
              <a:rPr spc="40" dirty="0"/>
              <a:t> </a:t>
            </a:r>
            <a:r>
              <a:rPr spc="254" dirty="0"/>
              <a:t>mechanisms</a:t>
            </a:r>
            <a:r>
              <a:rPr spc="65" dirty="0"/>
              <a:t> </a:t>
            </a:r>
            <a:r>
              <a:rPr spc="175" dirty="0"/>
              <a:t>that</a:t>
            </a:r>
            <a:r>
              <a:rPr spc="40" dirty="0"/>
              <a:t> </a:t>
            </a:r>
            <a:r>
              <a:rPr spc="260" dirty="0"/>
              <a:t>can</a:t>
            </a:r>
            <a:r>
              <a:rPr spc="40" dirty="0"/>
              <a:t> </a:t>
            </a:r>
            <a:r>
              <a:rPr spc="190" dirty="0"/>
              <a:t>limit</a:t>
            </a:r>
            <a:r>
              <a:rPr spc="45" dirty="0"/>
              <a:t> </a:t>
            </a:r>
            <a:r>
              <a:rPr spc="210" dirty="0"/>
              <a:t>or</a:t>
            </a:r>
            <a:r>
              <a:rPr spc="40" dirty="0"/>
              <a:t> </a:t>
            </a:r>
            <a:r>
              <a:rPr spc="225" dirty="0"/>
              <a:t>negate</a:t>
            </a:r>
            <a:r>
              <a:rPr spc="40" dirty="0"/>
              <a:t> </a:t>
            </a:r>
            <a:r>
              <a:rPr spc="235" dirty="0"/>
              <a:t>a</a:t>
            </a:r>
            <a:r>
              <a:rPr spc="40" dirty="0"/>
              <a:t> </a:t>
            </a:r>
            <a:r>
              <a:rPr spc="190" dirty="0"/>
              <a:t>defendant's </a:t>
            </a:r>
            <a:r>
              <a:rPr spc="165" dirty="0"/>
              <a:t>liability.</a:t>
            </a:r>
            <a:r>
              <a:rPr spc="65" dirty="0"/>
              <a:t> </a:t>
            </a:r>
            <a:r>
              <a:rPr spc="260" dirty="0"/>
              <a:t>These</a:t>
            </a:r>
            <a:r>
              <a:rPr spc="35" dirty="0"/>
              <a:t> </a:t>
            </a:r>
            <a:r>
              <a:rPr lang="en-GB" spc="225" dirty="0"/>
              <a:t>defences</a:t>
            </a:r>
            <a:r>
              <a:rPr spc="45" dirty="0"/>
              <a:t> </a:t>
            </a:r>
            <a:r>
              <a:rPr spc="220" dirty="0"/>
              <a:t>provide</a:t>
            </a:r>
            <a:r>
              <a:rPr spc="50" dirty="0"/>
              <a:t> </a:t>
            </a:r>
            <a:r>
              <a:rPr spc="235" dirty="0"/>
              <a:t>a</a:t>
            </a:r>
            <a:r>
              <a:rPr spc="40" dirty="0"/>
              <a:t> </a:t>
            </a:r>
            <a:r>
              <a:rPr spc="240" dirty="0"/>
              <a:t>framework</a:t>
            </a:r>
            <a:r>
              <a:rPr spc="35" dirty="0"/>
              <a:t> </a:t>
            </a:r>
            <a:r>
              <a:rPr spc="215" dirty="0"/>
              <a:t>for</a:t>
            </a:r>
            <a:r>
              <a:rPr spc="40" dirty="0"/>
              <a:t> </a:t>
            </a:r>
            <a:r>
              <a:rPr spc="200" dirty="0"/>
              <a:t>courts</a:t>
            </a:r>
            <a:r>
              <a:rPr spc="15" dirty="0"/>
              <a:t> </a:t>
            </a:r>
            <a:r>
              <a:rPr spc="195" dirty="0"/>
              <a:t>to</a:t>
            </a:r>
            <a:r>
              <a:rPr spc="35" dirty="0"/>
              <a:t> </a:t>
            </a:r>
            <a:r>
              <a:rPr spc="195" dirty="0"/>
              <a:t>assess</a:t>
            </a:r>
            <a:r>
              <a:rPr spc="35" dirty="0"/>
              <a:t> </a:t>
            </a:r>
            <a:r>
              <a:rPr spc="210" dirty="0"/>
              <a:t>the</a:t>
            </a:r>
            <a:r>
              <a:rPr spc="35" dirty="0"/>
              <a:t> </a:t>
            </a:r>
            <a:r>
              <a:rPr spc="210" dirty="0"/>
              <a:t>complexities</a:t>
            </a:r>
            <a:r>
              <a:rPr spc="80" dirty="0"/>
              <a:t> </a:t>
            </a:r>
            <a:r>
              <a:rPr spc="240" dirty="0"/>
              <a:t>of</a:t>
            </a:r>
            <a:r>
              <a:rPr spc="40" dirty="0"/>
              <a:t> </a:t>
            </a:r>
            <a:r>
              <a:rPr spc="265" dirty="0"/>
              <a:t>each</a:t>
            </a:r>
            <a:r>
              <a:rPr spc="45" dirty="0"/>
              <a:t> </a:t>
            </a:r>
            <a:r>
              <a:rPr spc="229" dirty="0"/>
              <a:t>case,</a:t>
            </a:r>
            <a:r>
              <a:rPr spc="45" dirty="0"/>
              <a:t> </a:t>
            </a:r>
            <a:r>
              <a:rPr spc="220" dirty="0"/>
              <a:t>balancing</a:t>
            </a:r>
            <a:r>
              <a:rPr spc="55" dirty="0"/>
              <a:t> </a:t>
            </a:r>
            <a:r>
              <a:rPr spc="204" dirty="0"/>
              <a:t>the</a:t>
            </a:r>
            <a:r>
              <a:rPr spc="40" dirty="0"/>
              <a:t> </a:t>
            </a:r>
            <a:r>
              <a:rPr spc="175" dirty="0"/>
              <a:t>rights</a:t>
            </a:r>
            <a:r>
              <a:rPr spc="15" dirty="0"/>
              <a:t> </a:t>
            </a:r>
            <a:r>
              <a:rPr spc="210" dirty="0"/>
              <a:t>and </a:t>
            </a:r>
            <a:r>
              <a:rPr spc="190" dirty="0"/>
              <a:t>responsibilities</a:t>
            </a:r>
            <a:r>
              <a:rPr spc="90" dirty="0"/>
              <a:t> </a:t>
            </a:r>
            <a:r>
              <a:rPr spc="240" dirty="0"/>
              <a:t>of</a:t>
            </a:r>
            <a:r>
              <a:rPr spc="30" dirty="0"/>
              <a:t> </a:t>
            </a:r>
            <a:r>
              <a:rPr spc="215" dirty="0"/>
              <a:t>both</a:t>
            </a:r>
            <a:r>
              <a:rPr spc="40" dirty="0"/>
              <a:t> </a:t>
            </a:r>
            <a:r>
              <a:rPr spc="185" dirty="0"/>
              <a:t>plaintiffs</a:t>
            </a:r>
            <a:r>
              <a:rPr spc="65" dirty="0"/>
              <a:t> </a:t>
            </a:r>
            <a:r>
              <a:rPr spc="235" dirty="0"/>
              <a:t>and</a:t>
            </a:r>
            <a:r>
              <a:rPr spc="55" dirty="0"/>
              <a:t> </a:t>
            </a:r>
            <a:r>
              <a:rPr spc="215" dirty="0"/>
              <a:t>defendants.</a:t>
            </a:r>
            <a:r>
              <a:rPr spc="60" dirty="0"/>
              <a:t> </a:t>
            </a:r>
            <a:r>
              <a:rPr spc="245" dirty="0"/>
              <a:t>This</a:t>
            </a:r>
            <a:r>
              <a:rPr spc="40" dirty="0"/>
              <a:t> </a:t>
            </a:r>
            <a:r>
              <a:rPr spc="204" dirty="0"/>
              <a:t>presentation</a:t>
            </a:r>
            <a:r>
              <a:rPr spc="50" dirty="0"/>
              <a:t> </a:t>
            </a:r>
            <a:r>
              <a:rPr spc="210" dirty="0"/>
              <a:t>delves</a:t>
            </a:r>
            <a:r>
              <a:rPr spc="40" dirty="0"/>
              <a:t> </a:t>
            </a:r>
            <a:r>
              <a:rPr spc="200" dirty="0"/>
              <a:t>into</a:t>
            </a:r>
            <a:r>
              <a:rPr spc="65" dirty="0"/>
              <a:t> </a:t>
            </a:r>
            <a:r>
              <a:rPr spc="204" dirty="0"/>
              <a:t>the</a:t>
            </a:r>
            <a:r>
              <a:rPr spc="30" dirty="0"/>
              <a:t> </a:t>
            </a:r>
            <a:r>
              <a:rPr spc="200" dirty="0"/>
              <a:t>key</a:t>
            </a:r>
            <a:r>
              <a:rPr spc="40" dirty="0"/>
              <a:t> </a:t>
            </a:r>
            <a:r>
              <a:rPr lang="en-GB" spc="220" dirty="0"/>
              <a:t>defences</a:t>
            </a:r>
            <a:r>
              <a:rPr spc="55" dirty="0"/>
              <a:t> </a:t>
            </a:r>
            <a:r>
              <a:rPr spc="200" dirty="0"/>
              <a:t>available</a:t>
            </a:r>
            <a:r>
              <a:rPr spc="70" dirty="0"/>
              <a:t> </a:t>
            </a:r>
            <a:r>
              <a:rPr spc="195" dirty="0"/>
              <a:t>in</a:t>
            </a:r>
            <a:r>
              <a:rPr spc="40" dirty="0"/>
              <a:t> </a:t>
            </a:r>
            <a:r>
              <a:rPr spc="220" dirty="0"/>
              <a:t>negligence </a:t>
            </a:r>
            <a:r>
              <a:rPr spc="225" dirty="0"/>
              <a:t>claims,</a:t>
            </a:r>
            <a:r>
              <a:rPr spc="55" dirty="0"/>
              <a:t> </a:t>
            </a:r>
            <a:r>
              <a:rPr spc="190" dirty="0"/>
              <a:t>exploring</a:t>
            </a:r>
            <a:r>
              <a:rPr spc="75" dirty="0"/>
              <a:t> </a:t>
            </a:r>
            <a:r>
              <a:rPr spc="185" dirty="0"/>
              <a:t>their</a:t>
            </a:r>
            <a:r>
              <a:rPr spc="40" dirty="0"/>
              <a:t> </a:t>
            </a:r>
            <a:r>
              <a:rPr spc="204" dirty="0"/>
              <a:t>applications,</a:t>
            </a:r>
            <a:r>
              <a:rPr spc="90" dirty="0"/>
              <a:t> </a:t>
            </a:r>
            <a:r>
              <a:rPr spc="190" dirty="0"/>
              <a:t>limitations,</a:t>
            </a:r>
            <a:r>
              <a:rPr spc="55" dirty="0"/>
              <a:t> </a:t>
            </a:r>
            <a:r>
              <a:rPr spc="235" dirty="0"/>
              <a:t>and</a:t>
            </a:r>
            <a:r>
              <a:rPr spc="40" dirty="0"/>
              <a:t> </a:t>
            </a:r>
            <a:r>
              <a:rPr spc="210" dirty="0"/>
              <a:t>the</a:t>
            </a:r>
            <a:r>
              <a:rPr spc="30" dirty="0"/>
              <a:t> </a:t>
            </a:r>
            <a:r>
              <a:rPr spc="220" dirty="0"/>
              <a:t>landmark</a:t>
            </a:r>
            <a:r>
              <a:rPr spc="60" dirty="0"/>
              <a:t> </a:t>
            </a:r>
            <a:r>
              <a:rPr spc="229" dirty="0"/>
              <a:t>cases</a:t>
            </a:r>
            <a:r>
              <a:rPr spc="60" dirty="0"/>
              <a:t> </a:t>
            </a:r>
            <a:r>
              <a:rPr spc="175" dirty="0"/>
              <a:t>that</a:t>
            </a:r>
            <a:r>
              <a:rPr spc="30" dirty="0"/>
              <a:t> </a:t>
            </a:r>
            <a:r>
              <a:rPr spc="240" dirty="0"/>
              <a:t>have</a:t>
            </a:r>
            <a:r>
              <a:rPr spc="40" dirty="0"/>
              <a:t> </a:t>
            </a:r>
            <a:r>
              <a:rPr spc="229" dirty="0"/>
              <a:t>shaped</a:t>
            </a:r>
            <a:r>
              <a:rPr spc="70" dirty="0"/>
              <a:t> </a:t>
            </a:r>
            <a:r>
              <a:rPr spc="185" dirty="0"/>
              <a:t>their</a:t>
            </a:r>
            <a:r>
              <a:rPr spc="45" dirty="0"/>
              <a:t> </a:t>
            </a:r>
            <a:r>
              <a:rPr spc="195" dirty="0"/>
              <a:t>interpretation</a:t>
            </a:r>
            <a:r>
              <a:rPr spc="45" dirty="0"/>
              <a:t> </a:t>
            </a:r>
            <a:r>
              <a:rPr spc="200" dirty="0"/>
              <a:t>in</a:t>
            </a:r>
            <a:r>
              <a:rPr spc="40" dirty="0"/>
              <a:t> </a:t>
            </a:r>
            <a:r>
              <a:rPr spc="235" dirty="0"/>
              <a:t>English</a:t>
            </a:r>
            <a:r>
              <a:rPr spc="40" dirty="0"/>
              <a:t> </a:t>
            </a:r>
            <a:r>
              <a:rPr spc="220" dirty="0"/>
              <a:t>and </a:t>
            </a:r>
            <a:r>
              <a:rPr spc="275" dirty="0"/>
              <a:t>Hong</a:t>
            </a:r>
            <a:r>
              <a:rPr spc="40" dirty="0"/>
              <a:t> </a:t>
            </a:r>
            <a:r>
              <a:rPr spc="290" dirty="0"/>
              <a:t>Kong</a:t>
            </a:r>
            <a:r>
              <a:rPr spc="30" dirty="0"/>
              <a:t> </a:t>
            </a:r>
            <a:r>
              <a:rPr spc="185" dirty="0"/>
              <a:t>law.</a:t>
            </a:r>
          </a:p>
          <a:p>
            <a:pPr marL="12700" marR="5080">
              <a:lnSpc>
                <a:spcPct val="135800"/>
              </a:lnSpc>
              <a:spcBef>
                <a:spcPts val="2245"/>
              </a:spcBef>
            </a:pPr>
            <a:r>
              <a:rPr spc="250" dirty="0"/>
              <a:t>As</a:t>
            </a:r>
            <a:r>
              <a:rPr spc="35" dirty="0"/>
              <a:t> </a:t>
            </a:r>
            <a:r>
              <a:rPr spc="280" dirty="0"/>
              <a:t>we</a:t>
            </a:r>
            <a:r>
              <a:rPr spc="45" dirty="0"/>
              <a:t> </a:t>
            </a:r>
            <a:r>
              <a:rPr spc="210" dirty="0"/>
              <a:t>navigate</a:t>
            </a:r>
            <a:r>
              <a:rPr spc="45" dirty="0"/>
              <a:t> </a:t>
            </a:r>
            <a:r>
              <a:rPr spc="204" dirty="0"/>
              <a:t>through</a:t>
            </a:r>
            <a:r>
              <a:rPr spc="30" dirty="0"/>
              <a:t> </a:t>
            </a:r>
            <a:r>
              <a:rPr spc="210" dirty="0"/>
              <a:t>these</a:t>
            </a:r>
            <a:r>
              <a:rPr spc="40" dirty="0"/>
              <a:t> </a:t>
            </a:r>
            <a:r>
              <a:rPr lang="en-GB" spc="215" dirty="0"/>
              <a:t>defences</a:t>
            </a:r>
            <a:r>
              <a:rPr spc="215" dirty="0"/>
              <a:t>,</a:t>
            </a:r>
            <a:r>
              <a:rPr spc="60" dirty="0"/>
              <a:t> </a:t>
            </a:r>
            <a:r>
              <a:rPr spc="165" dirty="0"/>
              <a:t>we'll</a:t>
            </a:r>
            <a:r>
              <a:rPr spc="55" dirty="0"/>
              <a:t> </a:t>
            </a:r>
            <a:r>
              <a:rPr spc="220" dirty="0"/>
              <a:t>examine</a:t>
            </a:r>
            <a:r>
              <a:rPr spc="80" dirty="0"/>
              <a:t> </a:t>
            </a:r>
            <a:r>
              <a:rPr spc="265" dirty="0"/>
              <a:t>how</a:t>
            </a:r>
            <a:r>
              <a:rPr spc="45" dirty="0"/>
              <a:t> </a:t>
            </a:r>
            <a:r>
              <a:rPr spc="190" dirty="0"/>
              <a:t>they</a:t>
            </a:r>
            <a:r>
              <a:rPr spc="45" dirty="0"/>
              <a:t> </a:t>
            </a:r>
            <a:r>
              <a:rPr spc="204" dirty="0"/>
              <a:t>reflect</a:t>
            </a:r>
            <a:r>
              <a:rPr spc="40" dirty="0"/>
              <a:t> </a:t>
            </a:r>
            <a:r>
              <a:rPr spc="204" dirty="0"/>
              <a:t>societal</a:t>
            </a:r>
            <a:r>
              <a:rPr spc="55" dirty="0"/>
              <a:t> </a:t>
            </a:r>
            <a:r>
              <a:rPr spc="190" dirty="0"/>
              <a:t>values,</a:t>
            </a:r>
            <a:r>
              <a:rPr spc="50" dirty="0"/>
              <a:t> </a:t>
            </a:r>
            <a:r>
              <a:rPr spc="195" dirty="0"/>
              <a:t>legal</a:t>
            </a:r>
            <a:r>
              <a:rPr spc="45" dirty="0"/>
              <a:t> </a:t>
            </a:r>
            <a:r>
              <a:rPr spc="200" dirty="0"/>
              <a:t>principles,</a:t>
            </a:r>
            <a:r>
              <a:rPr spc="75" dirty="0"/>
              <a:t> </a:t>
            </a:r>
            <a:r>
              <a:rPr spc="235" dirty="0"/>
              <a:t>and</a:t>
            </a:r>
            <a:r>
              <a:rPr spc="45" dirty="0"/>
              <a:t> </a:t>
            </a:r>
            <a:r>
              <a:rPr spc="210" dirty="0"/>
              <a:t>the</a:t>
            </a:r>
            <a:r>
              <a:rPr spc="45" dirty="0"/>
              <a:t> </a:t>
            </a:r>
            <a:r>
              <a:rPr spc="210" dirty="0"/>
              <a:t>ever- evolving</a:t>
            </a:r>
            <a:r>
              <a:rPr spc="60" dirty="0"/>
              <a:t> </a:t>
            </a:r>
            <a:r>
              <a:rPr spc="200" dirty="0"/>
              <a:t>nature</a:t>
            </a:r>
            <a:r>
              <a:rPr spc="20" dirty="0"/>
              <a:t> </a:t>
            </a:r>
            <a:r>
              <a:rPr spc="240" dirty="0"/>
              <a:t>of</a:t>
            </a:r>
            <a:r>
              <a:rPr spc="40" dirty="0"/>
              <a:t> </a:t>
            </a:r>
            <a:r>
              <a:rPr spc="160" dirty="0"/>
              <a:t>tort</a:t>
            </a:r>
            <a:r>
              <a:rPr spc="30" dirty="0"/>
              <a:t> </a:t>
            </a:r>
            <a:r>
              <a:rPr spc="204" dirty="0"/>
              <a:t>law.</a:t>
            </a:r>
            <a:r>
              <a:rPr spc="50" dirty="0"/>
              <a:t> </a:t>
            </a:r>
            <a:r>
              <a:rPr spc="310" dirty="0"/>
              <a:t>From</a:t>
            </a:r>
            <a:r>
              <a:rPr spc="40" dirty="0"/>
              <a:t> </a:t>
            </a:r>
            <a:r>
              <a:rPr spc="195" dirty="0"/>
              <a:t>contributory</a:t>
            </a:r>
            <a:r>
              <a:rPr spc="25" dirty="0"/>
              <a:t> </a:t>
            </a:r>
            <a:r>
              <a:rPr spc="229" dirty="0"/>
              <a:t>negligence</a:t>
            </a:r>
            <a:r>
              <a:rPr spc="70" dirty="0"/>
              <a:t> </a:t>
            </a:r>
            <a:r>
              <a:rPr spc="195" dirty="0"/>
              <a:t>to</a:t>
            </a:r>
            <a:r>
              <a:rPr spc="35" dirty="0"/>
              <a:t> </a:t>
            </a:r>
            <a:r>
              <a:rPr spc="165" dirty="0"/>
              <a:t>statutory</a:t>
            </a:r>
            <a:r>
              <a:rPr dirty="0"/>
              <a:t> </a:t>
            </a:r>
            <a:r>
              <a:rPr spc="180" dirty="0"/>
              <a:t>authority,</a:t>
            </a:r>
            <a:r>
              <a:rPr spc="25" dirty="0"/>
              <a:t> </a:t>
            </a:r>
            <a:r>
              <a:rPr spc="265" dirty="0"/>
              <a:t>each</a:t>
            </a:r>
            <a:r>
              <a:rPr spc="50" dirty="0"/>
              <a:t> </a:t>
            </a:r>
            <a:r>
              <a:rPr spc="235" dirty="0"/>
              <a:t>defense</a:t>
            </a:r>
            <a:r>
              <a:rPr spc="60" dirty="0"/>
              <a:t> </a:t>
            </a:r>
            <a:r>
              <a:rPr spc="210" dirty="0"/>
              <a:t>offers</a:t>
            </a:r>
            <a:r>
              <a:rPr spc="45" dirty="0"/>
              <a:t> </a:t>
            </a:r>
            <a:r>
              <a:rPr spc="210" dirty="0"/>
              <a:t>unique</a:t>
            </a:r>
            <a:r>
              <a:rPr spc="40" dirty="0"/>
              <a:t> </a:t>
            </a:r>
            <a:r>
              <a:rPr spc="185" dirty="0"/>
              <a:t>insights</a:t>
            </a:r>
            <a:r>
              <a:rPr spc="40" dirty="0"/>
              <a:t> </a:t>
            </a:r>
            <a:r>
              <a:rPr spc="200" dirty="0"/>
              <a:t>into</a:t>
            </a:r>
            <a:r>
              <a:rPr spc="55" dirty="0"/>
              <a:t> </a:t>
            </a:r>
            <a:r>
              <a:rPr spc="200" dirty="0"/>
              <a:t>the </a:t>
            </a:r>
            <a:r>
              <a:rPr spc="240" dirty="0"/>
              <a:t>nuanced</a:t>
            </a:r>
            <a:r>
              <a:rPr spc="45" dirty="0"/>
              <a:t> </a:t>
            </a:r>
            <a:r>
              <a:rPr spc="210" dirty="0"/>
              <a:t>world</a:t>
            </a:r>
            <a:r>
              <a:rPr spc="35" dirty="0"/>
              <a:t> </a:t>
            </a:r>
            <a:r>
              <a:rPr spc="240" dirty="0"/>
              <a:t>of</a:t>
            </a:r>
            <a:r>
              <a:rPr spc="35" dirty="0"/>
              <a:t> </a:t>
            </a:r>
            <a:r>
              <a:rPr spc="200" dirty="0"/>
              <a:t>legal</a:t>
            </a:r>
            <a:r>
              <a:rPr spc="45" dirty="0"/>
              <a:t> </a:t>
            </a:r>
            <a:r>
              <a:rPr spc="185" dirty="0"/>
              <a:t>responsibility</a:t>
            </a:r>
            <a:r>
              <a:rPr spc="80" dirty="0"/>
              <a:t> </a:t>
            </a:r>
            <a:r>
              <a:rPr spc="235" dirty="0"/>
              <a:t>and</a:t>
            </a:r>
            <a:r>
              <a:rPr spc="35" dirty="0"/>
              <a:t> </a:t>
            </a:r>
            <a:r>
              <a:rPr spc="170" dirty="0"/>
              <a:t>risk</a:t>
            </a:r>
            <a:r>
              <a:rPr spc="40" dirty="0"/>
              <a:t> </a:t>
            </a:r>
            <a:r>
              <a:rPr spc="195" dirty="0"/>
              <a:t>allocation.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F5BB06-1F5A-A63A-3400-84A31C974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7538" y="7705136"/>
            <a:ext cx="1822862" cy="457240"/>
          </a:xfrm>
          <a:prstGeom prst="rect">
            <a:avLst/>
          </a:prstGeom>
        </p:spPr>
      </p:pic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668D9EB2-90A5-F2CA-8AA0-DEAE148A764E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D47B11D4-0A52-74EB-07C2-1A40739DD40D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6EC9B92B-218C-EDCA-7448-1EDF41EBBF9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609600"/>
            <a:ext cx="13792200" cy="6437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100" spc="450" dirty="0"/>
              <a:t>Contributory</a:t>
            </a:r>
            <a:r>
              <a:rPr sz="4100" spc="65" dirty="0"/>
              <a:t> </a:t>
            </a:r>
            <a:r>
              <a:rPr sz="4100" spc="550" dirty="0"/>
              <a:t>Negligence</a:t>
            </a:r>
            <a:r>
              <a:rPr sz="4100" spc="65" dirty="0"/>
              <a:t> </a:t>
            </a:r>
            <a:r>
              <a:rPr sz="4100" spc="515" dirty="0"/>
              <a:t>and</a:t>
            </a:r>
            <a:r>
              <a:rPr sz="4100" spc="65" dirty="0"/>
              <a:t> </a:t>
            </a:r>
            <a:r>
              <a:rPr sz="4100" i="1" spc="459" dirty="0"/>
              <a:t>Volenti</a:t>
            </a:r>
            <a:r>
              <a:rPr sz="4100" i="1" spc="70" dirty="0"/>
              <a:t> </a:t>
            </a:r>
            <a:r>
              <a:rPr sz="4100" i="1" spc="645" dirty="0"/>
              <a:t>Non</a:t>
            </a:r>
            <a:r>
              <a:rPr sz="4100" i="1" spc="65" dirty="0"/>
              <a:t> </a:t>
            </a:r>
            <a:r>
              <a:rPr sz="4100" i="1" spc="515" dirty="0"/>
              <a:t>Fit</a:t>
            </a:r>
            <a:r>
              <a:rPr sz="4100" i="1" spc="65" dirty="0"/>
              <a:t> </a:t>
            </a:r>
            <a:r>
              <a:rPr sz="4100" i="1" spc="380" dirty="0"/>
              <a:t>Injuria</a:t>
            </a:r>
            <a:endParaRPr sz="4100" i="1" dirty="0"/>
          </a:p>
        </p:txBody>
      </p:sp>
      <p:sp>
        <p:nvSpPr>
          <p:cNvPr id="3" name="object 3"/>
          <p:cNvSpPr txBox="1"/>
          <p:nvPr/>
        </p:nvSpPr>
        <p:spPr>
          <a:xfrm>
            <a:off x="813308" y="1870963"/>
            <a:ext cx="2783205" cy="338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b="0" spc="220" dirty="0">
                <a:solidFill>
                  <a:srgbClr val="FFFFFF"/>
                </a:solidFill>
                <a:latin typeface="Yanone Kaffeesatz Thin"/>
                <a:cs typeface="Yanone Kaffeesatz Thin"/>
              </a:rPr>
              <a:t>Contributory</a:t>
            </a:r>
            <a:r>
              <a:rPr sz="2050" b="0" spc="65" dirty="0">
                <a:solidFill>
                  <a:srgbClr val="FFFFFF"/>
                </a:solidFill>
                <a:latin typeface="Yanone Kaffeesatz Thin"/>
                <a:cs typeface="Yanone Kaffeesatz Thin"/>
              </a:rPr>
              <a:t> </a:t>
            </a:r>
            <a:r>
              <a:rPr sz="2050" b="0" spc="265" dirty="0">
                <a:solidFill>
                  <a:srgbClr val="FFFFFF"/>
                </a:solidFill>
                <a:latin typeface="Yanone Kaffeesatz Thin"/>
                <a:cs typeface="Yanone Kaffeesatz Thin"/>
              </a:rPr>
              <a:t>Negligence</a:t>
            </a:r>
            <a:endParaRPr sz="2050">
              <a:latin typeface="Yanone Kaffeesatz Thin"/>
              <a:cs typeface="Yanone Kaffeesatz Thi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3308" y="2399233"/>
            <a:ext cx="3947160" cy="4979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5200"/>
              </a:lnSpc>
              <a:spcBef>
                <a:spcPts val="95"/>
              </a:spcBef>
            </a:pP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Contributory</a:t>
            </a:r>
            <a:r>
              <a:rPr sz="185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negligence</a:t>
            </a:r>
            <a:r>
              <a:rPr sz="1850" b="0" spc="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is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8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partial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defense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that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reduces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damages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when </a:t>
            </a: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plaintiff's</a:t>
            </a:r>
            <a:r>
              <a:rPr sz="1850" b="0" spc="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5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own</a:t>
            </a:r>
            <a:r>
              <a:rPr sz="185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negligence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contributed</a:t>
            </a:r>
            <a:r>
              <a:rPr sz="1850" b="0" spc="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their</a:t>
            </a:r>
            <a:r>
              <a:rPr sz="185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injury.</a:t>
            </a:r>
            <a:r>
              <a:rPr sz="18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Law </a:t>
            </a:r>
            <a:r>
              <a:rPr sz="1850" b="0" spc="2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Reform</a:t>
            </a:r>
            <a:r>
              <a:rPr sz="1850" b="0" spc="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(Contributory</a:t>
            </a:r>
            <a:r>
              <a:rPr sz="1850" b="0" spc="10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Negligence)</a:t>
            </a:r>
            <a:r>
              <a:rPr sz="1850" b="0" spc="10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Act </a:t>
            </a:r>
            <a:r>
              <a:rPr sz="185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1945</a:t>
            </a:r>
            <a:r>
              <a:rPr sz="18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3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UK</a:t>
            </a:r>
            <a:r>
              <a:rPr sz="18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allows</a:t>
            </a:r>
            <a:r>
              <a:rPr sz="185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 </a:t>
            </a:r>
            <a:r>
              <a:rPr sz="18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apportionment</a:t>
            </a:r>
            <a:r>
              <a:rPr sz="1850" b="0" spc="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liability.</a:t>
            </a:r>
            <a:r>
              <a:rPr sz="1850" b="0" spc="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Froom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 </a:t>
            </a:r>
            <a:r>
              <a:rPr sz="18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Butcher</a:t>
            </a:r>
            <a:r>
              <a:rPr sz="18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-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[1976]</a:t>
            </a:r>
            <a:r>
              <a:rPr sz="18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3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QB</a:t>
            </a:r>
            <a:r>
              <a:rPr sz="18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286,</a:t>
            </a:r>
            <a:r>
              <a:rPr sz="18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Court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Appeal</a:t>
            </a:r>
            <a:r>
              <a:rPr sz="1850" b="0" spc="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established</a:t>
            </a:r>
            <a:r>
              <a:rPr sz="1850" b="0" spc="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guidelines</a:t>
            </a:r>
            <a:r>
              <a:rPr sz="1850" b="0" spc="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 </a:t>
            </a:r>
            <a:r>
              <a:rPr sz="18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reducing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damages</a:t>
            </a:r>
            <a:r>
              <a:rPr sz="18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cases</a:t>
            </a:r>
            <a:r>
              <a:rPr sz="18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where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seat </a:t>
            </a:r>
            <a:r>
              <a:rPr sz="18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belts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were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not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worn,</a:t>
            </a:r>
            <a:r>
              <a:rPr sz="185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highlighting</a:t>
            </a:r>
            <a:r>
              <a:rPr sz="1850" b="0" spc="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 </a:t>
            </a:r>
            <a:r>
              <a:rPr sz="18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principle's</a:t>
            </a:r>
            <a:r>
              <a:rPr sz="1850" b="0" spc="10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application</a:t>
            </a:r>
            <a:r>
              <a:rPr sz="1850" b="0" spc="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modern </a:t>
            </a:r>
            <a:r>
              <a:rPr sz="18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contexts.</a:t>
            </a:r>
            <a:endParaRPr sz="1850">
              <a:latin typeface="Yanone Kaffeesatz Thin"/>
              <a:cs typeface="Yanone Kaffeesatz Thi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38953" y="1870963"/>
            <a:ext cx="2450465" cy="6437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b="0" i="1" spc="225" dirty="0">
                <a:solidFill>
                  <a:srgbClr val="FFFFFF"/>
                </a:solidFill>
                <a:latin typeface="Yanone Kaffeesatz Thin"/>
                <a:cs typeface="Yanone Kaffeesatz Thin"/>
              </a:rPr>
              <a:t>Volenti</a:t>
            </a:r>
            <a:r>
              <a:rPr sz="2050" b="0" i="1" spc="45" dirty="0">
                <a:solidFill>
                  <a:srgbClr val="FFFFFF"/>
                </a:solidFill>
                <a:latin typeface="Yanone Kaffeesatz Thin"/>
                <a:cs typeface="Yanone Kaffeesatz Thin"/>
              </a:rPr>
              <a:t> </a:t>
            </a:r>
            <a:r>
              <a:rPr sz="2050" b="0" i="1" spc="330" dirty="0">
                <a:solidFill>
                  <a:srgbClr val="FFFFFF"/>
                </a:solidFill>
                <a:latin typeface="Yanone Kaffeesatz Thin"/>
                <a:cs typeface="Yanone Kaffeesatz Thin"/>
              </a:rPr>
              <a:t>Non</a:t>
            </a:r>
            <a:r>
              <a:rPr sz="2050" b="0" i="1" spc="40" dirty="0">
                <a:solidFill>
                  <a:srgbClr val="FFFFFF"/>
                </a:solidFill>
                <a:latin typeface="Yanone Kaffeesatz Thin"/>
                <a:cs typeface="Yanone Kaffeesatz Thin"/>
              </a:rPr>
              <a:t> </a:t>
            </a:r>
            <a:r>
              <a:rPr sz="2050" b="0" i="1" spc="250" dirty="0">
                <a:solidFill>
                  <a:srgbClr val="FFFFFF"/>
                </a:solidFill>
                <a:latin typeface="Yanone Kaffeesatz Thin"/>
                <a:cs typeface="Yanone Kaffeesatz Thin"/>
              </a:rPr>
              <a:t>Fit</a:t>
            </a:r>
            <a:r>
              <a:rPr sz="2050" b="0" i="1" spc="45" dirty="0">
                <a:solidFill>
                  <a:srgbClr val="FFFFFF"/>
                </a:solidFill>
                <a:latin typeface="Yanone Kaffeesatz Thin"/>
                <a:cs typeface="Yanone Kaffeesatz Thin"/>
              </a:rPr>
              <a:t> </a:t>
            </a:r>
            <a:r>
              <a:rPr sz="2050" b="0" i="1" spc="185" dirty="0">
                <a:solidFill>
                  <a:srgbClr val="FFFFFF"/>
                </a:solidFill>
                <a:latin typeface="Yanone Kaffeesatz Thin"/>
                <a:cs typeface="Yanone Kaffeesatz Thin"/>
              </a:rPr>
              <a:t>Injuria</a:t>
            </a:r>
            <a:endParaRPr sz="2050" i="1" dirty="0">
              <a:latin typeface="Yanone Kaffeesatz Thin"/>
              <a:cs typeface="Yanone Kaffeesatz Thi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38953" y="2399233"/>
            <a:ext cx="3872865" cy="4979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5200"/>
              </a:lnSpc>
              <a:spcBef>
                <a:spcPts val="95"/>
              </a:spcBef>
            </a:pPr>
            <a:r>
              <a:rPr sz="18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This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defense,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meaning</a:t>
            </a:r>
            <a:r>
              <a:rPr sz="185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"to</a:t>
            </a:r>
            <a:r>
              <a:rPr sz="18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willing </a:t>
            </a:r>
            <a:r>
              <a:rPr sz="18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person,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no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injury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is</a:t>
            </a:r>
            <a:r>
              <a:rPr sz="18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done,"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applies </a:t>
            </a:r>
            <a:r>
              <a:rPr sz="1850" b="0" spc="2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when</a:t>
            </a:r>
            <a:r>
              <a:rPr sz="185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plaintiff</a:t>
            </a:r>
            <a:r>
              <a:rPr sz="1850" b="0" spc="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voluntarily</a:t>
            </a:r>
            <a:r>
              <a:rPr sz="185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assumes </a:t>
            </a: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risk</a:t>
            </a:r>
            <a:r>
              <a:rPr sz="18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harm.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case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Morris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 </a:t>
            </a:r>
            <a:r>
              <a:rPr sz="18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Murray</a:t>
            </a:r>
            <a:r>
              <a:rPr sz="18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-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[1991]</a:t>
            </a:r>
            <a:r>
              <a:rPr sz="18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2</a:t>
            </a:r>
            <a:r>
              <a:rPr sz="18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30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QB</a:t>
            </a:r>
            <a:r>
              <a:rPr sz="18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6</a:t>
            </a:r>
            <a:r>
              <a:rPr sz="18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illustrates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its </a:t>
            </a:r>
            <a:r>
              <a:rPr sz="18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application,</a:t>
            </a:r>
            <a:r>
              <a:rPr sz="1850" b="0" spc="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where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passenger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who </a:t>
            </a:r>
            <a:r>
              <a:rPr sz="18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chose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fly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with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intoxicated</a:t>
            </a:r>
            <a:r>
              <a:rPr sz="1850" b="0" spc="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pilot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was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deemed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have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accepted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 </a:t>
            </a:r>
            <a:r>
              <a:rPr sz="18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risk.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However,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courts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apply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this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defense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cautiously,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recognising</a:t>
            </a:r>
            <a:r>
              <a:rPr sz="1850" b="0" spc="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 </a:t>
            </a:r>
            <a:r>
              <a:rPr sz="18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need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8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balance</a:t>
            </a:r>
            <a:r>
              <a:rPr sz="185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personal </a:t>
            </a:r>
            <a:r>
              <a:rPr sz="18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responsibility</a:t>
            </a:r>
            <a:r>
              <a:rPr sz="1850" b="0" spc="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with</a:t>
            </a:r>
            <a:r>
              <a:rPr sz="185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public</a:t>
            </a:r>
            <a:r>
              <a:rPr sz="1850" b="0" spc="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policy considerations.</a:t>
            </a:r>
            <a:endParaRPr sz="1850" dirty="0">
              <a:latin typeface="Yanone Kaffeesatz Thin"/>
              <a:cs typeface="Yanone Kaffeesatz Thi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64343" y="1870963"/>
            <a:ext cx="1854835" cy="338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b="0" spc="300" dirty="0">
                <a:solidFill>
                  <a:srgbClr val="FFFFFF"/>
                </a:solidFill>
                <a:latin typeface="Yanone Kaffeesatz Thin"/>
                <a:cs typeface="Yanone Kaffeesatz Thin"/>
              </a:rPr>
              <a:t>Key</a:t>
            </a:r>
            <a:r>
              <a:rPr sz="2050" b="0" spc="35" dirty="0">
                <a:solidFill>
                  <a:srgbClr val="FFFFFF"/>
                </a:solidFill>
                <a:latin typeface="Yanone Kaffeesatz Thin"/>
                <a:cs typeface="Yanone Kaffeesatz Thin"/>
              </a:rPr>
              <a:t> </a:t>
            </a:r>
            <a:r>
              <a:rPr sz="2050" b="0" spc="215" dirty="0">
                <a:solidFill>
                  <a:srgbClr val="FFFFFF"/>
                </a:solidFill>
                <a:latin typeface="Yanone Kaffeesatz Thin"/>
                <a:cs typeface="Yanone Kaffeesatz Thin"/>
              </a:rPr>
              <a:t>Distinctions</a:t>
            </a:r>
            <a:endParaRPr sz="2050">
              <a:latin typeface="Yanone Kaffeesatz Thin"/>
              <a:cs typeface="Yanone Kaffeesatz Thi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64343" y="2399233"/>
            <a:ext cx="3773170" cy="53594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5200"/>
              </a:lnSpc>
              <a:spcBef>
                <a:spcPts val="95"/>
              </a:spcBef>
            </a:pPr>
            <a:r>
              <a:rPr sz="18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While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both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lang="en-GB" sz="18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defences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involve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 </a:t>
            </a:r>
            <a:r>
              <a:rPr sz="18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plaintiff's</a:t>
            </a:r>
            <a:r>
              <a:rPr sz="1850" b="0" spc="10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conduct,</a:t>
            </a:r>
            <a:r>
              <a:rPr sz="185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contributory </a:t>
            </a:r>
            <a:r>
              <a:rPr sz="18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negligence</a:t>
            </a:r>
            <a:r>
              <a:rPr sz="1850" b="0" spc="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reduces</a:t>
            </a:r>
            <a:r>
              <a:rPr sz="185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damages </a:t>
            </a:r>
            <a:r>
              <a:rPr sz="18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proportionally,</a:t>
            </a:r>
            <a:r>
              <a:rPr sz="1850" b="0" spc="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whereas</a:t>
            </a:r>
            <a:r>
              <a:rPr sz="185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volenti,</a:t>
            </a:r>
            <a:r>
              <a:rPr sz="185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if </a:t>
            </a:r>
            <a:r>
              <a:rPr sz="18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successful,</a:t>
            </a:r>
            <a:r>
              <a:rPr sz="18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provides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complete </a:t>
            </a:r>
            <a:r>
              <a:rPr sz="18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defense.</a:t>
            </a:r>
            <a:r>
              <a:rPr sz="185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application</a:t>
            </a:r>
            <a:r>
              <a:rPr sz="1850" b="0" spc="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these </a:t>
            </a: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principles</a:t>
            </a:r>
            <a:r>
              <a:rPr sz="1850" b="0" spc="10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requires</a:t>
            </a:r>
            <a:r>
              <a:rPr sz="185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careful </a:t>
            </a:r>
            <a:r>
              <a:rPr sz="18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consideration</a:t>
            </a:r>
            <a:r>
              <a:rPr sz="1850" b="0" spc="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facts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 </a:t>
            </a:r>
            <a:r>
              <a:rPr sz="18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circumstances</a:t>
            </a:r>
            <a:r>
              <a:rPr sz="185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each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case, </a:t>
            </a: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reflecting</a:t>
            </a:r>
            <a:r>
              <a:rPr sz="185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nuanced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approach</a:t>
            </a:r>
            <a:r>
              <a:rPr sz="185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 </a:t>
            </a: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courts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allocating</a:t>
            </a:r>
            <a:r>
              <a:rPr sz="1850" b="0" spc="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responsibility </a:t>
            </a:r>
            <a:r>
              <a:rPr sz="18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</a:t>
            </a:r>
            <a:r>
              <a:rPr sz="18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negligence.</a:t>
            </a:r>
            <a:endParaRPr sz="1850" dirty="0">
              <a:latin typeface="Yanone Kaffeesatz Thin"/>
              <a:cs typeface="Yanone Kaffeesatz Thin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A512E6E-C21D-7B80-DBC2-7175F15648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53109" y="7719909"/>
            <a:ext cx="1822862" cy="457240"/>
          </a:xfrm>
          <a:prstGeom prst="rect">
            <a:avLst/>
          </a:prstGeom>
        </p:spPr>
      </p:pic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51E3F4A9-D35F-95CF-66C9-6EC59E7544F6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3EFB2A66-A184-9EC4-0B59-0C25A9850EED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D61D74FE-7F2C-D9B5-976F-00AB003C1E8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7295" y="628268"/>
            <a:ext cx="45554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330" dirty="0"/>
              <a:t>Illegality</a:t>
            </a:r>
            <a:r>
              <a:rPr sz="3600" spc="55" dirty="0"/>
              <a:t> </a:t>
            </a:r>
            <a:r>
              <a:rPr sz="3600" spc="450" dirty="0"/>
              <a:t>and</a:t>
            </a:r>
            <a:r>
              <a:rPr sz="3600" spc="40" dirty="0"/>
              <a:t> </a:t>
            </a:r>
            <a:r>
              <a:rPr sz="3600" spc="425" dirty="0"/>
              <a:t>Necessity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804672" y="1655064"/>
            <a:ext cx="1179830" cy="5916295"/>
            <a:chOff x="804672" y="1655064"/>
            <a:chExt cx="1179830" cy="5916295"/>
          </a:xfrm>
        </p:grpSpPr>
        <p:sp>
          <p:nvSpPr>
            <p:cNvPr id="4" name="object 4"/>
            <p:cNvSpPr/>
            <p:nvPr/>
          </p:nvSpPr>
          <p:spPr>
            <a:xfrm>
              <a:off x="1031748" y="1655076"/>
              <a:ext cx="952500" cy="5916295"/>
            </a:xfrm>
            <a:custGeom>
              <a:avLst/>
              <a:gdLst/>
              <a:ahLst/>
              <a:cxnLst/>
              <a:rect l="l" t="t" r="r" b="b"/>
              <a:pathLst>
                <a:path w="952500" h="5916295">
                  <a:moveTo>
                    <a:pt x="22860" y="5067"/>
                  </a:moveTo>
                  <a:lnTo>
                    <a:pt x="17741" y="0"/>
                  </a:lnTo>
                  <a:lnTo>
                    <a:pt x="5118" y="0"/>
                  </a:lnTo>
                  <a:lnTo>
                    <a:pt x="0" y="5067"/>
                  </a:lnTo>
                  <a:lnTo>
                    <a:pt x="0" y="11417"/>
                  </a:lnTo>
                  <a:lnTo>
                    <a:pt x="0" y="5911037"/>
                  </a:lnTo>
                  <a:lnTo>
                    <a:pt x="5118" y="5916155"/>
                  </a:lnTo>
                  <a:lnTo>
                    <a:pt x="17741" y="5916155"/>
                  </a:lnTo>
                  <a:lnTo>
                    <a:pt x="22860" y="5911037"/>
                  </a:lnTo>
                  <a:lnTo>
                    <a:pt x="22860" y="5067"/>
                  </a:lnTo>
                  <a:close/>
                </a:path>
                <a:path w="952500" h="5916295">
                  <a:moveTo>
                    <a:pt x="952500" y="462267"/>
                  </a:moveTo>
                  <a:lnTo>
                    <a:pt x="947420" y="457187"/>
                  </a:lnTo>
                  <a:lnTo>
                    <a:pt x="227622" y="457187"/>
                  </a:lnTo>
                  <a:lnTo>
                    <a:pt x="222504" y="462267"/>
                  </a:lnTo>
                  <a:lnTo>
                    <a:pt x="222504" y="468617"/>
                  </a:lnTo>
                  <a:lnTo>
                    <a:pt x="222504" y="474967"/>
                  </a:lnTo>
                  <a:lnTo>
                    <a:pt x="227622" y="480047"/>
                  </a:lnTo>
                  <a:lnTo>
                    <a:pt x="947420" y="480047"/>
                  </a:lnTo>
                  <a:lnTo>
                    <a:pt x="952500" y="474967"/>
                  </a:lnTo>
                  <a:lnTo>
                    <a:pt x="952500" y="462267"/>
                  </a:lnTo>
                  <a:close/>
                </a:path>
              </a:pathLst>
            </a:custGeom>
            <a:solidFill>
              <a:srgbClr val="921F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08482" y="1890522"/>
              <a:ext cx="469900" cy="469900"/>
            </a:xfrm>
            <a:custGeom>
              <a:avLst/>
              <a:gdLst/>
              <a:ahLst/>
              <a:cxnLst/>
              <a:rect l="l" t="t" r="r" b="b"/>
              <a:pathLst>
                <a:path w="469900" h="469900">
                  <a:moveTo>
                    <a:pt x="381774" y="0"/>
                  </a:moveTo>
                  <a:lnTo>
                    <a:pt x="87617" y="0"/>
                  </a:lnTo>
                  <a:lnTo>
                    <a:pt x="53513" y="6887"/>
                  </a:lnTo>
                  <a:lnTo>
                    <a:pt x="25663" y="25669"/>
                  </a:lnTo>
                  <a:lnTo>
                    <a:pt x="6885" y="53524"/>
                  </a:lnTo>
                  <a:lnTo>
                    <a:pt x="0" y="87629"/>
                  </a:lnTo>
                  <a:lnTo>
                    <a:pt x="0" y="381762"/>
                  </a:lnTo>
                  <a:lnTo>
                    <a:pt x="6885" y="415867"/>
                  </a:lnTo>
                  <a:lnTo>
                    <a:pt x="25663" y="443722"/>
                  </a:lnTo>
                  <a:lnTo>
                    <a:pt x="53513" y="462504"/>
                  </a:lnTo>
                  <a:lnTo>
                    <a:pt x="87617" y="469391"/>
                  </a:lnTo>
                  <a:lnTo>
                    <a:pt x="381774" y="469391"/>
                  </a:lnTo>
                  <a:lnTo>
                    <a:pt x="415878" y="462504"/>
                  </a:lnTo>
                  <a:lnTo>
                    <a:pt x="443728" y="443722"/>
                  </a:lnTo>
                  <a:lnTo>
                    <a:pt x="462506" y="415867"/>
                  </a:lnTo>
                  <a:lnTo>
                    <a:pt x="469392" y="381762"/>
                  </a:lnTo>
                  <a:lnTo>
                    <a:pt x="469392" y="87629"/>
                  </a:lnTo>
                  <a:lnTo>
                    <a:pt x="462506" y="53524"/>
                  </a:lnTo>
                  <a:lnTo>
                    <a:pt x="443728" y="25669"/>
                  </a:lnTo>
                  <a:lnTo>
                    <a:pt x="415878" y="6887"/>
                  </a:lnTo>
                  <a:lnTo>
                    <a:pt x="381774" y="0"/>
                  </a:lnTo>
                  <a:close/>
                </a:path>
              </a:pathLst>
            </a:custGeom>
            <a:solidFill>
              <a:srgbClr val="7907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08482" y="1890522"/>
              <a:ext cx="469900" cy="469900"/>
            </a:xfrm>
            <a:custGeom>
              <a:avLst/>
              <a:gdLst/>
              <a:ahLst/>
              <a:cxnLst/>
              <a:rect l="l" t="t" r="r" b="b"/>
              <a:pathLst>
                <a:path w="469900" h="469900">
                  <a:moveTo>
                    <a:pt x="0" y="87629"/>
                  </a:moveTo>
                  <a:lnTo>
                    <a:pt x="6885" y="53524"/>
                  </a:lnTo>
                  <a:lnTo>
                    <a:pt x="25663" y="25669"/>
                  </a:lnTo>
                  <a:lnTo>
                    <a:pt x="53513" y="6887"/>
                  </a:lnTo>
                  <a:lnTo>
                    <a:pt x="87617" y="0"/>
                  </a:lnTo>
                  <a:lnTo>
                    <a:pt x="381774" y="0"/>
                  </a:lnTo>
                  <a:lnTo>
                    <a:pt x="415878" y="6887"/>
                  </a:lnTo>
                  <a:lnTo>
                    <a:pt x="443728" y="25669"/>
                  </a:lnTo>
                  <a:lnTo>
                    <a:pt x="462506" y="53524"/>
                  </a:lnTo>
                  <a:lnTo>
                    <a:pt x="469392" y="87629"/>
                  </a:lnTo>
                  <a:lnTo>
                    <a:pt x="469392" y="381762"/>
                  </a:lnTo>
                  <a:lnTo>
                    <a:pt x="462506" y="415867"/>
                  </a:lnTo>
                  <a:lnTo>
                    <a:pt x="443728" y="443722"/>
                  </a:lnTo>
                  <a:lnTo>
                    <a:pt x="415878" y="462504"/>
                  </a:lnTo>
                  <a:lnTo>
                    <a:pt x="381774" y="469391"/>
                  </a:lnTo>
                  <a:lnTo>
                    <a:pt x="87617" y="469391"/>
                  </a:lnTo>
                  <a:lnTo>
                    <a:pt x="53513" y="462504"/>
                  </a:lnTo>
                  <a:lnTo>
                    <a:pt x="25663" y="443722"/>
                  </a:lnTo>
                  <a:lnTo>
                    <a:pt x="6885" y="415867"/>
                  </a:lnTo>
                  <a:lnTo>
                    <a:pt x="0" y="381762"/>
                  </a:lnTo>
                  <a:lnTo>
                    <a:pt x="0" y="87629"/>
                  </a:lnTo>
                  <a:close/>
                </a:path>
              </a:pathLst>
            </a:custGeom>
            <a:ln w="7620">
              <a:solidFill>
                <a:srgbClr val="921F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981557" y="1910283"/>
            <a:ext cx="121285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 b="0" spc="-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1</a:t>
            </a:r>
            <a:endParaRPr sz="2150">
              <a:latin typeface="Yanone Kaffeesatz Thin"/>
              <a:cs typeface="Yanone Kaffeesatz Thi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77033" y="1842261"/>
            <a:ext cx="11671935" cy="1398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Illegality</a:t>
            </a:r>
            <a:r>
              <a:rPr sz="180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(Ex</a:t>
            </a:r>
            <a:r>
              <a:rPr sz="180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Turpi</a:t>
            </a:r>
            <a:r>
              <a:rPr sz="18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Causa)</a:t>
            </a:r>
            <a:endParaRPr sz="1800">
              <a:latin typeface="Yanone Kaffeesatz Thin"/>
              <a:cs typeface="Yanone Kaffeesatz Thin"/>
            </a:endParaRPr>
          </a:p>
          <a:p>
            <a:pPr marL="12700" marR="5080" algn="just">
              <a:lnSpc>
                <a:spcPct val="135300"/>
              </a:lnSpc>
              <a:spcBef>
                <a:spcPts val="855"/>
              </a:spcBef>
            </a:pPr>
            <a:r>
              <a:rPr sz="1600" b="0" spc="25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defense</a:t>
            </a:r>
            <a:r>
              <a:rPr sz="160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illegality,</a:t>
            </a:r>
            <a:r>
              <a:rPr sz="160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or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ex</a:t>
            </a:r>
            <a:r>
              <a:rPr sz="160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turpi</a:t>
            </a:r>
            <a:r>
              <a:rPr sz="1600" b="0" spc="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causa</a:t>
            </a:r>
            <a:r>
              <a:rPr sz="160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non</a:t>
            </a:r>
            <a:r>
              <a:rPr sz="160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oritur</a:t>
            </a:r>
            <a:r>
              <a:rPr sz="1600" b="0" spc="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actio,</a:t>
            </a:r>
            <a:r>
              <a:rPr sz="160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prevents</a:t>
            </a:r>
            <a:r>
              <a:rPr sz="160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60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claimant</a:t>
            </a:r>
            <a:r>
              <a:rPr sz="160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from</a:t>
            </a:r>
            <a:r>
              <a:rPr sz="160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pursuing</a:t>
            </a:r>
            <a:r>
              <a:rPr sz="160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60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claim</a:t>
            </a:r>
            <a:r>
              <a:rPr sz="160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if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1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it</a:t>
            </a:r>
            <a:r>
              <a:rPr sz="160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arises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from</a:t>
            </a:r>
            <a:r>
              <a:rPr sz="160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their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own</a:t>
            </a:r>
            <a:r>
              <a:rPr sz="160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illegal</a:t>
            </a:r>
            <a:r>
              <a:rPr sz="1600" b="0" spc="1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act.</a:t>
            </a:r>
            <a:r>
              <a:rPr sz="160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60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Pitts</a:t>
            </a:r>
            <a:r>
              <a:rPr sz="160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</a:t>
            </a:r>
            <a:r>
              <a:rPr sz="160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Hunt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-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[1991]</a:t>
            </a:r>
            <a:r>
              <a:rPr sz="160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-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1</a:t>
            </a:r>
            <a:r>
              <a:rPr sz="160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QB</a:t>
            </a:r>
            <a:r>
              <a:rPr sz="160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24,</a:t>
            </a:r>
            <a:r>
              <a:rPr sz="160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Court</a:t>
            </a:r>
            <a:r>
              <a:rPr sz="1600" b="0" spc="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60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Appeal</a:t>
            </a:r>
            <a:r>
              <a:rPr sz="160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denied</a:t>
            </a:r>
            <a:r>
              <a:rPr sz="160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60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claim</a:t>
            </a:r>
            <a:r>
              <a:rPr sz="160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by</a:t>
            </a:r>
            <a:r>
              <a:rPr sz="160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60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passenger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who</a:t>
            </a:r>
            <a:r>
              <a:rPr sz="160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encouraged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60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drunk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driver,</a:t>
            </a:r>
            <a:r>
              <a:rPr sz="160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emphasising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that</a:t>
            </a:r>
            <a:r>
              <a:rPr sz="1600" b="0" spc="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public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policy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prevents</a:t>
            </a:r>
            <a:r>
              <a:rPr sz="160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individuals</a:t>
            </a:r>
            <a:r>
              <a:rPr sz="160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from</a:t>
            </a:r>
            <a:r>
              <a:rPr sz="160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profiting</a:t>
            </a:r>
            <a:r>
              <a:rPr sz="1600" b="0" spc="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from</a:t>
            </a:r>
            <a:r>
              <a:rPr sz="160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their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own</a:t>
            </a:r>
            <a:r>
              <a:rPr sz="160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wrongdoing.</a:t>
            </a:r>
            <a:endParaRPr sz="1600">
              <a:latin typeface="Yanone Kaffeesatz Thin"/>
              <a:cs typeface="Yanone Kaffeesatz Thin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804672" y="3927347"/>
            <a:ext cx="1179830" cy="477520"/>
            <a:chOff x="804672" y="3927347"/>
            <a:chExt cx="1179830" cy="477520"/>
          </a:xfrm>
        </p:grpSpPr>
        <p:sp>
          <p:nvSpPr>
            <p:cNvPr id="10" name="object 10"/>
            <p:cNvSpPr/>
            <p:nvPr/>
          </p:nvSpPr>
          <p:spPr>
            <a:xfrm>
              <a:off x="1254252" y="4154423"/>
              <a:ext cx="730250" cy="22860"/>
            </a:xfrm>
            <a:custGeom>
              <a:avLst/>
              <a:gdLst/>
              <a:ahLst/>
              <a:cxnLst/>
              <a:rect l="l" t="t" r="r" b="b"/>
              <a:pathLst>
                <a:path w="730250" h="22860">
                  <a:moveTo>
                    <a:pt x="724916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60"/>
                  </a:lnTo>
                  <a:lnTo>
                    <a:pt x="724916" y="22860"/>
                  </a:lnTo>
                  <a:lnTo>
                    <a:pt x="729996" y="17779"/>
                  </a:lnTo>
                  <a:lnTo>
                    <a:pt x="729996" y="5079"/>
                  </a:lnTo>
                  <a:lnTo>
                    <a:pt x="724916" y="0"/>
                  </a:lnTo>
                  <a:close/>
                </a:path>
              </a:pathLst>
            </a:custGeom>
            <a:solidFill>
              <a:srgbClr val="921F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08482" y="3931157"/>
              <a:ext cx="469900" cy="469900"/>
            </a:xfrm>
            <a:custGeom>
              <a:avLst/>
              <a:gdLst/>
              <a:ahLst/>
              <a:cxnLst/>
              <a:rect l="l" t="t" r="r" b="b"/>
              <a:pathLst>
                <a:path w="469900" h="469900">
                  <a:moveTo>
                    <a:pt x="381774" y="0"/>
                  </a:moveTo>
                  <a:lnTo>
                    <a:pt x="87617" y="0"/>
                  </a:lnTo>
                  <a:lnTo>
                    <a:pt x="53513" y="6887"/>
                  </a:lnTo>
                  <a:lnTo>
                    <a:pt x="25663" y="25669"/>
                  </a:lnTo>
                  <a:lnTo>
                    <a:pt x="6885" y="53524"/>
                  </a:lnTo>
                  <a:lnTo>
                    <a:pt x="0" y="87629"/>
                  </a:lnTo>
                  <a:lnTo>
                    <a:pt x="0" y="381762"/>
                  </a:lnTo>
                  <a:lnTo>
                    <a:pt x="6885" y="415867"/>
                  </a:lnTo>
                  <a:lnTo>
                    <a:pt x="25663" y="443722"/>
                  </a:lnTo>
                  <a:lnTo>
                    <a:pt x="53513" y="462504"/>
                  </a:lnTo>
                  <a:lnTo>
                    <a:pt x="87617" y="469391"/>
                  </a:lnTo>
                  <a:lnTo>
                    <a:pt x="381774" y="469391"/>
                  </a:lnTo>
                  <a:lnTo>
                    <a:pt x="415878" y="462504"/>
                  </a:lnTo>
                  <a:lnTo>
                    <a:pt x="443728" y="443722"/>
                  </a:lnTo>
                  <a:lnTo>
                    <a:pt x="462506" y="415867"/>
                  </a:lnTo>
                  <a:lnTo>
                    <a:pt x="469392" y="381762"/>
                  </a:lnTo>
                  <a:lnTo>
                    <a:pt x="469392" y="87629"/>
                  </a:lnTo>
                  <a:lnTo>
                    <a:pt x="462506" y="53524"/>
                  </a:lnTo>
                  <a:lnTo>
                    <a:pt x="443728" y="25669"/>
                  </a:lnTo>
                  <a:lnTo>
                    <a:pt x="415878" y="6887"/>
                  </a:lnTo>
                  <a:lnTo>
                    <a:pt x="381774" y="0"/>
                  </a:lnTo>
                  <a:close/>
                </a:path>
              </a:pathLst>
            </a:custGeom>
            <a:solidFill>
              <a:srgbClr val="7907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08482" y="3931157"/>
              <a:ext cx="469900" cy="469900"/>
            </a:xfrm>
            <a:custGeom>
              <a:avLst/>
              <a:gdLst/>
              <a:ahLst/>
              <a:cxnLst/>
              <a:rect l="l" t="t" r="r" b="b"/>
              <a:pathLst>
                <a:path w="469900" h="469900">
                  <a:moveTo>
                    <a:pt x="0" y="87629"/>
                  </a:moveTo>
                  <a:lnTo>
                    <a:pt x="6885" y="53524"/>
                  </a:lnTo>
                  <a:lnTo>
                    <a:pt x="25663" y="25669"/>
                  </a:lnTo>
                  <a:lnTo>
                    <a:pt x="53513" y="6887"/>
                  </a:lnTo>
                  <a:lnTo>
                    <a:pt x="87617" y="0"/>
                  </a:lnTo>
                  <a:lnTo>
                    <a:pt x="381774" y="0"/>
                  </a:lnTo>
                  <a:lnTo>
                    <a:pt x="415878" y="6887"/>
                  </a:lnTo>
                  <a:lnTo>
                    <a:pt x="443728" y="25669"/>
                  </a:lnTo>
                  <a:lnTo>
                    <a:pt x="462506" y="53524"/>
                  </a:lnTo>
                  <a:lnTo>
                    <a:pt x="469392" y="87629"/>
                  </a:lnTo>
                  <a:lnTo>
                    <a:pt x="469392" y="381762"/>
                  </a:lnTo>
                  <a:lnTo>
                    <a:pt x="462506" y="415867"/>
                  </a:lnTo>
                  <a:lnTo>
                    <a:pt x="443728" y="443722"/>
                  </a:lnTo>
                  <a:lnTo>
                    <a:pt x="415878" y="462504"/>
                  </a:lnTo>
                  <a:lnTo>
                    <a:pt x="381774" y="469391"/>
                  </a:lnTo>
                  <a:lnTo>
                    <a:pt x="87617" y="469391"/>
                  </a:lnTo>
                  <a:lnTo>
                    <a:pt x="53513" y="462504"/>
                  </a:lnTo>
                  <a:lnTo>
                    <a:pt x="25663" y="443722"/>
                  </a:lnTo>
                  <a:lnTo>
                    <a:pt x="6885" y="415867"/>
                  </a:lnTo>
                  <a:lnTo>
                    <a:pt x="0" y="381762"/>
                  </a:lnTo>
                  <a:lnTo>
                    <a:pt x="0" y="87629"/>
                  </a:lnTo>
                  <a:close/>
                </a:path>
              </a:pathLst>
            </a:custGeom>
            <a:ln w="7620">
              <a:solidFill>
                <a:srgbClr val="921F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56259" y="3952494"/>
            <a:ext cx="172085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0" spc="1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2</a:t>
            </a:r>
            <a:endParaRPr sz="2150">
              <a:latin typeface="Yanone Kaffeesatz Thin"/>
              <a:cs typeface="Yanone Kaffeesatz Thi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77033" y="3883914"/>
            <a:ext cx="11686540" cy="1398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Necessity</a:t>
            </a:r>
            <a:endParaRPr sz="1800" dirty="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5300"/>
              </a:lnSpc>
              <a:spcBef>
                <a:spcPts val="855"/>
              </a:spcBef>
            </a:pPr>
            <a:r>
              <a:rPr sz="160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Necessity</a:t>
            </a:r>
            <a:r>
              <a:rPr sz="1600" b="0" spc="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as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60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defense</a:t>
            </a:r>
            <a:r>
              <a:rPr sz="160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argues</a:t>
            </a:r>
            <a:r>
              <a:rPr sz="160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that</a:t>
            </a:r>
            <a:r>
              <a:rPr sz="160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defendant's</a:t>
            </a:r>
            <a:r>
              <a:rPr sz="160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actions,</a:t>
            </a:r>
            <a:r>
              <a:rPr sz="1600" b="0" spc="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though</a:t>
            </a:r>
            <a:r>
              <a:rPr sz="1600" b="0" spc="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normally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unlawful,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were</a:t>
            </a:r>
            <a:r>
              <a:rPr sz="160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necessary</a:t>
            </a:r>
            <a:r>
              <a:rPr sz="1600" b="0" spc="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60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prevent</a:t>
            </a:r>
            <a:r>
              <a:rPr sz="1600" b="0" spc="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greater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harm.</a:t>
            </a:r>
            <a:r>
              <a:rPr sz="160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 </a:t>
            </a:r>
            <a:r>
              <a:rPr sz="160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case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Southwark</a:t>
            </a:r>
            <a:r>
              <a:rPr sz="160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London</a:t>
            </a:r>
            <a:r>
              <a:rPr sz="160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Borough</a:t>
            </a:r>
            <a:r>
              <a:rPr sz="1600" b="0" spc="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Council</a:t>
            </a:r>
            <a:r>
              <a:rPr sz="1600" b="0" spc="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</a:t>
            </a:r>
            <a:r>
              <a:rPr sz="160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Williams</a:t>
            </a:r>
            <a:r>
              <a:rPr sz="160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-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[1971]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Ch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734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limited</a:t>
            </a:r>
            <a:r>
              <a:rPr sz="160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this</a:t>
            </a:r>
            <a:r>
              <a:rPr sz="160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defense</a:t>
            </a:r>
            <a:r>
              <a:rPr sz="160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60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civil</a:t>
            </a:r>
            <a:r>
              <a:rPr sz="160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law,</a:t>
            </a:r>
            <a:r>
              <a:rPr sz="160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holding</a:t>
            </a:r>
            <a:r>
              <a:rPr sz="160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that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necessity</a:t>
            </a:r>
            <a:r>
              <a:rPr sz="1600" b="0" spc="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cannot </a:t>
            </a:r>
            <a:r>
              <a:rPr sz="1600" b="0" spc="1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justify</a:t>
            </a:r>
            <a:r>
              <a:rPr sz="1600" b="0" spc="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trespass</a:t>
            </a:r>
            <a:r>
              <a:rPr sz="1600" b="0" spc="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another's</a:t>
            </a:r>
            <a:r>
              <a:rPr sz="160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property</a:t>
            </a:r>
            <a:r>
              <a:rPr sz="1600" b="0" spc="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except</a:t>
            </a:r>
            <a:r>
              <a:rPr sz="160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extreme</a:t>
            </a:r>
            <a:r>
              <a:rPr sz="160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circumstances.</a:t>
            </a:r>
            <a:endParaRPr sz="1600" dirty="0">
              <a:latin typeface="Yanone Kaffeesatz Thin"/>
              <a:cs typeface="Yanone Kaffeesatz Thi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804672" y="5969508"/>
            <a:ext cx="1179830" cy="477520"/>
            <a:chOff x="804672" y="5969508"/>
            <a:chExt cx="1179830" cy="477520"/>
          </a:xfrm>
        </p:grpSpPr>
        <p:sp>
          <p:nvSpPr>
            <p:cNvPr id="16" name="object 16"/>
            <p:cNvSpPr/>
            <p:nvPr/>
          </p:nvSpPr>
          <p:spPr>
            <a:xfrm>
              <a:off x="1254252" y="6195060"/>
              <a:ext cx="730250" cy="22860"/>
            </a:xfrm>
            <a:custGeom>
              <a:avLst/>
              <a:gdLst/>
              <a:ahLst/>
              <a:cxnLst/>
              <a:rect l="l" t="t" r="r" b="b"/>
              <a:pathLst>
                <a:path w="730250" h="22860">
                  <a:moveTo>
                    <a:pt x="724916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59"/>
                  </a:lnTo>
                  <a:lnTo>
                    <a:pt x="724916" y="22859"/>
                  </a:lnTo>
                  <a:lnTo>
                    <a:pt x="729996" y="17779"/>
                  </a:lnTo>
                  <a:lnTo>
                    <a:pt x="729996" y="5079"/>
                  </a:lnTo>
                  <a:lnTo>
                    <a:pt x="724916" y="0"/>
                  </a:lnTo>
                  <a:close/>
                </a:path>
              </a:pathLst>
            </a:custGeom>
            <a:solidFill>
              <a:srgbClr val="921F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08482" y="5973318"/>
              <a:ext cx="469900" cy="469900"/>
            </a:xfrm>
            <a:custGeom>
              <a:avLst/>
              <a:gdLst/>
              <a:ahLst/>
              <a:cxnLst/>
              <a:rect l="l" t="t" r="r" b="b"/>
              <a:pathLst>
                <a:path w="469900" h="469900">
                  <a:moveTo>
                    <a:pt x="381774" y="0"/>
                  </a:moveTo>
                  <a:lnTo>
                    <a:pt x="87617" y="0"/>
                  </a:lnTo>
                  <a:lnTo>
                    <a:pt x="53513" y="6887"/>
                  </a:lnTo>
                  <a:lnTo>
                    <a:pt x="25663" y="25669"/>
                  </a:lnTo>
                  <a:lnTo>
                    <a:pt x="6885" y="53524"/>
                  </a:lnTo>
                  <a:lnTo>
                    <a:pt x="0" y="87629"/>
                  </a:lnTo>
                  <a:lnTo>
                    <a:pt x="0" y="381761"/>
                  </a:lnTo>
                  <a:lnTo>
                    <a:pt x="6885" y="415867"/>
                  </a:lnTo>
                  <a:lnTo>
                    <a:pt x="25663" y="443722"/>
                  </a:lnTo>
                  <a:lnTo>
                    <a:pt x="53513" y="462504"/>
                  </a:lnTo>
                  <a:lnTo>
                    <a:pt x="87617" y="469391"/>
                  </a:lnTo>
                  <a:lnTo>
                    <a:pt x="381774" y="469391"/>
                  </a:lnTo>
                  <a:lnTo>
                    <a:pt x="415878" y="462504"/>
                  </a:lnTo>
                  <a:lnTo>
                    <a:pt x="443728" y="443722"/>
                  </a:lnTo>
                  <a:lnTo>
                    <a:pt x="462506" y="415867"/>
                  </a:lnTo>
                  <a:lnTo>
                    <a:pt x="469392" y="381761"/>
                  </a:lnTo>
                  <a:lnTo>
                    <a:pt x="469392" y="87629"/>
                  </a:lnTo>
                  <a:lnTo>
                    <a:pt x="462506" y="53524"/>
                  </a:lnTo>
                  <a:lnTo>
                    <a:pt x="443728" y="25669"/>
                  </a:lnTo>
                  <a:lnTo>
                    <a:pt x="415878" y="6887"/>
                  </a:lnTo>
                  <a:lnTo>
                    <a:pt x="381774" y="0"/>
                  </a:lnTo>
                  <a:close/>
                </a:path>
              </a:pathLst>
            </a:custGeom>
            <a:solidFill>
              <a:srgbClr val="7907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08482" y="5973318"/>
              <a:ext cx="469900" cy="469900"/>
            </a:xfrm>
            <a:custGeom>
              <a:avLst/>
              <a:gdLst/>
              <a:ahLst/>
              <a:cxnLst/>
              <a:rect l="l" t="t" r="r" b="b"/>
              <a:pathLst>
                <a:path w="469900" h="469900">
                  <a:moveTo>
                    <a:pt x="0" y="87629"/>
                  </a:moveTo>
                  <a:lnTo>
                    <a:pt x="6885" y="53524"/>
                  </a:lnTo>
                  <a:lnTo>
                    <a:pt x="25663" y="25669"/>
                  </a:lnTo>
                  <a:lnTo>
                    <a:pt x="53513" y="6887"/>
                  </a:lnTo>
                  <a:lnTo>
                    <a:pt x="87617" y="0"/>
                  </a:lnTo>
                  <a:lnTo>
                    <a:pt x="381774" y="0"/>
                  </a:lnTo>
                  <a:lnTo>
                    <a:pt x="415878" y="6887"/>
                  </a:lnTo>
                  <a:lnTo>
                    <a:pt x="443728" y="25669"/>
                  </a:lnTo>
                  <a:lnTo>
                    <a:pt x="462506" y="53524"/>
                  </a:lnTo>
                  <a:lnTo>
                    <a:pt x="469392" y="87629"/>
                  </a:lnTo>
                  <a:lnTo>
                    <a:pt x="469392" y="381761"/>
                  </a:lnTo>
                  <a:lnTo>
                    <a:pt x="462506" y="415867"/>
                  </a:lnTo>
                  <a:lnTo>
                    <a:pt x="443728" y="443722"/>
                  </a:lnTo>
                  <a:lnTo>
                    <a:pt x="415878" y="462504"/>
                  </a:lnTo>
                  <a:lnTo>
                    <a:pt x="381774" y="469391"/>
                  </a:lnTo>
                  <a:lnTo>
                    <a:pt x="87617" y="469391"/>
                  </a:lnTo>
                  <a:lnTo>
                    <a:pt x="53513" y="462504"/>
                  </a:lnTo>
                  <a:lnTo>
                    <a:pt x="25663" y="443722"/>
                  </a:lnTo>
                  <a:lnTo>
                    <a:pt x="6885" y="415867"/>
                  </a:lnTo>
                  <a:lnTo>
                    <a:pt x="0" y="381761"/>
                  </a:lnTo>
                  <a:lnTo>
                    <a:pt x="0" y="87629"/>
                  </a:lnTo>
                  <a:close/>
                </a:path>
              </a:pathLst>
            </a:custGeom>
            <a:ln w="7620">
              <a:solidFill>
                <a:srgbClr val="921F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959307" y="5994019"/>
            <a:ext cx="166370" cy="353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b="0" spc="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3</a:t>
            </a:r>
            <a:endParaRPr sz="2150">
              <a:latin typeface="Yanone Kaffeesatz Thin"/>
              <a:cs typeface="Yanone Kaffeesatz Thi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177033" y="5925134"/>
            <a:ext cx="11612880" cy="1398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Legal</a:t>
            </a:r>
            <a:r>
              <a:rPr sz="180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Implications</a:t>
            </a:r>
            <a:endParaRPr sz="1800" dirty="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5300"/>
              </a:lnSpc>
              <a:spcBef>
                <a:spcPts val="855"/>
              </a:spcBef>
            </a:pPr>
            <a:r>
              <a:rPr sz="160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These</a:t>
            </a:r>
            <a:r>
              <a:rPr sz="160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lang="en-GB" sz="160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defences</a:t>
            </a:r>
            <a:r>
              <a:rPr sz="160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reflect</a:t>
            </a:r>
            <a:r>
              <a:rPr sz="160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law's</a:t>
            </a:r>
            <a:r>
              <a:rPr sz="160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attempt</a:t>
            </a:r>
            <a:r>
              <a:rPr sz="1600" b="0" spc="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balance</a:t>
            </a:r>
            <a:r>
              <a:rPr sz="160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individual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rights</a:t>
            </a:r>
            <a:r>
              <a:rPr sz="160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with</a:t>
            </a:r>
            <a:r>
              <a:rPr sz="160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broader</a:t>
            </a:r>
            <a:r>
              <a:rPr sz="160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societal</a:t>
            </a:r>
            <a:r>
              <a:rPr sz="1600" b="0" spc="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interests.</a:t>
            </a:r>
            <a:r>
              <a:rPr sz="1600" b="0" spc="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While</a:t>
            </a:r>
            <a:r>
              <a:rPr sz="160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illegality</a:t>
            </a:r>
            <a:r>
              <a:rPr sz="160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aims</a:t>
            </a:r>
            <a:r>
              <a:rPr sz="1600" b="0" spc="1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60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maintain the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integrity</a:t>
            </a:r>
            <a:r>
              <a:rPr sz="160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60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legal</a:t>
            </a:r>
            <a:r>
              <a:rPr sz="160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system</a:t>
            </a:r>
            <a:r>
              <a:rPr sz="1600" b="0" spc="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by</a:t>
            </a:r>
            <a:r>
              <a:rPr sz="160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denying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claims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rooted</a:t>
            </a:r>
            <a:r>
              <a:rPr sz="1600" b="0" spc="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unlawful</a:t>
            </a:r>
            <a:r>
              <a:rPr sz="160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conduct,</a:t>
            </a:r>
            <a:r>
              <a:rPr sz="1600" b="0" spc="10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necessity</a:t>
            </a:r>
            <a:r>
              <a:rPr sz="160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recognises</a:t>
            </a:r>
            <a:r>
              <a:rPr sz="1600" b="0" spc="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that</a:t>
            </a:r>
            <a:r>
              <a:rPr sz="160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60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rare</a:t>
            </a:r>
            <a:r>
              <a:rPr sz="160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instances,</a:t>
            </a:r>
            <a:r>
              <a:rPr sz="160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breaking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0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law</a:t>
            </a:r>
            <a:r>
              <a:rPr sz="160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may</a:t>
            </a:r>
            <a:r>
              <a:rPr sz="160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be</a:t>
            </a:r>
            <a:r>
              <a:rPr sz="160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justified</a:t>
            </a:r>
            <a:r>
              <a:rPr sz="1600" b="0" spc="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60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prevent</a:t>
            </a:r>
            <a:r>
              <a:rPr sz="1600" b="0" spc="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greater</a:t>
            </a:r>
            <a:r>
              <a:rPr sz="160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0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harm.</a:t>
            </a:r>
            <a:endParaRPr sz="1600" dirty="0">
              <a:latin typeface="Yanone Kaffeesatz Thin"/>
              <a:cs typeface="Yanone Kaffeesatz Thin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C0F82AD-1C1D-009D-73EE-329CE92F2F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7538" y="7772360"/>
            <a:ext cx="1822862" cy="457240"/>
          </a:xfrm>
          <a:prstGeom prst="rect">
            <a:avLst/>
          </a:prstGeom>
        </p:spPr>
      </p:pic>
      <p:sp>
        <p:nvSpPr>
          <p:cNvPr id="25" name="Date Placeholder 24">
            <a:extLst>
              <a:ext uri="{FF2B5EF4-FFF2-40B4-BE49-F238E27FC236}">
                <a16:creationId xmlns:a16="http://schemas.microsoft.com/office/drawing/2014/main" id="{28B39414-1CB4-E153-78EE-788421E3687D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Footer Placeholder 25">
            <a:extLst>
              <a:ext uri="{FF2B5EF4-FFF2-40B4-BE49-F238E27FC236}">
                <a16:creationId xmlns:a16="http://schemas.microsoft.com/office/drawing/2014/main" id="{5663EE4E-7458-C735-2BF2-BC5D313F0D9D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61A6C750-6838-CF0B-C0DF-0CC6FE7B75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3450" y="552958"/>
            <a:ext cx="9782150" cy="589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700" spc="375" dirty="0"/>
              <a:t>Statutory</a:t>
            </a:r>
            <a:r>
              <a:rPr sz="3700" spc="80" dirty="0"/>
              <a:t> </a:t>
            </a:r>
            <a:r>
              <a:rPr sz="3700" spc="370" dirty="0"/>
              <a:t>Authority</a:t>
            </a:r>
            <a:r>
              <a:rPr sz="3700" spc="80" dirty="0"/>
              <a:t> </a:t>
            </a:r>
            <a:r>
              <a:rPr sz="3700" spc="459" dirty="0"/>
              <a:t>and</a:t>
            </a:r>
            <a:r>
              <a:rPr sz="3700" spc="65" dirty="0"/>
              <a:t> </a:t>
            </a:r>
            <a:r>
              <a:rPr sz="3700" i="1" spc="495" dirty="0"/>
              <a:t>Ex</a:t>
            </a:r>
            <a:r>
              <a:rPr sz="3700" i="1" spc="75" dirty="0"/>
              <a:t> </a:t>
            </a:r>
            <a:r>
              <a:rPr sz="3700" i="1" spc="450" dirty="0"/>
              <a:t>Turpi</a:t>
            </a:r>
            <a:r>
              <a:rPr sz="3700" i="1" spc="60" dirty="0"/>
              <a:t> </a:t>
            </a:r>
            <a:r>
              <a:rPr sz="3700" i="1" spc="490" dirty="0"/>
              <a:t>Causa</a:t>
            </a:r>
            <a:endParaRPr sz="3700" i="1" dirty="0"/>
          </a:p>
        </p:txBody>
      </p:sp>
      <p:grpSp>
        <p:nvGrpSpPr>
          <p:cNvPr id="3" name="object 3"/>
          <p:cNvGrpSpPr/>
          <p:nvPr/>
        </p:nvGrpSpPr>
        <p:grpSpPr>
          <a:xfrm>
            <a:off x="743712" y="1601724"/>
            <a:ext cx="6469380" cy="2920365"/>
            <a:chOff x="743712" y="1601724"/>
            <a:chExt cx="6469380" cy="2920365"/>
          </a:xfrm>
        </p:grpSpPr>
        <p:sp>
          <p:nvSpPr>
            <p:cNvPr id="4" name="object 4"/>
            <p:cNvSpPr/>
            <p:nvPr/>
          </p:nvSpPr>
          <p:spPr>
            <a:xfrm>
              <a:off x="747522" y="1605534"/>
              <a:ext cx="6461760" cy="2912745"/>
            </a:xfrm>
            <a:custGeom>
              <a:avLst/>
              <a:gdLst/>
              <a:ahLst/>
              <a:cxnLst/>
              <a:rect l="l" t="t" r="r" b="b"/>
              <a:pathLst>
                <a:path w="6461759" h="2912745">
                  <a:moveTo>
                    <a:pt x="6372225" y="0"/>
                  </a:moveTo>
                  <a:lnTo>
                    <a:pt x="89560" y="0"/>
                  </a:lnTo>
                  <a:lnTo>
                    <a:pt x="54697" y="7042"/>
                  </a:lnTo>
                  <a:lnTo>
                    <a:pt x="26230" y="26241"/>
                  </a:lnTo>
                  <a:lnTo>
                    <a:pt x="7037" y="54703"/>
                  </a:lnTo>
                  <a:lnTo>
                    <a:pt x="0" y="89535"/>
                  </a:lnTo>
                  <a:lnTo>
                    <a:pt x="0" y="2822829"/>
                  </a:lnTo>
                  <a:lnTo>
                    <a:pt x="7037" y="2857660"/>
                  </a:lnTo>
                  <a:lnTo>
                    <a:pt x="26230" y="2886122"/>
                  </a:lnTo>
                  <a:lnTo>
                    <a:pt x="54697" y="2905321"/>
                  </a:lnTo>
                  <a:lnTo>
                    <a:pt x="89560" y="2912364"/>
                  </a:lnTo>
                  <a:lnTo>
                    <a:pt x="6372225" y="2912364"/>
                  </a:lnTo>
                  <a:lnTo>
                    <a:pt x="6407056" y="2905321"/>
                  </a:lnTo>
                  <a:lnTo>
                    <a:pt x="6435518" y="2886122"/>
                  </a:lnTo>
                  <a:lnTo>
                    <a:pt x="6454717" y="2857660"/>
                  </a:lnTo>
                  <a:lnTo>
                    <a:pt x="6461759" y="2822829"/>
                  </a:lnTo>
                  <a:lnTo>
                    <a:pt x="6461759" y="89535"/>
                  </a:lnTo>
                  <a:lnTo>
                    <a:pt x="6454717" y="54703"/>
                  </a:lnTo>
                  <a:lnTo>
                    <a:pt x="6435518" y="26241"/>
                  </a:lnTo>
                  <a:lnTo>
                    <a:pt x="6407056" y="7042"/>
                  </a:lnTo>
                  <a:lnTo>
                    <a:pt x="6372225" y="0"/>
                  </a:lnTo>
                  <a:close/>
                </a:path>
              </a:pathLst>
            </a:custGeom>
            <a:solidFill>
              <a:srgbClr val="7907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47522" y="1605534"/>
              <a:ext cx="6461760" cy="2912745"/>
            </a:xfrm>
            <a:custGeom>
              <a:avLst/>
              <a:gdLst/>
              <a:ahLst/>
              <a:cxnLst/>
              <a:rect l="l" t="t" r="r" b="b"/>
              <a:pathLst>
                <a:path w="6461759" h="2912745">
                  <a:moveTo>
                    <a:pt x="0" y="89535"/>
                  </a:moveTo>
                  <a:lnTo>
                    <a:pt x="7037" y="54703"/>
                  </a:lnTo>
                  <a:lnTo>
                    <a:pt x="26230" y="26241"/>
                  </a:lnTo>
                  <a:lnTo>
                    <a:pt x="54697" y="7042"/>
                  </a:lnTo>
                  <a:lnTo>
                    <a:pt x="89560" y="0"/>
                  </a:lnTo>
                  <a:lnTo>
                    <a:pt x="6372225" y="0"/>
                  </a:lnTo>
                  <a:lnTo>
                    <a:pt x="6407056" y="7042"/>
                  </a:lnTo>
                  <a:lnTo>
                    <a:pt x="6435518" y="26241"/>
                  </a:lnTo>
                  <a:lnTo>
                    <a:pt x="6454717" y="54703"/>
                  </a:lnTo>
                  <a:lnTo>
                    <a:pt x="6461759" y="89535"/>
                  </a:lnTo>
                  <a:lnTo>
                    <a:pt x="6461759" y="2822829"/>
                  </a:lnTo>
                  <a:lnTo>
                    <a:pt x="6454717" y="2857660"/>
                  </a:lnTo>
                  <a:lnTo>
                    <a:pt x="6435518" y="2886122"/>
                  </a:lnTo>
                  <a:lnTo>
                    <a:pt x="6407056" y="2905321"/>
                  </a:lnTo>
                  <a:lnTo>
                    <a:pt x="6372225" y="2912364"/>
                  </a:lnTo>
                  <a:lnTo>
                    <a:pt x="89560" y="2912364"/>
                  </a:lnTo>
                  <a:lnTo>
                    <a:pt x="54697" y="2905321"/>
                  </a:lnTo>
                  <a:lnTo>
                    <a:pt x="26230" y="2886122"/>
                  </a:lnTo>
                  <a:lnTo>
                    <a:pt x="7037" y="2857660"/>
                  </a:lnTo>
                  <a:lnTo>
                    <a:pt x="0" y="2822829"/>
                  </a:lnTo>
                  <a:lnTo>
                    <a:pt x="0" y="89535"/>
                  </a:lnTo>
                  <a:close/>
                </a:path>
              </a:pathLst>
            </a:custGeom>
            <a:ln w="7620">
              <a:solidFill>
                <a:srgbClr val="921F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54430" y="1798447"/>
            <a:ext cx="6015355" cy="2479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Statutory</a:t>
            </a:r>
            <a:r>
              <a:rPr sz="185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Authority</a:t>
            </a:r>
            <a:endParaRPr sz="185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6400"/>
              </a:lnSpc>
              <a:spcBef>
                <a:spcPts val="900"/>
              </a:spcBef>
            </a:pP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This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defense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shields</a:t>
            </a:r>
            <a:r>
              <a:rPr sz="1650" b="0" spc="-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defendants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from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liability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when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their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actions,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though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causing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harm,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were</a:t>
            </a:r>
            <a:r>
              <a:rPr sz="1650" b="0" spc="-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authorised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by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statute.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Allen</a:t>
            </a:r>
            <a:r>
              <a:rPr sz="1650" b="0" spc="-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Gulf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Oil </a:t>
            </a:r>
            <a:r>
              <a:rPr sz="16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Refining</a:t>
            </a:r>
            <a:r>
              <a:rPr sz="16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Ltd</a:t>
            </a:r>
            <a:r>
              <a:rPr sz="16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-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[1981]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3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1001,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House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Lords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held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that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statutory </a:t>
            </a:r>
            <a:r>
              <a:rPr sz="16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authority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protected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oil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company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from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nuisance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claims,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as </a:t>
            </a:r>
            <a:r>
              <a:rPr sz="16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Parliament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had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authorised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refinery's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construction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operation.</a:t>
            </a:r>
            <a:endParaRPr sz="1650">
              <a:latin typeface="Yanone Kaffeesatz Thin"/>
              <a:cs typeface="Yanone Kaffeesatz Thi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418831" y="1601724"/>
            <a:ext cx="6469380" cy="2920365"/>
            <a:chOff x="7418831" y="1601724"/>
            <a:chExt cx="6469380" cy="2920365"/>
          </a:xfrm>
        </p:grpSpPr>
        <p:sp>
          <p:nvSpPr>
            <p:cNvPr id="8" name="object 8"/>
            <p:cNvSpPr/>
            <p:nvPr/>
          </p:nvSpPr>
          <p:spPr>
            <a:xfrm>
              <a:off x="7422641" y="1605534"/>
              <a:ext cx="6461760" cy="2912745"/>
            </a:xfrm>
            <a:custGeom>
              <a:avLst/>
              <a:gdLst/>
              <a:ahLst/>
              <a:cxnLst/>
              <a:rect l="l" t="t" r="r" b="b"/>
              <a:pathLst>
                <a:path w="6461759" h="2912745">
                  <a:moveTo>
                    <a:pt x="6372225" y="0"/>
                  </a:moveTo>
                  <a:lnTo>
                    <a:pt x="89534" y="0"/>
                  </a:lnTo>
                  <a:lnTo>
                    <a:pt x="54703" y="7042"/>
                  </a:lnTo>
                  <a:lnTo>
                    <a:pt x="26241" y="26241"/>
                  </a:lnTo>
                  <a:lnTo>
                    <a:pt x="7042" y="54703"/>
                  </a:lnTo>
                  <a:lnTo>
                    <a:pt x="0" y="89535"/>
                  </a:lnTo>
                  <a:lnTo>
                    <a:pt x="0" y="2822829"/>
                  </a:lnTo>
                  <a:lnTo>
                    <a:pt x="7042" y="2857660"/>
                  </a:lnTo>
                  <a:lnTo>
                    <a:pt x="26241" y="2886122"/>
                  </a:lnTo>
                  <a:lnTo>
                    <a:pt x="54703" y="2905321"/>
                  </a:lnTo>
                  <a:lnTo>
                    <a:pt x="89534" y="2912364"/>
                  </a:lnTo>
                  <a:lnTo>
                    <a:pt x="6372225" y="2912364"/>
                  </a:lnTo>
                  <a:lnTo>
                    <a:pt x="6407056" y="2905321"/>
                  </a:lnTo>
                  <a:lnTo>
                    <a:pt x="6435518" y="2886122"/>
                  </a:lnTo>
                  <a:lnTo>
                    <a:pt x="6454717" y="2857660"/>
                  </a:lnTo>
                  <a:lnTo>
                    <a:pt x="6461759" y="2822829"/>
                  </a:lnTo>
                  <a:lnTo>
                    <a:pt x="6461759" y="89535"/>
                  </a:lnTo>
                  <a:lnTo>
                    <a:pt x="6454717" y="54703"/>
                  </a:lnTo>
                  <a:lnTo>
                    <a:pt x="6435518" y="26241"/>
                  </a:lnTo>
                  <a:lnTo>
                    <a:pt x="6407056" y="7042"/>
                  </a:lnTo>
                  <a:lnTo>
                    <a:pt x="6372225" y="0"/>
                  </a:lnTo>
                  <a:close/>
                </a:path>
              </a:pathLst>
            </a:custGeom>
            <a:solidFill>
              <a:srgbClr val="7907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22641" y="1605534"/>
              <a:ext cx="6461760" cy="2912745"/>
            </a:xfrm>
            <a:custGeom>
              <a:avLst/>
              <a:gdLst/>
              <a:ahLst/>
              <a:cxnLst/>
              <a:rect l="l" t="t" r="r" b="b"/>
              <a:pathLst>
                <a:path w="6461759" h="2912745">
                  <a:moveTo>
                    <a:pt x="0" y="89535"/>
                  </a:moveTo>
                  <a:lnTo>
                    <a:pt x="7042" y="54703"/>
                  </a:lnTo>
                  <a:lnTo>
                    <a:pt x="26241" y="26241"/>
                  </a:lnTo>
                  <a:lnTo>
                    <a:pt x="54703" y="7042"/>
                  </a:lnTo>
                  <a:lnTo>
                    <a:pt x="89534" y="0"/>
                  </a:lnTo>
                  <a:lnTo>
                    <a:pt x="6372225" y="0"/>
                  </a:lnTo>
                  <a:lnTo>
                    <a:pt x="6407056" y="7042"/>
                  </a:lnTo>
                  <a:lnTo>
                    <a:pt x="6435518" y="26241"/>
                  </a:lnTo>
                  <a:lnTo>
                    <a:pt x="6454717" y="54703"/>
                  </a:lnTo>
                  <a:lnTo>
                    <a:pt x="6461759" y="89535"/>
                  </a:lnTo>
                  <a:lnTo>
                    <a:pt x="6461759" y="2822829"/>
                  </a:lnTo>
                  <a:lnTo>
                    <a:pt x="6454717" y="2857660"/>
                  </a:lnTo>
                  <a:lnTo>
                    <a:pt x="6435518" y="2886122"/>
                  </a:lnTo>
                  <a:lnTo>
                    <a:pt x="6407056" y="2905321"/>
                  </a:lnTo>
                  <a:lnTo>
                    <a:pt x="6372225" y="2912364"/>
                  </a:lnTo>
                  <a:lnTo>
                    <a:pt x="89534" y="2912364"/>
                  </a:lnTo>
                  <a:lnTo>
                    <a:pt x="54703" y="2905321"/>
                  </a:lnTo>
                  <a:lnTo>
                    <a:pt x="26241" y="2886122"/>
                  </a:lnTo>
                  <a:lnTo>
                    <a:pt x="7042" y="2857660"/>
                  </a:lnTo>
                  <a:lnTo>
                    <a:pt x="0" y="2822829"/>
                  </a:lnTo>
                  <a:lnTo>
                    <a:pt x="0" y="89535"/>
                  </a:lnTo>
                  <a:close/>
                </a:path>
              </a:pathLst>
            </a:custGeom>
            <a:ln w="7620">
              <a:solidFill>
                <a:srgbClr val="921F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619057" y="1696910"/>
            <a:ext cx="5992495" cy="27992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b="0" i="1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Ex</a:t>
            </a:r>
            <a:r>
              <a:rPr sz="1850" b="0" i="1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i="1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Turpi</a:t>
            </a:r>
            <a:r>
              <a:rPr sz="1850" b="0" i="1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i="1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Causa</a:t>
            </a:r>
            <a:endParaRPr sz="1850" i="1" dirty="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6400"/>
              </a:lnSpc>
              <a:spcBef>
                <a:spcPts val="900"/>
              </a:spcBef>
            </a:pPr>
            <a:r>
              <a:rPr sz="16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Ex</a:t>
            </a:r>
            <a:r>
              <a:rPr sz="16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turpi</a:t>
            </a:r>
            <a:r>
              <a:rPr sz="16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causa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non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oritur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actio,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meaning</a:t>
            </a:r>
            <a:r>
              <a:rPr sz="1650" b="0" spc="-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"from</a:t>
            </a:r>
            <a:r>
              <a:rPr sz="16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dishonourable </a:t>
            </a: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cause</a:t>
            </a:r>
            <a:r>
              <a:rPr sz="1650" b="0" spc="-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action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does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not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arise,"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is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closely</a:t>
            </a:r>
            <a:r>
              <a:rPr sz="1650" b="0" spc="-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related</a:t>
            </a:r>
            <a:r>
              <a:rPr sz="1650" b="0" spc="-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illegality.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Ashton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</a:t>
            </a:r>
            <a:r>
              <a:rPr sz="16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Turner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-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[1981]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QB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137,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court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denied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claim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by</a:t>
            </a:r>
            <a:r>
              <a:rPr sz="16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burglar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against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his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getaway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driver,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reinforcing</a:t>
            </a:r>
            <a:r>
              <a:rPr sz="16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that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law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will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not</a:t>
            </a:r>
            <a:r>
              <a:rPr sz="16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assist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 </a:t>
            </a:r>
            <a:r>
              <a:rPr sz="16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person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who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grounds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their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cause</a:t>
            </a:r>
            <a:r>
              <a:rPr sz="1650" b="0" spc="-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action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immoral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or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illegal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act.</a:t>
            </a:r>
            <a:endParaRPr sz="1650" dirty="0">
              <a:latin typeface="Yanone Kaffeesatz Thin"/>
              <a:cs typeface="Yanone Kaffeesatz Thi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43712" y="4727447"/>
            <a:ext cx="6469380" cy="2920365"/>
            <a:chOff x="743712" y="4727447"/>
            <a:chExt cx="6469380" cy="2920365"/>
          </a:xfrm>
        </p:grpSpPr>
        <p:sp>
          <p:nvSpPr>
            <p:cNvPr id="12" name="object 12"/>
            <p:cNvSpPr/>
            <p:nvPr/>
          </p:nvSpPr>
          <p:spPr>
            <a:xfrm>
              <a:off x="747522" y="4731257"/>
              <a:ext cx="6461760" cy="2912745"/>
            </a:xfrm>
            <a:custGeom>
              <a:avLst/>
              <a:gdLst/>
              <a:ahLst/>
              <a:cxnLst/>
              <a:rect l="l" t="t" r="r" b="b"/>
              <a:pathLst>
                <a:path w="6461759" h="2912745">
                  <a:moveTo>
                    <a:pt x="6372225" y="0"/>
                  </a:moveTo>
                  <a:lnTo>
                    <a:pt x="89560" y="0"/>
                  </a:lnTo>
                  <a:lnTo>
                    <a:pt x="54697" y="7042"/>
                  </a:lnTo>
                  <a:lnTo>
                    <a:pt x="26230" y="26241"/>
                  </a:lnTo>
                  <a:lnTo>
                    <a:pt x="7037" y="54703"/>
                  </a:lnTo>
                  <a:lnTo>
                    <a:pt x="0" y="89534"/>
                  </a:lnTo>
                  <a:lnTo>
                    <a:pt x="0" y="2822803"/>
                  </a:lnTo>
                  <a:lnTo>
                    <a:pt x="7037" y="2857666"/>
                  </a:lnTo>
                  <a:lnTo>
                    <a:pt x="26230" y="2886133"/>
                  </a:lnTo>
                  <a:lnTo>
                    <a:pt x="54697" y="2905326"/>
                  </a:lnTo>
                  <a:lnTo>
                    <a:pt x="89560" y="2912364"/>
                  </a:lnTo>
                  <a:lnTo>
                    <a:pt x="6372225" y="2912364"/>
                  </a:lnTo>
                  <a:lnTo>
                    <a:pt x="6407056" y="2905326"/>
                  </a:lnTo>
                  <a:lnTo>
                    <a:pt x="6435518" y="2886133"/>
                  </a:lnTo>
                  <a:lnTo>
                    <a:pt x="6454717" y="2857666"/>
                  </a:lnTo>
                  <a:lnTo>
                    <a:pt x="6461759" y="2822803"/>
                  </a:lnTo>
                  <a:lnTo>
                    <a:pt x="6461759" y="89534"/>
                  </a:lnTo>
                  <a:lnTo>
                    <a:pt x="6454717" y="54703"/>
                  </a:lnTo>
                  <a:lnTo>
                    <a:pt x="6435518" y="26241"/>
                  </a:lnTo>
                  <a:lnTo>
                    <a:pt x="6407056" y="7042"/>
                  </a:lnTo>
                  <a:lnTo>
                    <a:pt x="6372225" y="0"/>
                  </a:lnTo>
                  <a:close/>
                </a:path>
              </a:pathLst>
            </a:custGeom>
            <a:solidFill>
              <a:srgbClr val="7907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47522" y="4731257"/>
              <a:ext cx="6461760" cy="2912745"/>
            </a:xfrm>
            <a:custGeom>
              <a:avLst/>
              <a:gdLst/>
              <a:ahLst/>
              <a:cxnLst/>
              <a:rect l="l" t="t" r="r" b="b"/>
              <a:pathLst>
                <a:path w="6461759" h="2912745">
                  <a:moveTo>
                    <a:pt x="0" y="89534"/>
                  </a:moveTo>
                  <a:lnTo>
                    <a:pt x="7037" y="54703"/>
                  </a:lnTo>
                  <a:lnTo>
                    <a:pt x="26230" y="26241"/>
                  </a:lnTo>
                  <a:lnTo>
                    <a:pt x="54697" y="7042"/>
                  </a:lnTo>
                  <a:lnTo>
                    <a:pt x="89560" y="0"/>
                  </a:lnTo>
                  <a:lnTo>
                    <a:pt x="6372225" y="0"/>
                  </a:lnTo>
                  <a:lnTo>
                    <a:pt x="6407056" y="7042"/>
                  </a:lnTo>
                  <a:lnTo>
                    <a:pt x="6435518" y="26241"/>
                  </a:lnTo>
                  <a:lnTo>
                    <a:pt x="6454717" y="54703"/>
                  </a:lnTo>
                  <a:lnTo>
                    <a:pt x="6461759" y="89534"/>
                  </a:lnTo>
                  <a:lnTo>
                    <a:pt x="6461759" y="2822803"/>
                  </a:lnTo>
                  <a:lnTo>
                    <a:pt x="6454717" y="2857666"/>
                  </a:lnTo>
                  <a:lnTo>
                    <a:pt x="6435518" y="2886133"/>
                  </a:lnTo>
                  <a:lnTo>
                    <a:pt x="6407056" y="2905326"/>
                  </a:lnTo>
                  <a:lnTo>
                    <a:pt x="6372225" y="2912364"/>
                  </a:lnTo>
                  <a:lnTo>
                    <a:pt x="89560" y="2912364"/>
                  </a:lnTo>
                  <a:lnTo>
                    <a:pt x="54697" y="2905326"/>
                  </a:lnTo>
                  <a:lnTo>
                    <a:pt x="26230" y="2886133"/>
                  </a:lnTo>
                  <a:lnTo>
                    <a:pt x="7037" y="2857666"/>
                  </a:lnTo>
                  <a:lnTo>
                    <a:pt x="0" y="2822803"/>
                  </a:lnTo>
                  <a:lnTo>
                    <a:pt x="0" y="89534"/>
                  </a:lnTo>
                  <a:close/>
                </a:path>
              </a:pathLst>
            </a:custGeom>
            <a:ln w="7620">
              <a:solidFill>
                <a:srgbClr val="921F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954430" y="4924425"/>
            <a:ext cx="6001385" cy="27992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Legal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Principles</a:t>
            </a:r>
            <a:endParaRPr sz="1850" dirty="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6400"/>
              </a:lnSpc>
              <a:spcBef>
                <a:spcPts val="900"/>
              </a:spcBef>
            </a:pPr>
            <a:r>
              <a:rPr sz="16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These</a:t>
            </a:r>
            <a:r>
              <a:rPr sz="1650" b="0" spc="-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lang="en-GB" sz="16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defences</a:t>
            </a:r>
            <a:r>
              <a:rPr sz="1650" b="0" spc="-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underscore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law's</a:t>
            </a:r>
            <a:r>
              <a:rPr sz="1650" b="0" spc="-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role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upholding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public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policy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legislative</a:t>
            </a:r>
            <a:r>
              <a:rPr sz="1650" b="0" spc="-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intent.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Statutory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authority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recognises</a:t>
            </a:r>
            <a:r>
              <a:rPr sz="1650" b="0" spc="-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that </a:t>
            </a:r>
            <a:r>
              <a:rPr sz="16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some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activities,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though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potentially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harmful,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are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necessary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societal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benefit.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Ex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turpi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causa,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meanwhile,</a:t>
            </a:r>
            <a:r>
              <a:rPr sz="1650" b="0" spc="-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serves</a:t>
            </a:r>
            <a:r>
              <a:rPr sz="1650" b="0" spc="-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maintain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 integrity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legal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system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by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denying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claims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rooted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claimant's</a:t>
            </a:r>
            <a:r>
              <a:rPr sz="1650" b="0" spc="-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own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wrongdoing.</a:t>
            </a:r>
            <a:endParaRPr sz="1650" dirty="0">
              <a:latin typeface="Yanone Kaffeesatz Thin"/>
              <a:cs typeface="Yanone Kaffeesatz Thi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418831" y="4727447"/>
            <a:ext cx="6469380" cy="2920365"/>
            <a:chOff x="7418831" y="4727447"/>
            <a:chExt cx="6469380" cy="2920365"/>
          </a:xfrm>
        </p:grpSpPr>
        <p:sp>
          <p:nvSpPr>
            <p:cNvPr id="16" name="object 16"/>
            <p:cNvSpPr/>
            <p:nvPr/>
          </p:nvSpPr>
          <p:spPr>
            <a:xfrm>
              <a:off x="7422641" y="4731257"/>
              <a:ext cx="6461760" cy="2912745"/>
            </a:xfrm>
            <a:custGeom>
              <a:avLst/>
              <a:gdLst/>
              <a:ahLst/>
              <a:cxnLst/>
              <a:rect l="l" t="t" r="r" b="b"/>
              <a:pathLst>
                <a:path w="6461759" h="2912745">
                  <a:moveTo>
                    <a:pt x="6372225" y="0"/>
                  </a:moveTo>
                  <a:lnTo>
                    <a:pt x="89534" y="0"/>
                  </a:lnTo>
                  <a:lnTo>
                    <a:pt x="54703" y="7042"/>
                  </a:lnTo>
                  <a:lnTo>
                    <a:pt x="26241" y="26241"/>
                  </a:lnTo>
                  <a:lnTo>
                    <a:pt x="7042" y="54703"/>
                  </a:lnTo>
                  <a:lnTo>
                    <a:pt x="0" y="89534"/>
                  </a:lnTo>
                  <a:lnTo>
                    <a:pt x="0" y="2822803"/>
                  </a:lnTo>
                  <a:lnTo>
                    <a:pt x="7042" y="2857666"/>
                  </a:lnTo>
                  <a:lnTo>
                    <a:pt x="26241" y="2886133"/>
                  </a:lnTo>
                  <a:lnTo>
                    <a:pt x="54703" y="2905326"/>
                  </a:lnTo>
                  <a:lnTo>
                    <a:pt x="89534" y="2912364"/>
                  </a:lnTo>
                  <a:lnTo>
                    <a:pt x="6372225" y="2912364"/>
                  </a:lnTo>
                  <a:lnTo>
                    <a:pt x="6407056" y="2905326"/>
                  </a:lnTo>
                  <a:lnTo>
                    <a:pt x="6435518" y="2886133"/>
                  </a:lnTo>
                  <a:lnTo>
                    <a:pt x="6454717" y="2857666"/>
                  </a:lnTo>
                  <a:lnTo>
                    <a:pt x="6461759" y="2822803"/>
                  </a:lnTo>
                  <a:lnTo>
                    <a:pt x="6461759" y="89534"/>
                  </a:lnTo>
                  <a:lnTo>
                    <a:pt x="6454717" y="54703"/>
                  </a:lnTo>
                  <a:lnTo>
                    <a:pt x="6435518" y="26241"/>
                  </a:lnTo>
                  <a:lnTo>
                    <a:pt x="6407056" y="7042"/>
                  </a:lnTo>
                  <a:lnTo>
                    <a:pt x="6372225" y="0"/>
                  </a:lnTo>
                  <a:close/>
                </a:path>
              </a:pathLst>
            </a:custGeom>
            <a:solidFill>
              <a:srgbClr val="7907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22641" y="4731257"/>
              <a:ext cx="6461760" cy="2912745"/>
            </a:xfrm>
            <a:custGeom>
              <a:avLst/>
              <a:gdLst/>
              <a:ahLst/>
              <a:cxnLst/>
              <a:rect l="l" t="t" r="r" b="b"/>
              <a:pathLst>
                <a:path w="6461759" h="2912745">
                  <a:moveTo>
                    <a:pt x="0" y="89534"/>
                  </a:moveTo>
                  <a:lnTo>
                    <a:pt x="7042" y="54703"/>
                  </a:lnTo>
                  <a:lnTo>
                    <a:pt x="26241" y="26241"/>
                  </a:lnTo>
                  <a:lnTo>
                    <a:pt x="54703" y="7042"/>
                  </a:lnTo>
                  <a:lnTo>
                    <a:pt x="89534" y="0"/>
                  </a:lnTo>
                  <a:lnTo>
                    <a:pt x="6372225" y="0"/>
                  </a:lnTo>
                  <a:lnTo>
                    <a:pt x="6407056" y="7042"/>
                  </a:lnTo>
                  <a:lnTo>
                    <a:pt x="6435518" y="26241"/>
                  </a:lnTo>
                  <a:lnTo>
                    <a:pt x="6454717" y="54703"/>
                  </a:lnTo>
                  <a:lnTo>
                    <a:pt x="6461759" y="89534"/>
                  </a:lnTo>
                  <a:lnTo>
                    <a:pt x="6461759" y="2822803"/>
                  </a:lnTo>
                  <a:lnTo>
                    <a:pt x="6454717" y="2857666"/>
                  </a:lnTo>
                  <a:lnTo>
                    <a:pt x="6435518" y="2886133"/>
                  </a:lnTo>
                  <a:lnTo>
                    <a:pt x="6407056" y="2905326"/>
                  </a:lnTo>
                  <a:lnTo>
                    <a:pt x="6372225" y="2912364"/>
                  </a:lnTo>
                  <a:lnTo>
                    <a:pt x="89534" y="2912364"/>
                  </a:lnTo>
                  <a:lnTo>
                    <a:pt x="54703" y="2905326"/>
                  </a:lnTo>
                  <a:lnTo>
                    <a:pt x="26241" y="2886133"/>
                  </a:lnTo>
                  <a:lnTo>
                    <a:pt x="7042" y="2857666"/>
                  </a:lnTo>
                  <a:lnTo>
                    <a:pt x="0" y="2822803"/>
                  </a:lnTo>
                  <a:lnTo>
                    <a:pt x="0" y="89534"/>
                  </a:lnTo>
                  <a:close/>
                </a:path>
              </a:pathLst>
            </a:custGeom>
            <a:ln w="7620">
              <a:solidFill>
                <a:srgbClr val="921F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630414" y="4924425"/>
            <a:ext cx="5887085" cy="24539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Application</a:t>
            </a:r>
            <a:r>
              <a:rPr sz="1850" b="0" spc="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8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Courts</a:t>
            </a:r>
            <a:endParaRPr sz="1850" dirty="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6400"/>
              </a:lnSpc>
              <a:spcBef>
                <a:spcPts val="900"/>
              </a:spcBef>
            </a:pP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Courts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apply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these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lang="en-GB" sz="16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defences</a:t>
            </a:r>
            <a:r>
              <a:rPr sz="1650" b="0" spc="-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cautiously,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balancing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need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protect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authorised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activities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maintain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legal</a:t>
            </a:r>
            <a:r>
              <a:rPr sz="1650" b="0" spc="-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integrity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against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rights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individuals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seek</a:t>
            </a:r>
            <a:r>
              <a:rPr sz="1650" b="0" spc="-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redress</a:t>
            </a:r>
            <a:r>
              <a:rPr sz="1650" b="0" spc="-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harm.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application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often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involves</a:t>
            </a:r>
            <a:r>
              <a:rPr sz="1650" b="0" spc="-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careful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statutory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interpretation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consideration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public</a:t>
            </a:r>
            <a:r>
              <a:rPr sz="16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policy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implications.</a:t>
            </a:r>
            <a:endParaRPr sz="1650" dirty="0">
              <a:latin typeface="Yanone Kaffeesatz Thin"/>
              <a:cs typeface="Yanone Kaffeesatz Thin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A5B06F62-C113-89CB-2A4E-E86D35AC7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4539" y="7712831"/>
            <a:ext cx="1822862" cy="457240"/>
          </a:xfrm>
          <a:prstGeom prst="rect">
            <a:avLst/>
          </a:prstGeom>
        </p:spPr>
      </p:pic>
      <p:sp>
        <p:nvSpPr>
          <p:cNvPr id="23" name="Date Placeholder 22">
            <a:extLst>
              <a:ext uri="{FF2B5EF4-FFF2-40B4-BE49-F238E27FC236}">
                <a16:creationId xmlns:a16="http://schemas.microsoft.com/office/drawing/2014/main" id="{3A6FFFA6-D685-DB4B-3A4D-C6F1EF441D73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2F9CA204-7433-3C74-18D1-B5AD2B1658A6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A7BEF348-8A13-9AE4-C1AF-C2B73CB8422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930">
              <a:lnSpc>
                <a:spcPct val="100000"/>
              </a:lnSpc>
              <a:spcBef>
                <a:spcPts val="100"/>
              </a:spcBef>
            </a:pPr>
            <a:r>
              <a:rPr spc="500" dirty="0"/>
              <a:t>Consent,</a:t>
            </a:r>
            <a:r>
              <a:rPr spc="65" dirty="0"/>
              <a:t> </a:t>
            </a:r>
            <a:r>
              <a:rPr spc="470" dirty="0"/>
              <a:t>Assumption</a:t>
            </a:r>
            <a:r>
              <a:rPr spc="60" dirty="0"/>
              <a:t> </a:t>
            </a:r>
            <a:r>
              <a:rPr spc="500" dirty="0"/>
              <a:t>of</a:t>
            </a:r>
            <a:r>
              <a:rPr spc="70" dirty="0"/>
              <a:t> </a:t>
            </a:r>
            <a:r>
              <a:rPr spc="465" dirty="0"/>
              <a:t>Risk,</a:t>
            </a:r>
            <a:r>
              <a:rPr spc="55" dirty="0"/>
              <a:t> </a:t>
            </a:r>
            <a:r>
              <a:rPr spc="505" dirty="0"/>
              <a:t>and</a:t>
            </a:r>
            <a:r>
              <a:rPr spc="70" dirty="0"/>
              <a:t> </a:t>
            </a:r>
            <a:r>
              <a:rPr spc="425" dirty="0"/>
              <a:t>Inevitable</a:t>
            </a:r>
            <a:r>
              <a:rPr spc="65" dirty="0"/>
              <a:t> </a:t>
            </a:r>
            <a:r>
              <a:rPr spc="515" dirty="0"/>
              <a:t>Accident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2480" y="1703832"/>
            <a:ext cx="13045439" cy="90525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006246" y="2926460"/>
            <a:ext cx="3902075" cy="33864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0" spc="2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Consent</a:t>
            </a:r>
            <a:r>
              <a:rPr sz="19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9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Assumption</a:t>
            </a:r>
            <a:r>
              <a:rPr sz="19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9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Risk</a:t>
            </a:r>
            <a:endParaRPr sz="195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8200"/>
              </a:lnSpc>
              <a:spcBef>
                <a:spcPts val="900"/>
              </a:spcBef>
            </a:pPr>
            <a:r>
              <a:rPr sz="17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These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related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concepts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form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defense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where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plaintiff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has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agreed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risk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injury.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ICI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Ltd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Shatwell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[1965]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3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 </a:t>
            </a:r>
            <a:r>
              <a:rPr sz="1750" b="0" spc="1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656,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House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Lords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held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that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employees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who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deliberately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disregarded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safety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procedures</a:t>
            </a:r>
            <a:r>
              <a:rPr sz="17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had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voluntarily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assumed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risk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injury,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barring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their </a:t>
            </a:r>
            <a:r>
              <a:rPr sz="17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claim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against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their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employer.</a:t>
            </a:r>
            <a:endParaRPr sz="1750">
              <a:latin typeface="Yanone Kaffeesatz Thin"/>
              <a:cs typeface="Yanone Kaffeesatz Thi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5082" y="2926460"/>
            <a:ext cx="3892550" cy="33864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Inevitable</a:t>
            </a:r>
            <a:r>
              <a:rPr sz="19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Accident</a:t>
            </a:r>
            <a:endParaRPr sz="195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8200"/>
              </a:lnSpc>
              <a:spcBef>
                <a:spcPts val="900"/>
              </a:spcBef>
            </a:pP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This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defense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applies</a:t>
            </a:r>
            <a:r>
              <a:rPr sz="17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when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 </a:t>
            </a:r>
            <a:r>
              <a:rPr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defendant</a:t>
            </a:r>
            <a:r>
              <a:rPr sz="17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proves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that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accident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was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unavoidable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despite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all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reasonable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care.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Stanley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Powell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-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[1891]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-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1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QB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86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illustrates </a:t>
            </a:r>
            <a:r>
              <a:rPr sz="17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this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principle,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where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hunter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was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not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held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liable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injuring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beater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during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shoot,</a:t>
            </a:r>
            <a:r>
              <a:rPr sz="17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as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accident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was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5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deemed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inevitable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given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circumstances.</a:t>
            </a:r>
            <a:endParaRPr sz="1750">
              <a:latin typeface="Yanone Kaffeesatz Thin"/>
              <a:cs typeface="Yanone Kaffeesatz Thi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704069" y="2926460"/>
            <a:ext cx="3803650" cy="522662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0" spc="2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Legal</a:t>
            </a:r>
            <a:r>
              <a:rPr sz="19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Implications</a:t>
            </a:r>
            <a:endParaRPr sz="1950" dirty="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8100"/>
              </a:lnSpc>
              <a:spcBef>
                <a:spcPts val="905"/>
              </a:spcBef>
            </a:pPr>
            <a:r>
              <a:rPr sz="17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These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lang="en-GB"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defences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reflect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law's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recognition</a:t>
            </a:r>
            <a:r>
              <a:rPr sz="17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that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not</a:t>
            </a:r>
            <a:r>
              <a:rPr sz="17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all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harm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can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be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prevented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or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compensated.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They balance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need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protect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individuals </a:t>
            </a:r>
            <a:r>
              <a:rPr sz="17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from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negligence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with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reality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that </a:t>
            </a:r>
            <a:r>
              <a:rPr sz="1750" b="0" spc="2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some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risks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are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inherent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certain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activities</a:t>
            </a:r>
            <a:r>
              <a:rPr sz="175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or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situations.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Courts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carefully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scrutinise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claims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consent</a:t>
            </a:r>
            <a:r>
              <a:rPr sz="17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or </a:t>
            </a:r>
            <a:r>
              <a:rPr sz="17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inevitability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ensure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they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are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not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used to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unfairly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shield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negligent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parties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from </a:t>
            </a:r>
            <a:r>
              <a:rPr sz="1750" b="0" spc="1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liability.</a:t>
            </a:r>
            <a:endParaRPr sz="1750" dirty="0">
              <a:latin typeface="Yanone Kaffeesatz Thin"/>
              <a:cs typeface="Yanone Kaffeesatz Thin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70176D3-F25E-A539-DAD4-02AE41FCA5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6652" y="7676642"/>
            <a:ext cx="1822862" cy="457240"/>
          </a:xfrm>
          <a:prstGeom prst="rect">
            <a:avLst/>
          </a:prstGeom>
        </p:spPr>
      </p:pic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6B0CF97-3E31-71F6-A78B-F13FE32FA536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1032ECBE-4C37-4699-4849-C4115FC38FA1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5025B37-25FD-8662-86B7-22B7FCFD1DA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9487" y="685241"/>
            <a:ext cx="9368155" cy="589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700" spc="530" dirty="0"/>
              <a:t>Recent</a:t>
            </a:r>
            <a:r>
              <a:rPr sz="3700" spc="75" dirty="0"/>
              <a:t> </a:t>
            </a:r>
            <a:r>
              <a:rPr sz="3700" spc="475" dirty="0"/>
              <a:t>Developments</a:t>
            </a:r>
            <a:r>
              <a:rPr sz="3700" spc="90" dirty="0"/>
              <a:t> </a:t>
            </a:r>
            <a:r>
              <a:rPr sz="3700" spc="385" dirty="0"/>
              <a:t>in</a:t>
            </a:r>
            <a:r>
              <a:rPr sz="3700" spc="60" dirty="0"/>
              <a:t> </a:t>
            </a:r>
            <a:r>
              <a:rPr sz="3700" spc="484" dirty="0"/>
              <a:t>Negligence</a:t>
            </a:r>
            <a:r>
              <a:rPr sz="3700" spc="75" dirty="0"/>
              <a:t> </a:t>
            </a:r>
            <a:r>
              <a:rPr sz="3700" spc="470" dirty="0"/>
              <a:t>Defenses</a:t>
            </a:r>
            <a:endParaRPr sz="3700"/>
          </a:p>
        </p:txBody>
      </p:sp>
      <p:grpSp>
        <p:nvGrpSpPr>
          <p:cNvPr id="3" name="object 3"/>
          <p:cNvGrpSpPr/>
          <p:nvPr/>
        </p:nvGrpSpPr>
        <p:grpSpPr>
          <a:xfrm>
            <a:off x="742187" y="3732276"/>
            <a:ext cx="13146405" cy="984885"/>
            <a:chOff x="742187" y="3732276"/>
            <a:chExt cx="13146405" cy="984885"/>
          </a:xfrm>
        </p:grpSpPr>
        <p:sp>
          <p:nvSpPr>
            <p:cNvPr id="4" name="object 4"/>
            <p:cNvSpPr/>
            <p:nvPr/>
          </p:nvSpPr>
          <p:spPr>
            <a:xfrm>
              <a:off x="742188" y="3732275"/>
              <a:ext cx="13146405" cy="765175"/>
            </a:xfrm>
            <a:custGeom>
              <a:avLst/>
              <a:gdLst/>
              <a:ahLst/>
              <a:cxnLst/>
              <a:rect l="l" t="t" r="r" b="b"/>
              <a:pathLst>
                <a:path w="13146405" h="765175">
                  <a:moveTo>
                    <a:pt x="13146024" y="747268"/>
                  </a:moveTo>
                  <a:lnTo>
                    <a:pt x="13140944" y="742188"/>
                  </a:lnTo>
                  <a:lnTo>
                    <a:pt x="2571991" y="742188"/>
                  </a:lnTo>
                  <a:lnTo>
                    <a:pt x="2577084" y="737108"/>
                  </a:lnTo>
                  <a:lnTo>
                    <a:pt x="2577084" y="5080"/>
                  </a:lnTo>
                  <a:lnTo>
                    <a:pt x="2571991" y="0"/>
                  </a:lnTo>
                  <a:lnTo>
                    <a:pt x="2559291" y="0"/>
                  </a:lnTo>
                  <a:lnTo>
                    <a:pt x="2554224" y="5080"/>
                  </a:lnTo>
                  <a:lnTo>
                    <a:pt x="2554224" y="11430"/>
                  </a:lnTo>
                  <a:lnTo>
                    <a:pt x="2554224" y="737108"/>
                  </a:lnTo>
                  <a:lnTo>
                    <a:pt x="2559291" y="742188"/>
                  </a:lnTo>
                  <a:lnTo>
                    <a:pt x="5118" y="742188"/>
                  </a:lnTo>
                  <a:lnTo>
                    <a:pt x="0" y="747268"/>
                  </a:lnTo>
                  <a:lnTo>
                    <a:pt x="0" y="753618"/>
                  </a:lnTo>
                  <a:lnTo>
                    <a:pt x="0" y="759968"/>
                  </a:lnTo>
                  <a:lnTo>
                    <a:pt x="5118" y="765048"/>
                  </a:lnTo>
                  <a:lnTo>
                    <a:pt x="13140944" y="765048"/>
                  </a:lnTo>
                  <a:lnTo>
                    <a:pt x="13146024" y="759968"/>
                  </a:lnTo>
                  <a:lnTo>
                    <a:pt x="13146024" y="747268"/>
                  </a:lnTo>
                  <a:close/>
                </a:path>
              </a:pathLst>
            </a:custGeom>
            <a:solidFill>
              <a:srgbClr val="921F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070098" y="4235958"/>
              <a:ext cx="477520" cy="477520"/>
            </a:xfrm>
            <a:custGeom>
              <a:avLst/>
              <a:gdLst/>
              <a:ahLst/>
              <a:cxnLst/>
              <a:rect l="l" t="t" r="r" b="b"/>
              <a:pathLst>
                <a:path w="477520" h="477520">
                  <a:moveTo>
                    <a:pt x="387985" y="0"/>
                  </a:moveTo>
                  <a:lnTo>
                    <a:pt x="89026" y="0"/>
                  </a:lnTo>
                  <a:lnTo>
                    <a:pt x="54381" y="6998"/>
                  </a:lnTo>
                  <a:lnTo>
                    <a:pt x="26082" y="26082"/>
                  </a:lnTo>
                  <a:lnTo>
                    <a:pt x="6998" y="54381"/>
                  </a:lnTo>
                  <a:lnTo>
                    <a:pt x="0" y="89026"/>
                  </a:lnTo>
                  <a:lnTo>
                    <a:pt x="0" y="387984"/>
                  </a:lnTo>
                  <a:lnTo>
                    <a:pt x="6998" y="422630"/>
                  </a:lnTo>
                  <a:lnTo>
                    <a:pt x="26082" y="450929"/>
                  </a:lnTo>
                  <a:lnTo>
                    <a:pt x="54381" y="470013"/>
                  </a:lnTo>
                  <a:lnTo>
                    <a:pt x="89026" y="477012"/>
                  </a:lnTo>
                  <a:lnTo>
                    <a:pt x="387985" y="477012"/>
                  </a:lnTo>
                  <a:lnTo>
                    <a:pt x="422630" y="470013"/>
                  </a:lnTo>
                  <a:lnTo>
                    <a:pt x="450929" y="450929"/>
                  </a:lnTo>
                  <a:lnTo>
                    <a:pt x="470013" y="422630"/>
                  </a:lnTo>
                  <a:lnTo>
                    <a:pt x="477012" y="387984"/>
                  </a:lnTo>
                  <a:lnTo>
                    <a:pt x="477012" y="89026"/>
                  </a:lnTo>
                  <a:lnTo>
                    <a:pt x="470013" y="54381"/>
                  </a:lnTo>
                  <a:lnTo>
                    <a:pt x="450929" y="26082"/>
                  </a:lnTo>
                  <a:lnTo>
                    <a:pt x="422630" y="6998"/>
                  </a:lnTo>
                  <a:lnTo>
                    <a:pt x="387985" y="0"/>
                  </a:lnTo>
                  <a:close/>
                </a:path>
              </a:pathLst>
            </a:custGeom>
            <a:solidFill>
              <a:srgbClr val="7907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070098" y="4235958"/>
              <a:ext cx="477520" cy="477520"/>
            </a:xfrm>
            <a:custGeom>
              <a:avLst/>
              <a:gdLst/>
              <a:ahLst/>
              <a:cxnLst/>
              <a:rect l="l" t="t" r="r" b="b"/>
              <a:pathLst>
                <a:path w="477520" h="477520">
                  <a:moveTo>
                    <a:pt x="0" y="89026"/>
                  </a:moveTo>
                  <a:lnTo>
                    <a:pt x="6998" y="54381"/>
                  </a:lnTo>
                  <a:lnTo>
                    <a:pt x="26082" y="26082"/>
                  </a:lnTo>
                  <a:lnTo>
                    <a:pt x="54381" y="6998"/>
                  </a:lnTo>
                  <a:lnTo>
                    <a:pt x="89026" y="0"/>
                  </a:lnTo>
                  <a:lnTo>
                    <a:pt x="387985" y="0"/>
                  </a:lnTo>
                  <a:lnTo>
                    <a:pt x="422630" y="6998"/>
                  </a:lnTo>
                  <a:lnTo>
                    <a:pt x="450929" y="26082"/>
                  </a:lnTo>
                  <a:lnTo>
                    <a:pt x="470013" y="54381"/>
                  </a:lnTo>
                  <a:lnTo>
                    <a:pt x="477012" y="89026"/>
                  </a:lnTo>
                  <a:lnTo>
                    <a:pt x="477012" y="387984"/>
                  </a:lnTo>
                  <a:lnTo>
                    <a:pt x="470013" y="422630"/>
                  </a:lnTo>
                  <a:lnTo>
                    <a:pt x="450929" y="450929"/>
                  </a:lnTo>
                  <a:lnTo>
                    <a:pt x="422630" y="470013"/>
                  </a:lnTo>
                  <a:lnTo>
                    <a:pt x="387985" y="477012"/>
                  </a:lnTo>
                  <a:lnTo>
                    <a:pt x="89026" y="477012"/>
                  </a:lnTo>
                  <a:lnTo>
                    <a:pt x="54381" y="470013"/>
                  </a:lnTo>
                  <a:lnTo>
                    <a:pt x="26082" y="450929"/>
                  </a:lnTo>
                  <a:lnTo>
                    <a:pt x="6998" y="422630"/>
                  </a:lnTo>
                  <a:lnTo>
                    <a:pt x="0" y="387984"/>
                  </a:lnTo>
                  <a:lnTo>
                    <a:pt x="0" y="89026"/>
                  </a:lnTo>
                  <a:close/>
                </a:path>
              </a:pathLst>
            </a:custGeom>
            <a:ln w="7620">
              <a:solidFill>
                <a:srgbClr val="921F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246247" y="4252341"/>
            <a:ext cx="123189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-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1</a:t>
            </a:r>
            <a:endParaRPr sz="2200">
              <a:latin typeface="Yanone Kaffeesatz Thin"/>
              <a:cs typeface="Yanone Kaffeesatz Thi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52296" y="1713992"/>
            <a:ext cx="4709795" cy="17913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850" b="0" spc="1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2015:</a:t>
            </a:r>
            <a:r>
              <a:rPr sz="18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Montgomery</a:t>
            </a:r>
            <a:r>
              <a:rPr sz="1850" b="0" spc="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Lanarkshire</a:t>
            </a:r>
            <a:r>
              <a:rPr sz="1850" b="0" spc="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Health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Board</a:t>
            </a:r>
            <a:endParaRPr sz="1850">
              <a:latin typeface="Yanone Kaffeesatz Thin"/>
              <a:cs typeface="Yanone Kaffeesatz Thin"/>
            </a:endParaRPr>
          </a:p>
          <a:p>
            <a:pPr marL="12700" marR="5080" indent="2540" algn="ctr">
              <a:lnSpc>
                <a:spcPct val="136400"/>
              </a:lnSpc>
              <a:spcBef>
                <a:spcPts val="880"/>
              </a:spcBef>
            </a:pP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This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case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redefined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standard</a:t>
            </a:r>
            <a:r>
              <a:rPr sz="1650" b="0" spc="-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informed consent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6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medical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negligence,</a:t>
            </a:r>
            <a:r>
              <a:rPr sz="1650" b="0" spc="-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emphasising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patient </a:t>
            </a:r>
            <a:r>
              <a:rPr sz="16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autonomy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doctor's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duty</a:t>
            </a:r>
            <a:r>
              <a:rPr sz="16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disclose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material </a:t>
            </a:r>
            <a:r>
              <a:rPr sz="1650" b="0" spc="1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risks.</a:t>
            </a:r>
            <a:endParaRPr sz="1650">
              <a:latin typeface="Yanone Kaffeesatz Thin"/>
              <a:cs typeface="Yanone Kaffeesatz Thin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737859" y="4232147"/>
            <a:ext cx="485140" cy="984885"/>
            <a:chOff x="5737859" y="4232147"/>
            <a:chExt cx="485140" cy="984885"/>
          </a:xfrm>
        </p:grpSpPr>
        <p:sp>
          <p:nvSpPr>
            <p:cNvPr id="10" name="object 10"/>
            <p:cNvSpPr/>
            <p:nvPr/>
          </p:nvSpPr>
          <p:spPr>
            <a:xfrm>
              <a:off x="5967983" y="4474463"/>
              <a:ext cx="22860" cy="742315"/>
            </a:xfrm>
            <a:custGeom>
              <a:avLst/>
              <a:gdLst/>
              <a:ahLst/>
              <a:cxnLst/>
              <a:rect l="l" t="t" r="r" b="b"/>
              <a:pathLst>
                <a:path w="22860" h="742314">
                  <a:moveTo>
                    <a:pt x="17779" y="0"/>
                  </a:moveTo>
                  <a:lnTo>
                    <a:pt x="5079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737108"/>
                  </a:lnTo>
                  <a:lnTo>
                    <a:pt x="5079" y="742188"/>
                  </a:lnTo>
                  <a:lnTo>
                    <a:pt x="17779" y="742188"/>
                  </a:lnTo>
                  <a:lnTo>
                    <a:pt x="22860" y="737108"/>
                  </a:lnTo>
                  <a:lnTo>
                    <a:pt x="22860" y="5080"/>
                  </a:lnTo>
                  <a:lnTo>
                    <a:pt x="17779" y="0"/>
                  </a:lnTo>
                  <a:close/>
                </a:path>
              </a:pathLst>
            </a:custGeom>
            <a:solidFill>
              <a:srgbClr val="921F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741669" y="4235957"/>
              <a:ext cx="477520" cy="477520"/>
            </a:xfrm>
            <a:custGeom>
              <a:avLst/>
              <a:gdLst/>
              <a:ahLst/>
              <a:cxnLst/>
              <a:rect l="l" t="t" r="r" b="b"/>
              <a:pathLst>
                <a:path w="477520" h="477520">
                  <a:moveTo>
                    <a:pt x="387984" y="0"/>
                  </a:moveTo>
                  <a:lnTo>
                    <a:pt x="89026" y="0"/>
                  </a:lnTo>
                  <a:lnTo>
                    <a:pt x="54381" y="6998"/>
                  </a:lnTo>
                  <a:lnTo>
                    <a:pt x="26082" y="26082"/>
                  </a:lnTo>
                  <a:lnTo>
                    <a:pt x="6998" y="54381"/>
                  </a:lnTo>
                  <a:lnTo>
                    <a:pt x="0" y="89026"/>
                  </a:lnTo>
                  <a:lnTo>
                    <a:pt x="0" y="387984"/>
                  </a:lnTo>
                  <a:lnTo>
                    <a:pt x="6998" y="422630"/>
                  </a:lnTo>
                  <a:lnTo>
                    <a:pt x="26082" y="450929"/>
                  </a:lnTo>
                  <a:lnTo>
                    <a:pt x="54381" y="470013"/>
                  </a:lnTo>
                  <a:lnTo>
                    <a:pt x="89026" y="477012"/>
                  </a:lnTo>
                  <a:lnTo>
                    <a:pt x="387984" y="477012"/>
                  </a:lnTo>
                  <a:lnTo>
                    <a:pt x="422630" y="470013"/>
                  </a:lnTo>
                  <a:lnTo>
                    <a:pt x="450929" y="450929"/>
                  </a:lnTo>
                  <a:lnTo>
                    <a:pt x="470013" y="422630"/>
                  </a:lnTo>
                  <a:lnTo>
                    <a:pt x="477012" y="387984"/>
                  </a:lnTo>
                  <a:lnTo>
                    <a:pt x="477012" y="89026"/>
                  </a:lnTo>
                  <a:lnTo>
                    <a:pt x="470013" y="54381"/>
                  </a:lnTo>
                  <a:lnTo>
                    <a:pt x="450929" y="26082"/>
                  </a:lnTo>
                  <a:lnTo>
                    <a:pt x="422630" y="6998"/>
                  </a:lnTo>
                  <a:lnTo>
                    <a:pt x="387984" y="0"/>
                  </a:lnTo>
                  <a:close/>
                </a:path>
              </a:pathLst>
            </a:custGeom>
            <a:solidFill>
              <a:srgbClr val="7907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741669" y="4235957"/>
              <a:ext cx="477520" cy="477520"/>
            </a:xfrm>
            <a:custGeom>
              <a:avLst/>
              <a:gdLst/>
              <a:ahLst/>
              <a:cxnLst/>
              <a:rect l="l" t="t" r="r" b="b"/>
              <a:pathLst>
                <a:path w="477520" h="477520">
                  <a:moveTo>
                    <a:pt x="0" y="89026"/>
                  </a:moveTo>
                  <a:lnTo>
                    <a:pt x="6998" y="54381"/>
                  </a:lnTo>
                  <a:lnTo>
                    <a:pt x="26082" y="26082"/>
                  </a:lnTo>
                  <a:lnTo>
                    <a:pt x="54381" y="6998"/>
                  </a:lnTo>
                  <a:lnTo>
                    <a:pt x="89026" y="0"/>
                  </a:lnTo>
                  <a:lnTo>
                    <a:pt x="387984" y="0"/>
                  </a:lnTo>
                  <a:lnTo>
                    <a:pt x="422630" y="6998"/>
                  </a:lnTo>
                  <a:lnTo>
                    <a:pt x="450929" y="26082"/>
                  </a:lnTo>
                  <a:lnTo>
                    <a:pt x="470013" y="54381"/>
                  </a:lnTo>
                  <a:lnTo>
                    <a:pt x="477012" y="89026"/>
                  </a:lnTo>
                  <a:lnTo>
                    <a:pt x="477012" y="387984"/>
                  </a:lnTo>
                  <a:lnTo>
                    <a:pt x="470013" y="422630"/>
                  </a:lnTo>
                  <a:lnTo>
                    <a:pt x="450929" y="450929"/>
                  </a:lnTo>
                  <a:lnTo>
                    <a:pt x="422630" y="470013"/>
                  </a:lnTo>
                  <a:lnTo>
                    <a:pt x="387984" y="477012"/>
                  </a:lnTo>
                  <a:lnTo>
                    <a:pt x="89026" y="477012"/>
                  </a:lnTo>
                  <a:lnTo>
                    <a:pt x="54381" y="470013"/>
                  </a:lnTo>
                  <a:lnTo>
                    <a:pt x="26082" y="450929"/>
                  </a:lnTo>
                  <a:lnTo>
                    <a:pt x="6998" y="422630"/>
                  </a:lnTo>
                  <a:lnTo>
                    <a:pt x="0" y="387984"/>
                  </a:lnTo>
                  <a:lnTo>
                    <a:pt x="0" y="89026"/>
                  </a:lnTo>
                  <a:close/>
                </a:path>
              </a:pathLst>
            </a:custGeom>
            <a:ln w="7620">
              <a:solidFill>
                <a:srgbClr val="921F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892546" y="4252341"/>
            <a:ext cx="1752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1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2</a:t>
            </a:r>
            <a:endParaRPr sz="2200">
              <a:latin typeface="Yanone Kaffeesatz Thin"/>
              <a:cs typeface="Yanone Kaffeesatz Thi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647059" y="5401183"/>
            <a:ext cx="4664075" cy="2085339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56515" marR="49530" algn="ctr">
              <a:lnSpc>
                <a:spcPct val="103200"/>
              </a:lnSpc>
              <a:spcBef>
                <a:spcPts val="25"/>
              </a:spcBef>
            </a:pPr>
            <a:r>
              <a:rPr sz="1850" b="0" spc="1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2018:</a:t>
            </a:r>
            <a:r>
              <a:rPr sz="18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Darnley</a:t>
            </a:r>
            <a:r>
              <a:rPr sz="1850" b="0" spc="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Croydon</a:t>
            </a:r>
            <a:r>
              <a:rPr sz="1850" b="0" spc="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Health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Services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3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NHS </a:t>
            </a:r>
            <a:r>
              <a:rPr sz="18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Trust</a:t>
            </a:r>
            <a:endParaRPr sz="1850">
              <a:latin typeface="Yanone Kaffeesatz Thin"/>
              <a:cs typeface="Yanone Kaffeesatz Thin"/>
            </a:endParaRPr>
          </a:p>
          <a:p>
            <a:pPr marL="12700" marR="5080" algn="ctr">
              <a:lnSpc>
                <a:spcPct val="136400"/>
              </a:lnSpc>
              <a:spcBef>
                <a:spcPts val="910"/>
              </a:spcBef>
            </a:pPr>
            <a:r>
              <a:rPr sz="1650" b="0" spc="2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Supreme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Court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extended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duty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care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owed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by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hospital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reception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staff,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impacting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how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non-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clinical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staff's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actions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are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viewed</a:t>
            </a:r>
            <a:r>
              <a:rPr sz="1650" b="0" spc="-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6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negligence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claims.</a:t>
            </a:r>
            <a:endParaRPr sz="1650">
              <a:latin typeface="Yanone Kaffeesatz Thin"/>
              <a:cs typeface="Yanone Kaffeesatz Thi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8409431" y="3732276"/>
            <a:ext cx="485140" cy="984885"/>
            <a:chOff x="8409431" y="3732276"/>
            <a:chExt cx="485140" cy="984885"/>
          </a:xfrm>
        </p:grpSpPr>
        <p:sp>
          <p:nvSpPr>
            <p:cNvPr id="16" name="object 16"/>
            <p:cNvSpPr/>
            <p:nvPr/>
          </p:nvSpPr>
          <p:spPr>
            <a:xfrm>
              <a:off x="8639555" y="3732276"/>
              <a:ext cx="22860" cy="742315"/>
            </a:xfrm>
            <a:custGeom>
              <a:avLst/>
              <a:gdLst/>
              <a:ahLst/>
              <a:cxnLst/>
              <a:rect l="l" t="t" r="r" b="b"/>
              <a:pathLst>
                <a:path w="22859" h="742314">
                  <a:moveTo>
                    <a:pt x="17779" y="0"/>
                  </a:moveTo>
                  <a:lnTo>
                    <a:pt x="5079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737108"/>
                  </a:lnTo>
                  <a:lnTo>
                    <a:pt x="5079" y="742188"/>
                  </a:lnTo>
                  <a:lnTo>
                    <a:pt x="17779" y="742188"/>
                  </a:lnTo>
                  <a:lnTo>
                    <a:pt x="22860" y="737108"/>
                  </a:lnTo>
                  <a:lnTo>
                    <a:pt x="22860" y="5079"/>
                  </a:lnTo>
                  <a:lnTo>
                    <a:pt x="17779" y="0"/>
                  </a:lnTo>
                  <a:close/>
                </a:path>
              </a:pathLst>
            </a:custGeom>
            <a:solidFill>
              <a:srgbClr val="921F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413241" y="4235958"/>
              <a:ext cx="477520" cy="477520"/>
            </a:xfrm>
            <a:custGeom>
              <a:avLst/>
              <a:gdLst/>
              <a:ahLst/>
              <a:cxnLst/>
              <a:rect l="l" t="t" r="r" b="b"/>
              <a:pathLst>
                <a:path w="477520" h="477520">
                  <a:moveTo>
                    <a:pt x="387984" y="0"/>
                  </a:moveTo>
                  <a:lnTo>
                    <a:pt x="89026" y="0"/>
                  </a:lnTo>
                  <a:lnTo>
                    <a:pt x="54381" y="6998"/>
                  </a:lnTo>
                  <a:lnTo>
                    <a:pt x="26082" y="26082"/>
                  </a:lnTo>
                  <a:lnTo>
                    <a:pt x="6998" y="54381"/>
                  </a:lnTo>
                  <a:lnTo>
                    <a:pt x="0" y="89026"/>
                  </a:lnTo>
                  <a:lnTo>
                    <a:pt x="0" y="387984"/>
                  </a:lnTo>
                  <a:lnTo>
                    <a:pt x="6998" y="422630"/>
                  </a:lnTo>
                  <a:lnTo>
                    <a:pt x="26082" y="450929"/>
                  </a:lnTo>
                  <a:lnTo>
                    <a:pt x="54381" y="470013"/>
                  </a:lnTo>
                  <a:lnTo>
                    <a:pt x="89026" y="477012"/>
                  </a:lnTo>
                  <a:lnTo>
                    <a:pt x="387984" y="477012"/>
                  </a:lnTo>
                  <a:lnTo>
                    <a:pt x="422630" y="470013"/>
                  </a:lnTo>
                  <a:lnTo>
                    <a:pt x="450929" y="450929"/>
                  </a:lnTo>
                  <a:lnTo>
                    <a:pt x="470013" y="422630"/>
                  </a:lnTo>
                  <a:lnTo>
                    <a:pt x="477011" y="387984"/>
                  </a:lnTo>
                  <a:lnTo>
                    <a:pt x="477011" y="89026"/>
                  </a:lnTo>
                  <a:lnTo>
                    <a:pt x="470013" y="54381"/>
                  </a:lnTo>
                  <a:lnTo>
                    <a:pt x="450929" y="26082"/>
                  </a:lnTo>
                  <a:lnTo>
                    <a:pt x="422630" y="6998"/>
                  </a:lnTo>
                  <a:lnTo>
                    <a:pt x="387984" y="0"/>
                  </a:lnTo>
                  <a:close/>
                </a:path>
              </a:pathLst>
            </a:custGeom>
            <a:solidFill>
              <a:srgbClr val="7907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413241" y="4235958"/>
              <a:ext cx="477520" cy="477520"/>
            </a:xfrm>
            <a:custGeom>
              <a:avLst/>
              <a:gdLst/>
              <a:ahLst/>
              <a:cxnLst/>
              <a:rect l="l" t="t" r="r" b="b"/>
              <a:pathLst>
                <a:path w="477520" h="477520">
                  <a:moveTo>
                    <a:pt x="0" y="89026"/>
                  </a:moveTo>
                  <a:lnTo>
                    <a:pt x="6998" y="54381"/>
                  </a:lnTo>
                  <a:lnTo>
                    <a:pt x="26082" y="26082"/>
                  </a:lnTo>
                  <a:lnTo>
                    <a:pt x="54381" y="6998"/>
                  </a:lnTo>
                  <a:lnTo>
                    <a:pt x="89026" y="0"/>
                  </a:lnTo>
                  <a:lnTo>
                    <a:pt x="387984" y="0"/>
                  </a:lnTo>
                  <a:lnTo>
                    <a:pt x="422630" y="6998"/>
                  </a:lnTo>
                  <a:lnTo>
                    <a:pt x="450929" y="26082"/>
                  </a:lnTo>
                  <a:lnTo>
                    <a:pt x="470013" y="54381"/>
                  </a:lnTo>
                  <a:lnTo>
                    <a:pt x="477011" y="89026"/>
                  </a:lnTo>
                  <a:lnTo>
                    <a:pt x="477011" y="387984"/>
                  </a:lnTo>
                  <a:lnTo>
                    <a:pt x="470013" y="422630"/>
                  </a:lnTo>
                  <a:lnTo>
                    <a:pt x="450929" y="450929"/>
                  </a:lnTo>
                  <a:lnTo>
                    <a:pt x="422630" y="470013"/>
                  </a:lnTo>
                  <a:lnTo>
                    <a:pt x="387984" y="477012"/>
                  </a:lnTo>
                  <a:lnTo>
                    <a:pt x="89026" y="477012"/>
                  </a:lnTo>
                  <a:lnTo>
                    <a:pt x="54381" y="470013"/>
                  </a:lnTo>
                  <a:lnTo>
                    <a:pt x="26082" y="450929"/>
                  </a:lnTo>
                  <a:lnTo>
                    <a:pt x="6998" y="422630"/>
                  </a:lnTo>
                  <a:lnTo>
                    <a:pt x="0" y="387984"/>
                  </a:lnTo>
                  <a:lnTo>
                    <a:pt x="0" y="89026"/>
                  </a:lnTo>
                  <a:close/>
                </a:path>
              </a:pathLst>
            </a:custGeom>
            <a:ln w="7620">
              <a:solidFill>
                <a:srgbClr val="921F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8566784" y="4252341"/>
            <a:ext cx="1695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3</a:t>
            </a:r>
            <a:endParaRPr sz="2200">
              <a:latin typeface="Yanone Kaffeesatz Thin"/>
              <a:cs typeface="Yanone Kaffeesatz Thi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373748" y="1713992"/>
            <a:ext cx="4554220" cy="17913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8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2020:</a:t>
            </a:r>
            <a:r>
              <a:rPr sz="18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Stoffel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&amp;</a:t>
            </a:r>
            <a:r>
              <a:rPr sz="18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3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</a:t>
            </a:r>
            <a:r>
              <a:rPr sz="18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Grondona</a:t>
            </a:r>
            <a:endParaRPr sz="1850">
              <a:latin typeface="Yanone Kaffeesatz Thin"/>
              <a:cs typeface="Yanone Kaffeesatz Thin"/>
            </a:endParaRPr>
          </a:p>
          <a:p>
            <a:pPr marL="12700" marR="5080" algn="ctr">
              <a:lnSpc>
                <a:spcPct val="136400"/>
              </a:lnSpc>
              <a:spcBef>
                <a:spcPts val="880"/>
              </a:spcBef>
            </a:pP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This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case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refined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application</a:t>
            </a:r>
            <a:r>
              <a:rPr sz="1650" b="0" spc="-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illegality </a:t>
            </a:r>
            <a:r>
              <a:rPr sz="16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defense,</a:t>
            </a:r>
            <a:r>
              <a:rPr sz="1650" b="0" spc="-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adopting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more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flexible</a:t>
            </a:r>
            <a:r>
              <a:rPr sz="1650" b="0" spc="-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approach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based </a:t>
            </a:r>
            <a:r>
              <a:rPr sz="16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on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public</a:t>
            </a:r>
            <a:r>
              <a:rPr sz="16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policy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considerations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rather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than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strict </a:t>
            </a:r>
            <a:r>
              <a:rPr sz="16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rule-</a:t>
            </a:r>
            <a:r>
              <a:rPr sz="16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based</a:t>
            </a:r>
            <a:r>
              <a:rPr sz="1650" b="0" spc="-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system.</a:t>
            </a:r>
            <a:endParaRPr sz="1650">
              <a:latin typeface="Yanone Kaffeesatz Thin"/>
              <a:cs typeface="Yanone Kaffeesatz Thin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11081004" y="4232147"/>
            <a:ext cx="485140" cy="984885"/>
            <a:chOff x="11081004" y="4232147"/>
            <a:chExt cx="485140" cy="984885"/>
          </a:xfrm>
        </p:grpSpPr>
        <p:sp>
          <p:nvSpPr>
            <p:cNvPr id="22" name="object 22"/>
            <p:cNvSpPr/>
            <p:nvPr/>
          </p:nvSpPr>
          <p:spPr>
            <a:xfrm>
              <a:off x="11311128" y="4474463"/>
              <a:ext cx="22860" cy="742315"/>
            </a:xfrm>
            <a:custGeom>
              <a:avLst/>
              <a:gdLst/>
              <a:ahLst/>
              <a:cxnLst/>
              <a:rect l="l" t="t" r="r" b="b"/>
              <a:pathLst>
                <a:path w="22859" h="742314">
                  <a:moveTo>
                    <a:pt x="17779" y="0"/>
                  </a:moveTo>
                  <a:lnTo>
                    <a:pt x="5079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737108"/>
                  </a:lnTo>
                  <a:lnTo>
                    <a:pt x="5079" y="742188"/>
                  </a:lnTo>
                  <a:lnTo>
                    <a:pt x="17779" y="742188"/>
                  </a:lnTo>
                  <a:lnTo>
                    <a:pt x="22860" y="737108"/>
                  </a:lnTo>
                  <a:lnTo>
                    <a:pt x="22860" y="5080"/>
                  </a:lnTo>
                  <a:lnTo>
                    <a:pt x="17779" y="0"/>
                  </a:lnTo>
                  <a:close/>
                </a:path>
              </a:pathLst>
            </a:custGeom>
            <a:solidFill>
              <a:srgbClr val="921F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1084814" y="4235957"/>
              <a:ext cx="477520" cy="477520"/>
            </a:xfrm>
            <a:custGeom>
              <a:avLst/>
              <a:gdLst/>
              <a:ahLst/>
              <a:cxnLst/>
              <a:rect l="l" t="t" r="r" b="b"/>
              <a:pathLst>
                <a:path w="477520" h="477520">
                  <a:moveTo>
                    <a:pt x="387984" y="0"/>
                  </a:moveTo>
                  <a:lnTo>
                    <a:pt x="89026" y="0"/>
                  </a:lnTo>
                  <a:lnTo>
                    <a:pt x="54381" y="6998"/>
                  </a:lnTo>
                  <a:lnTo>
                    <a:pt x="26082" y="26082"/>
                  </a:lnTo>
                  <a:lnTo>
                    <a:pt x="6998" y="54381"/>
                  </a:lnTo>
                  <a:lnTo>
                    <a:pt x="0" y="89026"/>
                  </a:lnTo>
                  <a:lnTo>
                    <a:pt x="0" y="387984"/>
                  </a:lnTo>
                  <a:lnTo>
                    <a:pt x="6998" y="422630"/>
                  </a:lnTo>
                  <a:lnTo>
                    <a:pt x="26082" y="450929"/>
                  </a:lnTo>
                  <a:lnTo>
                    <a:pt x="54381" y="470013"/>
                  </a:lnTo>
                  <a:lnTo>
                    <a:pt x="89026" y="477012"/>
                  </a:lnTo>
                  <a:lnTo>
                    <a:pt x="387984" y="477012"/>
                  </a:lnTo>
                  <a:lnTo>
                    <a:pt x="422630" y="470013"/>
                  </a:lnTo>
                  <a:lnTo>
                    <a:pt x="450929" y="450929"/>
                  </a:lnTo>
                  <a:lnTo>
                    <a:pt x="470013" y="422630"/>
                  </a:lnTo>
                  <a:lnTo>
                    <a:pt x="477011" y="387984"/>
                  </a:lnTo>
                  <a:lnTo>
                    <a:pt x="477011" y="89026"/>
                  </a:lnTo>
                  <a:lnTo>
                    <a:pt x="470013" y="54381"/>
                  </a:lnTo>
                  <a:lnTo>
                    <a:pt x="450929" y="26082"/>
                  </a:lnTo>
                  <a:lnTo>
                    <a:pt x="422630" y="6998"/>
                  </a:lnTo>
                  <a:lnTo>
                    <a:pt x="387984" y="0"/>
                  </a:lnTo>
                  <a:close/>
                </a:path>
              </a:pathLst>
            </a:custGeom>
            <a:solidFill>
              <a:srgbClr val="7907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1084814" y="4235957"/>
              <a:ext cx="477520" cy="477520"/>
            </a:xfrm>
            <a:custGeom>
              <a:avLst/>
              <a:gdLst/>
              <a:ahLst/>
              <a:cxnLst/>
              <a:rect l="l" t="t" r="r" b="b"/>
              <a:pathLst>
                <a:path w="477520" h="477520">
                  <a:moveTo>
                    <a:pt x="0" y="89026"/>
                  </a:moveTo>
                  <a:lnTo>
                    <a:pt x="6998" y="54381"/>
                  </a:lnTo>
                  <a:lnTo>
                    <a:pt x="26082" y="26082"/>
                  </a:lnTo>
                  <a:lnTo>
                    <a:pt x="54381" y="6998"/>
                  </a:lnTo>
                  <a:lnTo>
                    <a:pt x="89026" y="0"/>
                  </a:lnTo>
                  <a:lnTo>
                    <a:pt x="387984" y="0"/>
                  </a:lnTo>
                  <a:lnTo>
                    <a:pt x="422630" y="6998"/>
                  </a:lnTo>
                  <a:lnTo>
                    <a:pt x="450929" y="26082"/>
                  </a:lnTo>
                  <a:lnTo>
                    <a:pt x="470013" y="54381"/>
                  </a:lnTo>
                  <a:lnTo>
                    <a:pt x="477011" y="89026"/>
                  </a:lnTo>
                  <a:lnTo>
                    <a:pt x="477011" y="387984"/>
                  </a:lnTo>
                  <a:lnTo>
                    <a:pt x="470013" y="422630"/>
                  </a:lnTo>
                  <a:lnTo>
                    <a:pt x="450929" y="450929"/>
                  </a:lnTo>
                  <a:lnTo>
                    <a:pt x="422630" y="470013"/>
                  </a:lnTo>
                  <a:lnTo>
                    <a:pt x="387984" y="477012"/>
                  </a:lnTo>
                  <a:lnTo>
                    <a:pt x="89026" y="477012"/>
                  </a:lnTo>
                  <a:lnTo>
                    <a:pt x="54381" y="470013"/>
                  </a:lnTo>
                  <a:lnTo>
                    <a:pt x="26082" y="450929"/>
                  </a:lnTo>
                  <a:lnTo>
                    <a:pt x="6998" y="422630"/>
                  </a:lnTo>
                  <a:lnTo>
                    <a:pt x="0" y="387984"/>
                  </a:lnTo>
                  <a:lnTo>
                    <a:pt x="0" y="89026"/>
                  </a:lnTo>
                  <a:close/>
                </a:path>
              </a:pathLst>
            </a:custGeom>
            <a:ln w="7620">
              <a:solidFill>
                <a:srgbClr val="921F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11233784" y="4252341"/>
            <a:ext cx="1790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4</a:t>
            </a:r>
            <a:endParaRPr sz="2200">
              <a:latin typeface="Yanone Kaffeesatz Thin"/>
              <a:cs typeface="Yanone Kaffeesatz Thi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972550" y="5401183"/>
            <a:ext cx="4699000" cy="1742439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245745" marR="234950" algn="ctr">
              <a:lnSpc>
                <a:spcPct val="103200"/>
              </a:lnSpc>
              <a:spcBef>
                <a:spcPts val="25"/>
              </a:spcBef>
            </a:pPr>
            <a:r>
              <a:rPr sz="1850" b="0" spc="1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2021:</a:t>
            </a:r>
            <a:r>
              <a:rPr sz="18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Tindall</a:t>
            </a:r>
            <a:r>
              <a:rPr sz="18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</a:t>
            </a:r>
            <a:r>
              <a:rPr sz="18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5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Chief</a:t>
            </a:r>
            <a:r>
              <a:rPr sz="18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Constable</a:t>
            </a:r>
            <a:r>
              <a:rPr sz="1850" b="0" spc="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Thames </a:t>
            </a:r>
            <a:r>
              <a:rPr sz="18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Valley</a:t>
            </a:r>
            <a:r>
              <a:rPr sz="18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8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Police</a:t>
            </a:r>
            <a:endParaRPr sz="1850">
              <a:latin typeface="Yanone Kaffeesatz Thin"/>
              <a:cs typeface="Yanone Kaffeesatz Thin"/>
            </a:endParaRPr>
          </a:p>
          <a:p>
            <a:pPr marL="12700" marR="5080" algn="ctr">
              <a:lnSpc>
                <a:spcPct val="136400"/>
              </a:lnSpc>
              <a:spcBef>
                <a:spcPts val="910"/>
              </a:spcBef>
            </a:pPr>
            <a:r>
              <a:rPr sz="1650" b="0" spc="2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Court</a:t>
            </a:r>
            <a:r>
              <a:rPr sz="16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Appeal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clarified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scope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public </a:t>
            </a:r>
            <a:r>
              <a:rPr sz="16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policy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defense</a:t>
            </a:r>
            <a:r>
              <a:rPr sz="16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emergency</a:t>
            </a:r>
            <a:r>
              <a:rPr sz="16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services,</a:t>
            </a:r>
            <a:r>
              <a:rPr sz="16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balancing operational</a:t>
            </a:r>
            <a:r>
              <a:rPr sz="1650" b="0" spc="-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discretion</a:t>
            </a:r>
            <a:r>
              <a:rPr sz="16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with</a:t>
            </a:r>
            <a:r>
              <a:rPr sz="16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6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duty</a:t>
            </a:r>
            <a:r>
              <a:rPr sz="16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6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6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care.</a:t>
            </a:r>
            <a:endParaRPr sz="1650">
              <a:latin typeface="Yanone Kaffeesatz Thin"/>
              <a:cs typeface="Yanone Kaffeesatz Thin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22FC8AD-A60E-B1CF-55FB-A043FA6D0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49200" y="7772360"/>
            <a:ext cx="1981200" cy="457240"/>
          </a:xfrm>
          <a:prstGeom prst="rect">
            <a:avLst/>
          </a:prstGeom>
        </p:spPr>
      </p:pic>
      <p:sp>
        <p:nvSpPr>
          <p:cNvPr id="31" name="Date Placeholder 30">
            <a:extLst>
              <a:ext uri="{FF2B5EF4-FFF2-40B4-BE49-F238E27FC236}">
                <a16:creationId xmlns:a16="http://schemas.microsoft.com/office/drawing/2014/main" id="{000DF6B6-D40C-6263-C0F7-A4C7B2FCB96F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Footer Placeholder 31">
            <a:extLst>
              <a:ext uri="{FF2B5EF4-FFF2-40B4-BE49-F238E27FC236}">
                <a16:creationId xmlns:a16="http://schemas.microsoft.com/office/drawing/2014/main" id="{945ABAAF-E2BE-BCD1-4D26-2115FFD73449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id="{6CFFA361-B3EE-3BB9-497B-B4FFBD7A00F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2464" y="575309"/>
            <a:ext cx="1016571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470" dirty="0"/>
              <a:t>Criticisms</a:t>
            </a:r>
            <a:r>
              <a:rPr sz="3900" spc="80" dirty="0"/>
              <a:t> </a:t>
            </a:r>
            <a:r>
              <a:rPr sz="3900" spc="484" dirty="0"/>
              <a:t>and</a:t>
            </a:r>
            <a:r>
              <a:rPr sz="3900" spc="55" dirty="0"/>
              <a:t> </a:t>
            </a:r>
            <a:r>
              <a:rPr sz="3900" spc="555" dirty="0"/>
              <a:t>Reforms</a:t>
            </a:r>
            <a:r>
              <a:rPr sz="3900" spc="75" dirty="0"/>
              <a:t> </a:t>
            </a:r>
            <a:r>
              <a:rPr sz="3900" spc="405" dirty="0"/>
              <a:t>in</a:t>
            </a:r>
            <a:r>
              <a:rPr sz="3900" spc="75" dirty="0"/>
              <a:t> </a:t>
            </a:r>
            <a:r>
              <a:rPr sz="3900" spc="520" dirty="0"/>
              <a:t>Negligence</a:t>
            </a:r>
            <a:r>
              <a:rPr sz="3900" spc="55" dirty="0"/>
              <a:t> </a:t>
            </a:r>
            <a:r>
              <a:rPr sz="3900" spc="490" dirty="0"/>
              <a:t>Defenses</a:t>
            </a:r>
            <a:endParaRPr sz="3900"/>
          </a:p>
        </p:txBody>
      </p:sp>
      <p:grpSp>
        <p:nvGrpSpPr>
          <p:cNvPr id="3" name="object 3"/>
          <p:cNvGrpSpPr/>
          <p:nvPr/>
        </p:nvGrpSpPr>
        <p:grpSpPr>
          <a:xfrm>
            <a:off x="781812" y="1937004"/>
            <a:ext cx="512445" cy="512445"/>
            <a:chOff x="781812" y="1937004"/>
            <a:chExt cx="512445" cy="512445"/>
          </a:xfrm>
        </p:grpSpPr>
        <p:sp>
          <p:nvSpPr>
            <p:cNvPr id="4" name="object 4"/>
            <p:cNvSpPr/>
            <p:nvPr/>
          </p:nvSpPr>
          <p:spPr>
            <a:xfrm>
              <a:off x="785622" y="1940814"/>
              <a:ext cx="504825" cy="504825"/>
            </a:xfrm>
            <a:custGeom>
              <a:avLst/>
              <a:gdLst/>
              <a:ahLst/>
              <a:cxnLst/>
              <a:rect l="l" t="t" r="r" b="b"/>
              <a:pathLst>
                <a:path w="504825" h="504825">
                  <a:moveTo>
                    <a:pt x="410273" y="0"/>
                  </a:moveTo>
                  <a:lnTo>
                    <a:pt x="94170" y="0"/>
                  </a:lnTo>
                  <a:lnTo>
                    <a:pt x="57516" y="7401"/>
                  </a:lnTo>
                  <a:lnTo>
                    <a:pt x="27582" y="27590"/>
                  </a:lnTo>
                  <a:lnTo>
                    <a:pt x="7400" y="57542"/>
                  </a:lnTo>
                  <a:lnTo>
                    <a:pt x="0" y="94234"/>
                  </a:lnTo>
                  <a:lnTo>
                    <a:pt x="0" y="410210"/>
                  </a:lnTo>
                  <a:lnTo>
                    <a:pt x="7400" y="446901"/>
                  </a:lnTo>
                  <a:lnTo>
                    <a:pt x="27582" y="476853"/>
                  </a:lnTo>
                  <a:lnTo>
                    <a:pt x="57516" y="497042"/>
                  </a:lnTo>
                  <a:lnTo>
                    <a:pt x="94170" y="504444"/>
                  </a:lnTo>
                  <a:lnTo>
                    <a:pt x="410273" y="504444"/>
                  </a:lnTo>
                  <a:lnTo>
                    <a:pt x="446927" y="497042"/>
                  </a:lnTo>
                  <a:lnTo>
                    <a:pt x="476861" y="476853"/>
                  </a:lnTo>
                  <a:lnTo>
                    <a:pt x="497043" y="446901"/>
                  </a:lnTo>
                  <a:lnTo>
                    <a:pt x="504444" y="410210"/>
                  </a:lnTo>
                  <a:lnTo>
                    <a:pt x="504444" y="94234"/>
                  </a:lnTo>
                  <a:lnTo>
                    <a:pt x="497043" y="57542"/>
                  </a:lnTo>
                  <a:lnTo>
                    <a:pt x="476861" y="27590"/>
                  </a:lnTo>
                  <a:lnTo>
                    <a:pt x="446927" y="7401"/>
                  </a:lnTo>
                  <a:lnTo>
                    <a:pt x="410273" y="0"/>
                  </a:lnTo>
                  <a:close/>
                </a:path>
              </a:pathLst>
            </a:custGeom>
            <a:solidFill>
              <a:srgbClr val="7907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85622" y="1940814"/>
              <a:ext cx="504825" cy="504825"/>
            </a:xfrm>
            <a:custGeom>
              <a:avLst/>
              <a:gdLst/>
              <a:ahLst/>
              <a:cxnLst/>
              <a:rect l="l" t="t" r="r" b="b"/>
              <a:pathLst>
                <a:path w="504825" h="504825">
                  <a:moveTo>
                    <a:pt x="0" y="94234"/>
                  </a:moveTo>
                  <a:lnTo>
                    <a:pt x="7400" y="57542"/>
                  </a:lnTo>
                  <a:lnTo>
                    <a:pt x="27582" y="27590"/>
                  </a:lnTo>
                  <a:lnTo>
                    <a:pt x="57516" y="7401"/>
                  </a:lnTo>
                  <a:lnTo>
                    <a:pt x="94170" y="0"/>
                  </a:lnTo>
                  <a:lnTo>
                    <a:pt x="410273" y="0"/>
                  </a:lnTo>
                  <a:lnTo>
                    <a:pt x="446927" y="7401"/>
                  </a:lnTo>
                  <a:lnTo>
                    <a:pt x="476861" y="27590"/>
                  </a:lnTo>
                  <a:lnTo>
                    <a:pt x="497043" y="57542"/>
                  </a:lnTo>
                  <a:lnTo>
                    <a:pt x="504444" y="94234"/>
                  </a:lnTo>
                  <a:lnTo>
                    <a:pt x="504444" y="410210"/>
                  </a:lnTo>
                  <a:lnTo>
                    <a:pt x="497043" y="446901"/>
                  </a:lnTo>
                  <a:lnTo>
                    <a:pt x="476861" y="476853"/>
                  </a:lnTo>
                  <a:lnTo>
                    <a:pt x="446927" y="497042"/>
                  </a:lnTo>
                  <a:lnTo>
                    <a:pt x="410273" y="504444"/>
                  </a:lnTo>
                  <a:lnTo>
                    <a:pt x="94170" y="504444"/>
                  </a:lnTo>
                  <a:lnTo>
                    <a:pt x="57516" y="497042"/>
                  </a:lnTo>
                  <a:lnTo>
                    <a:pt x="27582" y="476853"/>
                  </a:lnTo>
                  <a:lnTo>
                    <a:pt x="7400" y="446901"/>
                  </a:lnTo>
                  <a:lnTo>
                    <a:pt x="0" y="410210"/>
                  </a:lnTo>
                  <a:lnTo>
                    <a:pt x="0" y="94234"/>
                  </a:lnTo>
                  <a:close/>
                </a:path>
              </a:pathLst>
            </a:custGeom>
            <a:ln w="7620">
              <a:solidFill>
                <a:srgbClr val="921F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72413" y="1962404"/>
            <a:ext cx="130175" cy="384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50" b="0" spc="-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1</a:t>
            </a:r>
            <a:endParaRPr sz="2350">
              <a:latin typeface="Yanone Kaffeesatz Thin"/>
              <a:cs typeface="Yanone Kaffeesatz Thi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01266" y="1917572"/>
            <a:ext cx="5617210" cy="2189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Complexity</a:t>
            </a:r>
            <a:r>
              <a:rPr sz="19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9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Inconsistency</a:t>
            </a:r>
            <a:endParaRPr sz="1950" dirty="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3400"/>
              </a:lnSpc>
              <a:spcBef>
                <a:spcPts val="894"/>
              </a:spcBef>
            </a:pP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Critics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argue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that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current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system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lang="en-GB"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defences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is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overly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complex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can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lead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inconsistent</a:t>
            </a:r>
            <a:r>
              <a:rPr sz="17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outcomes.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There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are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calls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simplification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standardisation</a:t>
            </a:r>
            <a:r>
              <a:rPr sz="1750" b="0" spc="-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lang="en-GB"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defences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across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different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areas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negligence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law.</a:t>
            </a:r>
            <a:endParaRPr sz="1750" dirty="0">
              <a:latin typeface="Yanone Kaffeesatz Thin"/>
              <a:cs typeface="Yanone Kaffeesatz Thi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424928" y="1937004"/>
            <a:ext cx="512445" cy="512445"/>
            <a:chOff x="7424928" y="1937004"/>
            <a:chExt cx="512445" cy="512445"/>
          </a:xfrm>
        </p:grpSpPr>
        <p:sp>
          <p:nvSpPr>
            <p:cNvPr id="9" name="object 9"/>
            <p:cNvSpPr/>
            <p:nvPr/>
          </p:nvSpPr>
          <p:spPr>
            <a:xfrm>
              <a:off x="7428738" y="1940814"/>
              <a:ext cx="504825" cy="504825"/>
            </a:xfrm>
            <a:custGeom>
              <a:avLst/>
              <a:gdLst/>
              <a:ahLst/>
              <a:cxnLst/>
              <a:rect l="l" t="t" r="r" b="b"/>
              <a:pathLst>
                <a:path w="504825" h="504825">
                  <a:moveTo>
                    <a:pt x="410209" y="0"/>
                  </a:moveTo>
                  <a:lnTo>
                    <a:pt x="94233" y="0"/>
                  </a:lnTo>
                  <a:lnTo>
                    <a:pt x="57542" y="7401"/>
                  </a:lnTo>
                  <a:lnTo>
                    <a:pt x="27590" y="27590"/>
                  </a:lnTo>
                  <a:lnTo>
                    <a:pt x="7401" y="57542"/>
                  </a:lnTo>
                  <a:lnTo>
                    <a:pt x="0" y="94234"/>
                  </a:lnTo>
                  <a:lnTo>
                    <a:pt x="0" y="410210"/>
                  </a:lnTo>
                  <a:lnTo>
                    <a:pt x="7401" y="446901"/>
                  </a:lnTo>
                  <a:lnTo>
                    <a:pt x="27590" y="476853"/>
                  </a:lnTo>
                  <a:lnTo>
                    <a:pt x="57542" y="497042"/>
                  </a:lnTo>
                  <a:lnTo>
                    <a:pt x="94233" y="504444"/>
                  </a:lnTo>
                  <a:lnTo>
                    <a:pt x="410209" y="504444"/>
                  </a:lnTo>
                  <a:lnTo>
                    <a:pt x="446901" y="497042"/>
                  </a:lnTo>
                  <a:lnTo>
                    <a:pt x="476853" y="476853"/>
                  </a:lnTo>
                  <a:lnTo>
                    <a:pt x="497042" y="446901"/>
                  </a:lnTo>
                  <a:lnTo>
                    <a:pt x="504443" y="410210"/>
                  </a:lnTo>
                  <a:lnTo>
                    <a:pt x="504443" y="94234"/>
                  </a:lnTo>
                  <a:lnTo>
                    <a:pt x="497042" y="57542"/>
                  </a:lnTo>
                  <a:lnTo>
                    <a:pt x="476853" y="27590"/>
                  </a:lnTo>
                  <a:lnTo>
                    <a:pt x="446901" y="7401"/>
                  </a:lnTo>
                  <a:lnTo>
                    <a:pt x="410209" y="0"/>
                  </a:lnTo>
                  <a:close/>
                </a:path>
              </a:pathLst>
            </a:custGeom>
            <a:solidFill>
              <a:srgbClr val="7907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428738" y="1940814"/>
              <a:ext cx="504825" cy="504825"/>
            </a:xfrm>
            <a:custGeom>
              <a:avLst/>
              <a:gdLst/>
              <a:ahLst/>
              <a:cxnLst/>
              <a:rect l="l" t="t" r="r" b="b"/>
              <a:pathLst>
                <a:path w="504825" h="504825">
                  <a:moveTo>
                    <a:pt x="0" y="94234"/>
                  </a:moveTo>
                  <a:lnTo>
                    <a:pt x="7401" y="57542"/>
                  </a:lnTo>
                  <a:lnTo>
                    <a:pt x="27590" y="27590"/>
                  </a:lnTo>
                  <a:lnTo>
                    <a:pt x="57542" y="7401"/>
                  </a:lnTo>
                  <a:lnTo>
                    <a:pt x="94233" y="0"/>
                  </a:lnTo>
                  <a:lnTo>
                    <a:pt x="410209" y="0"/>
                  </a:lnTo>
                  <a:lnTo>
                    <a:pt x="446901" y="7401"/>
                  </a:lnTo>
                  <a:lnTo>
                    <a:pt x="476853" y="27590"/>
                  </a:lnTo>
                  <a:lnTo>
                    <a:pt x="497042" y="57542"/>
                  </a:lnTo>
                  <a:lnTo>
                    <a:pt x="504443" y="94234"/>
                  </a:lnTo>
                  <a:lnTo>
                    <a:pt x="504443" y="410210"/>
                  </a:lnTo>
                  <a:lnTo>
                    <a:pt x="497042" y="446901"/>
                  </a:lnTo>
                  <a:lnTo>
                    <a:pt x="476853" y="476853"/>
                  </a:lnTo>
                  <a:lnTo>
                    <a:pt x="446901" y="497042"/>
                  </a:lnTo>
                  <a:lnTo>
                    <a:pt x="410209" y="504444"/>
                  </a:lnTo>
                  <a:lnTo>
                    <a:pt x="94233" y="504444"/>
                  </a:lnTo>
                  <a:lnTo>
                    <a:pt x="57542" y="497042"/>
                  </a:lnTo>
                  <a:lnTo>
                    <a:pt x="27590" y="476853"/>
                  </a:lnTo>
                  <a:lnTo>
                    <a:pt x="7401" y="446901"/>
                  </a:lnTo>
                  <a:lnTo>
                    <a:pt x="0" y="410210"/>
                  </a:lnTo>
                  <a:lnTo>
                    <a:pt x="0" y="94234"/>
                  </a:lnTo>
                  <a:close/>
                </a:path>
              </a:pathLst>
            </a:custGeom>
            <a:ln w="7620">
              <a:solidFill>
                <a:srgbClr val="921F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586853" y="1962404"/>
            <a:ext cx="186055" cy="384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2</a:t>
            </a:r>
            <a:endParaRPr sz="2350">
              <a:latin typeface="Yanone Kaffeesatz Thin"/>
              <a:cs typeface="Yanone Kaffeesatz Thi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144382" y="1917572"/>
            <a:ext cx="5476240" cy="290592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0" spc="2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Balancing</a:t>
            </a:r>
            <a:r>
              <a:rPr sz="19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Fairness</a:t>
            </a:r>
            <a:r>
              <a:rPr sz="19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9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Deterrence</a:t>
            </a:r>
            <a:endParaRPr sz="1950" dirty="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3400"/>
              </a:lnSpc>
              <a:spcBef>
                <a:spcPts val="894"/>
              </a:spcBef>
            </a:pPr>
            <a:r>
              <a:rPr sz="1750" b="0" spc="2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There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is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ongoing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debate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about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whether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current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lang="en-GB"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defences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strike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right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balance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between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fairness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defendants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maintaining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effective</a:t>
            </a:r>
            <a:r>
              <a:rPr sz="1750" b="0" spc="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deterrence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against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negligent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behaviour.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3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Some</a:t>
            </a:r>
            <a:r>
              <a:rPr sz="1750" b="0" spc="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argue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that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certain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lang="en-GB"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defences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,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like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contributory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negligence,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may</a:t>
            </a:r>
            <a:r>
              <a:rPr sz="17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unfairly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disadvantage </a:t>
            </a:r>
            <a:r>
              <a:rPr sz="17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plaintiffs.</a:t>
            </a:r>
            <a:endParaRPr sz="1750" dirty="0">
              <a:latin typeface="Yanone Kaffeesatz Thin"/>
              <a:cs typeface="Yanone Kaffeesatz Thin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81812" y="5012435"/>
            <a:ext cx="512445" cy="513715"/>
            <a:chOff x="781812" y="5012435"/>
            <a:chExt cx="512445" cy="513715"/>
          </a:xfrm>
        </p:grpSpPr>
        <p:sp>
          <p:nvSpPr>
            <p:cNvPr id="14" name="object 14"/>
            <p:cNvSpPr/>
            <p:nvPr/>
          </p:nvSpPr>
          <p:spPr>
            <a:xfrm>
              <a:off x="785622" y="5016245"/>
              <a:ext cx="504825" cy="506095"/>
            </a:xfrm>
            <a:custGeom>
              <a:avLst/>
              <a:gdLst/>
              <a:ahLst/>
              <a:cxnLst/>
              <a:rect l="l" t="t" r="r" b="b"/>
              <a:pathLst>
                <a:path w="504825" h="506095">
                  <a:moveTo>
                    <a:pt x="410273" y="0"/>
                  </a:moveTo>
                  <a:lnTo>
                    <a:pt x="94170" y="0"/>
                  </a:lnTo>
                  <a:lnTo>
                    <a:pt x="57516" y="7401"/>
                  </a:lnTo>
                  <a:lnTo>
                    <a:pt x="27582" y="27590"/>
                  </a:lnTo>
                  <a:lnTo>
                    <a:pt x="7400" y="57542"/>
                  </a:lnTo>
                  <a:lnTo>
                    <a:pt x="0" y="94233"/>
                  </a:lnTo>
                  <a:lnTo>
                    <a:pt x="0" y="411733"/>
                  </a:lnTo>
                  <a:lnTo>
                    <a:pt x="7400" y="448425"/>
                  </a:lnTo>
                  <a:lnTo>
                    <a:pt x="27582" y="478377"/>
                  </a:lnTo>
                  <a:lnTo>
                    <a:pt x="57516" y="498566"/>
                  </a:lnTo>
                  <a:lnTo>
                    <a:pt x="94170" y="505967"/>
                  </a:lnTo>
                  <a:lnTo>
                    <a:pt x="410273" y="505967"/>
                  </a:lnTo>
                  <a:lnTo>
                    <a:pt x="446927" y="498566"/>
                  </a:lnTo>
                  <a:lnTo>
                    <a:pt x="476861" y="478377"/>
                  </a:lnTo>
                  <a:lnTo>
                    <a:pt x="497043" y="448425"/>
                  </a:lnTo>
                  <a:lnTo>
                    <a:pt x="504444" y="411733"/>
                  </a:lnTo>
                  <a:lnTo>
                    <a:pt x="504444" y="94233"/>
                  </a:lnTo>
                  <a:lnTo>
                    <a:pt x="497043" y="57542"/>
                  </a:lnTo>
                  <a:lnTo>
                    <a:pt x="476861" y="27590"/>
                  </a:lnTo>
                  <a:lnTo>
                    <a:pt x="446927" y="7401"/>
                  </a:lnTo>
                  <a:lnTo>
                    <a:pt x="410273" y="0"/>
                  </a:lnTo>
                  <a:close/>
                </a:path>
              </a:pathLst>
            </a:custGeom>
            <a:solidFill>
              <a:srgbClr val="7907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85622" y="5016245"/>
              <a:ext cx="504825" cy="506095"/>
            </a:xfrm>
            <a:custGeom>
              <a:avLst/>
              <a:gdLst/>
              <a:ahLst/>
              <a:cxnLst/>
              <a:rect l="l" t="t" r="r" b="b"/>
              <a:pathLst>
                <a:path w="504825" h="506095">
                  <a:moveTo>
                    <a:pt x="0" y="94233"/>
                  </a:moveTo>
                  <a:lnTo>
                    <a:pt x="7400" y="57542"/>
                  </a:lnTo>
                  <a:lnTo>
                    <a:pt x="27582" y="27590"/>
                  </a:lnTo>
                  <a:lnTo>
                    <a:pt x="57516" y="7401"/>
                  </a:lnTo>
                  <a:lnTo>
                    <a:pt x="94170" y="0"/>
                  </a:lnTo>
                  <a:lnTo>
                    <a:pt x="410273" y="0"/>
                  </a:lnTo>
                  <a:lnTo>
                    <a:pt x="446927" y="7401"/>
                  </a:lnTo>
                  <a:lnTo>
                    <a:pt x="476861" y="27590"/>
                  </a:lnTo>
                  <a:lnTo>
                    <a:pt x="497043" y="57542"/>
                  </a:lnTo>
                  <a:lnTo>
                    <a:pt x="504444" y="94233"/>
                  </a:lnTo>
                  <a:lnTo>
                    <a:pt x="504444" y="411733"/>
                  </a:lnTo>
                  <a:lnTo>
                    <a:pt x="497043" y="448425"/>
                  </a:lnTo>
                  <a:lnTo>
                    <a:pt x="476861" y="478377"/>
                  </a:lnTo>
                  <a:lnTo>
                    <a:pt x="446927" y="498566"/>
                  </a:lnTo>
                  <a:lnTo>
                    <a:pt x="410273" y="505967"/>
                  </a:lnTo>
                  <a:lnTo>
                    <a:pt x="94170" y="505967"/>
                  </a:lnTo>
                  <a:lnTo>
                    <a:pt x="57516" y="498566"/>
                  </a:lnTo>
                  <a:lnTo>
                    <a:pt x="27582" y="478377"/>
                  </a:lnTo>
                  <a:lnTo>
                    <a:pt x="7400" y="448425"/>
                  </a:lnTo>
                  <a:lnTo>
                    <a:pt x="0" y="411733"/>
                  </a:lnTo>
                  <a:lnTo>
                    <a:pt x="0" y="94233"/>
                  </a:lnTo>
                  <a:close/>
                </a:path>
              </a:pathLst>
            </a:custGeom>
            <a:ln w="7620">
              <a:solidFill>
                <a:srgbClr val="921F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46810" y="5038166"/>
            <a:ext cx="179705" cy="3848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50" b="0" spc="10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3</a:t>
            </a:r>
            <a:endParaRPr sz="2350">
              <a:latin typeface="Yanone Kaffeesatz Thin"/>
              <a:cs typeface="Yanone Kaffeesatz Thi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01266" y="4993639"/>
            <a:ext cx="5423535" cy="2189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0" spc="2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Adapting</a:t>
            </a:r>
            <a:r>
              <a:rPr sz="19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9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7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Modern</a:t>
            </a:r>
            <a:r>
              <a:rPr sz="19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Risks</a:t>
            </a:r>
            <a:endParaRPr sz="1950" dirty="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3400"/>
              </a:lnSpc>
              <a:spcBef>
                <a:spcPts val="900"/>
              </a:spcBef>
            </a:pPr>
            <a:r>
              <a:rPr sz="1750" b="0" spc="229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As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technology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society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evolve,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there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are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calls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new </a:t>
            </a:r>
            <a:r>
              <a:rPr lang="en-GB"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defences</a:t>
            </a:r>
            <a:r>
              <a:rPr sz="17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or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modifications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existing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ones</a:t>
            </a:r>
            <a:r>
              <a:rPr sz="17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address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emerging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risks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scenarios,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such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as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those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related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 </a:t>
            </a:r>
            <a:r>
              <a:rPr sz="17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artificial</a:t>
            </a:r>
            <a:r>
              <a:rPr sz="1750" b="0" spc="6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intelligence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or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autonomous</a:t>
            </a:r>
            <a:r>
              <a:rPr sz="17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vehicles.</a:t>
            </a:r>
            <a:endParaRPr sz="1750" dirty="0">
              <a:latin typeface="Yanone Kaffeesatz Thin"/>
              <a:cs typeface="Yanone Kaffeesatz Thin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424928" y="5012435"/>
            <a:ext cx="512445" cy="513715"/>
            <a:chOff x="7424928" y="5012435"/>
            <a:chExt cx="512445" cy="513715"/>
          </a:xfrm>
        </p:grpSpPr>
        <p:sp>
          <p:nvSpPr>
            <p:cNvPr id="19" name="object 19"/>
            <p:cNvSpPr/>
            <p:nvPr/>
          </p:nvSpPr>
          <p:spPr>
            <a:xfrm>
              <a:off x="7428738" y="5016245"/>
              <a:ext cx="504825" cy="506095"/>
            </a:xfrm>
            <a:custGeom>
              <a:avLst/>
              <a:gdLst/>
              <a:ahLst/>
              <a:cxnLst/>
              <a:rect l="l" t="t" r="r" b="b"/>
              <a:pathLst>
                <a:path w="504825" h="506095">
                  <a:moveTo>
                    <a:pt x="410209" y="0"/>
                  </a:moveTo>
                  <a:lnTo>
                    <a:pt x="94233" y="0"/>
                  </a:lnTo>
                  <a:lnTo>
                    <a:pt x="57542" y="7401"/>
                  </a:lnTo>
                  <a:lnTo>
                    <a:pt x="27590" y="27590"/>
                  </a:lnTo>
                  <a:lnTo>
                    <a:pt x="7401" y="57542"/>
                  </a:lnTo>
                  <a:lnTo>
                    <a:pt x="0" y="94233"/>
                  </a:lnTo>
                  <a:lnTo>
                    <a:pt x="0" y="411733"/>
                  </a:lnTo>
                  <a:lnTo>
                    <a:pt x="7401" y="448425"/>
                  </a:lnTo>
                  <a:lnTo>
                    <a:pt x="27590" y="478377"/>
                  </a:lnTo>
                  <a:lnTo>
                    <a:pt x="57542" y="498566"/>
                  </a:lnTo>
                  <a:lnTo>
                    <a:pt x="94233" y="505967"/>
                  </a:lnTo>
                  <a:lnTo>
                    <a:pt x="410209" y="505967"/>
                  </a:lnTo>
                  <a:lnTo>
                    <a:pt x="446901" y="498566"/>
                  </a:lnTo>
                  <a:lnTo>
                    <a:pt x="476853" y="478377"/>
                  </a:lnTo>
                  <a:lnTo>
                    <a:pt x="497042" y="448425"/>
                  </a:lnTo>
                  <a:lnTo>
                    <a:pt x="504443" y="411733"/>
                  </a:lnTo>
                  <a:lnTo>
                    <a:pt x="504443" y="94233"/>
                  </a:lnTo>
                  <a:lnTo>
                    <a:pt x="497042" y="57542"/>
                  </a:lnTo>
                  <a:lnTo>
                    <a:pt x="476853" y="27590"/>
                  </a:lnTo>
                  <a:lnTo>
                    <a:pt x="446901" y="7401"/>
                  </a:lnTo>
                  <a:lnTo>
                    <a:pt x="410209" y="0"/>
                  </a:lnTo>
                  <a:close/>
                </a:path>
              </a:pathLst>
            </a:custGeom>
            <a:solidFill>
              <a:srgbClr val="79070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428738" y="5016245"/>
              <a:ext cx="504825" cy="506095"/>
            </a:xfrm>
            <a:custGeom>
              <a:avLst/>
              <a:gdLst/>
              <a:ahLst/>
              <a:cxnLst/>
              <a:rect l="l" t="t" r="r" b="b"/>
              <a:pathLst>
                <a:path w="504825" h="506095">
                  <a:moveTo>
                    <a:pt x="0" y="94233"/>
                  </a:moveTo>
                  <a:lnTo>
                    <a:pt x="7401" y="57542"/>
                  </a:lnTo>
                  <a:lnTo>
                    <a:pt x="27590" y="27590"/>
                  </a:lnTo>
                  <a:lnTo>
                    <a:pt x="57542" y="7401"/>
                  </a:lnTo>
                  <a:lnTo>
                    <a:pt x="94233" y="0"/>
                  </a:lnTo>
                  <a:lnTo>
                    <a:pt x="410209" y="0"/>
                  </a:lnTo>
                  <a:lnTo>
                    <a:pt x="446901" y="7401"/>
                  </a:lnTo>
                  <a:lnTo>
                    <a:pt x="476853" y="27590"/>
                  </a:lnTo>
                  <a:lnTo>
                    <a:pt x="497042" y="57542"/>
                  </a:lnTo>
                  <a:lnTo>
                    <a:pt x="504443" y="94233"/>
                  </a:lnTo>
                  <a:lnTo>
                    <a:pt x="504443" y="411733"/>
                  </a:lnTo>
                  <a:lnTo>
                    <a:pt x="497042" y="448425"/>
                  </a:lnTo>
                  <a:lnTo>
                    <a:pt x="476853" y="478377"/>
                  </a:lnTo>
                  <a:lnTo>
                    <a:pt x="446901" y="498566"/>
                  </a:lnTo>
                  <a:lnTo>
                    <a:pt x="410209" y="505967"/>
                  </a:lnTo>
                  <a:lnTo>
                    <a:pt x="94233" y="505967"/>
                  </a:lnTo>
                  <a:lnTo>
                    <a:pt x="57542" y="498566"/>
                  </a:lnTo>
                  <a:lnTo>
                    <a:pt x="27590" y="478377"/>
                  </a:lnTo>
                  <a:lnTo>
                    <a:pt x="7401" y="448425"/>
                  </a:lnTo>
                  <a:lnTo>
                    <a:pt x="0" y="411733"/>
                  </a:lnTo>
                  <a:lnTo>
                    <a:pt x="0" y="94233"/>
                  </a:lnTo>
                  <a:close/>
                </a:path>
              </a:pathLst>
            </a:custGeom>
            <a:ln w="7620">
              <a:solidFill>
                <a:srgbClr val="921F2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584440" y="5038166"/>
            <a:ext cx="190500" cy="3848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4</a:t>
            </a:r>
            <a:endParaRPr sz="2350">
              <a:latin typeface="Yanone Kaffeesatz Thin"/>
              <a:cs typeface="Yanone Kaffeesatz Thi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144382" y="4993639"/>
            <a:ext cx="5706745" cy="290592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50" b="0" spc="3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Reform</a:t>
            </a:r>
            <a:r>
              <a:rPr sz="1950" b="0" spc="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9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Proposals</a:t>
            </a:r>
            <a:endParaRPr sz="1950" dirty="0">
              <a:latin typeface="Yanone Kaffeesatz Thin"/>
              <a:cs typeface="Yanone Kaffeesatz Thin"/>
            </a:endParaRPr>
          </a:p>
          <a:p>
            <a:pPr marL="12700" marR="5080">
              <a:lnSpc>
                <a:spcPct val="133400"/>
              </a:lnSpc>
              <a:spcBef>
                <a:spcPts val="900"/>
              </a:spcBef>
            </a:pP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Proposals</a:t>
            </a:r>
            <a:r>
              <a:rPr sz="1750" b="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reform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include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streamlining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application</a:t>
            </a:r>
            <a:r>
              <a:rPr sz="1750" b="0" spc="5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of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lang="en-GB"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defences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,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introducing</a:t>
            </a:r>
            <a:r>
              <a:rPr sz="1750" b="0" spc="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statutory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guidelines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for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their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interpretation,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and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7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potentially</a:t>
            </a:r>
            <a:r>
              <a:rPr sz="1750" b="0" spc="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creating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new</a:t>
            </a:r>
            <a:r>
              <a:rPr sz="1750" b="0" spc="5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lang="en-GB" sz="1750" b="0" spc="2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defences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5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to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address</a:t>
            </a:r>
            <a:r>
              <a:rPr sz="1750" b="0" spc="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gaps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in</a:t>
            </a:r>
            <a:r>
              <a:rPr sz="1750" b="0" spc="3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current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system.</a:t>
            </a:r>
            <a:r>
              <a:rPr sz="1750" b="0" spc="4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There's</a:t>
            </a:r>
            <a:r>
              <a:rPr sz="1750" b="0" spc="3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also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discussion </a:t>
            </a:r>
            <a:r>
              <a:rPr sz="1750" b="0" spc="19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about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1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harmonising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2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approaches</a:t>
            </a:r>
            <a:r>
              <a:rPr sz="1750" b="0" spc="1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204" dirty="0">
                <a:solidFill>
                  <a:srgbClr val="E4DFDF"/>
                </a:solidFill>
                <a:latin typeface="Yanone Kaffeesatz Thin"/>
                <a:cs typeface="Yanone Kaffeesatz Thin"/>
              </a:rPr>
              <a:t>across</a:t>
            </a:r>
            <a:r>
              <a:rPr sz="1750" b="0" spc="40" dirty="0">
                <a:solidFill>
                  <a:srgbClr val="E4DFDF"/>
                </a:solidFill>
                <a:latin typeface="Yanone Kaffeesatz Thin"/>
                <a:cs typeface="Yanone Kaffeesatz Thin"/>
              </a:rPr>
              <a:t> </a:t>
            </a:r>
            <a:r>
              <a:rPr sz="1750" b="0" spc="18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different </a:t>
            </a:r>
            <a:r>
              <a:rPr sz="1750" b="0" spc="165" dirty="0">
                <a:solidFill>
                  <a:srgbClr val="E4DFDF"/>
                </a:solidFill>
                <a:latin typeface="Yanone Kaffeesatz Thin"/>
                <a:cs typeface="Yanone Kaffeesatz Thin"/>
              </a:rPr>
              <a:t>jurisdictions.</a:t>
            </a:r>
            <a:endParaRPr sz="1750" dirty="0">
              <a:latin typeface="Yanone Kaffeesatz Thin"/>
              <a:cs typeface="Yanone Kaffeesatz Thin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C44294FE-E0FF-0AB1-81E4-42FE1D92C3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6735" y="7701426"/>
            <a:ext cx="1823665" cy="451974"/>
          </a:xfrm>
          <a:prstGeom prst="rect">
            <a:avLst/>
          </a:prstGeom>
        </p:spPr>
      </p:pic>
      <p:sp>
        <p:nvSpPr>
          <p:cNvPr id="27" name="Date Placeholder 26">
            <a:extLst>
              <a:ext uri="{FF2B5EF4-FFF2-40B4-BE49-F238E27FC236}">
                <a16:creationId xmlns:a16="http://schemas.microsoft.com/office/drawing/2014/main" id="{3B8F963E-31C0-0A89-3D16-2C8CAD1DF1DA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id="{13344E9A-306A-A509-78AD-6585B541C6C3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>
            <a:extLst>
              <a:ext uri="{FF2B5EF4-FFF2-40B4-BE49-F238E27FC236}">
                <a16:creationId xmlns:a16="http://schemas.microsoft.com/office/drawing/2014/main" id="{EFB309CF-EF19-3DA5-4FC0-BAC58BED03B9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1636</Words>
  <Application>Microsoft Office PowerPoint</Application>
  <PresentationFormat>Custom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Yanone Kaffeesatz Thin</vt:lpstr>
      <vt:lpstr>Aptos</vt:lpstr>
      <vt:lpstr>Times New Roman</vt:lpstr>
      <vt:lpstr>Office Theme</vt:lpstr>
      <vt:lpstr>Defences to Negligence:  Legal Shields in Tort Law</vt:lpstr>
      <vt:lpstr>The purpose of the online lesson is to encourage you to participate actively in achieving your needs and simplifying your legal education. I want you to be the best!</vt:lpstr>
      <vt:lpstr>Introduction</vt:lpstr>
      <vt:lpstr>Contributory Negligence and Volenti Non Fit Injuria</vt:lpstr>
      <vt:lpstr>Illegality and Necessity</vt:lpstr>
      <vt:lpstr>Statutory Authority and Ex Turpi Causa</vt:lpstr>
      <vt:lpstr>Consent, Assumption of Risk, and Inevitable Accident</vt:lpstr>
      <vt:lpstr>Recent Developments in Negligence Defenses</vt:lpstr>
      <vt:lpstr>Criticisms and Reforms in Negligence Defenses</vt:lpstr>
      <vt:lpstr>Conclusion: The Future of Negligence Defenses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Okwudili Onyenwee Onwurah</cp:lastModifiedBy>
  <cp:revision>1</cp:revision>
  <dcterms:created xsi:type="dcterms:W3CDTF">2024-11-17T19:33:49Z</dcterms:created>
  <dcterms:modified xsi:type="dcterms:W3CDTF">2024-11-17T19:56:55Z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2024-11-17T00:00:00Z</vt:filetime>
  </property>
  <property fmtid="{D5CDD505-2E9C-101B-9397-08002B2CF9AE}" pid="5" name="Producer">
    <vt:lpwstr>3-Heights(TM) PDF Security Shell 4.8.25.2 (http://www.pdf-tools.com)</vt:lpwstr>
  </property>
</Properties>
</file>