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9" r:id="rId1"/>
  </p:sldMasterIdLst>
  <p:notesMasterIdLst>
    <p:notesMasterId r:id="rId9"/>
  </p:notesMasterIdLst>
  <p:sldIdLst>
    <p:sldId id="263" r:id="rId2"/>
    <p:sldId id="256" r:id="rId3"/>
    <p:sldId id="257" r:id="rId4"/>
    <p:sldId id="262" r:id="rId5"/>
    <p:sldId id="258" r:id="rId6"/>
    <p:sldId id="259" r:id="rId7"/>
    <p:sldId id="261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lEducation Data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D483909-9F26-4C89-861D-835D6CD8FA9D}">
  <a:tblStyle styleId="{4D483909-9F26-4C89-861D-835D6CD8FA9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20"/>
  </p:normalViewPr>
  <p:slideViewPr>
    <p:cSldViewPr snapToGrid="0">
      <p:cViewPr varScale="1">
        <p:scale>
          <a:sx n="120" d="100"/>
          <a:sy n="120" d="100"/>
        </p:scale>
        <p:origin x="200" y="4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aecc8cada7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aecc8cada7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aecc8cada7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aecc8cada7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678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aecc8cada7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aecc8cada7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aecc8cada7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aecc8cada7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aecc8cada7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aecc8cada7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247255" y="-44532"/>
            <a:ext cx="9386888" cy="5192849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251970" y="889863"/>
            <a:ext cx="6636259" cy="3358450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9428" y="1556628"/>
            <a:ext cx="6509936" cy="1311547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050" spc="-113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9428" y="2929700"/>
            <a:ext cx="6505070" cy="99194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5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3504" y="240030"/>
            <a:ext cx="2743200" cy="24003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1EA94A98-DB59-8D42-9576-16B313E4D7E6}" type="datetimeFigureOut">
              <a:rPr lang="en-TH" smtClean="0"/>
              <a:t>5/3/2024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3504" y="4670298"/>
            <a:ext cx="7941564" cy="240030"/>
          </a:xfrm>
        </p:spPr>
        <p:txBody>
          <a:bodyPr/>
          <a:lstStyle>
            <a:lvl1pPr algn="ctr">
              <a:defRPr/>
            </a:lvl1pPr>
          </a:lstStyle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2410" y="240030"/>
            <a:ext cx="685800" cy="24003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5775788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313135" y="0"/>
            <a:ext cx="9438086" cy="5139929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600108" y="1274692"/>
            <a:ext cx="2755857" cy="2602816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4" y="1762444"/>
            <a:ext cx="2625897" cy="184233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32488" y="596039"/>
            <a:ext cx="4706276" cy="394281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4A98-DB59-8D42-9576-16B313E4D7E6}" type="datetimeFigureOut">
              <a:rPr lang="en-TH" smtClean="0"/>
              <a:t>5/3/2024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6120908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9438086" cy="5139929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5789211" y="1274692"/>
            <a:ext cx="2755857" cy="2602816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55578" y="1762444"/>
            <a:ext cx="2625896" cy="184233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2060" y="598834"/>
            <a:ext cx="4701467" cy="39429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3504" y="240030"/>
            <a:ext cx="2743200" cy="240030"/>
          </a:xfrm>
        </p:spPr>
        <p:txBody>
          <a:bodyPr/>
          <a:lstStyle/>
          <a:p>
            <a:fld id="{1EA94A98-DB59-8D42-9576-16B313E4D7E6}" type="datetimeFigureOut">
              <a:rPr lang="en-TH" smtClean="0"/>
              <a:t>5/3/2024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3504" y="4670298"/>
            <a:ext cx="7941564" cy="240030"/>
          </a:xfrm>
        </p:spPr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2410" y="240030"/>
            <a:ext cx="685800" cy="24003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2318935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170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313135" y="0"/>
            <a:ext cx="9438086" cy="5139929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600108" y="1274692"/>
            <a:ext cx="2755857" cy="2602816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4" y="1762444"/>
            <a:ext cx="2624234" cy="184233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8836" y="602389"/>
            <a:ext cx="4711405" cy="3936467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4A98-DB59-8D42-9576-16B313E4D7E6}" type="datetimeFigureOut">
              <a:rPr lang="en-TH" smtClean="0"/>
              <a:t>5/3/2024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3103608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247255" y="-44532"/>
            <a:ext cx="9386888" cy="5192849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2444659" y="889863"/>
            <a:ext cx="4249609" cy="3358450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162" y="1556047"/>
            <a:ext cx="4117668" cy="1267043"/>
          </a:xfrm>
        </p:spPr>
        <p:txBody>
          <a:bodyPr bIns="0" anchor="b">
            <a:normAutofit/>
          </a:bodyPr>
          <a:lstStyle>
            <a:lvl1pPr algn="ctr">
              <a:defRPr sz="33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08162" y="2885138"/>
            <a:ext cx="4117667" cy="1037828"/>
          </a:xfrm>
        </p:spPr>
        <p:txBody>
          <a:bodyPr tIns="0">
            <a:normAutofit/>
          </a:bodyPr>
          <a:lstStyle>
            <a:lvl1pPr marL="0" indent="0" algn="ctr">
              <a:buNone/>
              <a:defRPr sz="1350">
                <a:solidFill>
                  <a:srgbClr val="FFFEFF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3504" y="240030"/>
            <a:ext cx="2743200" cy="240030"/>
          </a:xfrm>
        </p:spPr>
        <p:txBody>
          <a:bodyPr/>
          <a:lstStyle/>
          <a:p>
            <a:fld id="{1EA94A98-DB59-8D42-9576-16B313E4D7E6}" type="datetimeFigureOut">
              <a:rPr lang="en-TH" smtClean="0"/>
              <a:t>5/3/2024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3504" y="4670298"/>
            <a:ext cx="7941564" cy="240030"/>
          </a:xfrm>
        </p:spPr>
        <p:txBody>
          <a:bodyPr/>
          <a:lstStyle>
            <a:lvl1pPr algn="ctr">
              <a:defRPr/>
            </a:lvl1pPr>
          </a:lstStyle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2410" y="240030"/>
            <a:ext cx="685800" cy="24003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8250231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313135" y="0"/>
            <a:ext cx="9438086" cy="5139929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00108" y="1274692"/>
            <a:ext cx="2755857" cy="2602816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50" y="1754752"/>
            <a:ext cx="2625621" cy="1852549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659" y="602391"/>
            <a:ext cx="4702193" cy="1786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38835" y="2754121"/>
            <a:ext cx="4704017" cy="17876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3504" y="240030"/>
            <a:ext cx="2743200" cy="240030"/>
          </a:xfrm>
        </p:spPr>
        <p:txBody>
          <a:bodyPr/>
          <a:lstStyle/>
          <a:p>
            <a:fld id="{1EA94A98-DB59-8D42-9576-16B313E4D7E6}" type="datetimeFigureOut">
              <a:rPr lang="en-TH" smtClean="0"/>
              <a:t>5/3/2024 R</a:t>
            </a:fld>
            <a:endParaRPr lang="en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3504" y="4670298"/>
            <a:ext cx="7941564" cy="240030"/>
          </a:xfrm>
        </p:spPr>
        <p:txBody>
          <a:bodyPr/>
          <a:lstStyle/>
          <a:p>
            <a:endParaRPr lang="en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2410" y="240030"/>
            <a:ext cx="685800" cy="24003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93364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313135" y="0"/>
            <a:ext cx="9438086" cy="5139929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600108" y="1274692"/>
            <a:ext cx="2755857" cy="2602816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51" y="1772937"/>
            <a:ext cx="2625621" cy="1845373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3853" y="602389"/>
            <a:ext cx="4698816" cy="51435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3979" y="1116739"/>
            <a:ext cx="4698263" cy="12726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38989" y="2749415"/>
            <a:ext cx="4698311" cy="51435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38835" y="3263765"/>
            <a:ext cx="4699191" cy="12780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3504" y="240030"/>
            <a:ext cx="2743200" cy="240030"/>
          </a:xfrm>
        </p:spPr>
        <p:txBody>
          <a:bodyPr/>
          <a:lstStyle/>
          <a:p>
            <a:fld id="{1EA94A98-DB59-8D42-9576-16B313E4D7E6}" type="datetimeFigureOut">
              <a:rPr lang="en-TH" smtClean="0"/>
              <a:t>5/3/2024 R</a:t>
            </a:fld>
            <a:endParaRPr lang="en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03504" y="4670298"/>
            <a:ext cx="7941564" cy="240030"/>
          </a:xfrm>
        </p:spPr>
        <p:txBody>
          <a:bodyPr/>
          <a:lstStyle/>
          <a:p>
            <a:endParaRPr lang="en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52410" y="240030"/>
            <a:ext cx="685800" cy="24003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6984040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13135" y="0"/>
            <a:ext cx="9438086" cy="5139929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600108" y="1274692"/>
            <a:ext cx="2755857" cy="2602816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4" y="1762444"/>
            <a:ext cx="2625897" cy="184233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4A98-DB59-8D42-9576-16B313E4D7E6}" type="datetimeFigureOut">
              <a:rPr lang="en-TH" smtClean="0"/>
              <a:t>5/3/2024 R</a:t>
            </a:fld>
            <a:endParaRPr lang="en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6688913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3504" y="240030"/>
            <a:ext cx="2743200" cy="240030"/>
          </a:xfrm>
        </p:spPr>
        <p:txBody>
          <a:bodyPr/>
          <a:lstStyle/>
          <a:p>
            <a:fld id="{1EA94A98-DB59-8D42-9576-16B313E4D7E6}" type="datetimeFigureOut">
              <a:rPr lang="en-TH" smtClean="0"/>
              <a:t>5/3/2024 R</a:t>
            </a:fld>
            <a:endParaRPr lang="en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3504" y="4670298"/>
            <a:ext cx="7941564" cy="240030"/>
          </a:xfrm>
        </p:spPr>
        <p:txBody>
          <a:bodyPr/>
          <a:lstStyle/>
          <a:p>
            <a:endParaRPr lang="en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52410" y="240030"/>
            <a:ext cx="685800" cy="24003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73547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313135" y="0"/>
            <a:ext cx="9438086" cy="5139929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600108" y="1274692"/>
            <a:ext cx="2755857" cy="2602816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4" y="1764019"/>
            <a:ext cx="2625898" cy="917474"/>
          </a:xfrm>
        </p:spPr>
        <p:txBody>
          <a:bodyPr bIns="0" anchor="b">
            <a:noAutofit/>
          </a:bodyPr>
          <a:lstStyle>
            <a:lvl1pPr algn="ctr">
              <a:defRPr sz="2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2488" y="602107"/>
            <a:ext cx="4706276" cy="393745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474" y="2685140"/>
            <a:ext cx="2625898" cy="915873"/>
          </a:xfrm>
        </p:spPr>
        <p:txBody>
          <a:bodyPr/>
          <a:lstStyle>
            <a:lvl1pPr marL="0" indent="0" algn="ctr">
              <a:buNone/>
              <a:defRPr sz="12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4A98-DB59-8D42-9576-16B313E4D7E6}" type="datetimeFigureOut">
              <a:rPr lang="en-TH" smtClean="0"/>
              <a:t>5/3/2024 R</a:t>
            </a:fld>
            <a:endParaRPr lang="en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3467014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247255" y="-44532"/>
            <a:ext cx="9386888" cy="5192849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604002" y="1273749"/>
            <a:ext cx="4456155" cy="2602816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7632" y="0"/>
            <a:ext cx="3486368" cy="51435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082" y="1770191"/>
            <a:ext cx="4332485" cy="883524"/>
          </a:xfrm>
        </p:spPr>
        <p:txBody>
          <a:bodyPr bIns="0" anchor="b">
            <a:normAutofit/>
          </a:bodyPr>
          <a:lstStyle>
            <a:lvl1pPr>
              <a:defRPr sz="27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4082" y="2658759"/>
            <a:ext cx="4332485" cy="955649"/>
          </a:xfrm>
        </p:spPr>
        <p:txBody>
          <a:bodyPr>
            <a:normAutofit/>
          </a:bodyPr>
          <a:lstStyle>
            <a:lvl1pPr marL="0" indent="0" algn="ctr">
              <a:buNone/>
              <a:defRPr sz="135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3504" y="240030"/>
            <a:ext cx="2743200" cy="240030"/>
          </a:xfrm>
        </p:spPr>
        <p:txBody>
          <a:bodyPr/>
          <a:lstStyle/>
          <a:p>
            <a:fld id="{1EA94A98-DB59-8D42-9576-16B313E4D7E6}" type="datetimeFigureOut">
              <a:rPr lang="en-TH" smtClean="0"/>
              <a:t>5/3/2024 R</a:t>
            </a:fld>
            <a:endParaRPr lang="en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3505" y="4670298"/>
            <a:ext cx="4456652" cy="240030"/>
          </a:xfrm>
        </p:spPr>
        <p:txBody>
          <a:bodyPr/>
          <a:lstStyle/>
          <a:p>
            <a:endParaRPr lang="en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71283" y="240030"/>
            <a:ext cx="685800" cy="24003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8184108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371" y="1768794"/>
            <a:ext cx="2624000" cy="1842364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6237" y="596039"/>
            <a:ext cx="4462527" cy="3942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3504" y="240030"/>
            <a:ext cx="2743200" cy="240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94A98-DB59-8D42-9576-16B313E4D7E6}" type="datetimeFigureOut">
              <a:rPr lang="en-TH" smtClean="0"/>
              <a:t>5/3/2024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3504" y="4670298"/>
            <a:ext cx="7941564" cy="240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11924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0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35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FD1AF-F663-879F-C0F0-B49770A6BC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TH"/>
              <a:t>Literary </a:t>
            </a:r>
            <a:r>
              <a:rPr lang="en-TH" dirty="0"/>
              <a:t>devices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638B2C-FC17-B6D3-7F15-4DB13AFAC8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TH" dirty="0"/>
              <a:t>IGCSE FIRST LANGUAGE</a:t>
            </a:r>
          </a:p>
        </p:txBody>
      </p:sp>
    </p:spTree>
    <p:extLst>
      <p:ext uri="{BB962C8B-B14F-4D97-AF65-F5344CB8AC3E}">
        <p14:creationId xmlns:p14="http://schemas.microsoft.com/office/powerpoint/2010/main" val="513876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>
            <a:extLst>
              <a:ext uri="{FF2B5EF4-FFF2-40B4-BE49-F238E27FC236}">
                <a16:creationId xmlns:a16="http://schemas.microsoft.com/office/drawing/2014/main" id="{9EA06921-3C0C-4126-AF75-9499D4839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62" name="Freeform 5">
              <a:extLst>
                <a:ext uri="{FF2B5EF4-FFF2-40B4-BE49-F238E27FC236}">
                  <a16:creationId xmlns:a16="http://schemas.microsoft.com/office/drawing/2014/main" id="{B8087084-CC7C-4D37-B821-F12CD3D29F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63" name="Freeform 6">
              <a:extLst>
                <a:ext uri="{FF2B5EF4-FFF2-40B4-BE49-F238E27FC236}">
                  <a16:creationId xmlns:a16="http://schemas.microsoft.com/office/drawing/2014/main" id="{A27EF3C6-8AF8-41C0-B4DF-664F240872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64" name="Freeform 7">
              <a:extLst>
                <a:ext uri="{FF2B5EF4-FFF2-40B4-BE49-F238E27FC236}">
                  <a16:creationId xmlns:a16="http://schemas.microsoft.com/office/drawing/2014/main" id="{46AD5CB4-13ED-4F2B-BA75-CA731F668A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65" name="Freeform 8">
              <a:extLst>
                <a:ext uri="{FF2B5EF4-FFF2-40B4-BE49-F238E27FC236}">
                  <a16:creationId xmlns:a16="http://schemas.microsoft.com/office/drawing/2014/main" id="{6C2FD3B8-D702-4F83-BA99-D23921211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66" name="Freeform 9">
              <a:extLst>
                <a:ext uri="{FF2B5EF4-FFF2-40B4-BE49-F238E27FC236}">
                  <a16:creationId xmlns:a16="http://schemas.microsoft.com/office/drawing/2014/main" id="{1AF0D977-DBC6-44B7-93FB-3F76406CF0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67" name="Freeform 10">
              <a:extLst>
                <a:ext uri="{FF2B5EF4-FFF2-40B4-BE49-F238E27FC236}">
                  <a16:creationId xmlns:a16="http://schemas.microsoft.com/office/drawing/2014/main" id="{B3ED27DF-D17E-4922-8394-821ED9253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68" name="Freeform 11">
              <a:extLst>
                <a:ext uri="{FF2B5EF4-FFF2-40B4-BE49-F238E27FC236}">
                  <a16:creationId xmlns:a16="http://schemas.microsoft.com/office/drawing/2014/main" id="{800084EB-3C31-445C-8B2E-F43BA7ED3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69" name="Freeform 12">
              <a:extLst>
                <a:ext uri="{FF2B5EF4-FFF2-40B4-BE49-F238E27FC236}">
                  <a16:creationId xmlns:a16="http://schemas.microsoft.com/office/drawing/2014/main" id="{5EE7F4D6-BE2E-41A9-A417-BA1AE4583D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0" name="Freeform 13">
              <a:extLst>
                <a:ext uri="{FF2B5EF4-FFF2-40B4-BE49-F238E27FC236}">
                  <a16:creationId xmlns:a16="http://schemas.microsoft.com/office/drawing/2014/main" id="{8805A789-4E10-46CF-A22B-8841C1CDFA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1" name="Freeform 14">
              <a:extLst>
                <a:ext uri="{FF2B5EF4-FFF2-40B4-BE49-F238E27FC236}">
                  <a16:creationId xmlns:a16="http://schemas.microsoft.com/office/drawing/2014/main" id="{9BD0D630-7987-48B7-A636-0ED234E22E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2" name="Freeform 15">
              <a:extLst>
                <a:ext uri="{FF2B5EF4-FFF2-40B4-BE49-F238E27FC236}">
                  <a16:creationId xmlns:a16="http://schemas.microsoft.com/office/drawing/2014/main" id="{F4E7D46D-851A-4DA9-B24D-19DAE1FCF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3" name="Freeform 16">
              <a:extLst>
                <a:ext uri="{FF2B5EF4-FFF2-40B4-BE49-F238E27FC236}">
                  <a16:creationId xmlns:a16="http://schemas.microsoft.com/office/drawing/2014/main" id="{BA38A754-A53E-469C-B89B-6C7FF96079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4" name="Freeform 17">
              <a:extLst>
                <a:ext uri="{FF2B5EF4-FFF2-40B4-BE49-F238E27FC236}">
                  <a16:creationId xmlns:a16="http://schemas.microsoft.com/office/drawing/2014/main" id="{CAC17457-E557-440A-B5E0-40DFEEC89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5" name="Freeform 18">
              <a:extLst>
                <a:ext uri="{FF2B5EF4-FFF2-40B4-BE49-F238E27FC236}">
                  <a16:creationId xmlns:a16="http://schemas.microsoft.com/office/drawing/2014/main" id="{4D697814-F310-40D2-8E79-93C1881074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6" name="Freeform 19">
              <a:extLst>
                <a:ext uri="{FF2B5EF4-FFF2-40B4-BE49-F238E27FC236}">
                  <a16:creationId xmlns:a16="http://schemas.microsoft.com/office/drawing/2014/main" id="{0CA691A3-EEBB-46A7-A973-B1E2DD112C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7" name="Freeform 20">
              <a:extLst>
                <a:ext uri="{FF2B5EF4-FFF2-40B4-BE49-F238E27FC236}">
                  <a16:creationId xmlns:a16="http://schemas.microsoft.com/office/drawing/2014/main" id="{B7361B78-110B-4437-8058-4E05A42343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8" name="Freeform 21">
              <a:extLst>
                <a:ext uri="{FF2B5EF4-FFF2-40B4-BE49-F238E27FC236}">
                  <a16:creationId xmlns:a16="http://schemas.microsoft.com/office/drawing/2014/main" id="{97B9FFE1-BC8C-4C55-AE5D-8FDD780018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9" name="Freeform 22">
              <a:extLst>
                <a:ext uri="{FF2B5EF4-FFF2-40B4-BE49-F238E27FC236}">
                  <a16:creationId xmlns:a16="http://schemas.microsoft.com/office/drawing/2014/main" id="{6F87417E-9520-42E0-84D2-0C0225481A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0" name="Freeform 23">
              <a:extLst>
                <a:ext uri="{FF2B5EF4-FFF2-40B4-BE49-F238E27FC236}">
                  <a16:creationId xmlns:a16="http://schemas.microsoft.com/office/drawing/2014/main" id="{1235F6B6-5324-426D-84BE-EF96FD430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1" name="Freeform 24">
              <a:extLst>
                <a:ext uri="{FF2B5EF4-FFF2-40B4-BE49-F238E27FC236}">
                  <a16:creationId xmlns:a16="http://schemas.microsoft.com/office/drawing/2014/main" id="{093C61D3-C80D-4599-8280-763868B24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2" name="Freeform 25">
              <a:extLst>
                <a:ext uri="{FF2B5EF4-FFF2-40B4-BE49-F238E27FC236}">
                  <a16:creationId xmlns:a16="http://schemas.microsoft.com/office/drawing/2014/main" id="{D6D942F2-89B9-4755-89D9-4365831760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C40B6375-7479-45C4-8B99-EA1CF75F3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360045"/>
            <a:ext cx="8428482" cy="4423410"/>
          </a:xfrm>
          <a:prstGeom prst="rect">
            <a:avLst/>
          </a:prstGeom>
          <a:solidFill>
            <a:srgbClr val="FFFFFF"/>
          </a:solidFill>
          <a:ln w="22225">
            <a:solidFill>
              <a:schemeClr val="bg1">
                <a:lumMod val="65000"/>
              </a:schemeClr>
            </a:solidFill>
          </a:ln>
          <a:effectLst>
            <a:outerShdw blurRad="762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1680443" y="482600"/>
            <a:ext cx="5783113" cy="41782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>
            <a:extLst>
              <a:ext uri="{FF2B5EF4-FFF2-40B4-BE49-F238E27FC236}">
                <a16:creationId xmlns:a16="http://schemas.microsoft.com/office/drawing/2014/main" id="{9EA06921-3C0C-4126-AF75-9499D4839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97" name="Freeform 5">
              <a:extLst>
                <a:ext uri="{FF2B5EF4-FFF2-40B4-BE49-F238E27FC236}">
                  <a16:creationId xmlns:a16="http://schemas.microsoft.com/office/drawing/2014/main" id="{B8087084-CC7C-4D37-B821-F12CD3D29F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98" name="Freeform 6">
              <a:extLst>
                <a:ext uri="{FF2B5EF4-FFF2-40B4-BE49-F238E27FC236}">
                  <a16:creationId xmlns:a16="http://schemas.microsoft.com/office/drawing/2014/main" id="{A27EF3C6-8AF8-41C0-B4DF-664F240872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99" name="Freeform 7">
              <a:extLst>
                <a:ext uri="{FF2B5EF4-FFF2-40B4-BE49-F238E27FC236}">
                  <a16:creationId xmlns:a16="http://schemas.microsoft.com/office/drawing/2014/main" id="{46AD5CB4-13ED-4F2B-BA75-CA731F668A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00" name="Freeform 8">
              <a:extLst>
                <a:ext uri="{FF2B5EF4-FFF2-40B4-BE49-F238E27FC236}">
                  <a16:creationId xmlns:a16="http://schemas.microsoft.com/office/drawing/2014/main" id="{6C2FD3B8-D702-4F83-BA99-D23921211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01" name="Freeform 9">
              <a:extLst>
                <a:ext uri="{FF2B5EF4-FFF2-40B4-BE49-F238E27FC236}">
                  <a16:creationId xmlns:a16="http://schemas.microsoft.com/office/drawing/2014/main" id="{1AF0D977-DBC6-44B7-93FB-3F76406CF0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02" name="Freeform 10">
              <a:extLst>
                <a:ext uri="{FF2B5EF4-FFF2-40B4-BE49-F238E27FC236}">
                  <a16:creationId xmlns:a16="http://schemas.microsoft.com/office/drawing/2014/main" id="{B3ED27DF-D17E-4922-8394-821ED9253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03" name="Freeform 11">
              <a:extLst>
                <a:ext uri="{FF2B5EF4-FFF2-40B4-BE49-F238E27FC236}">
                  <a16:creationId xmlns:a16="http://schemas.microsoft.com/office/drawing/2014/main" id="{800084EB-3C31-445C-8B2E-F43BA7ED3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04" name="Freeform 12">
              <a:extLst>
                <a:ext uri="{FF2B5EF4-FFF2-40B4-BE49-F238E27FC236}">
                  <a16:creationId xmlns:a16="http://schemas.microsoft.com/office/drawing/2014/main" id="{5EE7F4D6-BE2E-41A9-A417-BA1AE4583D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05" name="Freeform 13">
              <a:extLst>
                <a:ext uri="{FF2B5EF4-FFF2-40B4-BE49-F238E27FC236}">
                  <a16:creationId xmlns:a16="http://schemas.microsoft.com/office/drawing/2014/main" id="{8805A789-4E10-46CF-A22B-8841C1CDFA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06" name="Freeform 14">
              <a:extLst>
                <a:ext uri="{FF2B5EF4-FFF2-40B4-BE49-F238E27FC236}">
                  <a16:creationId xmlns:a16="http://schemas.microsoft.com/office/drawing/2014/main" id="{9BD0D630-7987-48B7-A636-0ED234E22E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07" name="Freeform 15">
              <a:extLst>
                <a:ext uri="{FF2B5EF4-FFF2-40B4-BE49-F238E27FC236}">
                  <a16:creationId xmlns:a16="http://schemas.microsoft.com/office/drawing/2014/main" id="{F4E7D46D-851A-4DA9-B24D-19DAE1FCF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08" name="Freeform 16">
              <a:extLst>
                <a:ext uri="{FF2B5EF4-FFF2-40B4-BE49-F238E27FC236}">
                  <a16:creationId xmlns:a16="http://schemas.microsoft.com/office/drawing/2014/main" id="{BA38A754-A53E-469C-B89B-6C7FF96079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09" name="Freeform 17">
              <a:extLst>
                <a:ext uri="{FF2B5EF4-FFF2-40B4-BE49-F238E27FC236}">
                  <a16:creationId xmlns:a16="http://schemas.microsoft.com/office/drawing/2014/main" id="{CAC17457-E557-440A-B5E0-40DFEEC89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0" name="Freeform 18">
              <a:extLst>
                <a:ext uri="{FF2B5EF4-FFF2-40B4-BE49-F238E27FC236}">
                  <a16:creationId xmlns:a16="http://schemas.microsoft.com/office/drawing/2014/main" id="{4D697814-F310-40D2-8E79-93C1881074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1" name="Freeform 19">
              <a:extLst>
                <a:ext uri="{FF2B5EF4-FFF2-40B4-BE49-F238E27FC236}">
                  <a16:creationId xmlns:a16="http://schemas.microsoft.com/office/drawing/2014/main" id="{0CA691A3-EEBB-46A7-A973-B1E2DD112C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2" name="Freeform 20">
              <a:extLst>
                <a:ext uri="{FF2B5EF4-FFF2-40B4-BE49-F238E27FC236}">
                  <a16:creationId xmlns:a16="http://schemas.microsoft.com/office/drawing/2014/main" id="{B7361B78-110B-4437-8058-4E05A42343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3" name="Freeform 21">
              <a:extLst>
                <a:ext uri="{FF2B5EF4-FFF2-40B4-BE49-F238E27FC236}">
                  <a16:creationId xmlns:a16="http://schemas.microsoft.com/office/drawing/2014/main" id="{97B9FFE1-BC8C-4C55-AE5D-8FDD780018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4" name="Freeform 22">
              <a:extLst>
                <a:ext uri="{FF2B5EF4-FFF2-40B4-BE49-F238E27FC236}">
                  <a16:creationId xmlns:a16="http://schemas.microsoft.com/office/drawing/2014/main" id="{6F87417E-9520-42E0-84D2-0C0225481A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5" name="Freeform 23">
              <a:extLst>
                <a:ext uri="{FF2B5EF4-FFF2-40B4-BE49-F238E27FC236}">
                  <a16:creationId xmlns:a16="http://schemas.microsoft.com/office/drawing/2014/main" id="{1235F6B6-5324-426D-84BE-EF96FD430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6" name="Freeform 24">
              <a:extLst>
                <a:ext uri="{FF2B5EF4-FFF2-40B4-BE49-F238E27FC236}">
                  <a16:creationId xmlns:a16="http://schemas.microsoft.com/office/drawing/2014/main" id="{093C61D3-C80D-4599-8280-763868B24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7" name="Freeform 25">
              <a:extLst>
                <a:ext uri="{FF2B5EF4-FFF2-40B4-BE49-F238E27FC236}">
                  <a16:creationId xmlns:a16="http://schemas.microsoft.com/office/drawing/2014/main" id="{D6D942F2-89B9-4755-89D9-4365831760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</p:grpSp>
      <p:sp>
        <p:nvSpPr>
          <p:cNvPr id="119" name="Rectangle 118">
            <a:extLst>
              <a:ext uri="{FF2B5EF4-FFF2-40B4-BE49-F238E27FC236}">
                <a16:creationId xmlns:a16="http://schemas.microsoft.com/office/drawing/2014/main" id="{C40B6375-7479-45C4-8B99-EA1CF75F3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360045"/>
            <a:ext cx="8428482" cy="4423410"/>
          </a:xfrm>
          <a:prstGeom prst="rect">
            <a:avLst/>
          </a:prstGeom>
          <a:solidFill>
            <a:srgbClr val="FFFFFF"/>
          </a:solidFill>
          <a:ln w="22225">
            <a:solidFill>
              <a:schemeClr val="bg1">
                <a:lumMod val="65000"/>
              </a:schemeClr>
            </a:solidFill>
          </a:ln>
          <a:effectLst>
            <a:outerShdw blurRad="762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3" name="Google Shape;63;p14"/>
          <p:cNvGraphicFramePr/>
          <p:nvPr>
            <p:extLst>
              <p:ext uri="{D42A27DB-BD31-4B8C-83A1-F6EECF244321}">
                <p14:modId xmlns:p14="http://schemas.microsoft.com/office/powerpoint/2010/main" val="122425047"/>
              </p:ext>
            </p:extLst>
          </p:nvPr>
        </p:nvGraphicFramePr>
        <p:xfrm>
          <a:off x="782029" y="482600"/>
          <a:ext cx="7579941" cy="4178302"/>
        </p:xfrm>
        <a:graphic>
          <a:graphicData uri="http://schemas.openxmlformats.org/drawingml/2006/table">
            <a:tbl>
              <a:tblPr firstRow="1" bandRow="1">
                <a:noFill/>
                <a:tableStyleId>{4D483909-9F26-4C89-861D-835D6CD8FA9D}</a:tableStyleId>
              </a:tblPr>
              <a:tblGrid>
                <a:gridCol w="1061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3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5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940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Device</a:t>
                      </a:r>
                      <a:endParaRPr sz="1200"/>
                    </a:p>
                  </a:txBody>
                  <a:tcPr marL="78539" marR="78539" marT="78539" marB="78539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example</a:t>
                      </a:r>
                      <a:endParaRPr sz="1200"/>
                    </a:p>
                  </a:txBody>
                  <a:tcPr marL="78539" marR="78539" marT="78539" marB="78539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effects</a:t>
                      </a:r>
                      <a:endParaRPr sz="1200"/>
                    </a:p>
                  </a:txBody>
                  <a:tcPr marL="78539" marR="78539" marT="78539" marB="78539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70038"/>
                  </a:ext>
                </a:extLst>
              </a:tr>
              <a:tr h="54634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inclusive pronouns, </a:t>
                      </a:r>
                      <a:endParaRPr sz="1200"/>
                    </a:p>
                  </a:txBody>
                  <a:tcPr marL="78539" marR="78539" marT="78539" marB="78539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Use we our ourselves us, 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“We must respect ourselves“</a:t>
                      </a:r>
                      <a:endParaRPr sz="1200"/>
                    </a:p>
                  </a:txBody>
                  <a:tcPr marL="78539" marR="78539" marT="78539" marB="78539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Stress the union between speaker and others</a:t>
                      </a:r>
                      <a:endParaRPr sz="1200"/>
                    </a:p>
                  </a:txBody>
                  <a:tcPr marL="78539" marR="78539" marT="78539" marB="7853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34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imperative verbs, </a:t>
                      </a:r>
                      <a:endParaRPr sz="1200"/>
                    </a:p>
                  </a:txBody>
                  <a:tcPr marL="78539" marR="78539" marT="78539" marB="78539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Command verbs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“ stop eating that burger”</a:t>
                      </a:r>
                      <a:endParaRPr sz="1200"/>
                    </a:p>
                  </a:txBody>
                  <a:tcPr marL="78539" marR="78539" marT="78539" marB="78539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Stress the urgency, different position between speaker and listener</a:t>
                      </a:r>
                      <a:endParaRPr sz="1200"/>
                    </a:p>
                  </a:txBody>
                  <a:tcPr marL="78539" marR="78539" marT="78539" marB="7853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634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direct address,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L="78539" marR="78539" marT="78539" marB="78539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“ you are one of us”</a:t>
                      </a:r>
                      <a:endParaRPr sz="1200"/>
                    </a:p>
                  </a:txBody>
                  <a:tcPr marL="78539" marR="78539" marT="78539" marB="78539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Show the importance of the words, emphasis</a:t>
                      </a:r>
                      <a:endParaRPr sz="1200"/>
                    </a:p>
                  </a:txBody>
                  <a:tcPr marL="78539" marR="78539" marT="78539" marB="7853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328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tripling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L="78539" marR="78539" marT="78539" marB="78539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three words or groups of words with the same grammatical structure “He is smart, handsome and strong.” </a:t>
                      </a:r>
                      <a:endParaRPr sz="1200"/>
                    </a:p>
                  </a:txBody>
                  <a:tcPr marL="78539" marR="78539" marT="78539" marB="78539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Listing enough and adequate item to illustrate qualities that is meant to convey</a:t>
                      </a:r>
                      <a:endParaRPr sz="1200"/>
                    </a:p>
                  </a:txBody>
                  <a:tcPr marL="78539" marR="78539" marT="78539" marB="7853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634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colloquial language,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L="78539" marR="78539" marT="78539" marB="78539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Use words the is not that formal “That's cap man.”</a:t>
                      </a:r>
                      <a:endParaRPr sz="1200"/>
                    </a:p>
                  </a:txBody>
                  <a:tcPr marL="78539" marR="78539" marT="78539" marB="78539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Show closeness or position of speaker with listener</a:t>
                      </a:r>
                      <a:endParaRPr sz="1200"/>
                    </a:p>
                  </a:txBody>
                  <a:tcPr marL="78539" marR="78539" marT="78539" marB="7853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0022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/>
                        <a:t>symbolism</a:t>
                      </a:r>
                      <a:endParaRPr sz="1200"/>
                    </a:p>
                  </a:txBody>
                  <a:tcPr marL="78539" marR="78539" marT="78539" marB="7853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" sz="1200"/>
                        <a:t>uses symbols, be they words, people, marks, locations to represent an abstract idea</a:t>
                      </a:r>
                      <a:br>
                        <a:rPr lang="en" sz="1200"/>
                      </a:br>
                      <a:r>
                        <a:rPr lang="en" sz="1200"/>
                        <a:t>“</a:t>
                      </a:r>
                      <a:r>
                        <a:rPr lang="en-US" sz="1200"/>
                        <a:t>The butterfly is often chosen for its symbolism of beauty </a:t>
                      </a:r>
                      <a:r>
                        <a:rPr lang="en-GB" sz="1200"/>
                        <a:t>“</a:t>
                      </a:r>
                      <a:endParaRPr sz="1200"/>
                    </a:p>
                  </a:txBody>
                  <a:tcPr marL="78539" marR="78539" marT="78539" marB="78539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Use imagery to illustrate a point to reader</a:t>
                      </a:r>
                      <a:endParaRPr sz="1200"/>
                    </a:p>
                  </a:txBody>
                  <a:tcPr marL="78539" marR="78539" marT="78539" marB="78539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67">
            <a:extLst>
              <a:ext uri="{FF2B5EF4-FFF2-40B4-BE49-F238E27FC236}">
                <a16:creationId xmlns:a16="http://schemas.microsoft.com/office/drawing/2014/main" id="{9EA06921-3C0C-4126-AF75-9499D4839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69" name="Freeform 5">
              <a:extLst>
                <a:ext uri="{FF2B5EF4-FFF2-40B4-BE49-F238E27FC236}">
                  <a16:creationId xmlns:a16="http://schemas.microsoft.com/office/drawing/2014/main" id="{B8087084-CC7C-4D37-B821-F12CD3D29F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0" name="Freeform 6">
              <a:extLst>
                <a:ext uri="{FF2B5EF4-FFF2-40B4-BE49-F238E27FC236}">
                  <a16:creationId xmlns:a16="http://schemas.microsoft.com/office/drawing/2014/main" id="{A27EF3C6-8AF8-41C0-B4DF-664F240872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1" name="Freeform 7">
              <a:extLst>
                <a:ext uri="{FF2B5EF4-FFF2-40B4-BE49-F238E27FC236}">
                  <a16:creationId xmlns:a16="http://schemas.microsoft.com/office/drawing/2014/main" id="{46AD5CB4-13ED-4F2B-BA75-CA731F668A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2" name="Freeform 8">
              <a:extLst>
                <a:ext uri="{FF2B5EF4-FFF2-40B4-BE49-F238E27FC236}">
                  <a16:creationId xmlns:a16="http://schemas.microsoft.com/office/drawing/2014/main" id="{6C2FD3B8-D702-4F83-BA99-D23921211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3" name="Freeform 9">
              <a:extLst>
                <a:ext uri="{FF2B5EF4-FFF2-40B4-BE49-F238E27FC236}">
                  <a16:creationId xmlns:a16="http://schemas.microsoft.com/office/drawing/2014/main" id="{1AF0D977-DBC6-44B7-93FB-3F76406CF0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4" name="Freeform 10">
              <a:extLst>
                <a:ext uri="{FF2B5EF4-FFF2-40B4-BE49-F238E27FC236}">
                  <a16:creationId xmlns:a16="http://schemas.microsoft.com/office/drawing/2014/main" id="{B3ED27DF-D17E-4922-8394-821ED9253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5" name="Freeform 11">
              <a:extLst>
                <a:ext uri="{FF2B5EF4-FFF2-40B4-BE49-F238E27FC236}">
                  <a16:creationId xmlns:a16="http://schemas.microsoft.com/office/drawing/2014/main" id="{800084EB-3C31-445C-8B2E-F43BA7ED3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6" name="Freeform 12">
              <a:extLst>
                <a:ext uri="{FF2B5EF4-FFF2-40B4-BE49-F238E27FC236}">
                  <a16:creationId xmlns:a16="http://schemas.microsoft.com/office/drawing/2014/main" id="{5EE7F4D6-BE2E-41A9-A417-BA1AE4583D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7" name="Freeform 13">
              <a:extLst>
                <a:ext uri="{FF2B5EF4-FFF2-40B4-BE49-F238E27FC236}">
                  <a16:creationId xmlns:a16="http://schemas.microsoft.com/office/drawing/2014/main" id="{8805A789-4E10-46CF-A22B-8841C1CDFA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8" name="Freeform 14">
              <a:extLst>
                <a:ext uri="{FF2B5EF4-FFF2-40B4-BE49-F238E27FC236}">
                  <a16:creationId xmlns:a16="http://schemas.microsoft.com/office/drawing/2014/main" id="{9BD0D630-7987-48B7-A636-0ED234E22E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9" name="Freeform 15">
              <a:extLst>
                <a:ext uri="{FF2B5EF4-FFF2-40B4-BE49-F238E27FC236}">
                  <a16:creationId xmlns:a16="http://schemas.microsoft.com/office/drawing/2014/main" id="{F4E7D46D-851A-4DA9-B24D-19DAE1FCF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0" name="Freeform 16">
              <a:extLst>
                <a:ext uri="{FF2B5EF4-FFF2-40B4-BE49-F238E27FC236}">
                  <a16:creationId xmlns:a16="http://schemas.microsoft.com/office/drawing/2014/main" id="{BA38A754-A53E-469C-B89B-6C7FF96079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1" name="Freeform 17">
              <a:extLst>
                <a:ext uri="{FF2B5EF4-FFF2-40B4-BE49-F238E27FC236}">
                  <a16:creationId xmlns:a16="http://schemas.microsoft.com/office/drawing/2014/main" id="{CAC17457-E557-440A-B5E0-40DFEEC89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2" name="Freeform 18">
              <a:extLst>
                <a:ext uri="{FF2B5EF4-FFF2-40B4-BE49-F238E27FC236}">
                  <a16:creationId xmlns:a16="http://schemas.microsoft.com/office/drawing/2014/main" id="{4D697814-F310-40D2-8E79-93C1881074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3" name="Freeform 19">
              <a:extLst>
                <a:ext uri="{FF2B5EF4-FFF2-40B4-BE49-F238E27FC236}">
                  <a16:creationId xmlns:a16="http://schemas.microsoft.com/office/drawing/2014/main" id="{0CA691A3-EEBB-46A7-A973-B1E2DD112C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4" name="Freeform 20">
              <a:extLst>
                <a:ext uri="{FF2B5EF4-FFF2-40B4-BE49-F238E27FC236}">
                  <a16:creationId xmlns:a16="http://schemas.microsoft.com/office/drawing/2014/main" id="{B7361B78-110B-4437-8058-4E05A42343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5" name="Freeform 21">
              <a:extLst>
                <a:ext uri="{FF2B5EF4-FFF2-40B4-BE49-F238E27FC236}">
                  <a16:creationId xmlns:a16="http://schemas.microsoft.com/office/drawing/2014/main" id="{97B9FFE1-BC8C-4C55-AE5D-8FDD780018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6" name="Freeform 22">
              <a:extLst>
                <a:ext uri="{FF2B5EF4-FFF2-40B4-BE49-F238E27FC236}">
                  <a16:creationId xmlns:a16="http://schemas.microsoft.com/office/drawing/2014/main" id="{6F87417E-9520-42E0-84D2-0C0225481A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7" name="Freeform 23">
              <a:extLst>
                <a:ext uri="{FF2B5EF4-FFF2-40B4-BE49-F238E27FC236}">
                  <a16:creationId xmlns:a16="http://schemas.microsoft.com/office/drawing/2014/main" id="{1235F6B6-5324-426D-84BE-EF96FD430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8" name="Freeform 24">
              <a:extLst>
                <a:ext uri="{FF2B5EF4-FFF2-40B4-BE49-F238E27FC236}">
                  <a16:creationId xmlns:a16="http://schemas.microsoft.com/office/drawing/2014/main" id="{093C61D3-C80D-4599-8280-763868B24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9" name="Freeform 25">
              <a:extLst>
                <a:ext uri="{FF2B5EF4-FFF2-40B4-BE49-F238E27FC236}">
                  <a16:creationId xmlns:a16="http://schemas.microsoft.com/office/drawing/2014/main" id="{D6D942F2-89B9-4755-89D9-4365831760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40B6375-7479-45C4-8B99-EA1CF75F3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360045"/>
            <a:ext cx="8428482" cy="4423410"/>
          </a:xfrm>
          <a:prstGeom prst="rect">
            <a:avLst/>
          </a:prstGeom>
          <a:solidFill>
            <a:srgbClr val="FFFFFF"/>
          </a:solidFill>
          <a:ln w="22225">
            <a:solidFill>
              <a:schemeClr val="bg1">
                <a:lumMod val="65000"/>
              </a:schemeClr>
            </a:solidFill>
          </a:ln>
          <a:effectLst>
            <a:outerShdw blurRad="762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3" name="Google Shape;63;p14"/>
          <p:cNvGraphicFramePr/>
          <p:nvPr>
            <p:extLst>
              <p:ext uri="{D42A27DB-BD31-4B8C-83A1-F6EECF244321}">
                <p14:modId xmlns:p14="http://schemas.microsoft.com/office/powerpoint/2010/main" val="386994425"/>
              </p:ext>
            </p:extLst>
          </p:nvPr>
        </p:nvGraphicFramePr>
        <p:xfrm>
          <a:off x="482600" y="534615"/>
          <a:ext cx="8178800" cy="4074270"/>
        </p:xfrm>
        <a:graphic>
          <a:graphicData uri="http://schemas.openxmlformats.org/drawingml/2006/table">
            <a:tbl>
              <a:tblPr firstRow="1" bandRow="1">
                <a:noFill/>
                <a:tableStyleId>{4D483909-9F26-4C89-861D-835D6CD8FA9D}</a:tableStyleId>
              </a:tblPr>
              <a:tblGrid>
                <a:gridCol w="1191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7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0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3881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Device</a:t>
                      </a:r>
                    </a:p>
                  </a:txBody>
                  <a:tcPr marL="86243" marR="86243" marT="86243" marB="86243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example</a:t>
                      </a:r>
                    </a:p>
                  </a:txBody>
                  <a:tcPr marL="86243" marR="86243" marT="86243" marB="86243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/>
                        <a:t>effects</a:t>
                      </a:r>
                    </a:p>
                  </a:txBody>
                  <a:tcPr marL="86243" marR="86243" marT="86243" marB="86243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437608"/>
                  </a:ext>
                </a:extLst>
              </a:tr>
              <a:tr h="58077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inclusive pronouns, </a:t>
                      </a:r>
                      <a:endParaRPr sz="1200"/>
                    </a:p>
                  </a:txBody>
                  <a:tcPr marL="86243" marR="86243" marT="86243" marB="86243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Use we our ourselves us, We must respect ourselves </a:t>
                      </a:r>
                      <a:endParaRPr sz="1200"/>
                    </a:p>
                  </a:txBody>
                  <a:tcPr marL="86243" marR="86243" marT="86243" marB="86243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Stress the union between speaker and others</a:t>
                      </a:r>
                      <a:endParaRPr sz="1200"/>
                    </a:p>
                  </a:txBody>
                  <a:tcPr marL="86243" marR="86243" marT="86243" marB="8624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6529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/>
                        <a:t>rhetorical questions </a:t>
                      </a:r>
                      <a:endParaRPr sz="1200"/>
                    </a:p>
                  </a:txBody>
                  <a:tcPr marL="86243" marR="86243" marT="86243" marB="86243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question is rhetorical if and only if its goal is to produce an effect on the listener, rather than to obtain information. </a:t>
                      </a:r>
                      <a:endParaRPr sz="1200"/>
                    </a:p>
                  </a:txBody>
                  <a:tcPr marL="86243" marR="86243" marT="86243" marB="86243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“It’s too hot today, isn’t it?“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140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86243" marR="86243" marT="86243" marB="86243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077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/>
                        <a:t>anecdotes</a:t>
                      </a:r>
                      <a:endParaRPr sz="1200"/>
                    </a:p>
                  </a:txBody>
                  <a:tcPr marL="86243" marR="86243" marT="86243" marB="86243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story that's short and self-contained.</a:t>
                      </a:r>
                      <a:endParaRPr sz="1200"/>
                    </a:p>
                  </a:txBody>
                  <a:tcPr marL="86243" marR="86243" marT="86243" marB="86243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I remember when I used to sit on my dad's lap while he drove around town delivering mail.</a:t>
                      </a:r>
                      <a:endParaRPr sz="1200"/>
                    </a:p>
                  </a:txBody>
                  <a:tcPr marL="86243" marR="86243" marT="86243" marB="86243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3881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Juxtaposition</a:t>
                      </a:r>
                      <a:endParaRPr sz="1200"/>
                    </a:p>
                  </a:txBody>
                  <a:tcPr marL="86243" marR="86243" marT="86243" marB="86243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Two opposite meaning</a:t>
                      </a:r>
                      <a:endParaRPr sz="1200"/>
                    </a:p>
                  </a:txBody>
                  <a:tcPr marL="86243" marR="86243" marT="86243" marB="86243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Happy and sad, black and white เอาไอเดียมาเขียน</a:t>
                      </a:r>
                      <a:endParaRPr sz="1200"/>
                    </a:p>
                  </a:txBody>
                  <a:tcPr marL="86243" marR="86243" marT="86243" marB="86243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6766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Paradox</a:t>
                      </a:r>
                      <a:endParaRPr sz="1200"/>
                    </a:p>
                  </a:txBody>
                  <a:tcPr marL="86243" marR="86243" marT="86243" marB="86243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statement or idea that seems to contradict itself and is often confusing; </a:t>
                      </a:r>
                      <a:endParaRPr sz="1200"/>
                    </a:p>
                  </a:txBody>
                  <a:tcPr marL="86243" marR="86243" marT="86243" marB="86243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The statement “I always lie” is paradoxical because even though it's stated as a truth, in reality it's a lie</a:t>
                      </a:r>
                      <a:endParaRPr sz="1200"/>
                    </a:p>
                  </a:txBody>
                  <a:tcPr marL="86243" marR="86243" marT="86243" marB="86243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8077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Oxymoron</a:t>
                      </a:r>
                      <a:endParaRPr sz="1200"/>
                    </a:p>
                  </a:txBody>
                  <a:tcPr marL="86243" marR="86243" marT="86243" marB="86243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combines contradictory words with opposing meanings,</a:t>
                      </a:r>
                      <a:endParaRPr sz="1200"/>
                    </a:p>
                  </a:txBody>
                  <a:tcPr marL="86243" marR="86243" marT="86243" marB="86243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“old news,” “deafening silence,” or “organized chaos.”</a:t>
                      </a:r>
                      <a:endParaRPr sz="1200"/>
                    </a:p>
                  </a:txBody>
                  <a:tcPr marL="86243" marR="86243" marT="86243" marB="86243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021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>
            <a:extLst>
              <a:ext uri="{FF2B5EF4-FFF2-40B4-BE49-F238E27FC236}">
                <a16:creationId xmlns:a16="http://schemas.microsoft.com/office/drawing/2014/main" id="{E8DD8E1A-9945-4DBA-BC40-7A028BF32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76" name="Freeform 5">
              <a:extLst>
                <a:ext uri="{FF2B5EF4-FFF2-40B4-BE49-F238E27FC236}">
                  <a16:creationId xmlns:a16="http://schemas.microsoft.com/office/drawing/2014/main" id="{FE1C52F1-9DDF-4839-9B8F-25F7F8D421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7" name="Freeform 6">
              <a:extLst>
                <a:ext uri="{FF2B5EF4-FFF2-40B4-BE49-F238E27FC236}">
                  <a16:creationId xmlns:a16="http://schemas.microsoft.com/office/drawing/2014/main" id="{DB25E450-AEBE-4B5B-9CD7-7DDA5128D0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8" name="Freeform 7">
              <a:extLst>
                <a:ext uri="{FF2B5EF4-FFF2-40B4-BE49-F238E27FC236}">
                  <a16:creationId xmlns:a16="http://schemas.microsoft.com/office/drawing/2014/main" id="{D57AF4B2-B19E-4839-9D9C-06AD5370C3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79" name="Freeform 8">
              <a:extLst>
                <a:ext uri="{FF2B5EF4-FFF2-40B4-BE49-F238E27FC236}">
                  <a16:creationId xmlns:a16="http://schemas.microsoft.com/office/drawing/2014/main" id="{2949CEBF-F4A7-44B2-8A3B-22558718F7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0" name="Freeform 9">
              <a:extLst>
                <a:ext uri="{FF2B5EF4-FFF2-40B4-BE49-F238E27FC236}">
                  <a16:creationId xmlns:a16="http://schemas.microsoft.com/office/drawing/2014/main" id="{28EAA589-93ED-485D-96BB-B9B21EC96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1" name="Freeform 10">
              <a:extLst>
                <a:ext uri="{FF2B5EF4-FFF2-40B4-BE49-F238E27FC236}">
                  <a16:creationId xmlns:a16="http://schemas.microsoft.com/office/drawing/2014/main" id="{4BB4F238-A1F2-45F6-9074-18C4A9F921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2" name="Freeform 11">
              <a:extLst>
                <a:ext uri="{FF2B5EF4-FFF2-40B4-BE49-F238E27FC236}">
                  <a16:creationId xmlns:a16="http://schemas.microsoft.com/office/drawing/2014/main" id="{1C658EE5-B46E-48ED-822D-1C3F08ECAD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3" name="Freeform 12">
              <a:extLst>
                <a:ext uri="{FF2B5EF4-FFF2-40B4-BE49-F238E27FC236}">
                  <a16:creationId xmlns:a16="http://schemas.microsoft.com/office/drawing/2014/main" id="{82AA74BE-73A4-4ADC-B86C-833704C0C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4" name="Freeform 13">
              <a:extLst>
                <a:ext uri="{FF2B5EF4-FFF2-40B4-BE49-F238E27FC236}">
                  <a16:creationId xmlns:a16="http://schemas.microsoft.com/office/drawing/2014/main" id="{2018BD4B-A593-4075-9FDB-4739C6D53D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5" name="Freeform 14">
              <a:extLst>
                <a:ext uri="{FF2B5EF4-FFF2-40B4-BE49-F238E27FC236}">
                  <a16:creationId xmlns:a16="http://schemas.microsoft.com/office/drawing/2014/main" id="{0D16E44B-CE60-491F-B907-D02B0B1EE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6" name="Freeform 15">
              <a:extLst>
                <a:ext uri="{FF2B5EF4-FFF2-40B4-BE49-F238E27FC236}">
                  <a16:creationId xmlns:a16="http://schemas.microsoft.com/office/drawing/2014/main" id="{2DFA7256-7E90-44B6-8E90-2111C1A1F6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7" name="Freeform 16">
              <a:extLst>
                <a:ext uri="{FF2B5EF4-FFF2-40B4-BE49-F238E27FC236}">
                  <a16:creationId xmlns:a16="http://schemas.microsoft.com/office/drawing/2014/main" id="{CE31CD09-2348-4B3A-9C97-CEECA4ABC0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8" name="Freeform 17">
              <a:extLst>
                <a:ext uri="{FF2B5EF4-FFF2-40B4-BE49-F238E27FC236}">
                  <a16:creationId xmlns:a16="http://schemas.microsoft.com/office/drawing/2014/main" id="{4E5422EF-93F2-41A9-B30F-9EFE9241D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89" name="Freeform 18">
              <a:extLst>
                <a:ext uri="{FF2B5EF4-FFF2-40B4-BE49-F238E27FC236}">
                  <a16:creationId xmlns:a16="http://schemas.microsoft.com/office/drawing/2014/main" id="{7920E29F-BB48-485F-95FF-5C372339C4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90" name="Freeform 19">
              <a:extLst>
                <a:ext uri="{FF2B5EF4-FFF2-40B4-BE49-F238E27FC236}">
                  <a16:creationId xmlns:a16="http://schemas.microsoft.com/office/drawing/2014/main" id="{ACFDB0E0-ECEB-4EEB-925D-4BE22979C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91" name="Freeform 20">
              <a:extLst>
                <a:ext uri="{FF2B5EF4-FFF2-40B4-BE49-F238E27FC236}">
                  <a16:creationId xmlns:a16="http://schemas.microsoft.com/office/drawing/2014/main" id="{30CE2542-FFC2-4E6A-9F84-265FE415D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92" name="Freeform 21">
              <a:extLst>
                <a:ext uri="{FF2B5EF4-FFF2-40B4-BE49-F238E27FC236}">
                  <a16:creationId xmlns:a16="http://schemas.microsoft.com/office/drawing/2014/main" id="{2864C497-B900-4D3E-895C-A2A823A3C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93" name="Freeform 22">
              <a:extLst>
                <a:ext uri="{FF2B5EF4-FFF2-40B4-BE49-F238E27FC236}">
                  <a16:creationId xmlns:a16="http://schemas.microsoft.com/office/drawing/2014/main" id="{26441ED2-272A-4395-9966-F5B1C8D3F5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94" name="Freeform 23">
              <a:extLst>
                <a:ext uri="{FF2B5EF4-FFF2-40B4-BE49-F238E27FC236}">
                  <a16:creationId xmlns:a16="http://schemas.microsoft.com/office/drawing/2014/main" id="{701CA35D-3DE0-4BE9-96A9-31A6F24DB8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95" name="Freeform 24">
              <a:extLst>
                <a:ext uri="{FF2B5EF4-FFF2-40B4-BE49-F238E27FC236}">
                  <a16:creationId xmlns:a16="http://schemas.microsoft.com/office/drawing/2014/main" id="{C9367E8C-A75F-4D57-8B79-1B3EEDFD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96" name="Freeform 25">
              <a:extLst>
                <a:ext uri="{FF2B5EF4-FFF2-40B4-BE49-F238E27FC236}">
                  <a16:creationId xmlns:a16="http://schemas.microsoft.com/office/drawing/2014/main" id="{0846F98D-8409-4D6C-B830-625CC19EBC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F35369DB-627C-41BD-9041-6426E8BF6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9BA15987-DDC0-4CAB-AF5B-7D11E25D20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TH"/>
            </a:p>
          </p:txBody>
        </p:sp>
        <p:sp>
          <p:nvSpPr>
            <p:cNvPr id="100" name="Isosceles Triangle 22">
              <a:extLst>
                <a:ext uri="{FF2B5EF4-FFF2-40B4-BE49-F238E27FC236}">
                  <a16:creationId xmlns:a16="http://schemas.microsoft.com/office/drawing/2014/main" id="{9B6DF8F2-BD4C-48F5-8CDC-95B311500F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TH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8E989FB2-D6DE-43D1-84D5-1C80F99012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TH"/>
            </a:p>
          </p:txBody>
        </p:sp>
      </p:grpSp>
      <p:sp>
        <p:nvSpPr>
          <p:cNvPr id="103" name="Rectangle 102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795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44532"/>
            <a:ext cx="9386886" cy="5192848"/>
            <a:chOff x="-329674" y="-51881"/>
            <a:chExt cx="12515851" cy="6923798"/>
          </a:xfrm>
        </p:grpSpPr>
        <p:sp>
          <p:nvSpPr>
            <p:cNvPr id="106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07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08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09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0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1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2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3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4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5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6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7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8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19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20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21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22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23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  <p:sp>
          <p:nvSpPr>
            <p:cNvPr id="124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H"/>
            </a:p>
          </p:txBody>
        </p:sp>
      </p:grp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44C110BA-81E8-4247-853A-5F2B93E92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3403368"/>
          </a:xfrm>
          <a:custGeom>
            <a:avLst/>
            <a:gdLst>
              <a:gd name="connsiteX0" fmla="*/ 0 w 12192000"/>
              <a:gd name="connsiteY0" fmla="*/ 0 h 4537825"/>
              <a:gd name="connsiteX1" fmla="*/ 12192000 w 12192000"/>
              <a:gd name="connsiteY1" fmla="*/ 0 h 4537825"/>
              <a:gd name="connsiteX2" fmla="*/ 12192000 w 12192000"/>
              <a:gd name="connsiteY2" fmla="*/ 3020937 h 4537825"/>
              <a:gd name="connsiteX3" fmla="*/ 12192000 w 12192000"/>
              <a:gd name="connsiteY3" fmla="*/ 3213062 h 4537825"/>
              <a:gd name="connsiteX4" fmla="*/ 12192000 w 12192000"/>
              <a:gd name="connsiteY4" fmla="*/ 4188880 h 4537825"/>
              <a:gd name="connsiteX5" fmla="*/ 12113803 w 12192000"/>
              <a:gd name="connsiteY5" fmla="*/ 4197163 h 4537825"/>
              <a:gd name="connsiteX6" fmla="*/ 6753597 w 12192000"/>
              <a:gd name="connsiteY6" fmla="*/ 4520720 h 4537825"/>
              <a:gd name="connsiteX7" fmla="*/ 400746 w 12192000"/>
              <a:gd name="connsiteY7" fmla="*/ 4349377 h 4537825"/>
              <a:gd name="connsiteX8" fmla="*/ 0 w 12192000"/>
              <a:gd name="connsiteY8" fmla="*/ 4312401 h 4537825"/>
              <a:gd name="connsiteX9" fmla="*/ 0 w 12192000"/>
              <a:gd name="connsiteY9" fmla="*/ 3213062 h 4537825"/>
              <a:gd name="connsiteX10" fmla="*/ 0 w 12192000"/>
              <a:gd name="connsiteY10" fmla="*/ 3020937 h 4537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4537825">
                <a:moveTo>
                  <a:pt x="0" y="0"/>
                </a:moveTo>
                <a:lnTo>
                  <a:pt x="12192000" y="0"/>
                </a:lnTo>
                <a:lnTo>
                  <a:pt x="12192000" y="3020937"/>
                </a:lnTo>
                <a:lnTo>
                  <a:pt x="12192000" y="3213062"/>
                </a:lnTo>
                <a:lnTo>
                  <a:pt x="12192000" y="4188880"/>
                </a:lnTo>
                <a:lnTo>
                  <a:pt x="12113803" y="4197163"/>
                </a:lnTo>
                <a:cubicBezTo>
                  <a:pt x="10139508" y="4395112"/>
                  <a:pt x="8237152" y="4488115"/>
                  <a:pt x="6753597" y="4520720"/>
                </a:cubicBezTo>
                <a:cubicBezTo>
                  <a:pt x="4940362" y="4560569"/>
                  <a:pt x="2657278" y="4541239"/>
                  <a:pt x="400746" y="4349377"/>
                </a:cubicBezTo>
                <a:lnTo>
                  <a:pt x="0" y="4312401"/>
                </a:lnTo>
                <a:lnTo>
                  <a:pt x="0" y="3213062"/>
                </a:lnTo>
                <a:lnTo>
                  <a:pt x="0" y="3020937"/>
                </a:lnTo>
                <a:close/>
              </a:path>
            </a:pathLst>
          </a:custGeom>
          <a:solidFill>
            <a:schemeClr val="tx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1345460" y="503963"/>
            <a:ext cx="6459824" cy="2519331"/>
          </a:xfrm>
          <a:prstGeom prst="rect">
            <a:avLst/>
          </a:prstGeom>
          <a:noFill/>
        </p:spPr>
      </p:pic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838835" y="3575745"/>
            <a:ext cx="4711405" cy="1327725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-228600" defTabSz="914400">
              <a:spcBef>
                <a:spcPts val="0"/>
              </a:spcBef>
              <a:spcAft>
                <a:spcPts val="1200"/>
              </a:spcAft>
              <a:buSzPct val="110000"/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Onomatopoeia</a:t>
            </a:r>
            <a:endParaRPr dirty="0"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4205" y="1152475"/>
            <a:ext cx="7909089" cy="3907051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885350" y="4703625"/>
            <a:ext cx="5199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dk2"/>
                </a:solidFill>
              </a:rPr>
              <a:t>Clanking, clattering, rattling</a:t>
            </a:r>
            <a:endParaRPr sz="18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>
            <a:off x="311700" y="2785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How does the use of language represent an undesirable city?</a:t>
            </a:r>
            <a:endParaRPr sz="1600"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520" y="758404"/>
            <a:ext cx="8181975" cy="4038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2" name="Google Shape;92;p18"/>
          <p:cNvCxnSpPr/>
          <p:nvPr/>
        </p:nvCxnSpPr>
        <p:spPr>
          <a:xfrm rot="10800000" flipH="1">
            <a:off x="5313200" y="1948825"/>
            <a:ext cx="1119000" cy="93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3" name="Google Shape;93;p18"/>
          <p:cNvCxnSpPr/>
          <p:nvPr/>
        </p:nvCxnSpPr>
        <p:spPr>
          <a:xfrm rot="10800000" flipH="1">
            <a:off x="6834250" y="2567100"/>
            <a:ext cx="1119000" cy="93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4" name="Google Shape;94;p18"/>
          <p:cNvCxnSpPr/>
          <p:nvPr/>
        </p:nvCxnSpPr>
        <p:spPr>
          <a:xfrm>
            <a:off x="809275" y="2782350"/>
            <a:ext cx="481200" cy="8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5" name="Google Shape;95;p18"/>
          <p:cNvCxnSpPr/>
          <p:nvPr/>
        </p:nvCxnSpPr>
        <p:spPr>
          <a:xfrm>
            <a:off x="5266600" y="2576400"/>
            <a:ext cx="786300" cy="29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6" name="Google Shape;96;p18"/>
          <p:cNvSpPr/>
          <p:nvPr/>
        </p:nvSpPr>
        <p:spPr>
          <a:xfrm>
            <a:off x="7255200" y="1967375"/>
            <a:ext cx="698100" cy="2496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8"/>
          <p:cNvSpPr/>
          <p:nvPr/>
        </p:nvSpPr>
        <p:spPr>
          <a:xfrm>
            <a:off x="5965000" y="2142463"/>
            <a:ext cx="698100" cy="2496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98" name="Google Shape;98;p18"/>
          <p:cNvCxnSpPr/>
          <p:nvPr/>
        </p:nvCxnSpPr>
        <p:spPr>
          <a:xfrm rot="10800000" flipH="1">
            <a:off x="4004250" y="3207325"/>
            <a:ext cx="1488900" cy="9300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9" name="Google Shape;99;p18"/>
          <p:cNvCxnSpPr/>
          <p:nvPr/>
        </p:nvCxnSpPr>
        <p:spPr>
          <a:xfrm rot="10800000" flipH="1">
            <a:off x="3777700" y="2143975"/>
            <a:ext cx="1641300" cy="7800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0" name="Google Shape;100;p18"/>
          <p:cNvCxnSpPr/>
          <p:nvPr/>
        </p:nvCxnSpPr>
        <p:spPr>
          <a:xfrm>
            <a:off x="1627450" y="2790300"/>
            <a:ext cx="1239300" cy="10200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1" name="Google Shape;101;p18"/>
          <p:cNvSpPr/>
          <p:nvPr/>
        </p:nvSpPr>
        <p:spPr>
          <a:xfrm>
            <a:off x="6140450" y="2809750"/>
            <a:ext cx="1442700" cy="286800"/>
          </a:xfrm>
          <a:prstGeom prst="ellipse">
            <a:avLst/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02" name="Google Shape;102;p18"/>
          <p:cNvCxnSpPr/>
          <p:nvPr/>
        </p:nvCxnSpPr>
        <p:spPr>
          <a:xfrm>
            <a:off x="8147175" y="3040925"/>
            <a:ext cx="18600" cy="1165200"/>
          </a:xfrm>
          <a:prstGeom prst="straightConnector1">
            <a:avLst/>
          </a:prstGeom>
          <a:noFill/>
          <a:ln w="28575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3" name="Google Shape;103;p18"/>
          <p:cNvSpPr txBox="1"/>
          <p:nvPr/>
        </p:nvSpPr>
        <p:spPr>
          <a:xfrm>
            <a:off x="8322875" y="3355350"/>
            <a:ext cx="914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list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04" name="Google Shape;104;p18"/>
          <p:cNvSpPr txBox="1"/>
          <p:nvPr/>
        </p:nvSpPr>
        <p:spPr>
          <a:xfrm>
            <a:off x="8156400" y="2032950"/>
            <a:ext cx="1008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dk2"/>
                </a:solidFill>
              </a:rPr>
              <a:t>symbol</a:t>
            </a:r>
            <a:endParaRPr sz="1800" dirty="0">
              <a:solidFill>
                <a:schemeClr val="dk2"/>
              </a:solidFill>
            </a:endParaRPr>
          </a:p>
        </p:txBody>
      </p:sp>
      <p:cxnSp>
        <p:nvCxnSpPr>
          <p:cNvPr id="105" name="Google Shape;105;p18"/>
          <p:cNvCxnSpPr/>
          <p:nvPr/>
        </p:nvCxnSpPr>
        <p:spPr>
          <a:xfrm>
            <a:off x="1683100" y="3669775"/>
            <a:ext cx="823200" cy="0"/>
          </a:xfrm>
          <a:prstGeom prst="straightConnector1">
            <a:avLst/>
          </a:prstGeom>
          <a:noFill/>
          <a:ln w="28575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6" name="Google Shape;106;p18"/>
          <p:cNvCxnSpPr/>
          <p:nvPr/>
        </p:nvCxnSpPr>
        <p:spPr>
          <a:xfrm rot="10800000" flipH="1">
            <a:off x="6302075" y="3651175"/>
            <a:ext cx="356100" cy="18600"/>
          </a:xfrm>
          <a:prstGeom prst="straightConnector1">
            <a:avLst/>
          </a:prstGeom>
          <a:noFill/>
          <a:ln w="28575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7" name="Google Shape;107;p18"/>
          <p:cNvSpPr txBox="1"/>
          <p:nvPr/>
        </p:nvSpPr>
        <p:spPr>
          <a:xfrm>
            <a:off x="166650" y="4039675"/>
            <a:ext cx="1119000" cy="415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rgbClr val="FF9900"/>
                </a:solidFill>
              </a:rPr>
              <a:t>repetition</a:t>
            </a:r>
            <a:endParaRPr sz="1500" b="1">
              <a:solidFill>
                <a:srgbClr val="FF9900"/>
              </a:solidFill>
            </a:endParaRPr>
          </a:p>
        </p:txBody>
      </p:sp>
      <p:cxnSp>
        <p:nvCxnSpPr>
          <p:cNvPr id="108" name="Google Shape;108;p18"/>
          <p:cNvCxnSpPr>
            <a:stCxn id="101" idx="7"/>
          </p:cNvCxnSpPr>
          <p:nvPr/>
        </p:nvCxnSpPr>
        <p:spPr>
          <a:xfrm rot="10800000" flipH="1">
            <a:off x="7371871" y="2819051"/>
            <a:ext cx="423900" cy="327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9" name="Google Shape;109;p18"/>
          <p:cNvCxnSpPr/>
          <p:nvPr/>
        </p:nvCxnSpPr>
        <p:spPr>
          <a:xfrm rot="10800000" flipH="1">
            <a:off x="1203546" y="3022326"/>
            <a:ext cx="645900" cy="186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ACE8902-1047-B7ED-8825-80B19D703405}"/>
              </a:ext>
            </a:extLst>
          </p:cNvPr>
          <p:cNvSpPr txBox="1"/>
          <p:nvPr/>
        </p:nvSpPr>
        <p:spPr>
          <a:xfrm>
            <a:off x="311700" y="1286540"/>
            <a:ext cx="14093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TH" dirty="0"/>
              <a:t>owerful words</a:t>
            </a:r>
          </a:p>
        </p:txBody>
      </p:sp>
      <p:cxnSp>
        <p:nvCxnSpPr>
          <p:cNvPr id="3" name="Google Shape;99;p18">
            <a:extLst>
              <a:ext uri="{FF2B5EF4-FFF2-40B4-BE49-F238E27FC236}">
                <a16:creationId xmlns:a16="http://schemas.microsoft.com/office/drawing/2014/main" id="{BCAA3DBA-906D-F3F8-3050-4A925C791C72}"/>
              </a:ext>
            </a:extLst>
          </p:cNvPr>
          <p:cNvCxnSpPr>
            <a:cxnSpLocks/>
          </p:cNvCxnSpPr>
          <p:nvPr/>
        </p:nvCxnSpPr>
        <p:spPr>
          <a:xfrm>
            <a:off x="404037" y="1574826"/>
            <a:ext cx="1279063" cy="0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" name="Google Shape;99;p18">
            <a:extLst>
              <a:ext uri="{FF2B5EF4-FFF2-40B4-BE49-F238E27FC236}">
                <a16:creationId xmlns:a16="http://schemas.microsoft.com/office/drawing/2014/main" id="{15FEDCA8-EEE4-A757-1CBD-8EAB3E82BB15}"/>
              </a:ext>
            </a:extLst>
          </p:cNvPr>
          <p:cNvCxnSpPr/>
          <p:nvPr/>
        </p:nvCxnSpPr>
        <p:spPr>
          <a:xfrm rot="10800000" flipH="1">
            <a:off x="4231400" y="2413842"/>
            <a:ext cx="1641300" cy="7800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" name="Google Shape;104;p18">
            <a:extLst>
              <a:ext uri="{FF2B5EF4-FFF2-40B4-BE49-F238E27FC236}">
                <a16:creationId xmlns:a16="http://schemas.microsoft.com/office/drawing/2014/main" id="{4D3A6A5A-4647-2955-D874-C3351F57DABF}"/>
              </a:ext>
            </a:extLst>
          </p:cNvPr>
          <p:cNvSpPr txBox="1"/>
          <p:nvPr/>
        </p:nvSpPr>
        <p:spPr>
          <a:xfrm>
            <a:off x="7989675" y="1651500"/>
            <a:ext cx="1008000" cy="338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solidFill>
                  <a:schemeClr val="dk2"/>
                </a:solidFill>
              </a:rPr>
              <a:t>onomatopoeia</a:t>
            </a:r>
            <a:endParaRPr sz="1000" dirty="0">
              <a:solidFill>
                <a:schemeClr val="dk2"/>
              </a:solidFill>
            </a:endParaRPr>
          </a:p>
        </p:txBody>
      </p:sp>
      <p:cxnSp>
        <p:nvCxnSpPr>
          <p:cNvPr id="7" name="Google Shape;108;p18">
            <a:extLst>
              <a:ext uri="{FF2B5EF4-FFF2-40B4-BE49-F238E27FC236}">
                <a16:creationId xmlns:a16="http://schemas.microsoft.com/office/drawing/2014/main" id="{B12B2113-9096-2409-B565-1DBF8605F593}"/>
              </a:ext>
            </a:extLst>
          </p:cNvPr>
          <p:cNvCxnSpPr>
            <a:cxnSpLocks/>
          </p:cNvCxnSpPr>
          <p:nvPr/>
        </p:nvCxnSpPr>
        <p:spPr>
          <a:xfrm>
            <a:off x="8083735" y="1960074"/>
            <a:ext cx="784678" cy="7301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9AFBF6E-F810-C439-8844-B4D025AE3975}"/>
              </a:ext>
            </a:extLst>
          </p:cNvPr>
          <p:cNvSpPr txBox="1"/>
          <p:nvPr/>
        </p:nvSpPr>
        <p:spPr>
          <a:xfrm>
            <a:off x="5326765" y="1256030"/>
            <a:ext cx="16273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TH" dirty="0"/>
              <a:t>ensory language</a:t>
            </a:r>
          </a:p>
        </p:txBody>
      </p:sp>
      <p:cxnSp>
        <p:nvCxnSpPr>
          <p:cNvPr id="10" name="Google Shape;92;p18">
            <a:extLst>
              <a:ext uri="{FF2B5EF4-FFF2-40B4-BE49-F238E27FC236}">
                <a16:creationId xmlns:a16="http://schemas.microsoft.com/office/drawing/2014/main" id="{D3D5D91E-1835-14BF-9BD7-A40EF678E7B7}"/>
              </a:ext>
            </a:extLst>
          </p:cNvPr>
          <p:cNvCxnSpPr>
            <a:cxnSpLocks/>
          </p:cNvCxnSpPr>
          <p:nvPr/>
        </p:nvCxnSpPr>
        <p:spPr>
          <a:xfrm>
            <a:off x="5419000" y="1526327"/>
            <a:ext cx="1415250" cy="14311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4</TotalTime>
  <Words>352</Words>
  <Application>Microsoft Macintosh PowerPoint</Application>
  <PresentationFormat>On-screen Show (16:9)</PresentationFormat>
  <Paragraphs>55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 Light</vt:lpstr>
      <vt:lpstr>Rockwell</vt:lpstr>
      <vt:lpstr>Wingdings</vt:lpstr>
      <vt:lpstr>Atlas</vt:lpstr>
      <vt:lpstr>Literary devices</vt:lpstr>
      <vt:lpstr>PowerPoint Presentation</vt:lpstr>
      <vt:lpstr>PowerPoint Presentation</vt:lpstr>
      <vt:lpstr>PowerPoint Presentation</vt:lpstr>
      <vt:lpstr>PowerPoint Presentation</vt:lpstr>
      <vt:lpstr>Onomatopoeia</vt:lpstr>
      <vt:lpstr>How does the use of language represent an undesirable city?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thaneeya sripattanawat</cp:lastModifiedBy>
  <cp:revision>3</cp:revision>
  <dcterms:modified xsi:type="dcterms:W3CDTF">2024-03-05T08:09:06Z</dcterms:modified>
</cp:coreProperties>
</file>