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0" roundtripDataSignature="AMtx7mgLV3kDzw56VxugEGqQngWWUo3Me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0" Type="http://customschemas.google.com/relationships/presentationmetadata" Target="metadata"/><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5" name="Google Shape;75;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b="0" i="0" lang="en-US" sz="1200" u="none" strike="noStrike">
                <a:solidFill>
                  <a:schemeClr val="dk1"/>
                </a:solidFill>
                <a:latin typeface="Calibri"/>
                <a:ea typeface="Calibri"/>
                <a:cs typeface="Calibri"/>
                <a:sym typeface="Calibri"/>
              </a:rPr>
              <a:t>The next section is the Loop. It’s at the heart of IBM Design Thinking and it’s a behavioral model for discovering user needs and envisioning a better future. Increasing our understanding of a problem and its solutions ensures better outcomes. Therefore the Loop is made for understanding open-ended problems. The Loop consists of three sections – observe, reflect, and make. Let’s break these down further. </a:t>
            </a:r>
            <a:endParaRPr/>
          </a:p>
          <a:p>
            <a:pPr indent="0" lvl="0" marL="0" rtl="0" algn="l">
              <a:spcBef>
                <a:spcPts val="0"/>
              </a:spcBef>
              <a:spcAft>
                <a:spcPts val="0"/>
              </a:spcAft>
              <a:buNone/>
            </a:pPr>
            <a:r>
              <a:t/>
            </a:r>
            <a:endParaRPr b="0" i="0" sz="1200" u="none" strike="noStrike">
              <a:solidFill>
                <a:schemeClr val="dk1"/>
              </a:solidFill>
              <a:latin typeface="Calibri"/>
              <a:ea typeface="Calibri"/>
              <a:cs typeface="Calibri"/>
              <a:sym typeface="Calibri"/>
            </a:endParaRPr>
          </a:p>
          <a:p>
            <a:pPr indent="0" lvl="0" marL="0" rtl="0" algn="l">
              <a:spcBef>
                <a:spcPts val="0"/>
              </a:spcBef>
              <a:spcAft>
                <a:spcPts val="0"/>
              </a:spcAft>
              <a:buNone/>
            </a:pPr>
            <a:r>
              <a:rPr b="0" i="0" lang="en-US" sz="1200" u="none" strike="noStrike">
                <a:solidFill>
                  <a:schemeClr val="dk1"/>
                </a:solidFill>
                <a:latin typeface="Calibri"/>
                <a:ea typeface="Calibri"/>
                <a:cs typeface="Calibri"/>
                <a:sym typeface="Calibri"/>
              </a:rPr>
              <a:t>First is observe. Observing immerses us in our users’ world. It helps us to get to know our users, uncover their needs, learn the landscape and test our ideas. When we observe, we make sure to set aside our assumptions and take it in without judgment. This is about objectively discovering your users’ world instead of seeking validation for your existing ideas and assumptions. </a:t>
            </a:r>
            <a:endParaRPr/>
          </a:p>
          <a:p>
            <a:pPr indent="0" lvl="0" marL="0" rtl="0" algn="l">
              <a:spcBef>
                <a:spcPts val="0"/>
              </a:spcBef>
              <a:spcAft>
                <a:spcPts val="0"/>
              </a:spcAft>
              <a:buNone/>
            </a:pPr>
            <a:r>
              <a:rPr b="0" i="0" lang="en-US" sz="1200" u="none" strike="noStrike">
                <a:solidFill>
                  <a:schemeClr val="dk1"/>
                </a:solidFill>
                <a:latin typeface="Calibri"/>
                <a:ea typeface="Calibri"/>
                <a:cs typeface="Calibri"/>
                <a:sym typeface="Calibri"/>
              </a:rPr>
              <a:t>Next up is reflect. Reflecting helps align our various points of view. If we slow down just enough to reflect, we move faster when we’re aligned. Reflecting is about coming together and converging on a point of view. It helps us to find common ground, uncover insights, align with your team and plan ahead. When you reflect, make sure to reflect together to stay in sync. Reflecting individually is important but reflecting as a team is fundamental to great collaboration. </a:t>
            </a:r>
            <a:endParaRPr/>
          </a:p>
          <a:p>
            <a:pPr indent="0" lvl="0" marL="0" rtl="0" algn="l">
              <a:spcBef>
                <a:spcPts val="0"/>
              </a:spcBef>
              <a:spcAft>
                <a:spcPts val="0"/>
              </a:spcAft>
              <a:buNone/>
            </a:pPr>
            <a:r>
              <a:t/>
            </a:r>
            <a:endParaRPr b="0" i="0" sz="1200" u="none" strike="noStrike">
              <a:solidFill>
                <a:schemeClr val="dk1"/>
              </a:solidFill>
              <a:latin typeface="Calibri"/>
              <a:ea typeface="Calibri"/>
              <a:cs typeface="Calibri"/>
              <a:sym typeface="Calibri"/>
            </a:endParaRPr>
          </a:p>
          <a:p>
            <a:pPr indent="0" lvl="0" marL="0" rtl="0" algn="l">
              <a:spcBef>
                <a:spcPts val="0"/>
              </a:spcBef>
              <a:spcAft>
                <a:spcPts val="0"/>
              </a:spcAft>
              <a:buNone/>
            </a:pPr>
            <a:r>
              <a:rPr b="0" i="0" lang="en-US" sz="1200" u="none" strike="noStrike">
                <a:solidFill>
                  <a:schemeClr val="dk1"/>
                </a:solidFill>
                <a:latin typeface="Calibri"/>
                <a:ea typeface="Calibri"/>
                <a:cs typeface="Calibri"/>
                <a:sym typeface="Calibri"/>
              </a:rPr>
              <a:t>The third aspect of the Loop is make. Making gives form to our ideas. Making is about getting your hands dirty to communicate concepts, explore ideas, prototype possibilities and drive to outcomes. We can’t know everything, but we do know something, so jump right in. The earlier we make, the faster we learn. </a:t>
            </a:r>
            <a:endParaRPr/>
          </a:p>
          <a:p>
            <a:pPr indent="0" lvl="0" marL="0" rtl="0" algn="l">
              <a:spcBef>
                <a:spcPts val="0"/>
              </a:spcBef>
              <a:spcAft>
                <a:spcPts val="0"/>
              </a:spcAft>
              <a:buNone/>
            </a:pPr>
            <a:r>
              <a:t/>
            </a:r>
            <a:endParaRPr b="0" i="0" sz="1200" u="none" strike="noStrike">
              <a:solidFill>
                <a:schemeClr val="dk1"/>
              </a:solidFill>
              <a:latin typeface="Calibri"/>
              <a:ea typeface="Calibri"/>
              <a:cs typeface="Calibri"/>
              <a:sym typeface="Calibri"/>
            </a:endParaRPr>
          </a:p>
          <a:p>
            <a:pPr indent="0" lvl="0" marL="0" rtl="0" algn="l">
              <a:spcBef>
                <a:spcPts val="0"/>
              </a:spcBef>
              <a:spcAft>
                <a:spcPts val="0"/>
              </a:spcAft>
              <a:buNone/>
            </a:pPr>
            <a:r>
              <a:rPr b="0" i="0" lang="en-US" sz="1200" u="none" strike="noStrike">
                <a:solidFill>
                  <a:schemeClr val="dk1"/>
                </a:solidFill>
                <a:latin typeface="Calibri"/>
                <a:ea typeface="Calibri"/>
                <a:cs typeface="Calibri"/>
                <a:sym typeface="Calibri"/>
              </a:rPr>
              <a:t>Now at this point, many of you may be saying, well, what about my artifacts? Rest assured the activities and artifacts that we all associate with IBM Design Thinking are still essential. Empathy map, storyboards, paper prototypes are all part of IBM Design Thinking, but remember, these are just artifacts and techniques. Use the artifacts your team needs to succeed, but don’t limit yourselves either. With that said, the artifacts don’t do the thinking for you. Instead, we ask that you consider these questions as a team as you move through the Loop. For observe, they’re simple – who are our users, what are their needs, what ideas do they have for us. For reflect, do we agree on our intent, did we make the leap to insight, are we ready to commit? And while making, what’s possible, what’s our concept, what’s our story? We recommend starting every journey by reflecting first to converge as a team on what your intent is. After that, go in any order you like. Observe, reflect, then make. Or make, reflect, and observe. What’s important is that you find your team’s momentum, do all three and that you keep moving. </a:t>
            </a:r>
            <a:endParaRPr/>
          </a:p>
        </p:txBody>
      </p:sp>
      <p:sp>
        <p:nvSpPr>
          <p:cNvPr id="76" name="Google Shape;76;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 name="Google Shape;85;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50"/>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50"/>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18" name="Google Shape;18;p50"/>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9" name="Google Shape;19;p50"/>
          <p:cNvSpPr txBox="1"/>
          <p:nvPr>
            <p:ph idx="11" type="ftr"/>
          </p:nvPr>
        </p:nvSpPr>
        <p:spPr>
          <a:xfrm>
            <a:off x="143005" y="6387056"/>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5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59"/>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6" name="Google Shape;66;p59"/>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67" name="Google Shape;67;p59"/>
          <p:cNvSpPr txBox="1"/>
          <p:nvPr>
            <p:ph idx="11" type="ftr"/>
          </p:nvPr>
        </p:nvSpPr>
        <p:spPr>
          <a:xfrm>
            <a:off x="143005" y="6387056"/>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60"/>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60"/>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60"/>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72" name="Google Shape;72;p60"/>
          <p:cNvSpPr txBox="1"/>
          <p:nvPr>
            <p:ph idx="11" type="ftr"/>
          </p:nvPr>
        </p:nvSpPr>
        <p:spPr>
          <a:xfrm>
            <a:off x="143005" y="6387056"/>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5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5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51"/>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24" name="Google Shape;24;p51"/>
          <p:cNvSpPr txBox="1"/>
          <p:nvPr>
            <p:ph idx="11" type="ftr"/>
          </p:nvPr>
        </p:nvSpPr>
        <p:spPr>
          <a:xfrm>
            <a:off x="143005" y="6387056"/>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5" name="Shape 25"/>
        <p:cNvGrpSpPr/>
        <p:nvPr/>
      </p:nvGrpSpPr>
      <p:grpSpPr>
        <a:xfrm>
          <a:off x="0" y="0"/>
          <a:ext cx="0" cy="0"/>
          <a:chOff x="0" y="0"/>
          <a:chExt cx="0" cy="0"/>
        </a:xfrm>
      </p:grpSpPr>
      <p:sp>
        <p:nvSpPr>
          <p:cNvPr id="26" name="Google Shape;26;p52"/>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52"/>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8" name="Google Shape;28;p52"/>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9" name="Google Shape;29;p52"/>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0" name="Google Shape;30;p52"/>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52"/>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32" name="Google Shape;32;p52"/>
          <p:cNvSpPr txBox="1"/>
          <p:nvPr>
            <p:ph idx="11" type="ftr"/>
          </p:nvPr>
        </p:nvSpPr>
        <p:spPr>
          <a:xfrm>
            <a:off x="143005" y="6387056"/>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3"/>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53"/>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53"/>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38" name="Google Shape;38;p53"/>
          <p:cNvSpPr txBox="1"/>
          <p:nvPr>
            <p:ph idx="11" type="ftr"/>
          </p:nvPr>
        </p:nvSpPr>
        <p:spPr>
          <a:xfrm>
            <a:off x="143005" y="6387056"/>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9" name="Shape 39"/>
        <p:cNvGrpSpPr/>
        <p:nvPr/>
      </p:nvGrpSpPr>
      <p:grpSpPr>
        <a:xfrm>
          <a:off x="0" y="0"/>
          <a:ext cx="0" cy="0"/>
          <a:chOff x="0" y="0"/>
          <a:chExt cx="0" cy="0"/>
        </a:xfrm>
      </p:grpSpPr>
      <p:sp>
        <p:nvSpPr>
          <p:cNvPr id="40" name="Google Shape;40;p5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54"/>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42" name="Google Shape;42;p54"/>
          <p:cNvSpPr txBox="1"/>
          <p:nvPr>
            <p:ph idx="11" type="ftr"/>
          </p:nvPr>
        </p:nvSpPr>
        <p:spPr>
          <a:xfrm>
            <a:off x="143005" y="6387056"/>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43" name="Shape 43"/>
        <p:cNvGrpSpPr/>
        <p:nvPr/>
      </p:nvGrpSpPr>
      <p:grpSpPr>
        <a:xfrm>
          <a:off x="0" y="0"/>
          <a:ext cx="0" cy="0"/>
          <a:chOff x="0" y="0"/>
          <a:chExt cx="0" cy="0"/>
        </a:xfrm>
      </p:grpSpPr>
      <p:sp>
        <p:nvSpPr>
          <p:cNvPr id="44" name="Google Shape;44;p5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5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46" name="Google Shape;46;p55"/>
          <p:cNvSpPr txBox="1"/>
          <p:nvPr>
            <p:ph idx="11" type="ftr"/>
          </p:nvPr>
        </p:nvSpPr>
        <p:spPr>
          <a:xfrm>
            <a:off x="143005" y="6387056"/>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55"/>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56"/>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50" name="Google Shape;50;p56"/>
          <p:cNvSpPr txBox="1"/>
          <p:nvPr>
            <p:ph idx="11" type="ftr"/>
          </p:nvPr>
        </p:nvSpPr>
        <p:spPr>
          <a:xfrm>
            <a:off x="143005" y="6387056"/>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5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57"/>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57"/>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5" name="Google Shape;55;p57"/>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56" name="Google Shape;56;p57"/>
          <p:cNvSpPr txBox="1"/>
          <p:nvPr>
            <p:ph idx="11" type="ftr"/>
          </p:nvPr>
        </p:nvSpPr>
        <p:spPr>
          <a:xfrm>
            <a:off x="143005" y="6387056"/>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5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58"/>
          <p:cNvSpPr/>
          <p:nvPr>
            <p:ph idx="2" type="pic"/>
          </p:nvPr>
        </p:nvSpPr>
        <p:spPr>
          <a:xfrm>
            <a:off x="5183188" y="987425"/>
            <a:ext cx="6172200" cy="4873625"/>
          </a:xfrm>
          <a:prstGeom prst="rect">
            <a:avLst/>
          </a:prstGeom>
          <a:noFill/>
          <a:ln>
            <a:noFill/>
          </a:ln>
        </p:spPr>
      </p:sp>
      <p:sp>
        <p:nvSpPr>
          <p:cNvPr id="60" name="Google Shape;60;p58"/>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1" name="Google Shape;61;p58"/>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62" name="Google Shape;62;p58"/>
          <p:cNvSpPr txBox="1"/>
          <p:nvPr>
            <p:ph idx="11" type="ftr"/>
          </p:nvPr>
        </p:nvSpPr>
        <p:spPr>
          <a:xfrm>
            <a:off x="143005" y="6387056"/>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4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4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49"/>
          <p:cNvSpPr txBox="1"/>
          <p:nvPr>
            <p:ph idx="11" type="ftr"/>
          </p:nvPr>
        </p:nvSpPr>
        <p:spPr>
          <a:xfrm>
            <a:off x="143005" y="6387056"/>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49"/>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4" name="Google Shape;14;p49"/>
          <p:cNvSpPr/>
          <p:nvPr/>
        </p:nvSpPr>
        <p:spPr>
          <a:xfrm>
            <a:off x="5620363" y="6457342"/>
            <a:ext cx="1769714" cy="328935"/>
          </a:xfrm>
          <a:prstGeom prst="rect">
            <a:avLst/>
          </a:prstGeom>
          <a:noFill/>
          <a:ln>
            <a:noFill/>
          </a:ln>
        </p:spPr>
        <p:txBody>
          <a:bodyPr anchorCtr="0" anchor="ctr" bIns="71425" lIns="71425" spcFirstLastPara="1" rIns="71425" wrap="square" tIns="71425">
            <a:spAutoFit/>
          </a:bodyPr>
          <a:lstStyle/>
          <a:p>
            <a:pPr indent="0" lvl="0" marL="0" marR="0" rtl="0" algn="r">
              <a:lnSpc>
                <a:spcPct val="100000"/>
              </a:lnSpc>
              <a:spcBef>
                <a:spcPts val="0"/>
              </a:spcBef>
              <a:spcAft>
                <a:spcPts val="0"/>
              </a:spcAft>
              <a:buClr>
                <a:srgbClr val="7F7F7F"/>
              </a:buClr>
              <a:buSzPts val="1200"/>
              <a:buFont typeface="Calibri"/>
              <a:buNone/>
            </a:pPr>
            <a:r>
              <a:rPr b="0" i="0" lang="en-US" sz="1200" u="none" cap="none" strike="noStrike">
                <a:solidFill>
                  <a:srgbClr val="7F7F7F"/>
                </a:solidFill>
                <a:latin typeface="Calibri"/>
                <a:ea typeface="Calibri"/>
                <a:cs typeface="Calibri"/>
                <a:sym typeface="Calibri"/>
              </a:rPr>
              <a:t>© 2016 IBM Corporation  </a:t>
            </a:r>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0"/>
          <p:cNvSpPr txBox="1"/>
          <p:nvPr>
            <p:ph type="title"/>
          </p:nvPr>
        </p:nvSpPr>
        <p:spPr>
          <a:xfrm>
            <a:off x="2031512" y="363173"/>
            <a:ext cx="8374200" cy="11316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500"/>
              <a:buFont typeface="Arial"/>
              <a:buNone/>
            </a:pPr>
            <a:r>
              <a:rPr b="1" lang="en-US" sz="3500">
                <a:latin typeface="Arial"/>
                <a:ea typeface="Arial"/>
                <a:cs typeface="Arial"/>
                <a:sym typeface="Arial"/>
              </a:rPr>
              <a:t>IBM</a:t>
            </a:r>
            <a:r>
              <a:rPr lang="en-US" sz="3500">
                <a:latin typeface="Arial"/>
                <a:ea typeface="Arial"/>
                <a:cs typeface="Arial"/>
                <a:sym typeface="Arial"/>
              </a:rPr>
              <a:t> </a:t>
            </a:r>
            <a:r>
              <a:rPr b="1" lang="en-US" sz="3500">
                <a:latin typeface="Arial"/>
                <a:ea typeface="Arial"/>
                <a:cs typeface="Arial"/>
                <a:sym typeface="Arial"/>
              </a:rPr>
              <a:t>Design</a:t>
            </a:r>
            <a:r>
              <a:rPr lang="en-US" sz="3500">
                <a:latin typeface="Arial"/>
                <a:ea typeface="Arial"/>
                <a:cs typeface="Arial"/>
                <a:sym typeface="Arial"/>
              </a:rPr>
              <a:t> </a:t>
            </a:r>
            <a:r>
              <a:rPr b="1" lang="en-US" sz="3500">
                <a:latin typeface="Arial"/>
                <a:ea typeface="Arial"/>
                <a:cs typeface="Arial"/>
                <a:sym typeface="Arial"/>
              </a:rPr>
              <a:t>Thinking</a:t>
            </a:r>
            <a:r>
              <a:rPr lang="en-US" sz="3500">
                <a:latin typeface="Arial"/>
                <a:ea typeface="Arial"/>
                <a:cs typeface="Arial"/>
                <a:sym typeface="Arial"/>
              </a:rPr>
              <a:t>: Driven by the Loop</a:t>
            </a:r>
            <a:endParaRPr/>
          </a:p>
        </p:txBody>
      </p:sp>
      <p:pic>
        <p:nvPicPr>
          <p:cNvPr descr="This graphic links to a video on the Loop as a part of the process of IBM Design Thinkning driven by the Loop. The speaker is Adam Cutler, Design Practices Director for IBM Design. To listen to the video, refer to the speaker notes section. " id="79" name="Google Shape;79;p10"/>
          <p:cNvPicPr preferRelativeResize="0"/>
          <p:nvPr/>
        </p:nvPicPr>
        <p:blipFill rotWithShape="1">
          <a:blip r:embed="rId3">
            <a:alphaModFix/>
          </a:blip>
          <a:srcRect b="0" l="0" r="0" t="0"/>
          <a:stretch/>
        </p:blipFill>
        <p:spPr>
          <a:xfrm>
            <a:off x="2781787" y="1494765"/>
            <a:ext cx="6873657" cy="4006665"/>
          </a:xfrm>
          <a:prstGeom prst="rect">
            <a:avLst/>
          </a:prstGeom>
          <a:noFill/>
          <a:ln>
            <a:noFill/>
          </a:ln>
        </p:spPr>
      </p:pic>
      <p:sp>
        <p:nvSpPr>
          <p:cNvPr id="80" name="Google Shape;80;p10"/>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81" name="Google Shape;81;p10"/>
          <p:cNvSpPr/>
          <p:nvPr/>
        </p:nvSpPr>
        <p:spPr>
          <a:xfrm>
            <a:off x="4495562" y="6373305"/>
            <a:ext cx="3446100" cy="365100"/>
          </a:xfrm>
          <a:prstGeom prst="rect">
            <a:avLst/>
          </a:prstGeom>
          <a:solidFill>
            <a:srgbClr val="FFFFF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82" name="Google Shape;82;p10"/>
          <p:cNvSpPr txBox="1"/>
          <p:nvPr/>
        </p:nvSpPr>
        <p:spPr>
          <a:xfrm flipH="1">
            <a:off x="287867" y="5984200"/>
            <a:ext cx="3979200" cy="617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800">
                <a:solidFill>
                  <a:schemeClr val="dk1"/>
                </a:solidFill>
                <a:latin typeface="Calibri"/>
                <a:ea typeface="Calibri"/>
                <a:cs typeface="Calibri"/>
                <a:sym typeface="Calibri"/>
              </a:rPr>
              <a:t>Dr. Stephen KERWICK</a:t>
            </a:r>
            <a:endParaRPr b="1" sz="2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1"/>
          <p:cNvSpPr txBox="1"/>
          <p:nvPr>
            <p:ph type="title"/>
          </p:nvPr>
        </p:nvSpPr>
        <p:spPr>
          <a:xfrm>
            <a:off x="0" y="1870"/>
            <a:ext cx="6150279" cy="97516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000"/>
              <a:buFont typeface="Arial"/>
              <a:buNone/>
            </a:pPr>
            <a:r>
              <a:rPr b="1" lang="en-US" sz="3000">
                <a:latin typeface="Arial"/>
                <a:ea typeface="Arial"/>
                <a:cs typeface="Arial"/>
                <a:sym typeface="Arial"/>
              </a:rPr>
              <a:t>The Loop: Observe</a:t>
            </a:r>
            <a:endParaRPr/>
          </a:p>
        </p:txBody>
      </p:sp>
      <p:sp>
        <p:nvSpPr>
          <p:cNvPr id="88" name="Google Shape;88;p11"/>
          <p:cNvSpPr txBox="1"/>
          <p:nvPr>
            <p:ph idx="1" type="body"/>
          </p:nvPr>
        </p:nvSpPr>
        <p:spPr>
          <a:xfrm>
            <a:off x="112734" y="884541"/>
            <a:ext cx="5787025" cy="550373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None/>
            </a:pPr>
            <a:r>
              <a:rPr lang="en-US" sz="3600"/>
              <a:t>Observe</a:t>
            </a:r>
            <a:endParaRPr/>
          </a:p>
          <a:p>
            <a:pPr indent="0" lvl="0" marL="0" rtl="0" algn="l">
              <a:lnSpc>
                <a:spcPct val="90000"/>
              </a:lnSpc>
              <a:spcBef>
                <a:spcPts val="1000"/>
              </a:spcBef>
              <a:spcAft>
                <a:spcPts val="0"/>
              </a:spcAft>
              <a:buClr>
                <a:schemeClr val="dk1"/>
              </a:buClr>
              <a:buSzPts val="1100"/>
              <a:buNone/>
            </a:pPr>
            <a:r>
              <a:t/>
            </a:r>
            <a:endParaRPr sz="1100"/>
          </a:p>
          <a:p>
            <a:pPr indent="0" lvl="0" marL="0" rtl="0" algn="l">
              <a:lnSpc>
                <a:spcPct val="90000"/>
              </a:lnSpc>
              <a:spcBef>
                <a:spcPts val="1000"/>
              </a:spcBef>
              <a:spcAft>
                <a:spcPts val="0"/>
              </a:spcAft>
              <a:buClr>
                <a:schemeClr val="dk1"/>
              </a:buClr>
              <a:buSzPts val="2800"/>
              <a:buNone/>
            </a:pPr>
            <a:r>
              <a:rPr lang="en-US"/>
              <a:t>Immerse yourself in real world to get to know your users, uncover needs, learn the landscape, and test ideas.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3600"/>
              <a:buNone/>
            </a:pPr>
            <a:r>
              <a:rPr lang="en-US" sz="3600"/>
              <a:t>Ask</a:t>
            </a:r>
            <a:endParaRPr/>
          </a:p>
          <a:p>
            <a:pPr indent="0" lvl="0" marL="0" rtl="0" algn="l">
              <a:lnSpc>
                <a:spcPct val="90000"/>
              </a:lnSpc>
              <a:spcBef>
                <a:spcPts val="1000"/>
              </a:spcBef>
              <a:spcAft>
                <a:spcPts val="0"/>
              </a:spcAft>
              <a:buClr>
                <a:schemeClr val="dk1"/>
              </a:buClr>
              <a:buSzPts val="1200"/>
              <a:buNone/>
            </a:pPr>
            <a:r>
              <a:t/>
            </a:r>
            <a:endParaRPr sz="1200"/>
          </a:p>
          <a:p>
            <a:pPr indent="-228600" lvl="0" marL="228600" rtl="0" algn="l">
              <a:lnSpc>
                <a:spcPct val="90000"/>
              </a:lnSpc>
              <a:spcBef>
                <a:spcPts val="1000"/>
              </a:spcBef>
              <a:spcAft>
                <a:spcPts val="0"/>
              </a:spcAft>
              <a:buClr>
                <a:schemeClr val="dk1"/>
              </a:buClr>
              <a:buSzPts val="2800"/>
              <a:buChar char="•"/>
            </a:pPr>
            <a:r>
              <a:rPr lang="en-US"/>
              <a:t>Who are our users?</a:t>
            </a:r>
            <a:endParaRPr/>
          </a:p>
          <a:p>
            <a:pPr indent="-228600" lvl="0" marL="228600" rtl="0" algn="l">
              <a:lnSpc>
                <a:spcPct val="90000"/>
              </a:lnSpc>
              <a:spcBef>
                <a:spcPts val="1000"/>
              </a:spcBef>
              <a:spcAft>
                <a:spcPts val="0"/>
              </a:spcAft>
              <a:buClr>
                <a:schemeClr val="dk1"/>
              </a:buClr>
              <a:buSzPts val="2800"/>
              <a:buChar char="•"/>
            </a:pPr>
            <a:r>
              <a:rPr lang="en-US"/>
              <a:t>What are their needs?</a:t>
            </a:r>
            <a:endParaRPr/>
          </a:p>
          <a:p>
            <a:pPr indent="-228600" lvl="0" marL="228600" rtl="0" algn="l">
              <a:lnSpc>
                <a:spcPct val="90000"/>
              </a:lnSpc>
              <a:spcBef>
                <a:spcPts val="1000"/>
              </a:spcBef>
              <a:spcAft>
                <a:spcPts val="0"/>
              </a:spcAft>
              <a:buClr>
                <a:schemeClr val="dk1"/>
              </a:buClr>
              <a:buSzPts val="2800"/>
              <a:buChar char="•"/>
            </a:pPr>
            <a:r>
              <a:rPr lang="en-US"/>
              <a:t>What feedback do they have?</a:t>
            </a:r>
            <a:endParaRPr/>
          </a:p>
        </p:txBody>
      </p:sp>
      <p:cxnSp>
        <p:nvCxnSpPr>
          <p:cNvPr id="89" name="Google Shape;89;p11"/>
          <p:cNvCxnSpPr/>
          <p:nvPr/>
        </p:nvCxnSpPr>
        <p:spPr>
          <a:xfrm>
            <a:off x="137786" y="776614"/>
            <a:ext cx="5787025" cy="0"/>
          </a:xfrm>
          <a:prstGeom prst="straightConnector1">
            <a:avLst/>
          </a:prstGeom>
          <a:noFill/>
          <a:ln cap="flat" cmpd="sng" w="38100">
            <a:solidFill>
              <a:schemeClr val="dk1"/>
            </a:solidFill>
            <a:prstDash val="solid"/>
            <a:miter lim="800000"/>
            <a:headEnd len="sm" w="sm" type="none"/>
            <a:tailEnd len="sm" w="sm" type="none"/>
          </a:ln>
        </p:spPr>
      </p:cxnSp>
      <p:cxnSp>
        <p:nvCxnSpPr>
          <p:cNvPr id="90" name="Google Shape;90;p11"/>
          <p:cNvCxnSpPr/>
          <p:nvPr/>
        </p:nvCxnSpPr>
        <p:spPr>
          <a:xfrm>
            <a:off x="137786" y="6478044"/>
            <a:ext cx="5787025" cy="0"/>
          </a:xfrm>
          <a:prstGeom prst="straightConnector1">
            <a:avLst/>
          </a:prstGeom>
          <a:noFill/>
          <a:ln cap="flat" cmpd="sng" w="38100">
            <a:solidFill>
              <a:schemeClr val="dk1"/>
            </a:solidFill>
            <a:prstDash val="solid"/>
            <a:miter lim="800000"/>
            <a:headEnd len="sm" w="sm" type="none"/>
            <a:tailEnd len="sm" w="sm" type="none"/>
          </a:ln>
        </p:spPr>
      </p:cxnSp>
      <p:pic>
        <p:nvPicPr>
          <p:cNvPr descr="This graphic represents the position of the step observe in the loop. " id="91" name="Google Shape;91;p11"/>
          <p:cNvPicPr preferRelativeResize="0"/>
          <p:nvPr/>
        </p:nvPicPr>
        <p:blipFill rotWithShape="1">
          <a:blip r:embed="rId3">
            <a:alphaModFix/>
          </a:blip>
          <a:srcRect b="0" l="0" r="0" t="0"/>
          <a:stretch/>
        </p:blipFill>
        <p:spPr>
          <a:xfrm>
            <a:off x="6150279" y="0"/>
            <a:ext cx="6041722" cy="6857999"/>
          </a:xfrm>
          <a:prstGeom prst="rect">
            <a:avLst/>
          </a:prstGeom>
          <a:noFill/>
          <a:ln>
            <a:noFill/>
          </a:ln>
        </p:spPr>
      </p:pic>
      <p:sp>
        <p:nvSpPr>
          <p:cNvPr id="92" name="Google Shape;92;p11"/>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4"/>
          <p:cNvSpPr txBox="1"/>
          <p:nvPr>
            <p:ph type="title"/>
          </p:nvPr>
        </p:nvSpPr>
        <p:spPr>
          <a:xfrm>
            <a:off x="0" y="1870"/>
            <a:ext cx="6150279" cy="97516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000"/>
              <a:buFont typeface="Arial"/>
              <a:buNone/>
            </a:pPr>
            <a:r>
              <a:rPr b="1" lang="en-US" sz="3000">
                <a:latin typeface="Arial"/>
                <a:ea typeface="Arial"/>
                <a:cs typeface="Arial"/>
                <a:sym typeface="Arial"/>
              </a:rPr>
              <a:t>The Loop: Reflect</a:t>
            </a:r>
            <a:endParaRPr/>
          </a:p>
        </p:txBody>
      </p:sp>
      <p:sp>
        <p:nvSpPr>
          <p:cNvPr id="98" name="Google Shape;98;p14"/>
          <p:cNvSpPr txBox="1"/>
          <p:nvPr>
            <p:ph idx="1" type="body"/>
          </p:nvPr>
        </p:nvSpPr>
        <p:spPr>
          <a:xfrm>
            <a:off x="112734" y="884541"/>
            <a:ext cx="5787025" cy="550373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None/>
            </a:pPr>
            <a:r>
              <a:rPr lang="en-US" sz="3600"/>
              <a:t>Reflect</a:t>
            </a:r>
            <a:endParaRPr/>
          </a:p>
          <a:p>
            <a:pPr indent="0" lvl="0" marL="0" rtl="0" algn="l">
              <a:lnSpc>
                <a:spcPct val="90000"/>
              </a:lnSpc>
              <a:spcBef>
                <a:spcPts val="1000"/>
              </a:spcBef>
              <a:spcAft>
                <a:spcPts val="0"/>
              </a:spcAft>
              <a:buClr>
                <a:schemeClr val="dk1"/>
              </a:buClr>
              <a:buSzPts val="1100"/>
              <a:buNone/>
            </a:pPr>
            <a:r>
              <a:t/>
            </a:r>
            <a:endParaRPr sz="1100"/>
          </a:p>
          <a:p>
            <a:pPr indent="0" lvl="0" marL="0" rtl="0" algn="l">
              <a:lnSpc>
                <a:spcPct val="90000"/>
              </a:lnSpc>
              <a:spcBef>
                <a:spcPts val="1000"/>
              </a:spcBef>
              <a:spcAft>
                <a:spcPts val="0"/>
              </a:spcAft>
              <a:buClr>
                <a:schemeClr val="dk1"/>
              </a:buClr>
              <a:buSzPts val="2800"/>
              <a:buNone/>
            </a:pPr>
            <a:r>
              <a:rPr lang="en-US"/>
              <a:t>Come together and form a point of view to find common ground, uncover new insights, align your team, and come up with a plan.</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3600"/>
              <a:buNone/>
            </a:pPr>
            <a:r>
              <a:rPr lang="en-US" sz="3600"/>
              <a:t>Ask</a:t>
            </a:r>
            <a:endParaRPr/>
          </a:p>
          <a:p>
            <a:pPr indent="0" lvl="0" marL="0" rtl="0" algn="l">
              <a:lnSpc>
                <a:spcPct val="90000"/>
              </a:lnSpc>
              <a:spcBef>
                <a:spcPts val="1000"/>
              </a:spcBef>
              <a:spcAft>
                <a:spcPts val="0"/>
              </a:spcAft>
              <a:buClr>
                <a:schemeClr val="dk1"/>
              </a:buClr>
              <a:buSzPts val="1200"/>
              <a:buNone/>
            </a:pPr>
            <a:r>
              <a:t/>
            </a:r>
            <a:endParaRPr sz="1200"/>
          </a:p>
          <a:p>
            <a:pPr indent="-228600" lvl="0" marL="228600" rtl="0" algn="l">
              <a:lnSpc>
                <a:spcPct val="90000"/>
              </a:lnSpc>
              <a:spcBef>
                <a:spcPts val="1000"/>
              </a:spcBef>
              <a:spcAft>
                <a:spcPts val="0"/>
              </a:spcAft>
              <a:buClr>
                <a:schemeClr val="dk1"/>
              </a:buClr>
              <a:buSzPts val="2800"/>
              <a:buChar char="•"/>
            </a:pPr>
            <a:r>
              <a:rPr lang="en-US"/>
              <a:t>What have we learned?</a:t>
            </a:r>
            <a:endParaRPr/>
          </a:p>
          <a:p>
            <a:pPr indent="-228600" lvl="0" marL="228600" rtl="0" algn="l">
              <a:lnSpc>
                <a:spcPct val="90000"/>
              </a:lnSpc>
              <a:spcBef>
                <a:spcPts val="1000"/>
              </a:spcBef>
              <a:spcAft>
                <a:spcPts val="0"/>
              </a:spcAft>
              <a:buClr>
                <a:schemeClr val="dk1"/>
              </a:buClr>
              <a:buSzPts val="2800"/>
              <a:buChar char="•"/>
            </a:pPr>
            <a:r>
              <a:rPr lang="en-US"/>
              <a:t>Do we have an insight?</a:t>
            </a:r>
            <a:endParaRPr/>
          </a:p>
          <a:p>
            <a:pPr indent="-228600" lvl="0" marL="228600" rtl="0" algn="l">
              <a:lnSpc>
                <a:spcPct val="90000"/>
              </a:lnSpc>
              <a:spcBef>
                <a:spcPts val="1000"/>
              </a:spcBef>
              <a:spcAft>
                <a:spcPts val="0"/>
              </a:spcAft>
              <a:buClr>
                <a:schemeClr val="dk1"/>
              </a:buClr>
              <a:buSzPts val="2800"/>
              <a:buChar char="•"/>
            </a:pPr>
            <a:r>
              <a:rPr lang="en-US"/>
              <a:t>Are we aligned?</a:t>
            </a:r>
            <a:endParaRPr/>
          </a:p>
        </p:txBody>
      </p:sp>
      <p:cxnSp>
        <p:nvCxnSpPr>
          <p:cNvPr id="99" name="Google Shape;99;p14"/>
          <p:cNvCxnSpPr/>
          <p:nvPr/>
        </p:nvCxnSpPr>
        <p:spPr>
          <a:xfrm>
            <a:off x="137786" y="776614"/>
            <a:ext cx="5787025" cy="0"/>
          </a:xfrm>
          <a:prstGeom prst="straightConnector1">
            <a:avLst/>
          </a:prstGeom>
          <a:noFill/>
          <a:ln cap="flat" cmpd="sng" w="38100">
            <a:solidFill>
              <a:schemeClr val="dk1"/>
            </a:solidFill>
            <a:prstDash val="solid"/>
            <a:miter lim="800000"/>
            <a:headEnd len="sm" w="sm" type="none"/>
            <a:tailEnd len="sm" w="sm" type="none"/>
          </a:ln>
        </p:spPr>
      </p:cxnSp>
      <p:cxnSp>
        <p:nvCxnSpPr>
          <p:cNvPr id="100" name="Google Shape;100;p14"/>
          <p:cNvCxnSpPr/>
          <p:nvPr/>
        </p:nvCxnSpPr>
        <p:spPr>
          <a:xfrm>
            <a:off x="137786" y="6478044"/>
            <a:ext cx="5787025" cy="0"/>
          </a:xfrm>
          <a:prstGeom prst="straightConnector1">
            <a:avLst/>
          </a:prstGeom>
          <a:noFill/>
          <a:ln cap="flat" cmpd="sng" w="38100">
            <a:solidFill>
              <a:schemeClr val="dk1"/>
            </a:solidFill>
            <a:prstDash val="solid"/>
            <a:miter lim="800000"/>
            <a:headEnd len="sm" w="sm" type="none"/>
            <a:tailEnd len="sm" w="sm" type="none"/>
          </a:ln>
        </p:spPr>
      </p:cxnSp>
      <p:pic>
        <p:nvPicPr>
          <p:cNvPr descr="This graphic represents the position of the step reflect in the loop. " id="101" name="Google Shape;101;p14"/>
          <p:cNvPicPr preferRelativeResize="0"/>
          <p:nvPr/>
        </p:nvPicPr>
        <p:blipFill rotWithShape="1">
          <a:blip r:embed="rId3">
            <a:alphaModFix/>
          </a:blip>
          <a:srcRect b="0" l="0" r="0" t="0"/>
          <a:stretch/>
        </p:blipFill>
        <p:spPr>
          <a:xfrm>
            <a:off x="6121221" y="0"/>
            <a:ext cx="6083305" cy="6857999"/>
          </a:xfrm>
          <a:prstGeom prst="rect">
            <a:avLst/>
          </a:prstGeom>
          <a:noFill/>
          <a:ln>
            <a:noFill/>
          </a:ln>
        </p:spPr>
      </p:pic>
      <p:sp>
        <p:nvSpPr>
          <p:cNvPr id="102" name="Google Shape;102;p14"/>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0"/>
          <p:cNvSpPr txBox="1"/>
          <p:nvPr>
            <p:ph type="title"/>
          </p:nvPr>
        </p:nvSpPr>
        <p:spPr>
          <a:xfrm>
            <a:off x="0" y="1870"/>
            <a:ext cx="6150279" cy="97516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000"/>
              <a:buFont typeface="Arial"/>
              <a:buNone/>
            </a:pPr>
            <a:r>
              <a:rPr b="1" lang="en-US" sz="3000">
                <a:latin typeface="Arial"/>
                <a:ea typeface="Arial"/>
                <a:cs typeface="Arial"/>
                <a:sym typeface="Arial"/>
              </a:rPr>
              <a:t>The Loop: Make</a:t>
            </a:r>
            <a:endParaRPr/>
          </a:p>
        </p:txBody>
      </p:sp>
      <p:sp>
        <p:nvSpPr>
          <p:cNvPr id="108" name="Google Shape;108;p20"/>
          <p:cNvSpPr txBox="1"/>
          <p:nvPr>
            <p:ph idx="1" type="body"/>
          </p:nvPr>
        </p:nvSpPr>
        <p:spPr>
          <a:xfrm>
            <a:off x="112734" y="884541"/>
            <a:ext cx="5787025" cy="550373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None/>
            </a:pPr>
            <a:r>
              <a:rPr lang="en-US" sz="3600"/>
              <a:t>Make</a:t>
            </a:r>
            <a:endParaRPr/>
          </a:p>
          <a:p>
            <a:pPr indent="0" lvl="0" marL="0" rtl="0" algn="l">
              <a:lnSpc>
                <a:spcPct val="90000"/>
              </a:lnSpc>
              <a:spcBef>
                <a:spcPts val="1000"/>
              </a:spcBef>
              <a:spcAft>
                <a:spcPts val="0"/>
              </a:spcAft>
              <a:buClr>
                <a:schemeClr val="dk1"/>
              </a:buClr>
              <a:buSzPts val="1100"/>
              <a:buNone/>
            </a:pPr>
            <a:r>
              <a:t/>
            </a:r>
            <a:endParaRPr sz="1100"/>
          </a:p>
          <a:p>
            <a:pPr indent="0" lvl="0" marL="0" rtl="0" algn="l">
              <a:lnSpc>
                <a:spcPct val="90000"/>
              </a:lnSpc>
              <a:spcBef>
                <a:spcPts val="1000"/>
              </a:spcBef>
              <a:spcAft>
                <a:spcPts val="0"/>
              </a:spcAft>
              <a:buClr>
                <a:schemeClr val="dk1"/>
              </a:buClr>
              <a:buSzPts val="2800"/>
              <a:buNone/>
            </a:pPr>
            <a:r>
              <a:rPr lang="en-US"/>
              <a:t>Give form to abstract ideas to explore ideas, communicate stories, prototype possibilities, and drive real world outcomes.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3600"/>
              <a:buNone/>
            </a:pPr>
            <a:r>
              <a:rPr lang="en-US" sz="3600"/>
              <a:t>Ask</a:t>
            </a:r>
            <a:endParaRPr/>
          </a:p>
          <a:p>
            <a:pPr indent="0" lvl="0" marL="0" rtl="0" algn="l">
              <a:lnSpc>
                <a:spcPct val="90000"/>
              </a:lnSpc>
              <a:spcBef>
                <a:spcPts val="1000"/>
              </a:spcBef>
              <a:spcAft>
                <a:spcPts val="0"/>
              </a:spcAft>
              <a:buClr>
                <a:schemeClr val="dk1"/>
              </a:buClr>
              <a:buSzPts val="1200"/>
              <a:buNone/>
            </a:pPr>
            <a:r>
              <a:t/>
            </a:r>
            <a:endParaRPr sz="1200"/>
          </a:p>
          <a:p>
            <a:pPr indent="-228600" lvl="0" marL="228600" rtl="0" algn="l">
              <a:lnSpc>
                <a:spcPct val="90000"/>
              </a:lnSpc>
              <a:spcBef>
                <a:spcPts val="1000"/>
              </a:spcBef>
              <a:spcAft>
                <a:spcPts val="0"/>
              </a:spcAft>
              <a:buClr>
                <a:schemeClr val="dk1"/>
              </a:buClr>
              <a:buSzPts val="2800"/>
              <a:buChar char="•"/>
            </a:pPr>
            <a:r>
              <a:rPr lang="en-US"/>
              <a:t>What’s possible?</a:t>
            </a:r>
            <a:endParaRPr/>
          </a:p>
          <a:p>
            <a:pPr indent="-228600" lvl="0" marL="228600" rtl="0" algn="l">
              <a:lnSpc>
                <a:spcPct val="90000"/>
              </a:lnSpc>
              <a:spcBef>
                <a:spcPts val="1000"/>
              </a:spcBef>
              <a:spcAft>
                <a:spcPts val="0"/>
              </a:spcAft>
              <a:buClr>
                <a:schemeClr val="dk1"/>
              </a:buClr>
              <a:buSzPts val="2800"/>
              <a:buChar char="•"/>
            </a:pPr>
            <a:r>
              <a:rPr lang="en-US"/>
              <a:t>What’s our concept?</a:t>
            </a:r>
            <a:endParaRPr/>
          </a:p>
          <a:p>
            <a:pPr indent="-228600" lvl="0" marL="228600" rtl="0" algn="l">
              <a:lnSpc>
                <a:spcPct val="90000"/>
              </a:lnSpc>
              <a:spcBef>
                <a:spcPts val="1000"/>
              </a:spcBef>
              <a:spcAft>
                <a:spcPts val="0"/>
              </a:spcAft>
              <a:buClr>
                <a:schemeClr val="dk1"/>
              </a:buClr>
              <a:buSzPts val="2800"/>
              <a:buChar char="•"/>
            </a:pPr>
            <a:r>
              <a:rPr lang="en-US"/>
              <a:t>What’s our story?</a:t>
            </a:r>
            <a:endParaRPr/>
          </a:p>
        </p:txBody>
      </p:sp>
      <p:cxnSp>
        <p:nvCxnSpPr>
          <p:cNvPr id="109" name="Google Shape;109;p20"/>
          <p:cNvCxnSpPr/>
          <p:nvPr/>
        </p:nvCxnSpPr>
        <p:spPr>
          <a:xfrm>
            <a:off x="137786" y="776614"/>
            <a:ext cx="5787025" cy="0"/>
          </a:xfrm>
          <a:prstGeom prst="straightConnector1">
            <a:avLst/>
          </a:prstGeom>
          <a:noFill/>
          <a:ln cap="flat" cmpd="sng" w="38100">
            <a:solidFill>
              <a:schemeClr val="dk1"/>
            </a:solidFill>
            <a:prstDash val="solid"/>
            <a:miter lim="800000"/>
            <a:headEnd len="sm" w="sm" type="none"/>
            <a:tailEnd len="sm" w="sm" type="none"/>
          </a:ln>
        </p:spPr>
      </p:cxnSp>
      <p:cxnSp>
        <p:nvCxnSpPr>
          <p:cNvPr id="110" name="Google Shape;110;p20"/>
          <p:cNvCxnSpPr/>
          <p:nvPr/>
        </p:nvCxnSpPr>
        <p:spPr>
          <a:xfrm>
            <a:off x="137786" y="6478044"/>
            <a:ext cx="5787025" cy="0"/>
          </a:xfrm>
          <a:prstGeom prst="straightConnector1">
            <a:avLst/>
          </a:prstGeom>
          <a:noFill/>
          <a:ln cap="flat" cmpd="sng" w="38100">
            <a:solidFill>
              <a:schemeClr val="dk1"/>
            </a:solidFill>
            <a:prstDash val="solid"/>
            <a:miter lim="800000"/>
            <a:headEnd len="sm" w="sm" type="none"/>
            <a:tailEnd len="sm" w="sm" type="none"/>
          </a:ln>
        </p:spPr>
      </p:cxnSp>
      <p:pic>
        <p:nvPicPr>
          <p:cNvPr descr="This graphic represents the position of the step make in the loop. " id="111" name="Google Shape;111;p20"/>
          <p:cNvPicPr preferRelativeResize="0"/>
          <p:nvPr/>
        </p:nvPicPr>
        <p:blipFill rotWithShape="1">
          <a:blip r:embed="rId3">
            <a:alphaModFix/>
          </a:blip>
          <a:srcRect b="0" l="0" r="0" t="0"/>
          <a:stretch/>
        </p:blipFill>
        <p:spPr>
          <a:xfrm>
            <a:off x="6108695" y="0"/>
            <a:ext cx="6083305" cy="6857999"/>
          </a:xfrm>
          <a:prstGeom prst="rect">
            <a:avLst/>
          </a:prstGeom>
          <a:noFill/>
          <a:ln>
            <a:noFill/>
          </a:ln>
        </p:spPr>
      </p:pic>
      <p:sp>
        <p:nvSpPr>
          <p:cNvPr id="112" name="Google Shape;112;p20"/>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9"/>
          <p:cNvSpPr txBox="1"/>
          <p:nvPr>
            <p:ph idx="1" type="body"/>
          </p:nvPr>
        </p:nvSpPr>
        <p:spPr>
          <a:xfrm>
            <a:off x="112734" y="884541"/>
            <a:ext cx="5787025" cy="550373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None/>
            </a:pPr>
            <a:r>
              <a:rPr lang="en-US" sz="3600"/>
              <a:t>Reflect Again</a:t>
            </a:r>
            <a:endParaRPr/>
          </a:p>
          <a:p>
            <a:pPr indent="0" lvl="0" marL="0" rtl="0" algn="l">
              <a:lnSpc>
                <a:spcPct val="90000"/>
              </a:lnSpc>
              <a:spcBef>
                <a:spcPts val="1000"/>
              </a:spcBef>
              <a:spcAft>
                <a:spcPts val="0"/>
              </a:spcAft>
              <a:buClr>
                <a:schemeClr val="dk1"/>
              </a:buClr>
              <a:buSzPts val="1100"/>
              <a:buNone/>
            </a:pPr>
            <a:r>
              <a:t/>
            </a:r>
            <a:endParaRPr sz="1100"/>
          </a:p>
          <a:p>
            <a:pPr indent="0" lvl="0" marL="0" rtl="0" algn="l">
              <a:lnSpc>
                <a:spcPct val="90000"/>
              </a:lnSpc>
              <a:spcBef>
                <a:spcPts val="1000"/>
              </a:spcBef>
              <a:spcAft>
                <a:spcPts val="0"/>
              </a:spcAft>
              <a:buClr>
                <a:schemeClr val="dk1"/>
              </a:buClr>
              <a:buSzPts val="2800"/>
              <a:buNone/>
            </a:pPr>
            <a:r>
              <a:rPr lang="en-US"/>
              <a:t>Come together and form a point of view to find common ground, uncover new insights, align your team, and come up with a plan.</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3600"/>
              <a:buNone/>
            </a:pPr>
            <a:r>
              <a:rPr lang="en-US" sz="3600"/>
              <a:t>Ask</a:t>
            </a:r>
            <a:endParaRPr/>
          </a:p>
          <a:p>
            <a:pPr indent="0" lvl="0" marL="0" rtl="0" algn="l">
              <a:lnSpc>
                <a:spcPct val="90000"/>
              </a:lnSpc>
              <a:spcBef>
                <a:spcPts val="1000"/>
              </a:spcBef>
              <a:spcAft>
                <a:spcPts val="0"/>
              </a:spcAft>
              <a:buClr>
                <a:schemeClr val="dk1"/>
              </a:buClr>
              <a:buSzPts val="1200"/>
              <a:buNone/>
            </a:pPr>
            <a:r>
              <a:t/>
            </a:r>
            <a:endParaRPr sz="1200"/>
          </a:p>
          <a:p>
            <a:pPr indent="-228600" lvl="0" marL="228600" rtl="0" algn="l">
              <a:lnSpc>
                <a:spcPct val="90000"/>
              </a:lnSpc>
              <a:spcBef>
                <a:spcPts val="1000"/>
              </a:spcBef>
              <a:spcAft>
                <a:spcPts val="0"/>
              </a:spcAft>
              <a:buClr>
                <a:schemeClr val="dk1"/>
              </a:buClr>
              <a:buSzPts val="2800"/>
              <a:buChar char="•"/>
            </a:pPr>
            <a:r>
              <a:rPr lang="en-US"/>
              <a:t>What have we learned?</a:t>
            </a:r>
            <a:endParaRPr/>
          </a:p>
          <a:p>
            <a:pPr indent="-228600" lvl="0" marL="228600" rtl="0" algn="l">
              <a:lnSpc>
                <a:spcPct val="90000"/>
              </a:lnSpc>
              <a:spcBef>
                <a:spcPts val="1000"/>
              </a:spcBef>
              <a:spcAft>
                <a:spcPts val="0"/>
              </a:spcAft>
              <a:buClr>
                <a:schemeClr val="dk1"/>
              </a:buClr>
              <a:buSzPts val="2800"/>
              <a:buChar char="•"/>
            </a:pPr>
            <a:r>
              <a:rPr lang="en-US"/>
              <a:t>Do we have an insight?</a:t>
            </a:r>
            <a:endParaRPr/>
          </a:p>
          <a:p>
            <a:pPr indent="-228600" lvl="0" marL="228600" rtl="0" algn="l">
              <a:lnSpc>
                <a:spcPct val="90000"/>
              </a:lnSpc>
              <a:spcBef>
                <a:spcPts val="1000"/>
              </a:spcBef>
              <a:spcAft>
                <a:spcPts val="0"/>
              </a:spcAft>
              <a:buClr>
                <a:schemeClr val="dk1"/>
              </a:buClr>
              <a:buSzPts val="2800"/>
              <a:buChar char="•"/>
            </a:pPr>
            <a:r>
              <a:rPr lang="en-US"/>
              <a:t>Are we aligned?</a:t>
            </a:r>
            <a:endParaRPr/>
          </a:p>
        </p:txBody>
      </p:sp>
      <p:cxnSp>
        <p:nvCxnSpPr>
          <p:cNvPr id="118" name="Google Shape;118;p29"/>
          <p:cNvCxnSpPr/>
          <p:nvPr/>
        </p:nvCxnSpPr>
        <p:spPr>
          <a:xfrm>
            <a:off x="137786" y="776614"/>
            <a:ext cx="5787025" cy="0"/>
          </a:xfrm>
          <a:prstGeom prst="straightConnector1">
            <a:avLst/>
          </a:prstGeom>
          <a:noFill/>
          <a:ln cap="flat" cmpd="sng" w="38100">
            <a:solidFill>
              <a:schemeClr val="dk1"/>
            </a:solidFill>
            <a:prstDash val="solid"/>
            <a:miter lim="800000"/>
            <a:headEnd len="sm" w="sm" type="none"/>
            <a:tailEnd len="sm" w="sm" type="none"/>
          </a:ln>
        </p:spPr>
      </p:cxnSp>
      <p:cxnSp>
        <p:nvCxnSpPr>
          <p:cNvPr id="119" name="Google Shape;119;p29"/>
          <p:cNvCxnSpPr/>
          <p:nvPr/>
        </p:nvCxnSpPr>
        <p:spPr>
          <a:xfrm>
            <a:off x="137786" y="6478044"/>
            <a:ext cx="5787025" cy="0"/>
          </a:xfrm>
          <a:prstGeom prst="straightConnector1">
            <a:avLst/>
          </a:prstGeom>
          <a:noFill/>
          <a:ln cap="flat" cmpd="sng" w="38100">
            <a:solidFill>
              <a:schemeClr val="dk1"/>
            </a:solidFill>
            <a:prstDash val="solid"/>
            <a:miter lim="800000"/>
            <a:headEnd len="sm" w="sm" type="none"/>
            <a:tailEnd len="sm" w="sm" type="none"/>
          </a:ln>
        </p:spPr>
      </p:cxnSp>
      <p:pic>
        <p:nvPicPr>
          <p:cNvPr descr="This graphic represents the position of the step reflect again in the loop. " id="120" name="Google Shape;120;p29"/>
          <p:cNvPicPr preferRelativeResize="0"/>
          <p:nvPr/>
        </p:nvPicPr>
        <p:blipFill rotWithShape="1">
          <a:blip r:embed="rId3">
            <a:alphaModFix/>
          </a:blip>
          <a:srcRect b="0" l="0" r="0" t="0"/>
          <a:stretch/>
        </p:blipFill>
        <p:spPr>
          <a:xfrm>
            <a:off x="6121221" y="0"/>
            <a:ext cx="6083305" cy="6857433"/>
          </a:xfrm>
          <a:prstGeom prst="rect">
            <a:avLst/>
          </a:prstGeom>
          <a:noFill/>
          <a:ln>
            <a:noFill/>
          </a:ln>
        </p:spPr>
      </p:pic>
      <p:sp>
        <p:nvSpPr>
          <p:cNvPr id="121" name="Google Shape;121;p29"/>
          <p:cNvSpPr txBox="1"/>
          <p:nvPr>
            <p:ph idx="12" type="sldNum"/>
          </p:nvPr>
        </p:nvSpPr>
        <p:spPr>
          <a:xfrm>
            <a:off x="9224376" y="6373312"/>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2016-05-13T13:34:47Z</dcterms:created>
  <dc:creator>ADMINIBM</dc:creator>
</cp:coreProperties>
</file>