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18288000" cy="10287000"/>
  <p:notesSz cx="6858000" cy="9144000"/>
  <p:embeddedFontLst>
    <p:embeddedFont>
      <p:font typeface="Sailors Condensed" charset="1" panose="02000000000000000000"/>
      <p:regular r:id="rId31"/>
    </p:embeddedFont>
    <p:embeddedFont>
      <p:font typeface="Futura" charset="1" panose="020B0502020204020303"/>
      <p:regular r:id="rId32"/>
    </p:embeddedFont>
    <p:embeddedFont>
      <p:font typeface="Futura Bold" charset="1" panose="020B0802020204020204"/>
      <p:regular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26" Target="slides/slide21.xml" Type="http://schemas.openxmlformats.org/officeDocument/2006/relationships/slide"/><Relationship Id="rId27" Target="slides/slide22.xml" Type="http://schemas.openxmlformats.org/officeDocument/2006/relationships/slide"/><Relationship Id="rId28" Target="slides/slide23.xml" Type="http://schemas.openxmlformats.org/officeDocument/2006/relationships/slide"/><Relationship Id="rId29" Target="slides/slide24.xml" Type="http://schemas.openxmlformats.org/officeDocument/2006/relationships/slide"/><Relationship Id="rId3" Target="viewProps.xml" Type="http://schemas.openxmlformats.org/officeDocument/2006/relationships/viewProps"/><Relationship Id="rId30" Target="slides/slide25.xml" Type="http://schemas.openxmlformats.org/officeDocument/2006/relationships/slide"/><Relationship Id="rId31" Target="fonts/font31.fntdata" Type="http://schemas.openxmlformats.org/officeDocument/2006/relationships/font"/><Relationship Id="rId32" Target="fonts/font32.fntdata" Type="http://schemas.openxmlformats.org/officeDocument/2006/relationships/font"/><Relationship Id="rId33" Target="fonts/font33.fntdata" Type="http://schemas.openxmlformats.org/officeDocument/2006/relationships/font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3.png" Type="http://schemas.openxmlformats.org/officeDocument/2006/relationships/image"/><Relationship Id="rId3" Target="../media/image24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Relationship Id="rId3" Target="../media/image22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Relationship Id="rId3" Target="../media/image22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9.png" Type="http://schemas.openxmlformats.org/officeDocument/2006/relationships/image"/><Relationship Id="rId3" Target="../media/image20.sv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png" Type="http://schemas.openxmlformats.org/officeDocument/2006/relationships/image"/><Relationship Id="rId3" Target="../media/image16.sv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9.png" Type="http://schemas.openxmlformats.org/officeDocument/2006/relationships/image"/><Relationship Id="rId3" Target="../media/image20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5.png" Type="http://schemas.openxmlformats.org/officeDocument/2006/relationships/image"/><Relationship Id="rId11" Target="../media/image16.svg" Type="http://schemas.openxmlformats.org/officeDocument/2006/relationships/image"/><Relationship Id="rId12" Target="../media/image17.png" Type="http://schemas.openxmlformats.org/officeDocument/2006/relationships/image"/><Relationship Id="rId13" Target="../media/image18.svg" Type="http://schemas.openxmlformats.org/officeDocument/2006/relationships/image"/><Relationship Id="rId14" Target="../media/image19.png" Type="http://schemas.openxmlformats.org/officeDocument/2006/relationships/image"/><Relationship Id="rId15" Target="../media/image20.svg" Type="http://schemas.openxmlformats.org/officeDocument/2006/relationships/image"/><Relationship Id="rId16" Target="../media/image21.png" Type="http://schemas.openxmlformats.org/officeDocument/2006/relationships/image"/><Relationship Id="rId17" Target="../media/image22.svg" Type="http://schemas.openxmlformats.org/officeDocument/2006/relationships/image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Relationship Id="rId6" Target="../media/image11.png" Type="http://schemas.openxmlformats.org/officeDocument/2006/relationships/image"/><Relationship Id="rId7" Target="../media/image12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png" Type="http://schemas.openxmlformats.org/officeDocument/2006/relationships/image"/><Relationship Id="rId3" Target="../media/image16.sv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Relationship Id="rId3" Target="../media/image22.sv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1.png" Type="http://schemas.openxmlformats.org/officeDocument/2006/relationships/image"/><Relationship Id="rId11" Target="../media/image22.svg" Type="http://schemas.openxmlformats.org/officeDocument/2006/relationships/image"/><Relationship Id="rId12" Target="../media/image17.png" Type="http://schemas.openxmlformats.org/officeDocument/2006/relationships/image"/><Relationship Id="rId13" Target="../media/image18.svg" Type="http://schemas.openxmlformats.org/officeDocument/2006/relationships/image"/><Relationship Id="rId14" Target="../media/image19.png" Type="http://schemas.openxmlformats.org/officeDocument/2006/relationships/image"/><Relationship Id="rId15" Target="../media/image20.svg" Type="http://schemas.openxmlformats.org/officeDocument/2006/relationships/image"/><Relationship Id="rId16" Target="../media/image11.png" Type="http://schemas.openxmlformats.org/officeDocument/2006/relationships/image"/><Relationship Id="rId17" Target="../media/image12.svg" Type="http://schemas.openxmlformats.org/officeDocument/2006/relationships/image"/><Relationship Id="rId18" Target="../media/image15.png" Type="http://schemas.openxmlformats.org/officeDocument/2006/relationships/image"/><Relationship Id="rId19" Target="../media/image16.svg" Type="http://schemas.openxmlformats.org/officeDocument/2006/relationships/image"/><Relationship Id="rId2" Target="../media/image25.png" Type="http://schemas.openxmlformats.org/officeDocument/2006/relationships/image"/><Relationship Id="rId20" Target="../media/image23.png" Type="http://schemas.openxmlformats.org/officeDocument/2006/relationships/image"/><Relationship Id="rId21" Target="../media/image24.svg" Type="http://schemas.openxmlformats.org/officeDocument/2006/relationships/image"/><Relationship Id="rId22" Target="../media/image1.png" Type="http://schemas.openxmlformats.org/officeDocument/2006/relationships/image"/><Relationship Id="rId23" Target="../media/image2.svg" Type="http://schemas.openxmlformats.org/officeDocument/2006/relationships/image"/><Relationship Id="rId24" Target="../media/image3.png" Type="http://schemas.openxmlformats.org/officeDocument/2006/relationships/image"/><Relationship Id="rId25" Target="../media/image4.svg" Type="http://schemas.openxmlformats.org/officeDocument/2006/relationships/image"/><Relationship Id="rId26" Target="../media/image5.png" Type="http://schemas.openxmlformats.org/officeDocument/2006/relationships/image"/><Relationship Id="rId27" Target="../media/image6.svg" Type="http://schemas.openxmlformats.org/officeDocument/2006/relationships/image"/><Relationship Id="rId3" Target="../media/image26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Relationship Id="rId6" Target="../media/image13.png" Type="http://schemas.openxmlformats.org/officeDocument/2006/relationships/image"/><Relationship Id="rId7" Target="../media/image14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png" Type="http://schemas.openxmlformats.org/officeDocument/2006/relationships/image"/><Relationship Id="rId3" Target="../media/image16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38894">
            <a:off x="1621567" y="1975629"/>
            <a:ext cx="666672" cy="671710"/>
          </a:xfrm>
          <a:custGeom>
            <a:avLst/>
            <a:gdLst/>
            <a:ahLst/>
            <a:cxnLst/>
            <a:rect r="r" b="b" t="t" l="l"/>
            <a:pathLst>
              <a:path h="671710" w="666672">
                <a:moveTo>
                  <a:pt x="0" y="0"/>
                </a:moveTo>
                <a:lnTo>
                  <a:pt x="666672" y="0"/>
                </a:lnTo>
                <a:lnTo>
                  <a:pt x="666672" y="671710"/>
                </a:lnTo>
                <a:lnTo>
                  <a:pt x="0" y="6717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610178">
            <a:off x="2697118" y="2631047"/>
            <a:ext cx="985100" cy="1033979"/>
          </a:xfrm>
          <a:custGeom>
            <a:avLst/>
            <a:gdLst/>
            <a:ahLst/>
            <a:cxnLst/>
            <a:rect r="r" b="b" t="t" l="l"/>
            <a:pathLst>
              <a:path h="1033979" w="985100">
                <a:moveTo>
                  <a:pt x="0" y="0"/>
                </a:moveTo>
                <a:lnTo>
                  <a:pt x="985100" y="0"/>
                </a:lnTo>
                <a:lnTo>
                  <a:pt x="985100" y="1033979"/>
                </a:lnTo>
                <a:lnTo>
                  <a:pt x="0" y="103397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610178">
            <a:off x="16973733" y="8784148"/>
            <a:ext cx="985100" cy="1033979"/>
          </a:xfrm>
          <a:custGeom>
            <a:avLst/>
            <a:gdLst/>
            <a:ahLst/>
            <a:cxnLst/>
            <a:rect r="r" b="b" t="t" l="l"/>
            <a:pathLst>
              <a:path h="1033979" w="985100">
                <a:moveTo>
                  <a:pt x="0" y="0"/>
                </a:moveTo>
                <a:lnTo>
                  <a:pt x="985100" y="0"/>
                </a:lnTo>
                <a:lnTo>
                  <a:pt x="985100" y="1033979"/>
                </a:lnTo>
                <a:lnTo>
                  <a:pt x="0" y="103397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613575" y="704671"/>
            <a:ext cx="1792710" cy="1769894"/>
          </a:xfrm>
          <a:custGeom>
            <a:avLst/>
            <a:gdLst/>
            <a:ahLst/>
            <a:cxnLst/>
            <a:rect r="r" b="b" t="t" l="l"/>
            <a:pathLst>
              <a:path h="1769894" w="1792710">
                <a:moveTo>
                  <a:pt x="0" y="0"/>
                </a:moveTo>
                <a:lnTo>
                  <a:pt x="1792711" y="0"/>
                </a:lnTo>
                <a:lnTo>
                  <a:pt x="1792711" y="1769894"/>
                </a:lnTo>
                <a:lnTo>
                  <a:pt x="0" y="176989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4926096">
            <a:off x="1693501" y="9382811"/>
            <a:ext cx="1792710" cy="1769894"/>
          </a:xfrm>
          <a:custGeom>
            <a:avLst/>
            <a:gdLst/>
            <a:ahLst/>
            <a:cxnLst/>
            <a:rect r="r" b="b" t="t" l="l"/>
            <a:pathLst>
              <a:path h="1769894" w="1792710">
                <a:moveTo>
                  <a:pt x="0" y="0"/>
                </a:moveTo>
                <a:lnTo>
                  <a:pt x="1792710" y="0"/>
                </a:lnTo>
                <a:lnTo>
                  <a:pt x="1792710" y="1769894"/>
                </a:lnTo>
                <a:lnTo>
                  <a:pt x="0" y="176989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338894">
            <a:off x="17344267" y="1849317"/>
            <a:ext cx="666672" cy="671710"/>
          </a:xfrm>
          <a:custGeom>
            <a:avLst/>
            <a:gdLst/>
            <a:ahLst/>
            <a:cxnLst/>
            <a:rect r="r" b="b" t="t" l="l"/>
            <a:pathLst>
              <a:path h="671710" w="666672">
                <a:moveTo>
                  <a:pt x="0" y="0"/>
                </a:moveTo>
                <a:lnTo>
                  <a:pt x="666672" y="0"/>
                </a:lnTo>
                <a:lnTo>
                  <a:pt x="666672" y="671709"/>
                </a:lnTo>
                <a:lnTo>
                  <a:pt x="0" y="6717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4926096">
            <a:off x="17230511" y="2676714"/>
            <a:ext cx="1792710" cy="1769894"/>
          </a:xfrm>
          <a:custGeom>
            <a:avLst/>
            <a:gdLst/>
            <a:ahLst/>
            <a:cxnLst/>
            <a:rect r="r" b="b" t="t" l="l"/>
            <a:pathLst>
              <a:path h="1769894" w="1792710">
                <a:moveTo>
                  <a:pt x="0" y="0"/>
                </a:moveTo>
                <a:lnTo>
                  <a:pt x="1792711" y="0"/>
                </a:lnTo>
                <a:lnTo>
                  <a:pt x="1792711" y="1769894"/>
                </a:lnTo>
                <a:lnTo>
                  <a:pt x="0" y="176989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497503">
            <a:off x="593966" y="8892944"/>
            <a:ext cx="1158485" cy="1215967"/>
          </a:xfrm>
          <a:custGeom>
            <a:avLst/>
            <a:gdLst/>
            <a:ahLst/>
            <a:cxnLst/>
            <a:rect r="r" b="b" t="t" l="l"/>
            <a:pathLst>
              <a:path h="1215967" w="1158485">
                <a:moveTo>
                  <a:pt x="0" y="0"/>
                </a:moveTo>
                <a:lnTo>
                  <a:pt x="1158485" y="0"/>
                </a:lnTo>
                <a:lnTo>
                  <a:pt x="1158485" y="1215967"/>
                </a:lnTo>
                <a:lnTo>
                  <a:pt x="0" y="121596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338894">
            <a:off x="14985194" y="6950261"/>
            <a:ext cx="666672" cy="671710"/>
          </a:xfrm>
          <a:custGeom>
            <a:avLst/>
            <a:gdLst/>
            <a:ahLst/>
            <a:cxnLst/>
            <a:rect r="r" b="b" t="t" l="l"/>
            <a:pathLst>
              <a:path h="671710" w="666672">
                <a:moveTo>
                  <a:pt x="0" y="0"/>
                </a:moveTo>
                <a:lnTo>
                  <a:pt x="666672" y="0"/>
                </a:lnTo>
                <a:lnTo>
                  <a:pt x="666672" y="671710"/>
                </a:lnTo>
                <a:lnTo>
                  <a:pt x="0" y="6717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3551634" y="3673411"/>
            <a:ext cx="11184731" cy="2162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800"/>
              </a:lnSpc>
            </a:pPr>
            <a:r>
              <a:rPr lang="en-US" sz="12000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Parts of Speech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073229" y="5814176"/>
            <a:ext cx="6141541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Let's go to the beach!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477736" y="4400550"/>
            <a:ext cx="6410920" cy="1409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055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pronoun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477736" y="5981110"/>
            <a:ext cx="6982420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replaces a noun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477736" y="7143841"/>
            <a:ext cx="7666264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she, we, they, you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-327266">
            <a:off x="8142167" y="2355763"/>
            <a:ext cx="5068612" cy="5575474"/>
          </a:xfrm>
          <a:custGeom>
            <a:avLst/>
            <a:gdLst/>
            <a:ahLst/>
            <a:cxnLst/>
            <a:rect r="r" b="b" t="t" l="l"/>
            <a:pathLst>
              <a:path h="5575474" w="5068612">
                <a:moveTo>
                  <a:pt x="0" y="0"/>
                </a:moveTo>
                <a:lnTo>
                  <a:pt x="5068612" y="0"/>
                </a:lnTo>
                <a:lnTo>
                  <a:pt x="5068612" y="5575474"/>
                </a:lnTo>
                <a:lnTo>
                  <a:pt x="0" y="55754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477736" y="4400550"/>
            <a:ext cx="8203109" cy="1409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055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verb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477736" y="5981110"/>
            <a:ext cx="8203109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expresses action or being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477736" y="7143841"/>
            <a:ext cx="7858150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float, swim, surf 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-461491">
            <a:off x="9470631" y="2580491"/>
            <a:ext cx="5202095" cy="5230626"/>
          </a:xfrm>
          <a:custGeom>
            <a:avLst/>
            <a:gdLst/>
            <a:ahLst/>
            <a:cxnLst/>
            <a:rect r="r" b="b" t="t" l="l"/>
            <a:pathLst>
              <a:path h="5230626" w="5202095">
                <a:moveTo>
                  <a:pt x="0" y="0"/>
                </a:moveTo>
                <a:lnTo>
                  <a:pt x="5202095" y="0"/>
                </a:lnTo>
                <a:lnTo>
                  <a:pt x="5202095" y="5230626"/>
                </a:lnTo>
                <a:lnTo>
                  <a:pt x="0" y="52306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>
  <p:cSld>
    <p:bg>
      <p:bgPr>
        <a:solidFill>
          <a:srgbClr val="F9AF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218288" y="908050"/>
            <a:ext cx="7590872" cy="17843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99"/>
              </a:lnSpc>
            </a:pPr>
            <a:r>
              <a:rPr lang="en-US" sz="99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Activities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323203" y="1339886"/>
            <a:ext cx="7115810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</a:pPr>
            <a:r>
              <a:rPr lang="en-US" sz="3000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Match the word to the part of speech.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345228" y="2329524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pronoun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0345228" y="4003761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adverb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345228" y="5677998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adjectvie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345228" y="7352235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verb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-461491">
            <a:off x="14540869" y="6799713"/>
            <a:ext cx="4445220" cy="4469599"/>
          </a:xfrm>
          <a:custGeom>
            <a:avLst/>
            <a:gdLst/>
            <a:ahLst/>
            <a:cxnLst/>
            <a:rect r="r" b="b" t="t" l="l"/>
            <a:pathLst>
              <a:path h="4469599" w="4445220">
                <a:moveTo>
                  <a:pt x="0" y="0"/>
                </a:moveTo>
                <a:lnTo>
                  <a:pt x="4445219" y="0"/>
                </a:lnTo>
                <a:lnTo>
                  <a:pt x="4445219" y="4469599"/>
                </a:lnTo>
                <a:lnTo>
                  <a:pt x="0" y="44695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323203" y="2329524"/>
            <a:ext cx="6240518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float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323203" y="4003761"/>
            <a:ext cx="6240518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yellow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323203" y="5677998"/>
            <a:ext cx="6240518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they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323203" y="7352235"/>
            <a:ext cx="6240518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lazily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323203" y="1339886"/>
            <a:ext cx="7115810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</a:pPr>
            <a:r>
              <a:rPr lang="en-US" sz="3000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Match the word to the part of speech.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345228" y="2329524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preposition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0345228" y="4003761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interjection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345228" y="5677998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conjunction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345228" y="7352235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noun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13802264" y="7437960"/>
            <a:ext cx="3859479" cy="3990063"/>
          </a:xfrm>
          <a:custGeom>
            <a:avLst/>
            <a:gdLst/>
            <a:ahLst/>
            <a:cxnLst/>
            <a:rect r="r" b="b" t="t" l="l"/>
            <a:pathLst>
              <a:path h="3990063" w="3859479">
                <a:moveTo>
                  <a:pt x="0" y="0"/>
                </a:moveTo>
                <a:lnTo>
                  <a:pt x="3859479" y="0"/>
                </a:lnTo>
                <a:lnTo>
                  <a:pt x="3859479" y="3990063"/>
                </a:lnTo>
                <a:lnTo>
                  <a:pt x="0" y="399006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323203" y="2329524"/>
            <a:ext cx="6199697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umbrella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323203" y="4003761"/>
            <a:ext cx="6199697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and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323203" y="5677998"/>
            <a:ext cx="6199697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Yay!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323203" y="7352235"/>
            <a:ext cx="6199697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on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9144000" cy="10287000"/>
          </a:xfrm>
          <a:prstGeom prst="rect">
            <a:avLst/>
          </a:prstGeom>
          <a:solidFill>
            <a:srgbClr val="3499A7"/>
          </a:solidFill>
        </p:spPr>
      </p:sp>
      <p:sp>
        <p:nvSpPr>
          <p:cNvPr name="Freeform 3" id="3"/>
          <p:cNvSpPr/>
          <p:nvPr/>
        </p:nvSpPr>
        <p:spPr>
          <a:xfrm flipH="false" flipV="false" rot="0">
            <a:off x="1673236" y="3208098"/>
            <a:ext cx="5765441" cy="4224496"/>
          </a:xfrm>
          <a:custGeom>
            <a:avLst/>
            <a:gdLst/>
            <a:ahLst/>
            <a:cxnLst/>
            <a:rect r="r" b="b" t="t" l="l"/>
            <a:pathLst>
              <a:path h="4224496" w="5765441">
                <a:moveTo>
                  <a:pt x="0" y="0"/>
                </a:moveTo>
                <a:lnTo>
                  <a:pt x="5765441" y="0"/>
                </a:lnTo>
                <a:lnTo>
                  <a:pt x="5765441" y="4224496"/>
                </a:lnTo>
                <a:lnTo>
                  <a:pt x="0" y="42244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9667215" y="2389708"/>
            <a:ext cx="7432378" cy="50802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3650"/>
              </a:lnSpc>
            </a:pPr>
            <a:r>
              <a:rPr lang="en-US" b="true" sz="546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Susie photographed the long, sandy, shoreline.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9667215" y="1498100"/>
            <a:ext cx="7115810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</a:pPr>
            <a:r>
              <a:rPr lang="en-US" sz="3000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label the parts of speech.</a:t>
            </a: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9144000" cy="10287000"/>
          </a:xfrm>
          <a:prstGeom prst="rect">
            <a:avLst/>
          </a:prstGeom>
          <a:solidFill>
            <a:srgbClr val="3499A7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9667215" y="2526608"/>
            <a:ext cx="7432378" cy="50802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3650"/>
              </a:lnSpc>
            </a:pPr>
            <a:r>
              <a:rPr lang="en-US" b="true" sz="546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Wow! A boat sailed quickly past us in the marina.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9667215" y="1498100"/>
            <a:ext cx="7115810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</a:pPr>
            <a:r>
              <a:rPr lang="en-US" sz="3000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label the parts of speech.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886495" y="2169630"/>
            <a:ext cx="5371011" cy="5702811"/>
          </a:xfrm>
          <a:custGeom>
            <a:avLst/>
            <a:gdLst/>
            <a:ahLst/>
            <a:cxnLst/>
            <a:rect r="r" b="b" t="t" l="l"/>
            <a:pathLst>
              <a:path h="5702811" w="5371011">
                <a:moveTo>
                  <a:pt x="0" y="0"/>
                </a:moveTo>
                <a:lnTo>
                  <a:pt x="5371010" y="0"/>
                </a:lnTo>
                <a:lnTo>
                  <a:pt x="5371010" y="5702811"/>
                </a:lnTo>
                <a:lnTo>
                  <a:pt x="0" y="570281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9144000" cy="10287000"/>
          </a:xfrm>
          <a:prstGeom prst="rect">
            <a:avLst/>
          </a:prstGeom>
          <a:solidFill>
            <a:srgbClr val="3499A7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9667215" y="1498100"/>
            <a:ext cx="7115810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</a:pPr>
            <a:r>
              <a:rPr lang="en-US" sz="3000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label the parts of speech.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883810" y="2215768"/>
            <a:ext cx="5376380" cy="5855464"/>
          </a:xfrm>
          <a:custGeom>
            <a:avLst/>
            <a:gdLst/>
            <a:ahLst/>
            <a:cxnLst/>
            <a:rect r="r" b="b" t="t" l="l"/>
            <a:pathLst>
              <a:path h="5855464" w="5376380">
                <a:moveTo>
                  <a:pt x="0" y="0"/>
                </a:moveTo>
                <a:lnTo>
                  <a:pt x="5376380" y="0"/>
                </a:lnTo>
                <a:lnTo>
                  <a:pt x="5376380" y="5855464"/>
                </a:lnTo>
                <a:lnTo>
                  <a:pt x="0" y="58554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9667215" y="2389708"/>
            <a:ext cx="7432378" cy="50802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3650"/>
              </a:lnSpc>
            </a:pPr>
            <a:r>
              <a:rPr lang="en-US" b="true" sz="546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Josie swims with flippers and goggles.</a:t>
            </a: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>
  <p:cSld>
    <p:bg>
      <p:bgPr>
        <a:solidFill>
          <a:srgbClr val="F9AF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218288" y="908050"/>
            <a:ext cx="7590872" cy="17843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99"/>
              </a:lnSpc>
            </a:pPr>
            <a:r>
              <a:rPr lang="en-US" sz="99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Answer key</a:t>
            </a:r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9144000" cy="10287000"/>
          </a:xfrm>
          <a:prstGeom prst="rect">
            <a:avLst/>
          </a:prstGeom>
          <a:solidFill>
            <a:srgbClr val="3499A7"/>
          </a:solidFill>
        </p:spPr>
      </p:sp>
      <p:sp>
        <p:nvSpPr>
          <p:cNvPr name="Freeform 3" id="3"/>
          <p:cNvSpPr/>
          <p:nvPr/>
        </p:nvSpPr>
        <p:spPr>
          <a:xfrm flipH="false" flipV="false" rot="0">
            <a:off x="1673236" y="3208098"/>
            <a:ext cx="5765441" cy="4224496"/>
          </a:xfrm>
          <a:custGeom>
            <a:avLst/>
            <a:gdLst/>
            <a:ahLst/>
            <a:cxnLst/>
            <a:rect r="r" b="b" t="t" l="l"/>
            <a:pathLst>
              <a:path h="4224496" w="5765441">
                <a:moveTo>
                  <a:pt x="0" y="0"/>
                </a:moveTo>
                <a:lnTo>
                  <a:pt x="5765441" y="0"/>
                </a:lnTo>
                <a:lnTo>
                  <a:pt x="5765441" y="4224496"/>
                </a:lnTo>
                <a:lnTo>
                  <a:pt x="0" y="42244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9667215" y="2539615"/>
            <a:ext cx="7432378" cy="50802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3650"/>
              </a:lnSpc>
            </a:pPr>
            <a:r>
              <a:rPr lang="en-US" b="true" sz="546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Susie photographed the long, sandy, shoreline.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9667215" y="1498100"/>
            <a:ext cx="7115810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</a:pPr>
            <a:r>
              <a:rPr lang="en-US" sz="3000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label the parts of speech.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9667215" y="2543334"/>
            <a:ext cx="1857400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noun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1886565" y="2543334"/>
            <a:ext cx="1857400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verb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1038840" y="4303758"/>
            <a:ext cx="4429150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adjectives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671990" y="6060803"/>
            <a:ext cx="4429150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noun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228330">
            <a:off x="12680591" y="2728217"/>
            <a:ext cx="3548124" cy="2457882"/>
          </a:xfrm>
          <a:custGeom>
            <a:avLst/>
            <a:gdLst/>
            <a:ahLst/>
            <a:cxnLst/>
            <a:rect r="r" b="b" t="t" l="l"/>
            <a:pathLst>
              <a:path h="2457882" w="3548124">
                <a:moveTo>
                  <a:pt x="0" y="0"/>
                </a:moveTo>
                <a:lnTo>
                  <a:pt x="3548124" y="0"/>
                </a:lnTo>
                <a:lnTo>
                  <a:pt x="3548124" y="2457883"/>
                </a:lnTo>
                <a:lnTo>
                  <a:pt x="0" y="24578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228330">
            <a:off x="13669856" y="5919453"/>
            <a:ext cx="2819221" cy="2914608"/>
          </a:xfrm>
          <a:custGeom>
            <a:avLst/>
            <a:gdLst/>
            <a:ahLst/>
            <a:cxnLst/>
            <a:rect r="r" b="b" t="t" l="l"/>
            <a:pathLst>
              <a:path h="2914608" w="2819221">
                <a:moveTo>
                  <a:pt x="0" y="0"/>
                </a:moveTo>
                <a:lnTo>
                  <a:pt x="2819221" y="0"/>
                </a:lnTo>
                <a:lnTo>
                  <a:pt x="2819221" y="2914608"/>
                </a:lnTo>
                <a:lnTo>
                  <a:pt x="0" y="291460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228330">
            <a:off x="8294430" y="1389063"/>
            <a:ext cx="3765356" cy="3997965"/>
          </a:xfrm>
          <a:custGeom>
            <a:avLst/>
            <a:gdLst/>
            <a:ahLst/>
            <a:cxnLst/>
            <a:rect r="r" b="b" t="t" l="l"/>
            <a:pathLst>
              <a:path h="3997965" w="3765356">
                <a:moveTo>
                  <a:pt x="0" y="0"/>
                </a:moveTo>
                <a:lnTo>
                  <a:pt x="3765356" y="0"/>
                </a:lnTo>
                <a:lnTo>
                  <a:pt x="3765356" y="3997965"/>
                </a:lnTo>
                <a:lnTo>
                  <a:pt x="0" y="39979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228330">
            <a:off x="11292728" y="5706903"/>
            <a:ext cx="1791159" cy="2914608"/>
          </a:xfrm>
          <a:custGeom>
            <a:avLst/>
            <a:gdLst/>
            <a:ahLst/>
            <a:cxnLst/>
            <a:rect r="r" b="b" t="t" l="l"/>
            <a:pathLst>
              <a:path h="2914608" w="1791159">
                <a:moveTo>
                  <a:pt x="0" y="0"/>
                </a:moveTo>
                <a:lnTo>
                  <a:pt x="1791159" y="0"/>
                </a:lnTo>
                <a:lnTo>
                  <a:pt x="1791159" y="2914608"/>
                </a:lnTo>
                <a:lnTo>
                  <a:pt x="0" y="291460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642700" y="3524242"/>
            <a:ext cx="5875460" cy="3000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799"/>
              </a:lnSpc>
            </a:pPr>
            <a:r>
              <a:rPr lang="en-US" sz="64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Let's discuss 8 different parts of speech.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642700" y="6738428"/>
            <a:ext cx="5875460" cy="6953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249"/>
              </a:lnSpc>
              <a:spcBef>
                <a:spcPct val="0"/>
              </a:spcBef>
            </a:pPr>
            <a:r>
              <a:rPr lang="en-US" sz="34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Can you name any of them?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7832485" y="6716531"/>
            <a:ext cx="3050186" cy="3321985"/>
          </a:xfrm>
          <a:custGeom>
            <a:avLst/>
            <a:gdLst/>
            <a:ahLst/>
            <a:cxnLst/>
            <a:rect r="r" b="b" t="t" l="l"/>
            <a:pathLst>
              <a:path h="3321985" w="3050186">
                <a:moveTo>
                  <a:pt x="0" y="0"/>
                </a:moveTo>
                <a:lnTo>
                  <a:pt x="3050187" y="0"/>
                </a:lnTo>
                <a:lnTo>
                  <a:pt x="3050187" y="3321985"/>
                </a:lnTo>
                <a:lnTo>
                  <a:pt x="0" y="332198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6112182" y="322213"/>
            <a:ext cx="1767292" cy="2648530"/>
          </a:xfrm>
          <a:custGeom>
            <a:avLst/>
            <a:gdLst/>
            <a:ahLst/>
            <a:cxnLst/>
            <a:rect r="r" b="b" t="t" l="l"/>
            <a:pathLst>
              <a:path h="2648530" w="1767292">
                <a:moveTo>
                  <a:pt x="0" y="0"/>
                </a:moveTo>
                <a:lnTo>
                  <a:pt x="1767292" y="0"/>
                </a:lnTo>
                <a:lnTo>
                  <a:pt x="1767292" y="2648530"/>
                </a:lnTo>
                <a:lnTo>
                  <a:pt x="0" y="264853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449145">
            <a:off x="11585815" y="-33713"/>
            <a:ext cx="2899887" cy="2124826"/>
          </a:xfrm>
          <a:custGeom>
            <a:avLst/>
            <a:gdLst/>
            <a:ahLst/>
            <a:cxnLst/>
            <a:rect r="r" b="b" t="t" l="l"/>
            <a:pathLst>
              <a:path h="2124826" w="2899887">
                <a:moveTo>
                  <a:pt x="0" y="0"/>
                </a:moveTo>
                <a:lnTo>
                  <a:pt x="2899887" y="0"/>
                </a:lnTo>
                <a:lnTo>
                  <a:pt x="2899887" y="2124826"/>
                </a:lnTo>
                <a:lnTo>
                  <a:pt x="0" y="2124826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461491">
            <a:off x="15275455" y="7566671"/>
            <a:ext cx="3121424" cy="3138543"/>
          </a:xfrm>
          <a:custGeom>
            <a:avLst/>
            <a:gdLst/>
            <a:ahLst/>
            <a:cxnLst/>
            <a:rect r="r" b="b" t="t" l="l"/>
            <a:pathLst>
              <a:path h="3138543" w="3121424">
                <a:moveTo>
                  <a:pt x="0" y="0"/>
                </a:moveTo>
                <a:lnTo>
                  <a:pt x="3121424" y="0"/>
                </a:lnTo>
                <a:lnTo>
                  <a:pt x="3121424" y="3138543"/>
                </a:lnTo>
                <a:lnTo>
                  <a:pt x="0" y="3138543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9144000" cy="10287000"/>
          </a:xfrm>
          <a:prstGeom prst="rect">
            <a:avLst/>
          </a:prstGeom>
          <a:solidFill>
            <a:srgbClr val="3499A7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9667215" y="2487494"/>
            <a:ext cx="7432378" cy="50802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650"/>
              </a:lnSpc>
            </a:pPr>
            <a:r>
              <a:rPr lang="en-US" sz="5460" b="true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Wow! A boat sailed quickly past us </a:t>
            </a:r>
          </a:p>
          <a:p>
            <a:pPr algn="l" marL="0" indent="0" lvl="0">
              <a:lnSpc>
                <a:spcPts val="13650"/>
              </a:lnSpc>
            </a:pPr>
            <a:r>
              <a:rPr lang="en-US" b="true" sz="546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in the marina.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9667215" y="1498100"/>
            <a:ext cx="7115810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</a:pPr>
            <a:r>
              <a:rPr lang="en-US" sz="3000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label the parts of speech.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886495" y="2169630"/>
            <a:ext cx="5371011" cy="5702811"/>
          </a:xfrm>
          <a:custGeom>
            <a:avLst/>
            <a:gdLst/>
            <a:ahLst/>
            <a:cxnLst/>
            <a:rect r="r" b="b" t="t" l="l"/>
            <a:pathLst>
              <a:path h="5702811" w="5371011">
                <a:moveTo>
                  <a:pt x="0" y="0"/>
                </a:moveTo>
                <a:lnTo>
                  <a:pt x="5371010" y="0"/>
                </a:lnTo>
                <a:lnTo>
                  <a:pt x="5371010" y="5702811"/>
                </a:lnTo>
                <a:lnTo>
                  <a:pt x="0" y="570281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9667215" y="2491213"/>
            <a:ext cx="2530953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interjection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2922044" y="2491213"/>
            <a:ext cx="1632882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noun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916875" y="2491213"/>
            <a:ext cx="1632882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verb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667215" y="4296881"/>
            <a:ext cx="1632882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adverb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4269151" y="4296881"/>
            <a:ext cx="2672158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pronoun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9667215" y="5956113"/>
            <a:ext cx="2672158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preposition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1882767" y="7615344"/>
            <a:ext cx="2672158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noun</a:t>
            </a: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9144000" cy="10287000"/>
          </a:xfrm>
          <a:prstGeom prst="rect">
            <a:avLst/>
          </a:prstGeom>
          <a:solidFill>
            <a:srgbClr val="3499A7"/>
          </a:solidFill>
        </p:spPr>
      </p:sp>
      <p:sp>
        <p:nvSpPr>
          <p:cNvPr name="TextBox 3" id="3"/>
          <p:cNvSpPr txBox="true"/>
          <p:nvPr/>
        </p:nvSpPr>
        <p:spPr>
          <a:xfrm rot="0">
            <a:off x="9680687" y="2389708"/>
            <a:ext cx="7432378" cy="50802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3650"/>
              </a:lnSpc>
            </a:pPr>
            <a:r>
              <a:rPr lang="en-US" b="true" sz="546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Josie swims with flippers and goggles.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9667215" y="1498100"/>
            <a:ext cx="7115810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</a:pPr>
            <a:r>
              <a:rPr lang="en-US" sz="3000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label the parts of speech.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883810" y="2215768"/>
            <a:ext cx="5376380" cy="5855464"/>
          </a:xfrm>
          <a:custGeom>
            <a:avLst/>
            <a:gdLst/>
            <a:ahLst/>
            <a:cxnLst/>
            <a:rect r="r" b="b" t="t" l="l"/>
            <a:pathLst>
              <a:path h="5855464" w="5376380">
                <a:moveTo>
                  <a:pt x="0" y="0"/>
                </a:moveTo>
                <a:lnTo>
                  <a:pt x="5376380" y="0"/>
                </a:lnTo>
                <a:lnTo>
                  <a:pt x="5376380" y="5855464"/>
                </a:lnTo>
                <a:lnTo>
                  <a:pt x="0" y="58554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9680687" y="2393428"/>
            <a:ext cx="1857400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noun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9680687" y="4158274"/>
            <a:ext cx="2694239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noun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9680687" y="6117703"/>
            <a:ext cx="2989489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noun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2670176" y="4158274"/>
            <a:ext cx="3204507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conjunction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1794622" y="2393428"/>
            <a:ext cx="2183971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verb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4340543" y="2393428"/>
            <a:ext cx="2918757" cy="604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preposition</a:t>
            </a:r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345228" y="5677998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adjectvie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345228" y="7352235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verb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-461491">
            <a:off x="14540869" y="6799713"/>
            <a:ext cx="4445220" cy="4469599"/>
          </a:xfrm>
          <a:custGeom>
            <a:avLst/>
            <a:gdLst/>
            <a:ahLst/>
            <a:cxnLst/>
            <a:rect r="r" b="b" t="t" l="l"/>
            <a:pathLst>
              <a:path h="4469599" w="4445220">
                <a:moveTo>
                  <a:pt x="0" y="0"/>
                </a:moveTo>
                <a:lnTo>
                  <a:pt x="4445219" y="0"/>
                </a:lnTo>
                <a:lnTo>
                  <a:pt x="4445219" y="4469599"/>
                </a:lnTo>
                <a:lnTo>
                  <a:pt x="0" y="44695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323203" y="2329524"/>
            <a:ext cx="6240518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float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23203" y="1339886"/>
            <a:ext cx="7115810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</a:pPr>
            <a:r>
              <a:rPr lang="en-US" sz="3000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Match the word to the part of speech.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23203" y="4003761"/>
            <a:ext cx="6240518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yellow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323203" y="5677998"/>
            <a:ext cx="6240518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they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323203" y="7352235"/>
            <a:ext cx="6240518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lazily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0345228" y="2329524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pronoun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345228" y="4003761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adverb</a:t>
            </a:r>
          </a:p>
        </p:txBody>
      </p:sp>
      <p:sp>
        <p:nvSpPr>
          <p:cNvPr name="AutoShape 12" id="12"/>
          <p:cNvSpPr/>
          <p:nvPr/>
        </p:nvSpPr>
        <p:spPr>
          <a:xfrm flipV="true">
            <a:off x="7809364" y="3408589"/>
            <a:ext cx="2151881" cy="2994449"/>
          </a:xfrm>
          <a:prstGeom prst="line">
            <a:avLst/>
          </a:prstGeom>
          <a:ln cap="flat" w="104775">
            <a:solidFill>
              <a:srgbClr val="017F8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 flipH="true" flipV="true">
            <a:off x="7826691" y="3399957"/>
            <a:ext cx="2168517" cy="4746625"/>
          </a:xfrm>
          <a:prstGeom prst="line">
            <a:avLst/>
          </a:prstGeom>
          <a:ln cap="flat" w="104775">
            <a:solidFill>
              <a:srgbClr val="017F8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 flipH="true" flipV="true">
            <a:off x="7809364" y="4796776"/>
            <a:ext cx="2203947" cy="1505857"/>
          </a:xfrm>
          <a:prstGeom prst="line">
            <a:avLst/>
          </a:prstGeom>
          <a:ln cap="flat" w="104775">
            <a:solidFill>
              <a:srgbClr val="017F8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5" id="15"/>
          <p:cNvSpPr/>
          <p:nvPr/>
        </p:nvSpPr>
        <p:spPr>
          <a:xfrm flipH="true">
            <a:off x="7809364" y="4905814"/>
            <a:ext cx="2217536" cy="3171462"/>
          </a:xfrm>
          <a:prstGeom prst="line">
            <a:avLst/>
          </a:prstGeom>
          <a:ln cap="flat" w="104775">
            <a:solidFill>
              <a:srgbClr val="017F8D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323203" y="2329524"/>
            <a:ext cx="6199697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umbrella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323203" y="1339886"/>
            <a:ext cx="7115810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</a:pPr>
            <a:r>
              <a:rPr lang="en-US" sz="3000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Match the word to the part of speech.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323203" y="4003761"/>
            <a:ext cx="6199697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and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23203" y="5677998"/>
            <a:ext cx="6199697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Yay!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323203" y="7352235"/>
            <a:ext cx="6199697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9272"/>
              </a:lnSpc>
            </a:pPr>
            <a:r>
              <a:rPr lang="en-US" b="true" sz="8429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on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345228" y="2329524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preposition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0345228" y="4003761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interjection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0345228" y="5677998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conjunction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0345228" y="7352235"/>
            <a:ext cx="6914072" cy="1364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272"/>
              </a:lnSpc>
            </a:pPr>
            <a:r>
              <a:rPr lang="en-US" b="true" sz="8429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noun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13802264" y="7437960"/>
            <a:ext cx="3859479" cy="3990063"/>
          </a:xfrm>
          <a:custGeom>
            <a:avLst/>
            <a:gdLst/>
            <a:ahLst/>
            <a:cxnLst/>
            <a:rect r="r" b="b" t="t" l="l"/>
            <a:pathLst>
              <a:path h="3990063" w="3859479">
                <a:moveTo>
                  <a:pt x="0" y="0"/>
                </a:moveTo>
                <a:lnTo>
                  <a:pt x="3859479" y="0"/>
                </a:lnTo>
                <a:lnTo>
                  <a:pt x="3859479" y="3990063"/>
                </a:lnTo>
                <a:lnTo>
                  <a:pt x="0" y="399006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12" id="12"/>
          <p:cNvSpPr/>
          <p:nvPr/>
        </p:nvSpPr>
        <p:spPr>
          <a:xfrm flipH="true" flipV="true">
            <a:off x="7826691" y="3399957"/>
            <a:ext cx="2168517" cy="4746625"/>
          </a:xfrm>
          <a:prstGeom prst="line">
            <a:avLst/>
          </a:prstGeom>
          <a:ln cap="flat" w="104775">
            <a:solidFill>
              <a:srgbClr val="017F8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 flipH="true" flipV="true">
            <a:off x="7570550" y="4750571"/>
            <a:ext cx="2472309" cy="1652468"/>
          </a:xfrm>
          <a:prstGeom prst="line">
            <a:avLst/>
          </a:prstGeom>
          <a:ln cap="flat" w="104775">
            <a:solidFill>
              <a:srgbClr val="017F8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 flipH="true">
            <a:off x="7808152" y="4728801"/>
            <a:ext cx="2234707" cy="1487318"/>
          </a:xfrm>
          <a:prstGeom prst="line">
            <a:avLst/>
          </a:prstGeom>
          <a:ln cap="flat" w="104775">
            <a:solidFill>
              <a:srgbClr val="017F8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5" id="15"/>
          <p:cNvSpPr/>
          <p:nvPr/>
        </p:nvSpPr>
        <p:spPr>
          <a:xfrm flipH="true">
            <a:off x="7779126" y="3362007"/>
            <a:ext cx="2263732" cy="4803432"/>
          </a:xfrm>
          <a:prstGeom prst="line">
            <a:avLst/>
          </a:prstGeom>
          <a:ln cap="flat" w="104775">
            <a:solidFill>
              <a:srgbClr val="017F8D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>
  <p:cSld>
    <p:bg>
      <p:bgPr>
        <a:solidFill>
          <a:srgbClr val="F9AF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292149" y="1071335"/>
            <a:ext cx="10174950" cy="17843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Resource Page</a:t>
            </a:r>
          </a:p>
        </p:txBody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9168089" y="3596570"/>
            <a:ext cx="1725179" cy="2451805"/>
          </a:xfrm>
          <a:custGeom>
            <a:avLst/>
            <a:gdLst/>
            <a:ahLst/>
            <a:cxnLst/>
            <a:rect r="r" b="b" t="t" l="l"/>
            <a:pathLst>
              <a:path h="2451805" w="1725179">
                <a:moveTo>
                  <a:pt x="0" y="0"/>
                </a:moveTo>
                <a:lnTo>
                  <a:pt x="1725179" y="0"/>
                </a:lnTo>
                <a:lnTo>
                  <a:pt x="1725179" y="2451805"/>
                </a:lnTo>
                <a:lnTo>
                  <a:pt x="0" y="245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1820358" y="3596570"/>
            <a:ext cx="2371564" cy="2451805"/>
          </a:xfrm>
          <a:custGeom>
            <a:avLst/>
            <a:gdLst/>
            <a:ahLst/>
            <a:cxnLst/>
            <a:rect r="r" b="b" t="t" l="l"/>
            <a:pathLst>
              <a:path h="2451805" w="2371564">
                <a:moveTo>
                  <a:pt x="0" y="0"/>
                </a:moveTo>
                <a:lnTo>
                  <a:pt x="2371564" y="0"/>
                </a:lnTo>
                <a:lnTo>
                  <a:pt x="2371564" y="2451805"/>
                </a:lnTo>
                <a:lnTo>
                  <a:pt x="0" y="245180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165748" y="6806495"/>
            <a:ext cx="1506745" cy="2451805"/>
          </a:xfrm>
          <a:custGeom>
            <a:avLst/>
            <a:gdLst/>
            <a:ahLst/>
            <a:cxnLst/>
            <a:rect r="r" b="b" t="t" l="l"/>
            <a:pathLst>
              <a:path h="2451805" w="1506745">
                <a:moveTo>
                  <a:pt x="0" y="0"/>
                </a:moveTo>
                <a:lnTo>
                  <a:pt x="1506745" y="0"/>
                </a:lnTo>
                <a:lnTo>
                  <a:pt x="1506745" y="2451805"/>
                </a:lnTo>
                <a:lnTo>
                  <a:pt x="0" y="245180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1467100" y="7103192"/>
            <a:ext cx="2682746" cy="1858411"/>
          </a:xfrm>
          <a:custGeom>
            <a:avLst/>
            <a:gdLst/>
            <a:ahLst/>
            <a:cxnLst/>
            <a:rect r="r" b="b" t="t" l="l"/>
            <a:pathLst>
              <a:path h="1858411" w="2682746">
                <a:moveTo>
                  <a:pt x="0" y="0"/>
                </a:moveTo>
                <a:lnTo>
                  <a:pt x="2682746" y="0"/>
                </a:lnTo>
                <a:lnTo>
                  <a:pt x="2682746" y="1858411"/>
                </a:lnTo>
                <a:lnTo>
                  <a:pt x="0" y="185841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5932710" y="6806495"/>
            <a:ext cx="2438431" cy="2451805"/>
          </a:xfrm>
          <a:custGeom>
            <a:avLst/>
            <a:gdLst/>
            <a:ahLst/>
            <a:cxnLst/>
            <a:rect r="r" b="b" t="t" l="l"/>
            <a:pathLst>
              <a:path h="2451805" w="2438431">
                <a:moveTo>
                  <a:pt x="0" y="0"/>
                </a:moveTo>
                <a:lnTo>
                  <a:pt x="2438431" y="0"/>
                </a:lnTo>
                <a:lnTo>
                  <a:pt x="2438431" y="2451805"/>
                </a:lnTo>
                <a:lnTo>
                  <a:pt x="0" y="24518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119011" y="3678213"/>
            <a:ext cx="1636022" cy="2451805"/>
          </a:xfrm>
          <a:custGeom>
            <a:avLst/>
            <a:gdLst/>
            <a:ahLst/>
            <a:cxnLst/>
            <a:rect r="r" b="b" t="t" l="l"/>
            <a:pathLst>
              <a:path h="2451805" w="1636022">
                <a:moveTo>
                  <a:pt x="0" y="0"/>
                </a:moveTo>
                <a:lnTo>
                  <a:pt x="1636023" y="0"/>
                </a:lnTo>
                <a:lnTo>
                  <a:pt x="1636023" y="2451805"/>
                </a:lnTo>
                <a:lnTo>
                  <a:pt x="0" y="245180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4782445" y="1265011"/>
            <a:ext cx="2270559" cy="1663700"/>
          </a:xfrm>
          <a:custGeom>
            <a:avLst/>
            <a:gdLst/>
            <a:ahLst/>
            <a:cxnLst/>
            <a:rect r="r" b="b" t="t" l="l"/>
            <a:pathLst>
              <a:path h="1663700" w="2270559">
                <a:moveTo>
                  <a:pt x="0" y="0"/>
                </a:moveTo>
                <a:lnTo>
                  <a:pt x="2270559" y="0"/>
                </a:lnTo>
                <a:lnTo>
                  <a:pt x="2270559" y="1663700"/>
                </a:lnTo>
                <a:lnTo>
                  <a:pt x="0" y="166370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4782445" y="6806495"/>
            <a:ext cx="2309154" cy="2451805"/>
          </a:xfrm>
          <a:custGeom>
            <a:avLst/>
            <a:gdLst/>
            <a:ahLst/>
            <a:cxnLst/>
            <a:rect r="r" b="b" t="t" l="l"/>
            <a:pathLst>
              <a:path h="2451805" w="2309154">
                <a:moveTo>
                  <a:pt x="0" y="0"/>
                </a:moveTo>
                <a:lnTo>
                  <a:pt x="2309155" y="0"/>
                </a:lnTo>
                <a:lnTo>
                  <a:pt x="2309155" y="2451805"/>
                </a:lnTo>
                <a:lnTo>
                  <a:pt x="0" y="245180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886901" y="6806495"/>
            <a:ext cx="2251202" cy="2451805"/>
          </a:xfrm>
          <a:custGeom>
            <a:avLst/>
            <a:gdLst/>
            <a:ahLst/>
            <a:cxnLst/>
            <a:rect r="r" b="b" t="t" l="l"/>
            <a:pathLst>
              <a:path h="2451805" w="2251202">
                <a:moveTo>
                  <a:pt x="0" y="0"/>
                </a:moveTo>
                <a:lnTo>
                  <a:pt x="2251202" y="0"/>
                </a:lnTo>
                <a:lnTo>
                  <a:pt x="2251202" y="2451805"/>
                </a:lnTo>
                <a:lnTo>
                  <a:pt x="0" y="2451805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5932710" y="3605188"/>
            <a:ext cx="2228913" cy="2451805"/>
          </a:xfrm>
          <a:custGeom>
            <a:avLst/>
            <a:gdLst/>
            <a:ahLst/>
            <a:cxnLst/>
            <a:rect r="r" b="b" t="t" l="l"/>
            <a:pathLst>
              <a:path h="2451805" w="2228913">
                <a:moveTo>
                  <a:pt x="0" y="0"/>
                </a:moveTo>
                <a:lnTo>
                  <a:pt x="2228913" y="0"/>
                </a:lnTo>
                <a:lnTo>
                  <a:pt x="2228913" y="2451805"/>
                </a:lnTo>
                <a:lnTo>
                  <a:pt x="0" y="2451805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338894">
            <a:off x="12107700" y="1934590"/>
            <a:ext cx="435091" cy="438379"/>
          </a:xfrm>
          <a:custGeom>
            <a:avLst/>
            <a:gdLst/>
            <a:ahLst/>
            <a:cxnLst/>
            <a:rect r="r" b="b" t="t" l="l"/>
            <a:pathLst>
              <a:path h="438379" w="435091">
                <a:moveTo>
                  <a:pt x="0" y="0"/>
                </a:moveTo>
                <a:lnTo>
                  <a:pt x="435091" y="0"/>
                </a:lnTo>
                <a:lnTo>
                  <a:pt x="435091" y="438379"/>
                </a:lnTo>
                <a:lnTo>
                  <a:pt x="0" y="438379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610178">
            <a:off x="12809639" y="2362336"/>
            <a:ext cx="642907" cy="674807"/>
          </a:xfrm>
          <a:custGeom>
            <a:avLst/>
            <a:gdLst/>
            <a:ahLst/>
            <a:cxnLst/>
            <a:rect r="r" b="b" t="t" l="l"/>
            <a:pathLst>
              <a:path h="674807" w="642907">
                <a:moveTo>
                  <a:pt x="0" y="0"/>
                </a:moveTo>
                <a:lnTo>
                  <a:pt x="642907" y="0"/>
                </a:lnTo>
                <a:lnTo>
                  <a:pt x="642907" y="674808"/>
                </a:lnTo>
                <a:lnTo>
                  <a:pt x="0" y="674808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2755116" y="1105122"/>
            <a:ext cx="1169980" cy="1155089"/>
          </a:xfrm>
          <a:custGeom>
            <a:avLst/>
            <a:gdLst/>
            <a:ahLst/>
            <a:cxnLst/>
            <a:rect r="r" b="b" t="t" l="l"/>
            <a:pathLst>
              <a:path h="1155089" w="1169980">
                <a:moveTo>
                  <a:pt x="0" y="0"/>
                </a:moveTo>
                <a:lnTo>
                  <a:pt x="1169980" y="0"/>
                </a:lnTo>
                <a:lnTo>
                  <a:pt x="1169980" y="1155089"/>
                </a:lnTo>
                <a:lnTo>
                  <a:pt x="0" y="1155089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28532" y="1842952"/>
            <a:ext cx="7327446" cy="15862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Adjective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9290702" y="1842952"/>
            <a:ext cx="7327446" cy="15862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noun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728532" y="3555849"/>
            <a:ext cx="7327446" cy="15862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AdVerb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9290702" y="3555849"/>
            <a:ext cx="7327446" cy="15862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preposition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728532" y="5268746"/>
            <a:ext cx="7327446" cy="15862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Interjection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9290702" y="5268746"/>
            <a:ext cx="7327446" cy="15862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Pronoun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728532" y="6981643"/>
            <a:ext cx="7327446" cy="15862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Conjunction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290702" y="6981643"/>
            <a:ext cx="7327446" cy="15862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Verb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387467" y="194403"/>
            <a:ext cx="2259286" cy="2438225"/>
            <a:chOff x="0" y="0"/>
            <a:chExt cx="3012382" cy="3250966"/>
          </a:xfrm>
        </p:grpSpPr>
        <p:sp>
          <p:nvSpPr>
            <p:cNvPr name="Freeform 11" id="11"/>
            <p:cNvSpPr/>
            <p:nvPr/>
          </p:nvSpPr>
          <p:spPr>
            <a:xfrm flipH="false" flipV="false" rot="338894">
              <a:off x="33627" y="1359517"/>
              <a:ext cx="713125" cy="718514"/>
            </a:xfrm>
            <a:custGeom>
              <a:avLst/>
              <a:gdLst/>
              <a:ahLst/>
              <a:cxnLst/>
              <a:rect r="r" b="b" t="t" l="l"/>
              <a:pathLst>
                <a:path h="718514" w="713125">
                  <a:moveTo>
                    <a:pt x="0" y="0"/>
                  </a:moveTo>
                  <a:lnTo>
                    <a:pt x="713125" y="0"/>
                  </a:lnTo>
                  <a:lnTo>
                    <a:pt x="713125" y="718514"/>
                  </a:lnTo>
                  <a:lnTo>
                    <a:pt x="0" y="7185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610178">
              <a:off x="1184122" y="2060604"/>
              <a:ext cx="1053740" cy="1106025"/>
            </a:xfrm>
            <a:custGeom>
              <a:avLst/>
              <a:gdLst/>
              <a:ahLst/>
              <a:cxnLst/>
              <a:rect r="r" b="b" t="t" l="l"/>
              <a:pathLst>
                <a:path h="1106025" w="1053740">
                  <a:moveTo>
                    <a:pt x="0" y="0"/>
                  </a:moveTo>
                  <a:lnTo>
                    <a:pt x="1053740" y="0"/>
                  </a:lnTo>
                  <a:lnTo>
                    <a:pt x="1053740" y="1106025"/>
                  </a:lnTo>
                  <a:lnTo>
                    <a:pt x="0" y="1106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1094758" y="0"/>
              <a:ext cx="1917624" cy="1893218"/>
            </a:xfrm>
            <a:custGeom>
              <a:avLst/>
              <a:gdLst/>
              <a:ahLst/>
              <a:cxnLst/>
              <a:rect r="r" b="b" t="t" l="l"/>
              <a:pathLst>
                <a:path h="1893218" w="1917624">
                  <a:moveTo>
                    <a:pt x="0" y="0"/>
                  </a:moveTo>
                  <a:lnTo>
                    <a:pt x="1917624" y="0"/>
                  </a:lnTo>
                  <a:lnTo>
                    <a:pt x="1917624" y="1893218"/>
                  </a:lnTo>
                  <a:lnTo>
                    <a:pt x="0" y="18932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15235581" y="7551785"/>
            <a:ext cx="2259286" cy="2438225"/>
            <a:chOff x="0" y="0"/>
            <a:chExt cx="3012382" cy="3250966"/>
          </a:xfrm>
        </p:grpSpPr>
        <p:sp>
          <p:nvSpPr>
            <p:cNvPr name="Freeform 15" id="15"/>
            <p:cNvSpPr/>
            <p:nvPr/>
          </p:nvSpPr>
          <p:spPr>
            <a:xfrm flipH="false" flipV="false" rot="338894">
              <a:off x="33627" y="1359517"/>
              <a:ext cx="713125" cy="718514"/>
            </a:xfrm>
            <a:custGeom>
              <a:avLst/>
              <a:gdLst/>
              <a:ahLst/>
              <a:cxnLst/>
              <a:rect r="r" b="b" t="t" l="l"/>
              <a:pathLst>
                <a:path h="718514" w="713125">
                  <a:moveTo>
                    <a:pt x="0" y="0"/>
                  </a:moveTo>
                  <a:lnTo>
                    <a:pt x="713125" y="0"/>
                  </a:lnTo>
                  <a:lnTo>
                    <a:pt x="713125" y="718514"/>
                  </a:lnTo>
                  <a:lnTo>
                    <a:pt x="0" y="7185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610178">
              <a:off x="1184122" y="2060604"/>
              <a:ext cx="1053740" cy="1106025"/>
            </a:xfrm>
            <a:custGeom>
              <a:avLst/>
              <a:gdLst/>
              <a:ahLst/>
              <a:cxnLst/>
              <a:rect r="r" b="b" t="t" l="l"/>
              <a:pathLst>
                <a:path h="1106025" w="1053740">
                  <a:moveTo>
                    <a:pt x="0" y="0"/>
                  </a:moveTo>
                  <a:lnTo>
                    <a:pt x="1053740" y="0"/>
                  </a:lnTo>
                  <a:lnTo>
                    <a:pt x="1053740" y="1106025"/>
                  </a:lnTo>
                  <a:lnTo>
                    <a:pt x="0" y="1106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1094758" y="0"/>
              <a:ext cx="1917624" cy="1893218"/>
            </a:xfrm>
            <a:custGeom>
              <a:avLst/>
              <a:gdLst/>
              <a:ahLst/>
              <a:cxnLst/>
              <a:rect r="r" b="b" t="t" l="l"/>
              <a:pathLst>
                <a:path h="1893218" w="1917624">
                  <a:moveTo>
                    <a:pt x="0" y="0"/>
                  </a:moveTo>
                  <a:lnTo>
                    <a:pt x="1917624" y="0"/>
                  </a:lnTo>
                  <a:lnTo>
                    <a:pt x="1917624" y="1893218"/>
                  </a:lnTo>
                  <a:lnTo>
                    <a:pt x="0" y="18932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477736" y="4400550"/>
            <a:ext cx="8269188" cy="1409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055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Adjective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477736" y="5981110"/>
            <a:ext cx="8616170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describes or modifies a noun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477736" y="7143841"/>
            <a:ext cx="8616170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yellow, wavy, sandy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9746924" y="1621947"/>
            <a:ext cx="4003004" cy="6513764"/>
          </a:xfrm>
          <a:custGeom>
            <a:avLst/>
            <a:gdLst/>
            <a:ahLst/>
            <a:cxnLst/>
            <a:rect r="r" b="b" t="t" l="l"/>
            <a:pathLst>
              <a:path h="6513764" w="4003004">
                <a:moveTo>
                  <a:pt x="0" y="0"/>
                </a:moveTo>
                <a:lnTo>
                  <a:pt x="4003004" y="0"/>
                </a:lnTo>
                <a:lnTo>
                  <a:pt x="4003004" y="6513764"/>
                </a:lnTo>
                <a:lnTo>
                  <a:pt x="0" y="65137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477736" y="4400550"/>
            <a:ext cx="9679037" cy="1409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055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Adverb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477736" y="5981110"/>
            <a:ext cx="9944376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describes an adjective, ends in -ly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477736" y="7143841"/>
            <a:ext cx="9944376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lazily, sleepily, restfully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1064891" y="3844675"/>
            <a:ext cx="6194409" cy="4291036"/>
          </a:xfrm>
          <a:custGeom>
            <a:avLst/>
            <a:gdLst/>
            <a:ahLst/>
            <a:cxnLst/>
            <a:rect r="r" b="b" t="t" l="l"/>
            <a:pathLst>
              <a:path h="4291036" w="6194409">
                <a:moveTo>
                  <a:pt x="0" y="0"/>
                </a:moveTo>
                <a:lnTo>
                  <a:pt x="6194409" y="0"/>
                </a:lnTo>
                <a:lnTo>
                  <a:pt x="6194409" y="4291036"/>
                </a:lnTo>
                <a:lnTo>
                  <a:pt x="0" y="42910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477736" y="4400550"/>
            <a:ext cx="9309943" cy="1409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055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interjection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477736" y="5981110"/>
            <a:ext cx="9697747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word or phrase to show emotion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477736" y="7143841"/>
            <a:ext cx="9697747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Yay!, Woa!, Cowabunga!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1463617" y="2538900"/>
            <a:ext cx="5271178" cy="5596810"/>
          </a:xfrm>
          <a:custGeom>
            <a:avLst/>
            <a:gdLst/>
            <a:ahLst/>
            <a:cxnLst/>
            <a:rect r="r" b="b" t="t" l="l"/>
            <a:pathLst>
              <a:path h="5596810" w="5271178">
                <a:moveTo>
                  <a:pt x="0" y="0"/>
                </a:moveTo>
                <a:lnTo>
                  <a:pt x="5271178" y="0"/>
                </a:lnTo>
                <a:lnTo>
                  <a:pt x="5271178" y="5596811"/>
                </a:lnTo>
                <a:lnTo>
                  <a:pt x="0" y="559681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477736" y="4400550"/>
            <a:ext cx="8697529" cy="1409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055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conjunction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477736" y="5981110"/>
            <a:ext cx="8697529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a word that connects clauses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477736" y="7143841"/>
            <a:ext cx="8697529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but, and, or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0175265" y="2778960"/>
            <a:ext cx="4918471" cy="5356751"/>
          </a:xfrm>
          <a:custGeom>
            <a:avLst/>
            <a:gdLst/>
            <a:ahLst/>
            <a:cxnLst/>
            <a:rect r="r" b="b" t="t" l="l"/>
            <a:pathLst>
              <a:path h="5356751" w="4918471">
                <a:moveTo>
                  <a:pt x="0" y="0"/>
                </a:moveTo>
                <a:lnTo>
                  <a:pt x="4918471" y="0"/>
                </a:lnTo>
                <a:lnTo>
                  <a:pt x="4918471" y="5356751"/>
                </a:lnTo>
                <a:lnTo>
                  <a:pt x="0" y="53567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105811" y="2238379"/>
            <a:ext cx="5704329" cy="5897332"/>
          </a:xfrm>
          <a:custGeom>
            <a:avLst/>
            <a:gdLst/>
            <a:ahLst/>
            <a:cxnLst/>
            <a:rect r="r" b="b" t="t" l="l"/>
            <a:pathLst>
              <a:path h="5897332" w="5704329">
                <a:moveTo>
                  <a:pt x="0" y="0"/>
                </a:moveTo>
                <a:lnTo>
                  <a:pt x="5704328" y="0"/>
                </a:lnTo>
                <a:lnTo>
                  <a:pt x="5704328" y="5897332"/>
                </a:lnTo>
                <a:lnTo>
                  <a:pt x="0" y="58973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477736" y="4400550"/>
            <a:ext cx="8628075" cy="1409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0559"/>
              </a:lnSpc>
            </a:pPr>
            <a:r>
              <a:rPr lang="en-US" sz="8799" u="none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Noun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477736" y="5981110"/>
            <a:ext cx="8628075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person, place, thing, or idea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477736" y="7143841"/>
            <a:ext cx="8628075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umbrella, chair, beach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E5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477736" y="4400550"/>
            <a:ext cx="10955089" cy="1409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0559"/>
              </a:lnSpc>
            </a:pPr>
            <a:r>
              <a:rPr lang="en-US" sz="8799">
                <a:solidFill>
                  <a:srgbClr val="000000"/>
                </a:solidFill>
                <a:latin typeface="Sailors Condensed"/>
                <a:ea typeface="Sailors Condensed"/>
                <a:cs typeface="Sailors Condensed"/>
                <a:sym typeface="Sailors Condensed"/>
              </a:rPr>
              <a:t>preposition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477736" y="5981110"/>
            <a:ext cx="11077554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shows relationship like when &amp; where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477736" y="7143841"/>
            <a:ext cx="11077554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true">
                <a:solidFill>
                  <a:srgbClr val="017F8D"/>
                </a:solidFill>
                <a:latin typeface="Futura Bold"/>
                <a:ea typeface="Futura Bold"/>
                <a:cs typeface="Futura Bold"/>
                <a:sym typeface="Futura Bold"/>
              </a:rPr>
              <a:t>in, on, through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2289950" y="2101097"/>
            <a:ext cx="4026733" cy="6034614"/>
          </a:xfrm>
          <a:custGeom>
            <a:avLst/>
            <a:gdLst/>
            <a:ahLst/>
            <a:cxnLst/>
            <a:rect r="r" b="b" t="t" l="l"/>
            <a:pathLst>
              <a:path h="6034614" w="4026733">
                <a:moveTo>
                  <a:pt x="0" y="0"/>
                </a:moveTo>
                <a:lnTo>
                  <a:pt x="4026733" y="0"/>
                </a:lnTo>
                <a:lnTo>
                  <a:pt x="4026733" y="6034614"/>
                </a:lnTo>
                <a:lnTo>
                  <a:pt x="0" y="60346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DAGn9wOL0Ls</dc:identifier>
  <dcterms:modified xsi:type="dcterms:W3CDTF">2011-08-01T06:04:30Z</dcterms:modified>
  <cp:revision>1</cp:revision>
  <dc:title>PARTS OF SPEECH</dc:title>
</cp:coreProperties>
</file>