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e8640b3a7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e8640b3a7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de8640b3a7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de8640b3a7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e8640b3a7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e8640b3a7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e8640b3a7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e8640b3a7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de8640b3a7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de8640b3a7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e8640b3a7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de8640b3a7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e8640b3a7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de8640b3a7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e8640b3a7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e8640b3a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e8640b3a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e8640b3a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e8640b3a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e8640b3a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e8640b3a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e8640b3a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e8640b3a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e8640b3a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de8640b3a7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de8640b3a7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e8640b3a7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e8640b3a7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e8640b3a7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e8640b3a7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e8640b3a7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e8640b3a7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 b="1" sz="2800">
              <a:solidFill>
                <a:srgbClr val="38156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4400">
              <a:solidFill>
                <a:srgbClr val="38156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381563"/>
                </a:solidFill>
              </a:rPr>
              <a:t>Adult Piano Practice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42308"/>
              <a:buFont typeface="Arial"/>
              <a:buNone/>
            </a:pPr>
            <a:r>
              <a:rPr b="1" i="1" lang="en" sz="2600">
                <a:solidFill>
                  <a:srgbClr val="BED3F9"/>
                </a:solidFill>
              </a:rPr>
              <a:t>Presented by: Michelle Ming Yan Chan</a:t>
            </a:r>
            <a:endParaRPr b="1" i="1" sz="2600">
              <a:solidFill>
                <a:srgbClr val="BED3F9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38156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660">
                <a:solidFill>
                  <a:srgbClr val="604A7B"/>
                </a:solidFill>
              </a:rPr>
              <a:t>Learning and Practice Strategies for Adult Students</a:t>
            </a:r>
            <a:endParaRPr sz="2360"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604A7B"/>
                </a:solidFill>
              </a:rPr>
              <a:t>1. Setting Goals</a:t>
            </a:r>
            <a:endParaRPr sz="3200">
              <a:solidFill>
                <a:srgbClr val="604A7B"/>
              </a:solidFill>
            </a:endParaRPr>
          </a:p>
          <a:p>
            <a:pPr indent="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604A7B"/>
                </a:solidFill>
              </a:rPr>
              <a:t>2. Assembling Practice Tools</a:t>
            </a:r>
            <a:endParaRPr sz="3200">
              <a:solidFill>
                <a:srgbClr val="604A7B"/>
              </a:solidFill>
            </a:endParaRPr>
          </a:p>
          <a:p>
            <a:pPr indent="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604A7B"/>
                </a:solidFill>
              </a:rPr>
              <a:t>3. Developing a Practice Agenda and Planning your Practice Time</a:t>
            </a:r>
            <a:endParaRPr sz="3200">
              <a:solidFill>
                <a:srgbClr val="604A7B"/>
              </a:solidFill>
            </a:endParaRPr>
          </a:p>
          <a:p>
            <a:pPr indent="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604A7B"/>
                </a:solidFill>
              </a:rPr>
              <a:t>4. Troubleshooting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4400">
                <a:solidFill>
                  <a:srgbClr val="604A7B"/>
                </a:solidFill>
              </a:rPr>
              <a:t>1. Setting Goal(s)</a:t>
            </a:r>
            <a:r>
              <a:rPr lang="en" sz="4400">
                <a:solidFill>
                  <a:srgbClr val="604A7B"/>
                </a:solidFill>
              </a:rPr>
              <a:t>:</a:t>
            </a:r>
            <a:endParaRPr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Discuss with teacher and find a right balance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Make it realistic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What do you want to accomplish and how long will it take?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How much time can you devote within a specific time frame?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Prepare to make a strong commitment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4400">
                <a:solidFill>
                  <a:srgbClr val="604A7B"/>
                </a:solidFill>
              </a:rPr>
              <a:t>2. Assembling Practice Tools:</a:t>
            </a:r>
            <a:r>
              <a:rPr lang="en" sz="4400">
                <a:solidFill>
                  <a:srgbClr val="604A7B"/>
                </a:solidFill>
              </a:rPr>
              <a:t> </a:t>
            </a:r>
            <a:endParaRPr/>
          </a:p>
        </p:txBody>
      </p:sp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“shop around” for a reliable teacher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Acoustical/digital piano in good condition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Music books and materials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Metronome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Tape Recorder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Notebook and calendar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Establish convenient place(s) for learning and/or practicing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en" sz="2060">
                <a:solidFill>
                  <a:srgbClr val="604A7B"/>
                </a:solidFill>
              </a:rPr>
              <a:t>3. Developing a Practice Agenda and Planning your Practice Time:</a:t>
            </a:r>
            <a:r>
              <a:rPr lang="en" sz="2060">
                <a:solidFill>
                  <a:srgbClr val="604A7B"/>
                </a:solidFill>
              </a:rPr>
              <a:t> </a:t>
            </a:r>
            <a:endParaRPr sz="620"/>
          </a:p>
        </p:txBody>
      </p:sp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Structure the plan according to your current needs and what you want to accomplish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Select a limited number of specific and identifiable goals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Decide how much time you can devote in each session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4400">
                <a:solidFill>
                  <a:srgbClr val="604A7B"/>
                </a:solidFill>
              </a:rPr>
              <a:t>4. Troubleshooting:</a:t>
            </a:r>
            <a:r>
              <a:rPr lang="en" sz="4400">
                <a:solidFill>
                  <a:srgbClr val="604A7B"/>
                </a:solidFill>
              </a:rPr>
              <a:t> </a:t>
            </a:r>
            <a:endParaRPr/>
          </a:p>
        </p:txBody>
      </p:sp>
      <p:sp>
        <p:nvSpPr>
          <p:cNvPr id="134" name="Google Shape;134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Should include discover well coordinated gestures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Should find the ways to achieve sounds that are musically gratifying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Able to locate errors and determining the probable cause of the problem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Identify the location of a mistake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4400">
                <a:solidFill>
                  <a:srgbClr val="604A7B"/>
                </a:solidFill>
              </a:rPr>
              <a:t>4. Troubleshooting (cont’):</a:t>
            </a:r>
            <a:r>
              <a:rPr lang="en" sz="4400">
                <a:solidFill>
                  <a:srgbClr val="604A7B"/>
                </a:solidFill>
              </a:rPr>
              <a:t> </a:t>
            </a:r>
            <a:endParaRPr/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Be specific to where, why and what did the mistake occur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Avoidance of recurrence of mistake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604A7B"/>
                </a:solidFill>
              </a:rPr>
              <a:t>Conclusion</a:t>
            </a:r>
            <a:endParaRPr/>
          </a:p>
        </p:txBody>
      </p:sp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“Lifelong education depends for its success on teachers who are expert, motivated, and flexible” -- Nazareth (1998)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It is never too late for adults to make music a meaningful and substantial part of their lives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Teaching methodologies are necessarily flexible and individualized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More contextual research studies with adult beginners is needed in the future 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1218775"/>
            <a:ext cx="8520600" cy="22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900"/>
              <a:t>Thank you!</a:t>
            </a:r>
            <a:endParaRPr sz="12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604A7B"/>
                </a:solidFill>
              </a:rPr>
              <a:t>Outline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Introduction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Aim of Research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Definition of Adult Piano Students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Reasons of Adults Learning Piano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Strengths and Weaknesses of Adult Students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Learning and Practice Strategies for Adult Students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•</a:t>
            </a:r>
            <a:r>
              <a:rPr lang="en" sz="3000">
                <a:solidFill>
                  <a:srgbClr val="604A7B"/>
                </a:solidFill>
              </a:rPr>
              <a:t>Conclusion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604A7B"/>
                </a:solidFill>
              </a:rPr>
              <a:t>Introduction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2057400"/>
            <a:ext cx="8520600" cy="251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Increase in Adult Population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Increase in Adult Music Learning Opportunities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Increase in Adult Music Teaching Opportunities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Piano is the most popular instrument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Explore Adult Learning Characteristics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How they affect Adult Music Learning Process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type="title"/>
          </p:nvPr>
        </p:nvSpPr>
        <p:spPr>
          <a:xfrm>
            <a:off x="257225" y="1217663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6667"/>
              <a:buFont typeface="Arial"/>
              <a:buNone/>
            </a:pPr>
            <a:r>
              <a:rPr lang="en" sz="3000">
                <a:solidFill>
                  <a:srgbClr val="604A7B"/>
                </a:solidFill>
              </a:rPr>
              <a:t>Why research on Adult Piano Learning? </a:t>
            </a:r>
            <a:endParaRPr sz="3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60">
                <a:solidFill>
                  <a:srgbClr val="604A7B"/>
                </a:solidFill>
              </a:rPr>
              <a:t>Definition of Adult student in Music Learning</a:t>
            </a:r>
            <a:endParaRPr sz="1520"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39650" y="1436850"/>
            <a:ext cx="8520600" cy="30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2000">
                <a:solidFill>
                  <a:srgbClr val="604A7B"/>
                </a:solidFill>
              </a:rPr>
              <a:t>Human body reaches its maximum physical maturity by the mid-20s and then begins to deteriorate</a:t>
            </a:r>
            <a:endParaRPr sz="2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•</a:t>
            </a:r>
            <a:r>
              <a:rPr lang="en" sz="2000">
                <a:solidFill>
                  <a:srgbClr val="604A7B"/>
                </a:solidFill>
              </a:rPr>
              <a:t>Absolute beginners from the age of 20s’ to any age with no upper age limit</a:t>
            </a:r>
            <a:endParaRPr sz="20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360">
                <a:solidFill>
                  <a:srgbClr val="604A7B"/>
                </a:solidFill>
              </a:rPr>
              <a:t>Why it is so important to learn piano?</a:t>
            </a:r>
            <a:endParaRPr sz="192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Promote physical rehabilitation in all ages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Help older adults stay mentally active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Protect against certain illnesses, e.g Alzheimer’s disease.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Enjoy the lifetime benefits from early exposure to piano playing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604A7B"/>
                </a:solidFill>
              </a:rPr>
              <a:t>Is it too late for Adult to start?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Adult brain’s plasticity and neuronal cortical connections can be remodeled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Mental practice can improve the cortical representation of finger flexor and extensor muscles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Listening to music can improve the auditory cortical representation 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4400">
                <a:solidFill>
                  <a:srgbClr val="604A7B"/>
                </a:solidFill>
              </a:rPr>
              <a:t>Other reasons to learn piano </a:t>
            </a:r>
            <a:endParaRPr b="1" sz="44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Help alleviate stress, stimulate the mind, improve coordination, and promote an overall sense of wellbeing.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Simple enjoyment to make music, a long lost dream from their early age, a social function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An exercise to stave off Alzheimer’s disease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•</a:t>
            </a:r>
            <a:r>
              <a:rPr lang="en" sz="3200">
                <a:solidFill>
                  <a:srgbClr val="604A7B"/>
                </a:solidFill>
              </a:rPr>
              <a:t>It is great to relax and express their emotions </a:t>
            </a:r>
            <a:endParaRPr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60">
                <a:solidFill>
                  <a:srgbClr val="604A7B"/>
                </a:solidFill>
              </a:rPr>
              <a:t>Strengths and Weaknesses of Adult Students</a:t>
            </a:r>
            <a:endParaRPr sz="2460"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b="1" lang="en" sz="3200">
                <a:solidFill>
                  <a:srgbClr val="604A7B"/>
                </a:solidFill>
              </a:rPr>
              <a:t>Strengths:</a:t>
            </a:r>
            <a:endParaRPr b="1"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highly motivated and inhibition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grasp the theoretical side of music quicker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understand their responsibility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concentrate for long periods of time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have self-defined and specific goals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desire for in-depth understanding and discussion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ability to work independently 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60">
                <a:solidFill>
                  <a:srgbClr val="604A7B"/>
                </a:solidFill>
              </a:rPr>
              <a:t>Strengths and Weaknesses of Adult Students</a:t>
            </a:r>
            <a:endParaRPr sz="1420"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b="1" lang="en" sz="3200">
                <a:solidFill>
                  <a:srgbClr val="604A7B"/>
                </a:solidFill>
              </a:rPr>
              <a:t>Weaknesses:</a:t>
            </a:r>
            <a:endParaRPr b="1" sz="32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High sense of insecurities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think faster than they can play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overlooked the practice time of learning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fragile egos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too many personal issues besides piano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inconsistent attendance of lesson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sz="2800">
                <a:solidFill>
                  <a:schemeClr val="dk1"/>
                </a:solidFill>
              </a:rPr>
              <a:t>•</a:t>
            </a:r>
            <a:r>
              <a:rPr lang="en" sz="2800">
                <a:solidFill>
                  <a:srgbClr val="604A7B"/>
                </a:solidFill>
              </a:rPr>
              <a:t>more challenging behavior problems</a:t>
            </a:r>
            <a:endParaRPr sz="2800">
              <a:solidFill>
                <a:srgbClr val="604A7B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