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1" r:id="rId3"/>
    <p:sldId id="276" r:id="rId4"/>
    <p:sldId id="277" r:id="rId5"/>
    <p:sldId id="278" r:id="rId6"/>
    <p:sldId id="279" r:id="rId7"/>
    <p:sldId id="280" r:id="rId8"/>
    <p:sldId id="281" r:id="rId9"/>
    <p:sldId id="262" r:id="rId10"/>
    <p:sldId id="270" r:id="rId11"/>
    <p:sldId id="272" r:id="rId12"/>
    <p:sldId id="275" r:id="rId13"/>
    <p:sldId id="257" r:id="rId14"/>
    <p:sldId id="258" r:id="rId15"/>
    <p:sldId id="288" r:id="rId16"/>
    <p:sldId id="259" r:id="rId17"/>
    <p:sldId id="282" r:id="rId18"/>
    <p:sldId id="283" r:id="rId19"/>
    <p:sldId id="286" r:id="rId20"/>
    <p:sldId id="290" r:id="rId21"/>
    <p:sldId id="261" r:id="rId22"/>
    <p:sldId id="274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284" r:id="rId33"/>
    <p:sldId id="300" r:id="rId34"/>
    <p:sldId id="287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8" y="3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2EE0-E87E-4D32-BDEA-EDF34A65A690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C8C3A-A014-417C-9611-2CB076167C6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85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 + 1 min</a:t>
            </a:r>
            <a:r>
              <a:rPr lang="en-GB" baseline="0" dirty="0"/>
              <a:t> </a:t>
            </a:r>
            <a:r>
              <a:rPr lang="en-GB" baseline="0" dirty="0" err="1"/>
              <a:t>respuestas</a:t>
            </a:r>
            <a:r>
              <a:rPr lang="en-GB" baseline="0" dirty="0"/>
              <a:t> el </a:t>
            </a:r>
            <a:r>
              <a:rPr lang="en-GB" baseline="0" dirty="0" err="1"/>
              <a:t>tiempo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ingles?</a:t>
            </a:r>
            <a:r>
              <a:rPr lang="en-GB" dirty="0"/>
              <a:t>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8C3A-A014-417C-9611-2CB076167C6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32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 </a:t>
            </a:r>
            <a:r>
              <a:rPr lang="en-GB" dirty="0" err="1"/>
              <a:t>exo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8C3A-A014-417C-9611-2CB076167C6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055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min </a:t>
            </a:r>
            <a:r>
              <a:rPr lang="en-GB" dirty="0" err="1"/>
              <a:t>exo</a:t>
            </a:r>
            <a:r>
              <a:rPr lang="en-GB" dirty="0"/>
              <a:t> + 2 min correction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8C3A-A014-417C-9611-2CB076167C6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055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8C3A-A014-417C-9611-2CB076167C6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213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PLENARY Team </a:t>
            </a:r>
            <a:r>
              <a:rPr lang="en-GB" dirty="0"/>
              <a:t>A Vs Team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8C3A-A014-417C-9611-2CB076167C60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05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99306ED-FD3F-4379-8085-912921692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6CE7AE-4ED2-4EFD-A4FB-CD4E0E744488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21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496D240-20FF-407C-B7BB-1FDAF501E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6447139-7997-46D2-940F-7944A8A51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3954FB6-ABBC-4916-A464-50D6D16D2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CA0CBC-20F4-45D9-B1A2-1C4E0178F50B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22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8BDF317-BED6-4481-BE7A-B571109E9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C9D2428-2E9D-4979-8057-4212F41E8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B533FED-7DBA-4F72-853E-297C4BD57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BC38CF-A491-44AA-8E85-3740C2B0E7CE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23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740B948-BD7B-4774-9987-E6E0135F2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791AFEF-5D1A-4BF3-8739-64CF9C218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5F2FAB1-B908-44EE-B1DD-C4F221C67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6E84A6-0AD6-4ABF-B210-E6DA555AEBEB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24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F6C00F9-69E1-41A0-A8C0-C59F6290D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19A8BF2-6CD9-45E3-BEC7-11FC95990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3D2293D-5052-4026-8024-B0A75722D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7B3BDE-A0C0-4040-8AD2-18EC7022A2C3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25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409B672-5E01-42AD-9A05-7A4660BF58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16167E-7A7B-4BAE-9710-5D4F64F25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92E3C2A-A16B-45D1-ADC1-70D0DB59F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6809A9-0777-41A1-8ACE-32710CFF7090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26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64BE969-C15D-49A9-9CCA-F091ADF57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64C7E-995A-4BBF-805B-78E4337BF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0" dirty="0"/>
              <a:t> min new vocab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8C3A-A014-417C-9611-2CB076167C6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977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D9A80F1-40F9-46B0-9157-F3853FAC0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88CD95-5981-4E6A-8FCF-156E1B906CD6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27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0765C73-4918-427E-AE0F-6AE536B2DE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B8CC1D6-FA91-4571-AD16-1FA8BD72F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662B7D0-DF39-4936-9E4C-EBE5A456C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F50796-B586-4C3F-93F4-E6C5E299328B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28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F0AB833-F81B-43AD-88D3-9227325720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65608EE-B5A3-43A8-BF35-5CE300194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4B1B9D7-2AC1-4CA2-9650-84A184503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9246E1-FB79-49C6-98D3-7763058C2BAC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29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6164017-CE3B-4358-BB9D-3F0FCF2D3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5B21CFF-BAAA-45D3-A668-FD54938F4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769EA629-4801-47D1-9761-9C3A6A2674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65E76E-6BF4-4C6B-9F9F-722FC163B8F2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30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48660EE-4C1A-481E-B422-223CDE1B4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73E6340-D18E-41CA-8A45-CC9473664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FD0571C-AC87-4A92-95E4-3A68A9E20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DB75C9-BC36-4419-9361-B72CE247959D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31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F4C970E-6B5E-43B4-9877-FDFCE53330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E2242AA-E91F-4780-8D3F-1F34FA58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15AEB47-1FCC-4F03-B7EA-3893C32B8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8C35F9-45A3-4624-A7BC-9055E5C7B008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32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6F82529-624B-4AAD-9CA2-89D88A49B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DBEA1D-FE3E-4556-A3CD-39C0FF8D6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47500BD1-3663-4315-9C18-C50F81739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0C5F4A-98CA-4804-82A1-3EBDBB172F49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33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BA2F99B-896A-4225-92BF-37FE4E9745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C62D208-1B41-4A0C-82D7-855C52500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AF10F5B-EEFB-4943-954E-86745B4EF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951FAC-A27B-4C4B-88EB-B84260995B37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34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943A1B5-A852-4E7F-BA68-BFEBAFACA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B93D03E-CFFF-4E28-B49E-2B3DDB70A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7C2BDB4-5694-4AE6-8E14-82E73C0CE6D7}" type="slidenum">
              <a:rPr lang="es-ES" altLang="en-US"/>
              <a:pPr>
                <a:spcBef>
                  <a:spcPct val="0"/>
                </a:spcBef>
              </a:pPr>
              <a:t>3</a:t>
            </a:fld>
            <a:endParaRPr lang="es-E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4D05ED2-2503-4B1B-B617-8CF20D0461D2}" type="slidenum">
              <a:rPr lang="es-ES" altLang="en-US"/>
              <a:pPr>
                <a:spcBef>
                  <a:spcPct val="0"/>
                </a:spcBef>
              </a:pPr>
              <a:t>4</a:t>
            </a:fld>
            <a:endParaRPr lang="es-E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1B7AE15-BDB8-4385-ADB1-2E09D21C38BB}" type="slidenum">
              <a:rPr lang="es-ES" altLang="en-US"/>
              <a:pPr>
                <a:spcBef>
                  <a:spcPct val="0"/>
                </a:spcBef>
              </a:pPr>
              <a:t>5</a:t>
            </a:fld>
            <a:endParaRPr lang="es-E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8A1BEC5-33BC-4940-8A34-3BD71BE1CB7D}" type="slidenum">
              <a:rPr lang="es-ES" altLang="en-US"/>
              <a:pPr>
                <a:spcBef>
                  <a:spcPct val="0"/>
                </a:spcBef>
              </a:pPr>
              <a:t>6</a:t>
            </a:fld>
            <a:endParaRPr lang="es-E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9F4FEA2-0F41-45A1-850F-D88E2E29654E}" type="slidenum">
              <a:rPr lang="es-ES" altLang="en-US"/>
              <a:pPr>
                <a:spcBef>
                  <a:spcPct val="0"/>
                </a:spcBef>
              </a:pPr>
              <a:t>7</a:t>
            </a:fld>
            <a:endParaRPr lang="es-E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7F1C318-652E-4FD9-83E8-DF761DF222F6}" type="slidenum">
              <a:rPr lang="es-ES" altLang="en-US"/>
              <a:pPr>
                <a:spcBef>
                  <a:spcPct val="0"/>
                </a:spcBef>
              </a:pPr>
              <a:t>8</a:t>
            </a:fld>
            <a:endParaRPr lang="es-E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64EC72C-9645-4301-BD0A-0970BE46A6E9}" type="slidenum">
              <a:rPr lang="es-ES" altLang="en-US"/>
              <a:pPr>
                <a:spcBef>
                  <a:spcPct val="0"/>
                </a:spcBef>
              </a:pPr>
              <a:t>9</a:t>
            </a:fld>
            <a:endParaRPr lang="es-E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Arial" pitchFamily="34" charset="0"/>
                <a:cs typeface="Arial" pitchFamily="34" charset="0"/>
              </a:rPr>
              <a:t>Beat the </a:t>
            </a:r>
            <a:r>
              <a:rPr lang="en-GB" altLang="en-US" dirty="0" err="1">
                <a:latin typeface="Arial" pitchFamily="34" charset="0"/>
                <a:cs typeface="Arial" pitchFamily="34" charset="0"/>
              </a:rPr>
              <a:t>teachet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0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9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84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38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52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80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16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99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25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83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35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362A-7ADA-40C3-AA6F-803AD7D99246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F7C8-1BBD-4905-93F6-E21BB0C8D83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4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3.wmf"/><Relationship Id="rId4" Type="http://schemas.openxmlformats.org/officeDocument/2006/relationships/image" Target="../media/image15.wmf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3.wmf"/><Relationship Id="rId4" Type="http://schemas.openxmlformats.org/officeDocument/2006/relationships/image" Target="../media/image15.wmf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wmf"/><Relationship Id="rId7" Type="http://schemas.openxmlformats.org/officeDocument/2006/relationships/image" Target="../media/image19.wmf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image" Target="../media/image20.wmf"/><Relationship Id="rId5" Type="http://schemas.openxmlformats.org/officeDocument/2006/relationships/image" Target="../media/image16.wmf"/><Relationship Id="rId10" Type="http://schemas.openxmlformats.org/officeDocument/2006/relationships/image" Target="../media/image24.png"/><Relationship Id="rId4" Type="http://schemas.openxmlformats.org/officeDocument/2006/relationships/image" Target="../media/image15.wm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16.wmf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47" y="64716"/>
            <a:ext cx="1666153" cy="143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j02335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70" y="434048"/>
            <a:ext cx="1566862" cy="13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j01359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" y="-72359"/>
            <a:ext cx="1352961" cy="1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030" y="610951"/>
            <a:ext cx="4876801" cy="790729"/>
          </a:xfrm>
        </p:spPr>
        <p:txBody>
          <a:bodyPr>
            <a:normAutofit/>
          </a:bodyPr>
          <a:lstStyle/>
          <a:p>
            <a:r>
              <a:rPr lang="en-GB" sz="2000" u="sng" dirty="0" err="1">
                <a:latin typeface="Comic Sans MS" panose="030F0702030302020204" pitchFamily="66" charset="0"/>
              </a:rPr>
              <a:t>Objectivo</a:t>
            </a:r>
            <a:r>
              <a:rPr lang="en-GB" sz="2000" dirty="0">
                <a:latin typeface="Comic Sans MS" panose="030F0702030302020204" pitchFamily="66" charset="0"/>
              </a:rPr>
              <a:t>: </a:t>
            </a:r>
            <a:r>
              <a:rPr lang="en-GB" sz="2000" dirty="0" err="1">
                <a:latin typeface="Comic Sans MS" panose="030F0702030302020204" pitchFamily="66" charset="0"/>
              </a:rPr>
              <a:t>Hablar</a:t>
            </a:r>
            <a:r>
              <a:rPr lang="en-GB" sz="2000" dirty="0">
                <a:latin typeface="Comic Sans MS" panose="030F0702030302020204" pitchFamily="66" charset="0"/>
              </a:rPr>
              <a:t> del </a:t>
            </a:r>
            <a:r>
              <a:rPr lang="en-GB" sz="2000" dirty="0" err="1">
                <a:latin typeface="Comic Sans MS" panose="030F0702030302020204" pitchFamily="66" charset="0"/>
              </a:rPr>
              <a:t>tiempo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599" y="1309740"/>
            <a:ext cx="6687634" cy="866672"/>
          </a:xfrm>
        </p:spPr>
        <p:txBody>
          <a:bodyPr>
            <a:normAutofit/>
          </a:bodyPr>
          <a:lstStyle/>
          <a:p>
            <a:r>
              <a:rPr lang="en-GB" sz="18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Para </a:t>
            </a:r>
            <a:r>
              <a:rPr lang="en-GB" sz="1800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empezar</a:t>
            </a:r>
            <a:r>
              <a:rPr lang="en-GB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s-ES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empareja las frases</a:t>
            </a:r>
          </a:p>
          <a:p>
            <a:r>
              <a:rPr lang="es-ES" sz="1800" b="1" dirty="0">
                <a:solidFill>
                  <a:schemeClr val="tx1"/>
                </a:solidFill>
              </a:rPr>
              <a:t>ejemplo </a:t>
            </a:r>
            <a:r>
              <a:rPr lang="en-GB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GB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= b (</a:t>
            </a:r>
            <a:r>
              <a:rPr lang="en-GB" altLang="es-ES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voy</a:t>
            </a:r>
            <a:r>
              <a:rPr lang="en-GB" altLang="es-E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a la </a:t>
            </a:r>
            <a:r>
              <a:rPr lang="en-GB" altLang="es-ES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piscina</a:t>
            </a:r>
            <a:r>
              <a:rPr lang="en-GB" altLang="es-E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= I go to the swimming pool)</a:t>
            </a:r>
          </a:p>
          <a:p>
            <a:endParaRPr lang="en-GB" altLang="es-ES" sz="1800" dirty="0">
              <a:latin typeface="Comic Sans MS" panose="030F0702030302020204" pitchFamily="66" charset="0"/>
            </a:endParaRPr>
          </a:p>
          <a:p>
            <a:endParaRPr lang="en-GB" altLang="es-ES" sz="18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altLang="es-ES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s-ES" b="1" dirty="0"/>
          </a:p>
          <a:p>
            <a:endParaRPr lang="es-ES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73740" y="2102782"/>
            <a:ext cx="3552282" cy="384081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GB" altLang="es-ES" sz="1800" dirty="0" err="1">
                <a:latin typeface="Comic Sans MS" panose="030F0702030302020204" pitchFamily="66" charset="0"/>
              </a:rPr>
              <a:t>voy</a:t>
            </a:r>
            <a:r>
              <a:rPr lang="en-GB" altLang="es-ES" sz="1800" dirty="0">
                <a:latin typeface="Comic Sans MS" pitchFamily="66" charset="0"/>
              </a:rPr>
              <a:t> a la </a:t>
            </a:r>
            <a:r>
              <a:rPr lang="en-GB" altLang="es-ES" sz="1800" dirty="0" err="1">
                <a:latin typeface="Comic Sans MS" pitchFamily="66" charset="0"/>
              </a:rPr>
              <a:t>piscina</a:t>
            </a:r>
            <a:endParaRPr lang="en-GB" altLang="es-ES" sz="1800" dirty="0">
              <a:latin typeface="Comic Sans MS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GB" altLang="es-ES" sz="1800" dirty="0">
              <a:latin typeface="Comic Sans MS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altLang="es-ES" sz="1800" dirty="0" err="1">
                <a:latin typeface="Comic Sans MS" pitchFamily="66" charset="0"/>
              </a:rPr>
              <a:t>voy</a:t>
            </a:r>
            <a:r>
              <a:rPr lang="en-GB" altLang="es-ES" sz="1800" dirty="0">
                <a:latin typeface="Comic Sans MS" pitchFamily="66" charset="0"/>
              </a:rPr>
              <a:t> de </a:t>
            </a:r>
            <a:r>
              <a:rPr lang="en-GB" altLang="es-ES" sz="1800" dirty="0" err="1">
                <a:latin typeface="Comic Sans MS" pitchFamily="66" charset="0"/>
              </a:rPr>
              <a:t>compras</a:t>
            </a:r>
            <a:endParaRPr lang="en-GB" altLang="es-ES" sz="1800" dirty="0">
              <a:latin typeface="Comic Sans MS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GB" altLang="es-ES" sz="1800" dirty="0">
              <a:latin typeface="Comic Sans MS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altLang="es-ES" sz="1800" dirty="0" err="1">
                <a:latin typeface="Comic Sans MS" pitchFamily="66" charset="0"/>
              </a:rPr>
              <a:t>voy</a:t>
            </a:r>
            <a:r>
              <a:rPr lang="en-GB" altLang="es-ES" sz="1800" dirty="0">
                <a:latin typeface="Comic Sans MS" pitchFamily="66" charset="0"/>
              </a:rPr>
              <a:t> al cine</a:t>
            </a:r>
          </a:p>
          <a:p>
            <a:pPr marL="457200" indent="-457200" algn="l">
              <a:buFont typeface="+mj-lt"/>
              <a:buAutoNum type="arabicPeriod"/>
            </a:pPr>
            <a:endParaRPr lang="en-GB" altLang="es-ES" sz="1800" dirty="0">
              <a:latin typeface="Comic Sans MS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altLang="es-ES" sz="1800" dirty="0" err="1">
                <a:latin typeface="Comic Sans MS" pitchFamily="66" charset="0"/>
              </a:rPr>
              <a:t>voy</a:t>
            </a:r>
            <a:r>
              <a:rPr lang="en-GB" altLang="es-ES" sz="1800" dirty="0">
                <a:latin typeface="Comic Sans MS" pitchFamily="66" charset="0"/>
              </a:rPr>
              <a:t> al </a:t>
            </a:r>
            <a:r>
              <a:rPr lang="en-GB" altLang="es-ES" sz="1800" dirty="0" err="1">
                <a:latin typeface="Comic Sans MS" pitchFamily="66" charset="0"/>
              </a:rPr>
              <a:t>parque</a:t>
            </a:r>
            <a:endParaRPr lang="en-GB" altLang="es-ES" sz="1800" dirty="0">
              <a:latin typeface="Comic Sans MS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GB" altLang="es-ES" sz="1800" dirty="0">
              <a:latin typeface="Comic Sans MS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altLang="es-ES" sz="1800" dirty="0" err="1">
                <a:latin typeface="Comic Sans MS" pitchFamily="66" charset="0"/>
              </a:rPr>
              <a:t>voy</a:t>
            </a:r>
            <a:r>
              <a:rPr lang="en-GB" altLang="es-ES" sz="1800" dirty="0">
                <a:latin typeface="Comic Sans MS" pitchFamily="66" charset="0"/>
              </a:rPr>
              <a:t> al </a:t>
            </a:r>
            <a:r>
              <a:rPr lang="en-GB" altLang="es-ES" sz="1800" dirty="0" err="1">
                <a:latin typeface="Comic Sans MS" pitchFamily="66" charset="0"/>
              </a:rPr>
              <a:t>centro</a:t>
            </a:r>
            <a:r>
              <a:rPr lang="en-GB" altLang="es-ES" sz="1800" dirty="0">
                <a:latin typeface="Comic Sans MS" pitchFamily="66" charset="0"/>
              </a:rPr>
              <a:t> </a:t>
            </a:r>
            <a:r>
              <a:rPr lang="en-GB" altLang="es-ES" sz="1800" dirty="0" err="1">
                <a:latin typeface="Comic Sans MS" pitchFamily="66" charset="0"/>
              </a:rPr>
              <a:t>comercial</a:t>
            </a:r>
            <a:endParaRPr lang="en-GB" altLang="es-ES" sz="1800" dirty="0">
              <a:latin typeface="Comic Sans MS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GB" altLang="es-ES" sz="1800" dirty="0">
              <a:latin typeface="Comic Sans MS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altLang="es-ES" sz="1800" dirty="0" err="1">
                <a:latin typeface="Comic Sans MS" pitchFamily="66" charset="0"/>
              </a:rPr>
              <a:t>voy</a:t>
            </a:r>
            <a:r>
              <a:rPr lang="en-GB" altLang="es-ES" sz="1800" dirty="0">
                <a:latin typeface="Comic Sans MS" pitchFamily="66" charset="0"/>
              </a:rPr>
              <a:t> a la playa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095153" y="2326172"/>
            <a:ext cx="3775075" cy="3657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algn="l">
              <a:buFont typeface="+mj-lt"/>
              <a:buAutoNum type="alphaLcParenR"/>
            </a:pPr>
            <a:r>
              <a:rPr lang="en-GB" altLang="es-ES" sz="1800" dirty="0">
                <a:latin typeface="Comic Sans MS" panose="030F0702030302020204" pitchFamily="66" charset="0"/>
              </a:rPr>
              <a:t>I go to the beach</a:t>
            </a:r>
          </a:p>
          <a:p>
            <a:pPr marL="457200" indent="-457200" algn="l">
              <a:buFont typeface="+mj-lt"/>
              <a:buAutoNum type="alphaLcParenR"/>
            </a:pPr>
            <a:endParaRPr lang="en-GB" altLang="es-ES" sz="18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GB" altLang="es-ES" sz="1800" dirty="0">
                <a:latin typeface="Comic Sans MS" panose="030F0702030302020204" pitchFamily="66" charset="0"/>
              </a:rPr>
              <a:t>I go to the swimming pool</a:t>
            </a:r>
          </a:p>
          <a:p>
            <a:pPr marL="457200" indent="-457200" algn="l">
              <a:buFont typeface="+mj-lt"/>
              <a:buAutoNum type="alphaLcParenR"/>
            </a:pPr>
            <a:endParaRPr lang="en-GB" altLang="es-ES" sz="18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GB" altLang="es-ES" sz="1800" dirty="0">
                <a:latin typeface="Comic Sans MS" panose="030F0702030302020204" pitchFamily="66" charset="0"/>
              </a:rPr>
              <a:t>I go to the shopping centre</a:t>
            </a:r>
          </a:p>
          <a:p>
            <a:pPr marL="457200" indent="-457200" algn="l">
              <a:buFont typeface="+mj-lt"/>
              <a:buAutoNum type="alphaLcParenR"/>
            </a:pPr>
            <a:endParaRPr lang="en-GB" altLang="es-ES" sz="18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GB" altLang="es-ES" sz="1800" dirty="0">
                <a:latin typeface="Comic Sans MS" panose="030F0702030302020204" pitchFamily="66" charset="0"/>
              </a:rPr>
              <a:t>I go to the cinema</a:t>
            </a:r>
          </a:p>
          <a:p>
            <a:pPr marL="457200" indent="-457200" algn="l">
              <a:buFont typeface="+mj-lt"/>
              <a:buAutoNum type="alphaLcParenR"/>
            </a:pPr>
            <a:endParaRPr lang="en-GB" altLang="es-ES" sz="18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GB" altLang="es-ES" sz="1800" dirty="0">
                <a:latin typeface="Comic Sans MS" panose="030F0702030302020204" pitchFamily="66" charset="0"/>
              </a:rPr>
              <a:t>I go shopping</a:t>
            </a:r>
          </a:p>
          <a:p>
            <a:pPr marL="457200" indent="-457200" algn="l">
              <a:buFont typeface="+mj-lt"/>
              <a:buAutoNum type="alphaLcParenR"/>
            </a:pPr>
            <a:endParaRPr lang="en-GB" altLang="es-ES" sz="1800" dirty="0"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GB" altLang="es-ES" sz="1800" dirty="0">
                <a:latin typeface="Comic Sans MS" panose="030F0702030302020204" pitchFamily="66" charset="0"/>
              </a:rPr>
              <a:t>I go to the park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793" y="6323285"/>
            <a:ext cx="6153150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ES" u="sng" dirty="0">
                <a:latin typeface="Comic Sans MS" panose="030F0702030302020204" pitchFamily="66" charset="0"/>
              </a:rPr>
              <a:t>¡Desafío</a:t>
            </a:r>
            <a:r>
              <a:rPr lang="en-GB" u="sng" dirty="0">
                <a:latin typeface="Comic Sans MS" panose="030F0702030302020204" pitchFamily="66" charset="0"/>
              </a:rPr>
              <a:t>! </a:t>
            </a:r>
            <a:r>
              <a:rPr lang="en-GB" dirty="0">
                <a:latin typeface="Comic Sans MS" panose="030F0702030302020204" pitchFamily="66" charset="0"/>
              </a:rPr>
              <a:t>Write two  activities of your own in Spanish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2825" y="246313"/>
            <a:ext cx="246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 </a:t>
            </a:r>
            <a:r>
              <a:rPr lang="en-GB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tiempo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" y="2687782"/>
            <a:ext cx="1143399" cy="49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ser\AppData\Local\Microsoft\Windows\INetCache\IE\4B0QFGQ0\137898259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82" y="6086447"/>
            <a:ext cx="622949" cy="6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" y="3429000"/>
            <a:ext cx="114339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7" descr="Image result for voy al par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" y="4007945"/>
            <a:ext cx="1162037" cy="55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" y="2102782"/>
            <a:ext cx="1052767" cy="56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1" descr="Image result for voy al centro comerc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3442"/>
            <a:ext cx="1166813" cy="50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" y="5486400"/>
            <a:ext cx="1091156" cy="49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hh00446_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02" y="4753442"/>
            <a:ext cx="1338262" cy="19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429000" y="2382790"/>
            <a:ext cx="1666153" cy="7436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29000" y="3126462"/>
            <a:ext cx="2133600" cy="19789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49881" y="3657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49881" y="3657600"/>
            <a:ext cx="2460319" cy="62780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11368" y="4285407"/>
            <a:ext cx="2351232" cy="144289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Arrow Connector 2053"/>
          <p:cNvCxnSpPr/>
          <p:nvPr/>
        </p:nvCxnSpPr>
        <p:spPr>
          <a:xfrm flipV="1">
            <a:off x="4262076" y="3786421"/>
            <a:ext cx="1300524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Arrow Connector 2057"/>
          <p:cNvCxnSpPr/>
          <p:nvPr/>
        </p:nvCxnSpPr>
        <p:spPr>
          <a:xfrm flipV="1">
            <a:off x="3276600" y="2662798"/>
            <a:ext cx="2286000" cy="282360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782"/>
            <a:ext cx="586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omic Sans MS" panose="030F0702030302020204" pitchFamily="66" charset="0"/>
              </a:rPr>
              <a:t>Vocabulario</a:t>
            </a:r>
            <a:r>
              <a:rPr lang="en-GB" sz="2000" dirty="0">
                <a:latin typeface="Comic Sans MS" panose="030F0702030302020204" pitchFamily="66" charset="0"/>
              </a:rPr>
              <a:t>: </a:t>
            </a:r>
            <a:r>
              <a:rPr lang="es-ES" sz="2000" b="1" dirty="0">
                <a:latin typeface="Comic Sans MS" panose="030F0702030302020204" pitchFamily="66" charset="0"/>
              </a:rPr>
              <a:t>empareja </a:t>
            </a:r>
            <a:r>
              <a:rPr lang="en-GB" sz="2000" dirty="0">
                <a:latin typeface="Comic Sans MS" panose="030F0702030302020204" pitchFamily="66" charset="0"/>
              </a:rPr>
              <a:t>las </a:t>
            </a:r>
            <a:r>
              <a:rPr lang="en-GB" sz="2000" dirty="0" err="1">
                <a:latin typeface="Comic Sans MS" panose="030F0702030302020204" pitchFamily="66" charset="0"/>
              </a:rPr>
              <a:t>frases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Ejemplo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GB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Hace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sol = </a:t>
            </a:r>
            <a:r>
              <a:rPr lang="es-E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It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sunny</a:t>
            </a:r>
            <a:endParaRPr lang="es-E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9" y="1493644"/>
            <a:ext cx="3037609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sol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calor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s-ES" altLang="en-US" sz="2000" dirty="0">
                <a:latin typeface="Comic Sans MS" pitchFamily="66" charset="0"/>
              </a:rPr>
              <a:t>frío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viento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buen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tiempo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mal </a:t>
            </a:r>
            <a:r>
              <a:rPr lang="en-GB" sz="2000" dirty="0" err="1">
                <a:latin typeface="Comic Sans MS" panose="030F0702030302020204" pitchFamily="66" charset="0"/>
              </a:rPr>
              <a:t>tiempo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100" y="1507661"/>
            <a:ext cx="3086100" cy="3477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sz="2000" dirty="0">
                <a:latin typeface="Comic Sans MS" panose="030F0702030302020204" pitchFamily="66" charset="0"/>
              </a:rPr>
              <a:t>The weather is bad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2000" dirty="0">
                <a:latin typeface="Comic Sans MS" panose="030F0702030302020204" pitchFamily="66" charset="0"/>
              </a:rPr>
              <a:t>It is windy</a:t>
            </a:r>
          </a:p>
          <a:p>
            <a:pPr marL="342900" indent="-342900">
              <a:buFont typeface="+mj-lt"/>
              <a:buAutoNum type="alphaLcParenR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" sz="2000" dirty="0" err="1">
                <a:latin typeface="Comic Sans MS" panose="030F0702030302020204" pitchFamily="66" charset="0"/>
              </a:rPr>
              <a:t>It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is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sunny</a:t>
            </a:r>
            <a:endParaRPr lang="es-ES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lphaLcParenR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" sz="2000" dirty="0">
                <a:latin typeface="Comic Sans MS" panose="030F0702030302020204" pitchFamily="66" charset="0"/>
              </a:rPr>
              <a:t>I</a:t>
            </a:r>
            <a:r>
              <a:rPr lang="en-GB" sz="2000" dirty="0">
                <a:latin typeface="Comic Sans MS" panose="030F0702030302020204" pitchFamily="66" charset="0"/>
              </a:rPr>
              <a:t>t is hot </a:t>
            </a:r>
          </a:p>
          <a:p>
            <a:pPr marL="342900" indent="-342900">
              <a:buFont typeface="+mj-lt"/>
              <a:buAutoNum type="alphaLcParenR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2000" dirty="0">
                <a:latin typeface="Comic Sans MS" panose="030F0702030302020204" pitchFamily="66" charset="0"/>
              </a:rPr>
              <a:t>It is cold </a:t>
            </a:r>
          </a:p>
          <a:p>
            <a:pPr marL="342900" indent="-342900">
              <a:buFont typeface="+mj-lt"/>
              <a:buAutoNum type="alphaLcParenR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sz="2000" dirty="0">
                <a:latin typeface="Comic Sans MS" panose="030F0702030302020204" pitchFamily="66" charset="0"/>
              </a:rPr>
              <a:t>The weather is nice</a:t>
            </a:r>
          </a:p>
        </p:txBody>
      </p:sp>
      <p:pic>
        <p:nvPicPr>
          <p:cNvPr id="5" name="Picture 6" descr="j0233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2885"/>
            <a:ext cx="638215" cy="4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j01361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5966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01359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705" y="2590799"/>
            <a:ext cx="610510" cy="441039"/>
          </a:xfrm>
          <a:prstGeom prst="rect">
            <a:avLst/>
          </a:prstGeom>
          <a:noFill/>
        </p:spPr>
      </p:pic>
      <p:pic>
        <p:nvPicPr>
          <p:cNvPr id="8" name="Picture 5" descr="bd0521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0" y="3352800"/>
            <a:ext cx="628650" cy="36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j0404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4" y="3962400"/>
            <a:ext cx="531811" cy="38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j040787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0" y="4547836"/>
            <a:ext cx="846270" cy="40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680364"/>
            <a:ext cx="6153150" cy="120032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ES" u="sng" dirty="0">
                <a:latin typeface="Comic Sans MS" panose="030F0702030302020204" pitchFamily="66" charset="0"/>
              </a:rPr>
              <a:t>¡Desafío</a:t>
            </a:r>
            <a:r>
              <a:rPr lang="en-GB" u="sng" dirty="0">
                <a:latin typeface="Comic Sans MS" panose="030F0702030302020204" pitchFamily="66" charset="0"/>
              </a:rPr>
              <a:t>! </a:t>
            </a:r>
            <a:r>
              <a:rPr lang="en-GB" i="1" dirty="0">
                <a:latin typeface="Comic Sans MS" panose="030F0702030302020204" pitchFamily="66" charset="0"/>
              </a:rPr>
              <a:t>Translate the following phrases into English</a:t>
            </a:r>
          </a:p>
          <a:p>
            <a:endParaRPr lang="en-GB" altLang="es-ES" dirty="0">
              <a:latin typeface="Comic Sans MS" panose="030F0702030302020204" pitchFamily="66" charset="0"/>
            </a:endParaRPr>
          </a:p>
          <a:p>
            <a:r>
              <a:rPr lang="en-GB" altLang="es-ES" dirty="0" err="1">
                <a:latin typeface="Comic Sans MS" panose="030F0702030302020204" pitchFamily="66" charset="0"/>
              </a:rPr>
              <a:t>Cuando</a:t>
            </a:r>
            <a:r>
              <a:rPr lang="en-GB" altLang="es-ES" dirty="0">
                <a:latin typeface="Comic Sans MS" panose="030F0702030302020204" pitchFamily="66" charset="0"/>
              </a:rPr>
              <a:t> </a:t>
            </a:r>
            <a:r>
              <a:rPr lang="en-GB" altLang="es-ES" dirty="0" err="1">
                <a:latin typeface="Comic Sans MS" panose="030F0702030302020204" pitchFamily="66" charset="0"/>
              </a:rPr>
              <a:t>hace</a:t>
            </a:r>
            <a:r>
              <a:rPr lang="en-GB" altLang="es-ES" dirty="0">
                <a:latin typeface="Comic Sans MS" panose="030F0702030302020204" pitchFamily="66" charset="0"/>
              </a:rPr>
              <a:t> </a:t>
            </a:r>
            <a:r>
              <a:rPr lang="en-GB" altLang="es-ES" dirty="0" err="1">
                <a:latin typeface="Comic Sans MS" panose="030F0702030302020204" pitchFamily="66" charset="0"/>
              </a:rPr>
              <a:t>calor</a:t>
            </a:r>
            <a:r>
              <a:rPr lang="en-GB" altLang="es-ES" dirty="0">
                <a:latin typeface="Comic Sans MS" panose="030F0702030302020204" pitchFamily="66" charset="0"/>
              </a:rPr>
              <a:t>, </a:t>
            </a:r>
            <a:r>
              <a:rPr lang="en-GB" altLang="es-ES" dirty="0" err="1">
                <a:latin typeface="Comic Sans MS" panose="030F0702030302020204" pitchFamily="66" charset="0"/>
              </a:rPr>
              <a:t>voy</a:t>
            </a:r>
            <a:r>
              <a:rPr lang="en-GB" altLang="es-ES" dirty="0">
                <a:latin typeface="Comic Sans MS" panose="030F0702030302020204" pitchFamily="66" charset="0"/>
              </a:rPr>
              <a:t> a la </a:t>
            </a:r>
            <a:r>
              <a:rPr lang="en-GB" altLang="es-ES" dirty="0" err="1">
                <a:latin typeface="Comic Sans MS" panose="030F0702030302020204" pitchFamily="66" charset="0"/>
              </a:rPr>
              <a:t>piscina</a:t>
            </a:r>
            <a:endParaRPr lang="en-GB" altLang="es-ES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Cuando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hace</a:t>
            </a:r>
            <a:r>
              <a:rPr lang="en-GB" dirty="0">
                <a:latin typeface="Comic Sans MS" panose="030F0702030302020204" pitchFamily="66" charset="0"/>
              </a:rPr>
              <a:t> mal </a:t>
            </a:r>
            <a:r>
              <a:rPr lang="en-GB" dirty="0" err="1">
                <a:latin typeface="Comic Sans MS" panose="030F0702030302020204" pitchFamily="66" charset="0"/>
              </a:rPr>
              <a:t>tiempo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altLang="es-ES" dirty="0" err="1">
                <a:latin typeface="Comic Sans MS" pitchFamily="66" charset="0"/>
              </a:rPr>
              <a:t>voy</a:t>
            </a:r>
            <a:r>
              <a:rPr lang="en-GB" altLang="es-ES" dirty="0">
                <a:latin typeface="Comic Sans MS" pitchFamily="66" charset="0"/>
              </a:rPr>
              <a:t> al </a:t>
            </a:r>
            <a:r>
              <a:rPr lang="en-GB" altLang="es-ES" dirty="0" err="1">
                <a:latin typeface="Comic Sans MS" pitchFamily="66" charset="0"/>
              </a:rPr>
              <a:t>centro</a:t>
            </a:r>
            <a:r>
              <a:rPr lang="en-GB" altLang="es-ES" dirty="0">
                <a:latin typeface="Comic Sans MS" pitchFamily="66" charset="0"/>
              </a:rPr>
              <a:t> </a:t>
            </a:r>
            <a:r>
              <a:rPr lang="en-GB" altLang="es-ES" dirty="0" err="1">
                <a:latin typeface="Comic Sans MS" pitchFamily="66" charset="0"/>
              </a:rPr>
              <a:t>comercial</a:t>
            </a:r>
            <a:endParaRPr lang="en-GB" altLang="es-ES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5040960"/>
            <a:ext cx="2057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Glossary:</a:t>
            </a:r>
          </a:p>
          <a:p>
            <a:r>
              <a:rPr lang="en-GB" dirty="0" err="1"/>
              <a:t>Cuando</a:t>
            </a:r>
            <a:r>
              <a:rPr lang="en-GB" dirty="0"/>
              <a:t> = when</a:t>
            </a:r>
            <a:endParaRPr lang="es-ES" dirty="0"/>
          </a:p>
        </p:txBody>
      </p:sp>
      <p:pic>
        <p:nvPicPr>
          <p:cNvPr id="4097" name="Picture 1" descr="C:\Users\user\AppData\Local\Microsoft\Windows\INetCache\IE\4B0QFGQ0\1378982592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39691"/>
            <a:ext cx="838200" cy="101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2514600" y="1795726"/>
            <a:ext cx="2214997" cy="11167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0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782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omic Sans MS" panose="030F0702030302020204" pitchFamily="66" charset="0"/>
              </a:rPr>
              <a:t>Vocabulario</a:t>
            </a:r>
            <a:r>
              <a:rPr lang="en-GB" sz="2000" dirty="0">
                <a:latin typeface="Comic Sans MS" panose="030F0702030302020204" pitchFamily="66" charset="0"/>
              </a:rPr>
              <a:t>: </a:t>
            </a:r>
            <a:r>
              <a:rPr lang="en-GB" sz="2000" dirty="0" err="1">
                <a:latin typeface="Comic Sans MS" panose="030F0702030302020204" pitchFamily="66" charset="0"/>
              </a:rPr>
              <a:t>empareja</a:t>
            </a:r>
            <a:r>
              <a:rPr lang="en-GB" sz="2000" dirty="0">
                <a:latin typeface="Comic Sans MS" panose="030F0702030302020204" pitchFamily="66" charset="0"/>
              </a:rPr>
              <a:t> las </a:t>
            </a:r>
            <a:r>
              <a:rPr lang="en-GB" sz="2000" dirty="0" err="1">
                <a:latin typeface="Comic Sans MS" panose="030F0702030302020204" pitchFamily="66" charset="0"/>
              </a:rPr>
              <a:t>frases</a:t>
            </a: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err="1">
                <a:latin typeface="Comic Sans MS" panose="030F0702030302020204" pitchFamily="66" charset="0"/>
              </a:rPr>
              <a:t>Ejemplo</a:t>
            </a:r>
            <a:r>
              <a:rPr lang="en-GB" sz="2000" dirty="0">
                <a:latin typeface="Comic Sans MS" panose="030F0702030302020204" pitchFamily="66" charset="0"/>
              </a:rPr>
              <a:t>: 1= c)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9" y="1493644"/>
            <a:ext cx="3037609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sol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calor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s-ES" altLang="en-US" sz="2000" dirty="0">
                <a:latin typeface="Comic Sans MS" pitchFamily="66" charset="0"/>
              </a:rPr>
              <a:t>frío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viento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buen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tiempo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 err="1">
                <a:latin typeface="Comic Sans MS" panose="030F0702030302020204" pitchFamily="66" charset="0"/>
              </a:rPr>
              <a:t>Hace</a:t>
            </a:r>
            <a:r>
              <a:rPr lang="en-GB" sz="2000" dirty="0">
                <a:latin typeface="Comic Sans MS" panose="030F0702030302020204" pitchFamily="66" charset="0"/>
              </a:rPr>
              <a:t> mal </a:t>
            </a:r>
            <a:r>
              <a:rPr lang="en-GB" sz="2000" dirty="0" err="1">
                <a:latin typeface="Comic Sans MS" panose="030F0702030302020204" pitchFamily="66" charset="0"/>
              </a:rPr>
              <a:t>tiempo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100" y="1507661"/>
            <a:ext cx="3086100" cy="34778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Comic Sans MS" panose="030F0702030302020204" pitchFamily="66" charset="0"/>
              </a:rPr>
              <a:t>The weather is bad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Comic Sans MS" panose="030F0702030302020204" pitchFamily="66" charset="0"/>
              </a:rPr>
              <a:t>It is cold  </a:t>
            </a:r>
          </a:p>
          <a:p>
            <a:pPr marL="457200" indent="-457200">
              <a:buFont typeface="+mj-lt"/>
              <a:buAutoNum type="alphaLcParenR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s-ES" sz="2000" dirty="0" err="1">
                <a:latin typeface="Comic Sans MS" panose="030F0702030302020204" pitchFamily="66" charset="0"/>
              </a:rPr>
              <a:t>It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is</a:t>
            </a:r>
            <a:r>
              <a:rPr lang="es-ES" sz="2000" dirty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sunny</a:t>
            </a:r>
            <a:endParaRPr lang="es-ES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LcParenR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s-ES" sz="2000" dirty="0">
                <a:latin typeface="Comic Sans MS" panose="030F0702030302020204" pitchFamily="66" charset="0"/>
              </a:rPr>
              <a:t>I</a:t>
            </a:r>
            <a:r>
              <a:rPr lang="en-GB" sz="2000" dirty="0">
                <a:latin typeface="Comic Sans MS" panose="030F0702030302020204" pitchFamily="66" charset="0"/>
              </a:rPr>
              <a:t>t is hot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Comic Sans MS" panose="030F0702030302020204" pitchFamily="66" charset="0"/>
              </a:rPr>
              <a:t>It is windy</a:t>
            </a:r>
          </a:p>
          <a:p>
            <a:pPr marL="457200" indent="-457200">
              <a:buFont typeface="+mj-lt"/>
              <a:buAutoNum type="alphaLcParenR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latin typeface="Comic Sans MS" panose="030F0702030302020204" pitchFamily="66" charset="0"/>
              </a:rPr>
              <a:t>The weather is nice</a:t>
            </a:r>
          </a:p>
        </p:txBody>
      </p:sp>
      <p:pic>
        <p:nvPicPr>
          <p:cNvPr id="5" name="Picture 6" descr="j0233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2885"/>
            <a:ext cx="638215" cy="4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j01361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5966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01359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705" y="2590799"/>
            <a:ext cx="610510" cy="441039"/>
          </a:xfrm>
          <a:prstGeom prst="rect">
            <a:avLst/>
          </a:prstGeom>
          <a:noFill/>
        </p:spPr>
      </p:pic>
      <p:pic>
        <p:nvPicPr>
          <p:cNvPr id="8" name="Picture 5" descr="bd0521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0" y="3352800"/>
            <a:ext cx="628650" cy="36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j0404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4" y="3962400"/>
            <a:ext cx="531811" cy="38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j040787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0" y="4547836"/>
            <a:ext cx="846270" cy="40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187121"/>
            <a:ext cx="6153150" cy="120032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ES" u="sng" dirty="0">
                <a:latin typeface="Comic Sans MS" panose="030F0702030302020204" pitchFamily="66" charset="0"/>
              </a:rPr>
              <a:t>¡Desafío</a:t>
            </a:r>
            <a:r>
              <a:rPr lang="en-GB" u="sng" dirty="0">
                <a:latin typeface="Comic Sans MS" panose="030F0702030302020204" pitchFamily="66" charset="0"/>
              </a:rPr>
              <a:t>! </a:t>
            </a:r>
            <a:r>
              <a:rPr lang="en-GB" i="1" dirty="0">
                <a:latin typeface="Comic Sans MS" panose="030F0702030302020204" pitchFamily="66" charset="0"/>
              </a:rPr>
              <a:t>Translate the following phrases into English</a:t>
            </a:r>
          </a:p>
          <a:p>
            <a:endParaRPr lang="en-GB" altLang="es-ES" dirty="0">
              <a:latin typeface="Comic Sans MS" panose="030F0702030302020204" pitchFamily="66" charset="0"/>
            </a:endParaRPr>
          </a:p>
          <a:p>
            <a:r>
              <a:rPr lang="en-GB" altLang="es-ES" dirty="0">
                <a:latin typeface="Comic Sans MS" panose="030F0702030302020204" pitchFamily="66" charset="0"/>
              </a:rPr>
              <a:t>a. </a:t>
            </a:r>
            <a:r>
              <a:rPr lang="en-GB" altLang="es-ES" dirty="0" err="1">
                <a:latin typeface="Comic Sans MS" panose="030F0702030302020204" pitchFamily="66" charset="0"/>
              </a:rPr>
              <a:t>Cuando</a:t>
            </a:r>
            <a:r>
              <a:rPr lang="en-GB" altLang="es-ES" dirty="0">
                <a:latin typeface="Comic Sans MS" panose="030F0702030302020204" pitchFamily="66" charset="0"/>
              </a:rPr>
              <a:t> </a:t>
            </a:r>
            <a:r>
              <a:rPr lang="en-GB" altLang="es-ES" dirty="0" err="1">
                <a:latin typeface="Comic Sans MS" panose="030F0702030302020204" pitchFamily="66" charset="0"/>
              </a:rPr>
              <a:t>hace</a:t>
            </a:r>
            <a:r>
              <a:rPr lang="en-GB" altLang="es-ES" dirty="0">
                <a:latin typeface="Comic Sans MS" panose="030F0702030302020204" pitchFamily="66" charset="0"/>
              </a:rPr>
              <a:t> </a:t>
            </a:r>
            <a:r>
              <a:rPr lang="en-GB" altLang="es-ES" dirty="0" err="1">
                <a:latin typeface="Comic Sans MS" panose="030F0702030302020204" pitchFamily="66" charset="0"/>
              </a:rPr>
              <a:t>calor</a:t>
            </a:r>
            <a:r>
              <a:rPr lang="en-GB" altLang="es-ES" dirty="0">
                <a:latin typeface="Comic Sans MS" panose="030F0702030302020204" pitchFamily="66" charset="0"/>
              </a:rPr>
              <a:t>, </a:t>
            </a:r>
            <a:r>
              <a:rPr lang="en-GB" altLang="es-ES" dirty="0" err="1">
                <a:latin typeface="Comic Sans MS" panose="030F0702030302020204" pitchFamily="66" charset="0"/>
              </a:rPr>
              <a:t>voy</a:t>
            </a:r>
            <a:r>
              <a:rPr lang="en-GB" altLang="es-ES" dirty="0">
                <a:latin typeface="Comic Sans MS" panose="030F0702030302020204" pitchFamily="66" charset="0"/>
              </a:rPr>
              <a:t> a la </a:t>
            </a:r>
            <a:r>
              <a:rPr lang="en-GB" altLang="es-ES" dirty="0" err="1">
                <a:latin typeface="Comic Sans MS" panose="030F0702030302020204" pitchFamily="66" charset="0"/>
              </a:rPr>
              <a:t>piscina</a:t>
            </a:r>
            <a:endParaRPr lang="en-GB" altLang="es-ES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b. </a:t>
            </a:r>
            <a:r>
              <a:rPr lang="en-GB" dirty="0" err="1">
                <a:latin typeface="Comic Sans MS" panose="030F0702030302020204" pitchFamily="66" charset="0"/>
              </a:rPr>
              <a:t>Cuando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hace</a:t>
            </a:r>
            <a:r>
              <a:rPr lang="en-GB" dirty="0">
                <a:latin typeface="Comic Sans MS" panose="030F0702030302020204" pitchFamily="66" charset="0"/>
              </a:rPr>
              <a:t> mal </a:t>
            </a:r>
            <a:r>
              <a:rPr lang="en-GB" dirty="0" err="1">
                <a:latin typeface="Comic Sans MS" panose="030F0702030302020204" pitchFamily="66" charset="0"/>
              </a:rPr>
              <a:t>tiempo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altLang="es-ES" dirty="0" err="1">
                <a:latin typeface="Comic Sans MS" pitchFamily="66" charset="0"/>
              </a:rPr>
              <a:t>voy</a:t>
            </a:r>
            <a:r>
              <a:rPr lang="en-GB" altLang="es-ES" dirty="0">
                <a:latin typeface="Comic Sans MS" pitchFamily="66" charset="0"/>
              </a:rPr>
              <a:t> al </a:t>
            </a:r>
            <a:r>
              <a:rPr lang="en-GB" altLang="es-ES" dirty="0" err="1">
                <a:latin typeface="Comic Sans MS" pitchFamily="66" charset="0"/>
              </a:rPr>
              <a:t>centro</a:t>
            </a:r>
            <a:r>
              <a:rPr lang="en-GB" altLang="es-ES" dirty="0">
                <a:latin typeface="Comic Sans MS" pitchFamily="66" charset="0"/>
              </a:rPr>
              <a:t> </a:t>
            </a:r>
            <a:r>
              <a:rPr lang="en-GB" altLang="es-ES" dirty="0" err="1">
                <a:latin typeface="Comic Sans MS" pitchFamily="66" charset="0"/>
              </a:rPr>
              <a:t>comercial</a:t>
            </a:r>
            <a:endParaRPr lang="en-GB" altLang="es-ES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3639234"/>
            <a:ext cx="2057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Glossary:</a:t>
            </a:r>
          </a:p>
          <a:p>
            <a:r>
              <a:rPr lang="en-GB" dirty="0" err="1"/>
              <a:t>Cuando</a:t>
            </a:r>
            <a:r>
              <a:rPr lang="en-GB" dirty="0"/>
              <a:t> = when</a:t>
            </a:r>
            <a:endParaRPr lang="es-ES" dirty="0"/>
          </a:p>
        </p:txBody>
      </p:sp>
      <p:pic>
        <p:nvPicPr>
          <p:cNvPr id="4097" name="Picture 1" descr="C:\Users\user\AppData\Local\Microsoft\Windows\INetCache\IE\4B0QFGQ0\1378982592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23" y="5652655"/>
            <a:ext cx="692727" cy="6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2661803" y="1694535"/>
            <a:ext cx="2214997" cy="11167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2438400"/>
            <a:ext cx="1922317" cy="109443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19400" y="2247900"/>
            <a:ext cx="1948297" cy="78393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06955" y="4152857"/>
            <a:ext cx="903145" cy="5973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76575" y="3532839"/>
            <a:ext cx="1665142" cy="62001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58887" y="1749951"/>
            <a:ext cx="1182829" cy="3000222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24600" y="5187121"/>
            <a:ext cx="281940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a. When it is hot, I go to the swimming pool.</a:t>
            </a:r>
          </a:p>
          <a:p>
            <a:r>
              <a:rPr lang="en-GB" dirty="0">
                <a:latin typeface="Comic Sans MS" panose="030F0702030302020204" pitchFamily="66" charset="0"/>
              </a:rPr>
              <a:t>b. When the weather is bad, I go to the shopping centre</a:t>
            </a:r>
            <a:r>
              <a:rPr lang="en-GB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39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fld id="{1C46D2B5-38F0-4DC6-9141-901E14CAA008}" type="slidenum">
              <a:rPr lang="en-US" altLang="es-ES">
                <a:solidFill>
                  <a:srgbClr val="898989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pPr/>
              <a:t>12</a:t>
            </a:fld>
            <a:endParaRPr lang="en-US" altLang="es-ES">
              <a:solidFill>
                <a:srgbClr val="898989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8" name="Content Placeholder 4"/>
          <p:cNvSpPr>
            <a:spLocks noGrp="1"/>
          </p:cNvSpPr>
          <p:nvPr>
            <p:ph idx="1"/>
          </p:nvPr>
        </p:nvSpPr>
        <p:spPr>
          <a:xfrm>
            <a:off x="323850" y="2565400"/>
            <a:ext cx="8229600" cy="1015663"/>
          </a:xfrm>
        </p:spPr>
        <p:txBody>
          <a:bodyPr>
            <a:spAutoFit/>
          </a:bodyPr>
          <a:lstStyle/>
          <a:p>
            <a:pPr marL="39688" indent="0" algn="ctr">
              <a:buFont typeface="Arial" pitchFamily="34" charset="0"/>
              <a:buNone/>
            </a:pPr>
            <a:r>
              <a:rPr lang="en-GB" altLang="es-ES" sz="6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Cuando</a:t>
            </a:r>
            <a:r>
              <a:rPr lang="en-GB" altLang="es-ES" sz="6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= When</a:t>
            </a:r>
          </a:p>
        </p:txBody>
      </p:sp>
    </p:spTree>
    <p:extLst>
      <p:ext uri="{BB962C8B-B14F-4D97-AF65-F5344CB8AC3E}">
        <p14:creationId xmlns:p14="http://schemas.microsoft.com/office/powerpoint/2010/main" val="2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4"/>
          <p:cNvSpPr>
            <a:spLocks noGrp="1"/>
          </p:cNvSpPr>
          <p:nvPr>
            <p:ph type="title"/>
          </p:nvPr>
        </p:nvSpPr>
        <p:spPr>
          <a:xfrm>
            <a:off x="0" y="4137"/>
            <a:ext cx="3898900" cy="1015663"/>
          </a:xfrm>
        </p:spPr>
        <p:txBody>
          <a:bodyPr>
            <a:spAutoFit/>
          </a:bodyPr>
          <a:lstStyle/>
          <a:p>
            <a:r>
              <a:rPr lang="en-GB" altLang="es-ES" sz="6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Cuando</a:t>
            </a:r>
            <a:endParaRPr lang="en-GB" altLang="es-ES" sz="6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1331913" y="692150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3635375" y="2428875"/>
            <a:ext cx="1008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8135" name="TextBox 9"/>
          <p:cNvSpPr txBox="1">
            <a:spLocks noChangeArrowheads="1"/>
          </p:cNvSpPr>
          <p:nvPr/>
        </p:nvSpPr>
        <p:spPr bwMode="auto">
          <a:xfrm>
            <a:off x="7885113" y="2301875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8136" name="TextBox 10"/>
          <p:cNvSpPr txBox="1">
            <a:spLocks noChangeArrowheads="1"/>
          </p:cNvSpPr>
          <p:nvPr/>
        </p:nvSpPr>
        <p:spPr bwMode="auto">
          <a:xfrm>
            <a:off x="179388" y="5164138"/>
            <a:ext cx="90360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GB" altLang="es-E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Cuando</a:t>
            </a:r>
            <a:r>
              <a:rPr lang="en-US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es-ES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hace</a:t>
            </a:r>
            <a:r>
              <a:rPr lang="en-US" altLang="es-E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sol</a:t>
            </a:r>
            <a:r>
              <a:rPr lang="en-US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n-GB" altLang="es-E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voy</a:t>
            </a:r>
            <a:r>
              <a:rPr lang="en-GB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 la </a:t>
            </a:r>
            <a:r>
              <a:rPr lang="en-GB" altLang="es-E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piscina</a:t>
            </a:r>
            <a:r>
              <a:rPr lang="en-US" altLang="es-ES" sz="44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3" name="Picture 6" descr="j02335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8" y="2210376"/>
            <a:ext cx="23525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32531"/>
            <a:ext cx="2667000" cy="14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8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4"/>
          <p:cNvSpPr>
            <a:spLocks noGrp="1"/>
          </p:cNvSpPr>
          <p:nvPr>
            <p:ph type="title"/>
          </p:nvPr>
        </p:nvSpPr>
        <p:spPr>
          <a:xfrm>
            <a:off x="0" y="4136"/>
            <a:ext cx="4504170" cy="1015663"/>
          </a:xfrm>
        </p:spPr>
        <p:txBody>
          <a:bodyPr wrap="square">
            <a:spAutoFit/>
          </a:bodyPr>
          <a:lstStyle/>
          <a:p>
            <a:r>
              <a:rPr lang="en-GB" altLang="es-ES" sz="6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Cuando</a:t>
            </a:r>
            <a:endParaRPr lang="en-GB" altLang="es-ES" sz="6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1331913" y="692150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3635375" y="2428875"/>
            <a:ext cx="1008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8135" name="TextBox 9"/>
          <p:cNvSpPr txBox="1">
            <a:spLocks noChangeArrowheads="1"/>
          </p:cNvSpPr>
          <p:nvPr/>
        </p:nvSpPr>
        <p:spPr bwMode="auto">
          <a:xfrm>
            <a:off x="7885113" y="2301875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8136" name="TextBox 10"/>
          <p:cNvSpPr txBox="1">
            <a:spLocks noChangeArrowheads="1"/>
          </p:cNvSpPr>
          <p:nvPr/>
        </p:nvSpPr>
        <p:spPr bwMode="auto">
          <a:xfrm>
            <a:off x="-13855" y="4980563"/>
            <a:ext cx="90360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cuando</a:t>
            </a:r>
            <a:r>
              <a:rPr lang="en-US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US" altLang="es-ES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hace</a:t>
            </a:r>
            <a:r>
              <a:rPr lang="en-US" altLang="es-E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es-ES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calor</a:t>
            </a:r>
            <a:endParaRPr lang="en-US" altLang="es-E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</a:t>
            </a:r>
            <a:r>
              <a:rPr lang="en-US" altLang="es-ES" sz="3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voy</a:t>
            </a:r>
            <a:r>
              <a:rPr lang="en-US" altLang="es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a la playa</a:t>
            </a:r>
            <a:r>
              <a:rPr lang="en-US" altLang="es-ES" sz="44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9" name="Picture 7" descr="j01361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86894"/>
            <a:ext cx="1981200" cy="125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71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4"/>
          <p:cNvSpPr>
            <a:spLocks noGrp="1"/>
          </p:cNvSpPr>
          <p:nvPr>
            <p:ph type="title"/>
          </p:nvPr>
        </p:nvSpPr>
        <p:spPr>
          <a:xfrm>
            <a:off x="0" y="-89357"/>
            <a:ext cx="4343400" cy="1015663"/>
          </a:xfrm>
        </p:spPr>
        <p:txBody>
          <a:bodyPr wrap="square">
            <a:spAutoFit/>
          </a:bodyPr>
          <a:lstStyle/>
          <a:p>
            <a:r>
              <a:rPr lang="en-GB" altLang="es-ES" sz="6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Cuando</a:t>
            </a:r>
            <a:endParaRPr lang="en-GB" altLang="es-ES" sz="6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0179" name="TextBox 8"/>
          <p:cNvSpPr txBox="1">
            <a:spLocks noChangeArrowheads="1"/>
          </p:cNvSpPr>
          <p:nvPr/>
        </p:nvSpPr>
        <p:spPr bwMode="auto">
          <a:xfrm>
            <a:off x="3635375" y="2428875"/>
            <a:ext cx="1008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0180" name="TextBox 9"/>
          <p:cNvSpPr txBox="1">
            <a:spLocks noChangeArrowheads="1"/>
          </p:cNvSpPr>
          <p:nvPr/>
        </p:nvSpPr>
        <p:spPr bwMode="auto">
          <a:xfrm>
            <a:off x="7885113" y="2301875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0181" name="TextBox 10"/>
          <p:cNvSpPr txBox="1">
            <a:spLocks noChangeArrowheads="1"/>
          </p:cNvSpPr>
          <p:nvPr/>
        </p:nvSpPr>
        <p:spPr bwMode="auto">
          <a:xfrm>
            <a:off x="0" y="5164138"/>
            <a:ext cx="9036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Cuando</a:t>
            </a:r>
            <a:r>
              <a:rPr lang="en-US" altLang="es-E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s-ES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ace</a:t>
            </a: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3600" b="1" dirty="0">
                <a:solidFill>
                  <a:srgbClr val="00B050"/>
                </a:solidFill>
                <a:latin typeface="Comic Sans MS" pitchFamily="66" charset="0"/>
              </a:rPr>
              <a:t>frío</a:t>
            </a:r>
          </a:p>
          <a:p>
            <a:r>
              <a:rPr lang="en-US" altLang="es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n-GB" altLang="es-ES" sz="3600" b="1" dirty="0" err="1">
                <a:solidFill>
                  <a:srgbClr val="FF0000"/>
                </a:solidFill>
                <a:latin typeface="Comic Sans MS" pitchFamily="66" charset="0"/>
              </a:rPr>
              <a:t>voy</a:t>
            </a:r>
            <a:r>
              <a:rPr lang="en-GB" altLang="es-ES" sz="3600" b="1" dirty="0">
                <a:solidFill>
                  <a:srgbClr val="FF0000"/>
                </a:solidFill>
                <a:latin typeface="Comic Sans MS" pitchFamily="66" charset="0"/>
              </a:rPr>
              <a:t> al cine.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1331913" y="692150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2" name="Picture 4" descr="j01359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705" y="2057400"/>
            <a:ext cx="3226670" cy="1939925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28875"/>
            <a:ext cx="23622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8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4"/>
          <p:cNvSpPr>
            <a:spLocks noGrp="1"/>
          </p:cNvSpPr>
          <p:nvPr>
            <p:ph type="title"/>
          </p:nvPr>
        </p:nvSpPr>
        <p:spPr>
          <a:xfrm>
            <a:off x="0" y="252989"/>
            <a:ext cx="4104481" cy="1015663"/>
          </a:xfrm>
        </p:spPr>
        <p:txBody>
          <a:bodyPr wrap="square">
            <a:spAutoFit/>
          </a:bodyPr>
          <a:lstStyle/>
          <a:p>
            <a:r>
              <a:rPr lang="en-GB" altLang="es-ES" sz="6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Cuando</a:t>
            </a:r>
            <a:r>
              <a:rPr lang="en-GB" altLang="es-ES" sz="6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1331913" y="692150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9156" name="TextBox 8"/>
          <p:cNvSpPr txBox="1">
            <a:spLocks noChangeArrowheads="1"/>
          </p:cNvSpPr>
          <p:nvPr/>
        </p:nvSpPr>
        <p:spPr bwMode="auto">
          <a:xfrm>
            <a:off x="3600450" y="2427288"/>
            <a:ext cx="1008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9157" name="TextBox 9"/>
          <p:cNvSpPr txBox="1">
            <a:spLocks noChangeArrowheads="1"/>
          </p:cNvSpPr>
          <p:nvPr/>
        </p:nvSpPr>
        <p:spPr bwMode="auto">
          <a:xfrm>
            <a:off x="7885113" y="2301875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9158" name="TextBox 10"/>
          <p:cNvSpPr txBox="1">
            <a:spLocks noChangeArrowheads="1"/>
          </p:cNvSpPr>
          <p:nvPr/>
        </p:nvSpPr>
        <p:spPr bwMode="auto">
          <a:xfrm>
            <a:off x="0" y="5157788"/>
            <a:ext cx="9036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Cuando</a:t>
            </a:r>
            <a:r>
              <a:rPr lang="en-US" altLang="es-E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s-ES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hace</a:t>
            </a:r>
            <a:r>
              <a:rPr lang="en-US" altLang="es-E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es-ES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viento</a:t>
            </a:r>
            <a:endParaRPr lang="en-US" altLang="es-E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n-US" altLang="es-ES" sz="3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voy</a:t>
            </a:r>
            <a:r>
              <a:rPr lang="en-US" altLang="es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de </a:t>
            </a:r>
            <a:r>
              <a:rPr lang="en-US" altLang="es-ES" sz="3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compras</a:t>
            </a:r>
            <a:r>
              <a:rPr lang="en-US" altLang="es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9159" name="Picture 2" descr="http://images.clipartpanda.com/shopping-clipart-9TREXRjT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51013"/>
            <a:ext cx="273685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bd0521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0" y="2057400"/>
            <a:ext cx="3066140" cy="165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4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4"/>
          <p:cNvSpPr>
            <a:spLocks noGrp="1"/>
          </p:cNvSpPr>
          <p:nvPr>
            <p:ph type="title"/>
          </p:nvPr>
        </p:nvSpPr>
        <p:spPr>
          <a:xfrm>
            <a:off x="0" y="-89357"/>
            <a:ext cx="4343400" cy="1015663"/>
          </a:xfrm>
        </p:spPr>
        <p:txBody>
          <a:bodyPr wrap="square">
            <a:spAutoFit/>
          </a:bodyPr>
          <a:lstStyle/>
          <a:p>
            <a:r>
              <a:rPr lang="en-GB" altLang="es-ES" sz="6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Cuando</a:t>
            </a:r>
            <a:endParaRPr lang="en-GB" altLang="es-ES" sz="6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0179" name="TextBox 8"/>
          <p:cNvSpPr txBox="1">
            <a:spLocks noChangeArrowheads="1"/>
          </p:cNvSpPr>
          <p:nvPr/>
        </p:nvSpPr>
        <p:spPr bwMode="auto">
          <a:xfrm>
            <a:off x="3635375" y="2428875"/>
            <a:ext cx="1008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0180" name="TextBox 9"/>
          <p:cNvSpPr txBox="1">
            <a:spLocks noChangeArrowheads="1"/>
          </p:cNvSpPr>
          <p:nvPr/>
        </p:nvSpPr>
        <p:spPr bwMode="auto">
          <a:xfrm>
            <a:off x="7885113" y="2301875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0181" name="TextBox 10"/>
          <p:cNvSpPr txBox="1">
            <a:spLocks noChangeArrowheads="1"/>
          </p:cNvSpPr>
          <p:nvPr/>
        </p:nvSpPr>
        <p:spPr bwMode="auto">
          <a:xfrm>
            <a:off x="0" y="5164138"/>
            <a:ext cx="952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Cuando</a:t>
            </a:r>
            <a:r>
              <a:rPr lang="en-US" altLang="es-E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s-E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s-ES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hace</a:t>
            </a:r>
            <a:r>
              <a:rPr lang="en-US" altLang="es-E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es-ES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buen</a:t>
            </a:r>
            <a:r>
              <a:rPr lang="en-US" altLang="es-E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altLang="es-ES" sz="3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tiempo</a:t>
            </a:r>
            <a:endParaRPr lang="en-US" altLang="es-ES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altLang="es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</a:t>
            </a:r>
            <a:r>
              <a:rPr lang="en-US" altLang="es-ES" sz="3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voy</a:t>
            </a:r>
            <a:r>
              <a:rPr lang="en-US" altLang="es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al </a:t>
            </a:r>
            <a:r>
              <a:rPr lang="en-US" altLang="es-ES" sz="3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centro</a:t>
            </a:r>
            <a:r>
              <a:rPr lang="en-US" altLang="es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commercial.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1331913" y="692150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0" name="Picture 5" descr="j0404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0974"/>
            <a:ext cx="3048000" cy="25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32214"/>
            <a:ext cx="233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8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4"/>
          <p:cNvSpPr>
            <a:spLocks noGrp="1"/>
          </p:cNvSpPr>
          <p:nvPr>
            <p:ph type="title"/>
          </p:nvPr>
        </p:nvSpPr>
        <p:spPr>
          <a:xfrm>
            <a:off x="0" y="-304800"/>
            <a:ext cx="5791200" cy="1446550"/>
          </a:xfrm>
        </p:spPr>
        <p:txBody>
          <a:bodyPr wrap="square">
            <a:spAutoFit/>
          </a:bodyPr>
          <a:lstStyle/>
          <a:p>
            <a:r>
              <a:rPr lang="en-GB" altLang="es-ES" sz="8800" b="1" dirty="0" err="1">
                <a:solidFill>
                  <a:srgbClr val="0000FF"/>
                </a:solidFill>
                <a:latin typeface="Gill Sans MT" pitchFamily="34" charset="0"/>
              </a:rPr>
              <a:t>cuando</a:t>
            </a:r>
            <a:endParaRPr lang="en-GB" altLang="es-ES" sz="8800" b="1" dirty="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50179" name="TextBox 8"/>
          <p:cNvSpPr txBox="1">
            <a:spLocks noChangeArrowheads="1"/>
          </p:cNvSpPr>
          <p:nvPr/>
        </p:nvSpPr>
        <p:spPr bwMode="auto">
          <a:xfrm>
            <a:off x="3635375" y="2428875"/>
            <a:ext cx="1008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0180" name="TextBox 9"/>
          <p:cNvSpPr txBox="1">
            <a:spLocks noChangeArrowheads="1"/>
          </p:cNvSpPr>
          <p:nvPr/>
        </p:nvSpPr>
        <p:spPr bwMode="auto">
          <a:xfrm>
            <a:off x="7885113" y="2301875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0181" name="TextBox 10"/>
          <p:cNvSpPr txBox="1">
            <a:spLocks noChangeArrowheads="1"/>
          </p:cNvSpPr>
          <p:nvPr/>
        </p:nvSpPr>
        <p:spPr bwMode="auto">
          <a:xfrm>
            <a:off x="179388" y="5164138"/>
            <a:ext cx="90360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4400" b="1" dirty="0" err="1">
                <a:solidFill>
                  <a:srgbClr val="0000FF"/>
                </a:solidFill>
              </a:rPr>
              <a:t>Cuando</a:t>
            </a:r>
            <a:r>
              <a:rPr lang="en-US" altLang="es-ES" sz="4400" b="1" dirty="0">
                <a:solidFill>
                  <a:srgbClr val="0000FF"/>
                </a:solidFill>
              </a:rPr>
              <a:t> </a:t>
            </a:r>
            <a:r>
              <a:rPr lang="en-US" altLang="es-ES" sz="4400" b="1" dirty="0">
                <a:solidFill>
                  <a:srgbClr val="FF0000"/>
                </a:solidFill>
              </a:rPr>
              <a:t>  </a:t>
            </a:r>
            <a:r>
              <a:rPr lang="en-US" altLang="es-ES" sz="4400" b="1" dirty="0" err="1">
                <a:solidFill>
                  <a:srgbClr val="00B050"/>
                </a:solidFill>
              </a:rPr>
              <a:t>hace</a:t>
            </a:r>
            <a:r>
              <a:rPr lang="en-US" altLang="es-ES" sz="4400" b="1" dirty="0">
                <a:solidFill>
                  <a:srgbClr val="00B050"/>
                </a:solidFill>
              </a:rPr>
              <a:t> mal </a:t>
            </a:r>
            <a:r>
              <a:rPr lang="en-US" altLang="es-ES" sz="4400" b="1" dirty="0" err="1">
                <a:solidFill>
                  <a:srgbClr val="00B050"/>
                </a:solidFill>
              </a:rPr>
              <a:t>tiempo</a:t>
            </a:r>
            <a:r>
              <a:rPr lang="en-US" altLang="es-ES" sz="4400" b="1" dirty="0">
                <a:solidFill>
                  <a:srgbClr val="00B050"/>
                </a:solidFill>
              </a:rPr>
              <a:t> </a:t>
            </a:r>
          </a:p>
          <a:p>
            <a:r>
              <a:rPr lang="en-US" altLang="es-ES" sz="4400" b="1" dirty="0">
                <a:solidFill>
                  <a:srgbClr val="00B050"/>
                </a:solidFill>
              </a:rPr>
              <a:t>                                     </a:t>
            </a:r>
            <a:r>
              <a:rPr lang="en-US" altLang="es-ES" sz="4400" b="1" dirty="0" err="1">
                <a:solidFill>
                  <a:srgbClr val="C00000"/>
                </a:solidFill>
              </a:rPr>
              <a:t>voy</a:t>
            </a:r>
            <a:r>
              <a:rPr lang="en-US" altLang="es-ES" sz="4400" b="1" dirty="0">
                <a:solidFill>
                  <a:srgbClr val="C00000"/>
                </a:solidFill>
              </a:rPr>
              <a:t> al cine.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1331913" y="692150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0" name="Picture 6" descr="j04078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08584"/>
            <a:ext cx="3455987" cy="240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1"/>
            <a:ext cx="2438400" cy="148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8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020" y="276225"/>
            <a:ext cx="2833687" cy="70802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Hablad</a:t>
            </a:r>
            <a:r>
              <a:rPr lang="en-GB" sz="32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2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en</a:t>
            </a:r>
            <a:r>
              <a:rPr lang="en-GB" sz="32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2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parejas</a:t>
            </a:r>
            <a:endParaRPr lang="en-GB" sz="3200" b="1" u="sng" dirty="0">
              <a:latin typeface="Gill Sans MT" panose="020B0502020104020203" pitchFamily="34" charset="0"/>
            </a:endParaRPr>
          </a:p>
        </p:txBody>
      </p:sp>
      <p:sp>
        <p:nvSpPr>
          <p:cNvPr id="53252" name="TextBox 11"/>
          <p:cNvSpPr txBox="1">
            <a:spLocks noChangeArrowheads="1"/>
          </p:cNvSpPr>
          <p:nvPr/>
        </p:nvSpPr>
        <p:spPr bwMode="auto">
          <a:xfrm>
            <a:off x="7513638" y="2279650"/>
            <a:ext cx="1690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algn="ctr"/>
            <a:r>
              <a:rPr lang="en-GB" altLang="es-ES" sz="2000" b="1" dirty="0" err="1">
                <a:solidFill>
                  <a:srgbClr val="0070C0"/>
                </a:solidFill>
              </a:rPr>
              <a:t>Hace</a:t>
            </a:r>
            <a:r>
              <a:rPr lang="en-GB" altLang="es-ES" sz="2000" b="1" dirty="0">
                <a:solidFill>
                  <a:srgbClr val="0070C0"/>
                </a:solidFill>
              </a:rPr>
              <a:t> </a:t>
            </a:r>
            <a:r>
              <a:rPr lang="en-GB" altLang="es-ES" sz="2000" b="1" dirty="0" err="1">
                <a:solidFill>
                  <a:srgbClr val="0070C0"/>
                </a:solidFill>
              </a:rPr>
              <a:t>calor</a:t>
            </a:r>
            <a:endParaRPr lang="en-GB" altLang="es-ES" sz="2000" b="1" dirty="0">
              <a:solidFill>
                <a:srgbClr val="0070C0"/>
              </a:solidFill>
            </a:endParaRPr>
          </a:p>
        </p:txBody>
      </p:sp>
      <p:sp>
        <p:nvSpPr>
          <p:cNvPr id="53253" name="TextBox 12"/>
          <p:cNvSpPr txBox="1">
            <a:spLocks noChangeArrowheads="1"/>
          </p:cNvSpPr>
          <p:nvPr/>
        </p:nvSpPr>
        <p:spPr bwMode="auto">
          <a:xfrm>
            <a:off x="7469187" y="1266824"/>
            <a:ext cx="1779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algn="ctr"/>
            <a:r>
              <a:rPr lang="en-GB" altLang="es-ES" sz="2000" b="1" dirty="0" err="1">
                <a:solidFill>
                  <a:srgbClr val="0070C0"/>
                </a:solidFill>
              </a:rPr>
              <a:t>Hace</a:t>
            </a:r>
            <a:r>
              <a:rPr lang="en-GB" altLang="es-ES" sz="2000" b="1" dirty="0">
                <a:solidFill>
                  <a:srgbClr val="0070C0"/>
                </a:solidFill>
              </a:rPr>
              <a:t> sol</a:t>
            </a:r>
          </a:p>
        </p:txBody>
      </p:sp>
      <p:sp>
        <p:nvSpPr>
          <p:cNvPr id="53254" name="TextBox 13"/>
          <p:cNvSpPr txBox="1">
            <a:spLocks noChangeArrowheads="1"/>
          </p:cNvSpPr>
          <p:nvPr/>
        </p:nvSpPr>
        <p:spPr bwMode="auto">
          <a:xfrm>
            <a:off x="7683608" y="3394145"/>
            <a:ext cx="1501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algn="ctr"/>
            <a:r>
              <a:rPr lang="en-GB" altLang="es-ES" sz="2000" b="1" dirty="0" err="1">
                <a:solidFill>
                  <a:srgbClr val="0070C0"/>
                </a:solidFill>
              </a:rPr>
              <a:t>Hace</a:t>
            </a:r>
            <a:r>
              <a:rPr lang="en-GB" altLang="es-ES" sz="2000" b="1" dirty="0">
                <a:solidFill>
                  <a:srgbClr val="0070C0"/>
                </a:solidFill>
              </a:rPr>
              <a:t> </a:t>
            </a:r>
            <a:r>
              <a:rPr lang="en-GB" altLang="es-ES" sz="2000" b="1" dirty="0" err="1">
                <a:solidFill>
                  <a:srgbClr val="0070C0"/>
                </a:solidFill>
              </a:rPr>
              <a:t>viento</a:t>
            </a:r>
            <a:endParaRPr lang="en-GB" altLang="es-ES" sz="2000" b="1" dirty="0">
              <a:solidFill>
                <a:srgbClr val="0070C0"/>
              </a:solidFill>
            </a:endParaRPr>
          </a:p>
        </p:txBody>
      </p:sp>
      <p:sp>
        <p:nvSpPr>
          <p:cNvPr id="53255" name="TextBox 22"/>
          <p:cNvSpPr txBox="1">
            <a:spLocks noChangeArrowheads="1"/>
          </p:cNvSpPr>
          <p:nvPr/>
        </p:nvSpPr>
        <p:spPr bwMode="auto">
          <a:xfrm>
            <a:off x="7230666" y="6077020"/>
            <a:ext cx="1884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algn="ctr"/>
            <a:r>
              <a:rPr lang="en-GB" altLang="es-ES" sz="2000" b="1" dirty="0" err="1">
                <a:solidFill>
                  <a:srgbClr val="0070C0"/>
                </a:solidFill>
              </a:rPr>
              <a:t>Hace</a:t>
            </a:r>
            <a:r>
              <a:rPr lang="en-GB" altLang="es-ES" sz="2000" b="1" dirty="0">
                <a:solidFill>
                  <a:srgbClr val="0070C0"/>
                </a:solidFill>
              </a:rPr>
              <a:t> </a:t>
            </a:r>
            <a:r>
              <a:rPr lang="en-GB" altLang="es-ES" sz="2000" b="1" dirty="0" err="1">
                <a:solidFill>
                  <a:srgbClr val="0070C0"/>
                </a:solidFill>
              </a:rPr>
              <a:t>buen</a:t>
            </a:r>
            <a:r>
              <a:rPr lang="en-GB" altLang="es-ES" sz="2000" b="1" dirty="0">
                <a:solidFill>
                  <a:srgbClr val="0070C0"/>
                </a:solidFill>
              </a:rPr>
              <a:t> </a:t>
            </a:r>
            <a:r>
              <a:rPr lang="en-GB" altLang="es-ES" sz="2000" b="1" dirty="0" err="1">
                <a:solidFill>
                  <a:srgbClr val="0070C0"/>
                </a:solidFill>
              </a:rPr>
              <a:t>tiempo</a:t>
            </a:r>
            <a:endParaRPr lang="en-GB" altLang="es-ES" sz="2000" b="1" dirty="0">
              <a:solidFill>
                <a:srgbClr val="0070C0"/>
              </a:solidFill>
            </a:endParaRPr>
          </a:p>
        </p:txBody>
      </p:sp>
      <p:sp>
        <p:nvSpPr>
          <p:cNvPr id="53256" name="TextBox 24"/>
          <p:cNvSpPr txBox="1">
            <a:spLocks noChangeArrowheads="1"/>
          </p:cNvSpPr>
          <p:nvPr/>
        </p:nvSpPr>
        <p:spPr bwMode="auto">
          <a:xfrm>
            <a:off x="371475" y="781050"/>
            <a:ext cx="6985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GB" altLang="es-ES" sz="2400" b="1" dirty="0">
                <a:latin typeface="Gill Sans MT" pitchFamily="34" charset="0"/>
              </a:rPr>
              <a:t>1) </a:t>
            </a:r>
          </a:p>
          <a:p>
            <a:endParaRPr lang="en-GB" altLang="es-ES" sz="2400" b="1" dirty="0">
              <a:latin typeface="Gill Sans MT" pitchFamily="34" charset="0"/>
            </a:endParaRPr>
          </a:p>
          <a:p>
            <a:endParaRPr lang="en-GB" altLang="es-ES" sz="2400" b="1" dirty="0">
              <a:latin typeface="Gill Sans MT" pitchFamily="34" charset="0"/>
            </a:endParaRPr>
          </a:p>
          <a:p>
            <a:r>
              <a:rPr lang="en-GB" altLang="es-ES" sz="2400" b="1" dirty="0">
                <a:latin typeface="Gill Sans MT" pitchFamily="34" charset="0"/>
              </a:rPr>
              <a:t>2)</a:t>
            </a:r>
          </a:p>
          <a:p>
            <a:endParaRPr lang="en-GB" altLang="es-ES" sz="2400" b="1" dirty="0">
              <a:latin typeface="Gill Sans MT" pitchFamily="34" charset="0"/>
            </a:endParaRPr>
          </a:p>
          <a:p>
            <a:endParaRPr lang="en-GB" altLang="es-ES" sz="2400" b="1" dirty="0">
              <a:latin typeface="Gill Sans MT" pitchFamily="34" charset="0"/>
            </a:endParaRPr>
          </a:p>
          <a:p>
            <a:r>
              <a:rPr lang="en-GB" altLang="es-ES" sz="2400" b="1" dirty="0">
                <a:latin typeface="Gill Sans MT" pitchFamily="34" charset="0"/>
              </a:rPr>
              <a:t>3)</a:t>
            </a:r>
          </a:p>
          <a:p>
            <a:endParaRPr lang="en-GB" altLang="es-ES" sz="2400" b="1" dirty="0">
              <a:latin typeface="Gill Sans MT" pitchFamily="34" charset="0"/>
            </a:endParaRPr>
          </a:p>
          <a:p>
            <a:endParaRPr lang="en-GB" altLang="es-ES" sz="2400" b="1" dirty="0">
              <a:latin typeface="Gill Sans MT" pitchFamily="34" charset="0"/>
            </a:endParaRPr>
          </a:p>
          <a:p>
            <a:r>
              <a:rPr lang="en-GB" altLang="es-ES" sz="2400" b="1" dirty="0">
                <a:latin typeface="Gill Sans MT" pitchFamily="34" charset="0"/>
              </a:rPr>
              <a:t>4)</a:t>
            </a:r>
          </a:p>
          <a:p>
            <a:endParaRPr lang="en-GB" altLang="es-ES" sz="2400" b="1" dirty="0">
              <a:latin typeface="Gill Sans MT" pitchFamily="34" charset="0"/>
            </a:endParaRPr>
          </a:p>
          <a:p>
            <a:endParaRPr lang="en-GB" altLang="es-ES" sz="2400" b="1" dirty="0">
              <a:latin typeface="Gill Sans MT" pitchFamily="34" charset="0"/>
            </a:endParaRPr>
          </a:p>
          <a:p>
            <a:r>
              <a:rPr lang="en-GB" altLang="es-ES" sz="2400" b="1" dirty="0">
                <a:latin typeface="Gill Sans MT" pitchFamily="34" charset="0"/>
              </a:rPr>
              <a:t>5</a:t>
            </a:r>
            <a:r>
              <a:rPr lang="en-GB" altLang="es-ES" dirty="0"/>
              <a:t>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50825" y="2038350"/>
            <a:ext cx="6265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8113" y="3146425"/>
            <a:ext cx="6264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38113" y="4246563"/>
            <a:ext cx="6264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8113" y="5437188"/>
            <a:ext cx="6264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71" name="Rectangle 1"/>
          <p:cNvSpPr>
            <a:spLocks noChangeArrowheads="1"/>
          </p:cNvSpPr>
          <p:nvPr/>
        </p:nvSpPr>
        <p:spPr bwMode="auto">
          <a:xfrm>
            <a:off x="3254304" y="104257"/>
            <a:ext cx="55956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s-ES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¡Desafío</a:t>
            </a:r>
            <a:r>
              <a:rPr lang="en-GB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r>
              <a:rPr lang="en-GB" altLang="es-ES" sz="2000" dirty="0">
                <a:solidFill>
                  <a:srgbClr val="FF0000"/>
                </a:solidFill>
              </a:rPr>
              <a:t> - </a:t>
            </a:r>
            <a:r>
              <a:rPr lang="en-GB" altLang="es-ES" dirty="0">
                <a:solidFill>
                  <a:srgbClr val="FF0000"/>
                </a:solidFill>
              </a:rPr>
              <a:t>You COULD add reasons using: </a:t>
            </a:r>
            <a:r>
              <a:rPr lang="en-GB" altLang="es-ES" dirty="0" err="1">
                <a:solidFill>
                  <a:srgbClr val="FF0000"/>
                </a:solidFill>
              </a:rPr>
              <a:t>porque</a:t>
            </a:r>
            <a:endParaRPr lang="en-GB" altLang="es-ES" dirty="0">
              <a:solidFill>
                <a:srgbClr val="FF0000"/>
              </a:solidFill>
            </a:endParaRPr>
          </a:p>
          <a:p>
            <a:r>
              <a:rPr lang="en-GB" altLang="es-ES" dirty="0" err="1">
                <a:solidFill>
                  <a:srgbClr val="FF0000"/>
                </a:solidFill>
              </a:rPr>
              <a:t>Ejemplo</a:t>
            </a:r>
            <a:r>
              <a:rPr lang="en-GB" altLang="es-ES" dirty="0">
                <a:solidFill>
                  <a:srgbClr val="FF0000"/>
                </a:solidFill>
              </a:rPr>
              <a:t>: </a:t>
            </a:r>
            <a:r>
              <a:rPr lang="en-GB" altLang="es-ES" dirty="0" err="1">
                <a:solidFill>
                  <a:srgbClr val="FF0000"/>
                </a:solidFill>
              </a:rPr>
              <a:t>cuando</a:t>
            </a:r>
            <a:r>
              <a:rPr lang="en-GB" altLang="es-ES" dirty="0">
                <a:solidFill>
                  <a:srgbClr val="FF0000"/>
                </a:solidFill>
              </a:rPr>
              <a:t> </a:t>
            </a:r>
            <a:r>
              <a:rPr lang="en-GB" altLang="es-ES" dirty="0" err="1">
                <a:solidFill>
                  <a:srgbClr val="FF0000"/>
                </a:solidFill>
              </a:rPr>
              <a:t>hace</a:t>
            </a:r>
            <a:r>
              <a:rPr lang="en-GB" altLang="es-ES" dirty="0">
                <a:solidFill>
                  <a:srgbClr val="FF0000"/>
                </a:solidFill>
              </a:rPr>
              <a:t> sol y </a:t>
            </a:r>
            <a:r>
              <a:rPr lang="en-GB" altLang="es-ES" dirty="0" err="1">
                <a:solidFill>
                  <a:srgbClr val="FF0000"/>
                </a:solidFill>
              </a:rPr>
              <a:t>calor</a:t>
            </a:r>
            <a:r>
              <a:rPr lang="en-GB" altLang="es-ES" dirty="0">
                <a:solidFill>
                  <a:srgbClr val="FF0000"/>
                </a:solidFill>
              </a:rPr>
              <a:t>, </a:t>
            </a:r>
            <a:r>
              <a:rPr lang="en-GB" altLang="es-ES" dirty="0" err="1">
                <a:solidFill>
                  <a:srgbClr val="FF0000"/>
                </a:solidFill>
              </a:rPr>
              <a:t>voy</a:t>
            </a:r>
            <a:r>
              <a:rPr lang="en-GB" altLang="es-ES" dirty="0">
                <a:solidFill>
                  <a:srgbClr val="FF0000"/>
                </a:solidFill>
              </a:rPr>
              <a:t> a la </a:t>
            </a:r>
            <a:r>
              <a:rPr lang="en-GB" altLang="es-ES" dirty="0" err="1">
                <a:solidFill>
                  <a:srgbClr val="FF0000"/>
                </a:solidFill>
              </a:rPr>
              <a:t>piscina</a:t>
            </a:r>
            <a:r>
              <a:rPr lang="en-GB" altLang="es-ES" dirty="0">
                <a:solidFill>
                  <a:srgbClr val="FF0000"/>
                </a:solidFill>
              </a:rPr>
              <a:t> </a:t>
            </a:r>
            <a:r>
              <a:rPr lang="en-GB" altLang="es-ES" dirty="0" err="1">
                <a:solidFill>
                  <a:srgbClr val="FF0000"/>
                </a:solidFill>
              </a:rPr>
              <a:t>porque</a:t>
            </a:r>
            <a:r>
              <a:rPr lang="en-GB" altLang="es-ES" dirty="0">
                <a:solidFill>
                  <a:srgbClr val="FF0000"/>
                </a:solidFill>
              </a:rPr>
              <a:t> me </a:t>
            </a:r>
            <a:r>
              <a:rPr lang="en-GB" altLang="es-ES" dirty="0" err="1">
                <a:solidFill>
                  <a:srgbClr val="FF0000"/>
                </a:solidFill>
              </a:rPr>
              <a:t>gusta</a:t>
            </a:r>
            <a:r>
              <a:rPr lang="en-GB" altLang="es-ES" dirty="0">
                <a:solidFill>
                  <a:srgbClr val="FF0000"/>
                </a:solidFill>
              </a:rPr>
              <a:t> </a:t>
            </a:r>
            <a:r>
              <a:rPr lang="en-GB" altLang="es-ES" dirty="0" err="1">
                <a:solidFill>
                  <a:srgbClr val="FF0000"/>
                </a:solidFill>
              </a:rPr>
              <a:t>nadar</a:t>
            </a:r>
            <a:r>
              <a:rPr lang="en-GB" altLang="es-ES" dirty="0">
                <a:solidFill>
                  <a:srgbClr val="FF0000"/>
                </a:solidFill>
              </a:rPr>
              <a:t>.</a:t>
            </a:r>
            <a:endParaRPr lang="en-US" altLang="es-ES" dirty="0">
              <a:solidFill>
                <a:srgbClr val="FF0000"/>
              </a:solidFill>
            </a:endParaRPr>
          </a:p>
        </p:txBody>
      </p:sp>
      <p:sp>
        <p:nvSpPr>
          <p:cNvPr id="53272" name="TextBox 2"/>
          <p:cNvSpPr txBox="1">
            <a:spLocks noChangeArrowheads="1"/>
          </p:cNvSpPr>
          <p:nvPr/>
        </p:nvSpPr>
        <p:spPr bwMode="auto">
          <a:xfrm>
            <a:off x="1887538" y="5675313"/>
            <a:ext cx="1382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dirty="0">
                <a:latin typeface="Comic Sans MS" panose="030F0702030302020204" pitchFamily="66" charset="0"/>
              </a:rPr>
              <a:t>YOUR OWN ACTIVITY</a:t>
            </a:r>
          </a:p>
        </p:txBody>
      </p:sp>
      <p:sp>
        <p:nvSpPr>
          <p:cNvPr id="53273" name="TextBox 42"/>
          <p:cNvSpPr txBox="1">
            <a:spLocks noChangeArrowheads="1"/>
          </p:cNvSpPr>
          <p:nvPr/>
        </p:nvSpPr>
        <p:spPr bwMode="auto">
          <a:xfrm>
            <a:off x="4941888" y="5616575"/>
            <a:ext cx="1382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dirty="0">
                <a:latin typeface="Comic Sans MS" panose="030F0702030302020204" pitchFamily="66" charset="0"/>
              </a:rPr>
              <a:t>YOUR OWN ACTIVITY</a:t>
            </a:r>
          </a:p>
        </p:txBody>
      </p:sp>
      <p:sp>
        <p:nvSpPr>
          <p:cNvPr id="53290" name="TextBox 69"/>
          <p:cNvSpPr txBox="1">
            <a:spLocks noChangeArrowheads="1"/>
          </p:cNvSpPr>
          <p:nvPr/>
        </p:nvSpPr>
        <p:spPr bwMode="auto">
          <a:xfrm>
            <a:off x="1887538" y="958645"/>
            <a:ext cx="814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7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3291" name="TextBox 70"/>
          <p:cNvSpPr txBox="1">
            <a:spLocks noChangeArrowheads="1"/>
          </p:cNvSpPr>
          <p:nvPr/>
        </p:nvSpPr>
        <p:spPr bwMode="auto">
          <a:xfrm>
            <a:off x="2139879" y="2051627"/>
            <a:ext cx="812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7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3293" name="TextBox 72"/>
          <p:cNvSpPr txBox="1">
            <a:spLocks noChangeArrowheads="1"/>
          </p:cNvSpPr>
          <p:nvPr/>
        </p:nvSpPr>
        <p:spPr bwMode="auto">
          <a:xfrm>
            <a:off x="2441504" y="4225234"/>
            <a:ext cx="81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7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3294" name="TextBox 73"/>
          <p:cNvSpPr txBox="1">
            <a:spLocks noChangeArrowheads="1"/>
          </p:cNvSpPr>
          <p:nvPr/>
        </p:nvSpPr>
        <p:spPr bwMode="auto">
          <a:xfrm>
            <a:off x="3081338" y="5532438"/>
            <a:ext cx="8128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72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3295" name="TextBox 74"/>
          <p:cNvSpPr txBox="1">
            <a:spLocks noChangeArrowheads="1"/>
          </p:cNvSpPr>
          <p:nvPr/>
        </p:nvSpPr>
        <p:spPr bwMode="auto">
          <a:xfrm>
            <a:off x="-79375" y="1266825"/>
            <a:ext cx="1169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algn="ctr"/>
            <a:r>
              <a:rPr lang="en-GB" altLang="es-ES" sz="2000" b="1" dirty="0" err="1">
                <a:solidFill>
                  <a:srgbClr val="0000FF"/>
                </a:solidFill>
              </a:rPr>
              <a:t>Cuando</a:t>
            </a:r>
            <a:endParaRPr lang="en-GB" altLang="es-ES" sz="2000" b="1" dirty="0">
              <a:solidFill>
                <a:srgbClr val="0000FF"/>
              </a:solidFill>
            </a:endParaRPr>
          </a:p>
        </p:txBody>
      </p:sp>
      <p:sp>
        <p:nvSpPr>
          <p:cNvPr id="54" name="TextBox 74"/>
          <p:cNvSpPr txBox="1">
            <a:spLocks noChangeArrowheads="1"/>
          </p:cNvSpPr>
          <p:nvPr/>
        </p:nvSpPr>
        <p:spPr bwMode="auto">
          <a:xfrm>
            <a:off x="-44450" y="2485736"/>
            <a:ext cx="1169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algn="ctr"/>
            <a:r>
              <a:rPr lang="en-GB" altLang="es-ES" sz="2000" b="1" dirty="0" err="1">
                <a:solidFill>
                  <a:srgbClr val="0000FF"/>
                </a:solidFill>
              </a:rPr>
              <a:t>Cuando</a:t>
            </a:r>
            <a:endParaRPr lang="en-GB" altLang="es-ES" sz="2000" b="1" dirty="0">
              <a:solidFill>
                <a:srgbClr val="0000FF"/>
              </a:solidFill>
            </a:endParaRPr>
          </a:p>
        </p:txBody>
      </p:sp>
      <p:sp>
        <p:nvSpPr>
          <p:cNvPr id="55" name="TextBox 74"/>
          <p:cNvSpPr txBox="1">
            <a:spLocks noChangeArrowheads="1"/>
          </p:cNvSpPr>
          <p:nvPr/>
        </p:nvSpPr>
        <p:spPr bwMode="auto">
          <a:xfrm>
            <a:off x="-30451" y="3648045"/>
            <a:ext cx="1169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algn="ctr"/>
            <a:r>
              <a:rPr lang="en-GB" altLang="es-ES" sz="2000" b="1" dirty="0" err="1">
                <a:solidFill>
                  <a:srgbClr val="0000FF"/>
                </a:solidFill>
              </a:rPr>
              <a:t>Cuando</a:t>
            </a:r>
            <a:endParaRPr lang="en-GB" altLang="es-ES" sz="2000" b="1" dirty="0">
              <a:solidFill>
                <a:srgbClr val="0000FF"/>
              </a:solidFill>
            </a:endParaRPr>
          </a:p>
        </p:txBody>
      </p:sp>
      <p:sp>
        <p:nvSpPr>
          <p:cNvPr id="56" name="TextBox 74"/>
          <p:cNvSpPr txBox="1">
            <a:spLocks noChangeArrowheads="1"/>
          </p:cNvSpPr>
          <p:nvPr/>
        </p:nvSpPr>
        <p:spPr bwMode="auto">
          <a:xfrm>
            <a:off x="-79807" y="4771965"/>
            <a:ext cx="1169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algn="ctr"/>
            <a:r>
              <a:rPr lang="en-GB" altLang="es-ES" sz="2000" b="1" dirty="0" err="1">
                <a:solidFill>
                  <a:srgbClr val="0000FF"/>
                </a:solidFill>
              </a:rPr>
              <a:t>Cuando</a:t>
            </a:r>
            <a:endParaRPr lang="en-GB" altLang="es-ES" sz="2000" b="1" dirty="0">
              <a:solidFill>
                <a:srgbClr val="0000FF"/>
              </a:solidFill>
            </a:endParaRPr>
          </a:p>
        </p:txBody>
      </p:sp>
      <p:sp>
        <p:nvSpPr>
          <p:cNvPr id="57" name="TextBox 74"/>
          <p:cNvSpPr txBox="1">
            <a:spLocks noChangeArrowheads="1"/>
          </p:cNvSpPr>
          <p:nvPr/>
        </p:nvSpPr>
        <p:spPr bwMode="auto">
          <a:xfrm>
            <a:off x="57294" y="5961869"/>
            <a:ext cx="1169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algn="ctr"/>
            <a:r>
              <a:rPr lang="en-GB" altLang="es-ES" sz="2000" b="1" dirty="0" err="1">
                <a:solidFill>
                  <a:srgbClr val="0000FF"/>
                </a:solidFill>
              </a:rPr>
              <a:t>Cuando</a:t>
            </a:r>
            <a:endParaRPr lang="en-GB" altLang="es-ES" sz="2000" b="1" dirty="0">
              <a:solidFill>
                <a:srgbClr val="0000FF"/>
              </a:solidFill>
            </a:endParaRPr>
          </a:p>
        </p:txBody>
      </p:sp>
      <p:pic>
        <p:nvPicPr>
          <p:cNvPr id="58" name="Picture 4" descr="j0233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37" y="1376362"/>
            <a:ext cx="6635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 descr="j0233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7" y="719217"/>
            <a:ext cx="560388" cy="56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" descr="j01361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1740477"/>
            <a:ext cx="68500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bd05216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96" y="2751872"/>
            <a:ext cx="1439212" cy="77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7" descr="j01359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0" y="4311942"/>
            <a:ext cx="1112689" cy="102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 descr="j01359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32" y="3986675"/>
            <a:ext cx="908843" cy="83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60139" y="4814283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Hace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b="1" dirty="0">
                <a:solidFill>
                  <a:srgbClr val="0070C0"/>
                </a:solidFill>
                <a:latin typeface="Comic Sans MS" pitchFamily="66" charset="0"/>
              </a:rPr>
              <a:t>frío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66" name="Picture 5" descr="j0404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25322" y="5783947"/>
            <a:ext cx="833908" cy="6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 descr="j0404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5274693"/>
            <a:ext cx="871536" cy="6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7" descr="j01361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79" y="1102548"/>
            <a:ext cx="107011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102548"/>
            <a:ext cx="1874837" cy="82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" descr="j01359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09" y="2198514"/>
            <a:ext cx="1191094" cy="83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5" descr="bd05216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35" y="2158974"/>
            <a:ext cx="1204842" cy="82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06" y="2189445"/>
            <a:ext cx="1944687" cy="9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9"/>
          <p:cNvSpPr txBox="1">
            <a:spLocks noChangeArrowheads="1"/>
          </p:cNvSpPr>
          <p:nvPr/>
        </p:nvSpPr>
        <p:spPr bwMode="auto">
          <a:xfrm>
            <a:off x="3616397" y="621427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5" name="TextBox 9"/>
          <p:cNvSpPr txBox="1">
            <a:spLocks noChangeArrowheads="1"/>
          </p:cNvSpPr>
          <p:nvPr/>
        </p:nvSpPr>
        <p:spPr bwMode="auto">
          <a:xfrm>
            <a:off x="3986394" y="1844705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76" name="Picture 4" descr="j0233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33" y="3509096"/>
            <a:ext cx="858045" cy="67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97" y="3209955"/>
            <a:ext cx="1981200" cy="94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9"/>
          <p:cNvSpPr txBox="1">
            <a:spLocks noChangeArrowheads="1"/>
          </p:cNvSpPr>
          <p:nvPr/>
        </p:nvSpPr>
        <p:spPr bwMode="auto">
          <a:xfrm>
            <a:off x="2479676" y="2963069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79" name="Picture 8" descr="j040787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74" y="4441543"/>
            <a:ext cx="1343885" cy="8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9"/>
          <p:cNvSpPr txBox="1">
            <a:spLocks noChangeArrowheads="1"/>
          </p:cNvSpPr>
          <p:nvPr/>
        </p:nvSpPr>
        <p:spPr bwMode="auto">
          <a:xfrm>
            <a:off x="4794611" y="4090874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sz="9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81" name="Picture 2" descr="http://images.clipartpanda.com/shopping-clipart-9TREXRjTe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92" y="4368528"/>
            <a:ext cx="1710965" cy="10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j0233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34" y="5783947"/>
            <a:ext cx="1101654" cy="69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2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486400" cy="1143000"/>
          </a:xfrm>
        </p:spPr>
        <p:txBody>
          <a:bodyPr>
            <a:norm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¡</a:t>
            </a:r>
            <a:r>
              <a:rPr lang="es-ES" b="1" dirty="0">
                <a:latin typeface="Comic Sans MS" panose="030F0702030302020204" pitchFamily="66" charset="0"/>
              </a:rPr>
              <a:t>Escuchad!</a:t>
            </a:r>
            <a:endParaRPr lang="es-ES" altLang="es-ES" dirty="0">
              <a:latin typeface="Comic Sans MS" panose="030F0702030302020204" pitchFamily="66" charset="0"/>
            </a:endParaRPr>
          </a:p>
        </p:txBody>
      </p:sp>
      <p:pic>
        <p:nvPicPr>
          <p:cNvPr id="7171" name="Picture 2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535237" cy="212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793" y="3276600"/>
            <a:ext cx="8248650" cy="91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5800" dirty="0">
                <a:solidFill>
                  <a:srgbClr val="FF0000"/>
                </a:solidFill>
                <a:latin typeface="Comic Sans MS" panose="030F0702030302020204" pitchFamily="66" charset="0"/>
              </a:rPr>
              <a:t>¡Escuchad y repetid!</a:t>
            </a:r>
            <a:endParaRPr lang="fr-FR" altLang="es-ES" sz="5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listen and repe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Image result for listen and repe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73" y="4191000"/>
            <a:ext cx="290252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Image result for listen and repea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7" y="4793264"/>
            <a:ext cx="2338243" cy="165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56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14292"/>
              </p:ext>
            </p:extLst>
          </p:nvPr>
        </p:nvGraphicFramePr>
        <p:xfrm>
          <a:off x="152400" y="1143000"/>
          <a:ext cx="8915400" cy="53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algn="l"/>
                      <a:endParaRPr lang="en-GB" sz="28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</a:t>
                      </a:r>
                      <a:r>
                        <a:rPr lang="en-GB" sz="28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</a:t>
                      </a:r>
                    </a:p>
                    <a:p>
                      <a:pPr algn="l"/>
                      <a:r>
                        <a:rPr lang="en-GB" sz="28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weather is nice</a:t>
                      </a:r>
                      <a:endParaRPr lang="en-GB" sz="28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it is</a:t>
                      </a:r>
                    </a:p>
                    <a:p>
                      <a:pPr algn="l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sunny</a:t>
                      </a:r>
                    </a:p>
                    <a:p>
                      <a:pPr algn="l"/>
                      <a:endParaRPr lang="en-GB" sz="28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356">
                <a:tc>
                  <a:txBody>
                    <a:bodyPr/>
                    <a:lstStyle/>
                    <a:p>
                      <a:pPr algn="l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</a:t>
                      </a:r>
                      <a:r>
                        <a:rPr lang="en-GB" sz="28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it </a:t>
                      </a:r>
                    </a:p>
                    <a:p>
                      <a:pPr algn="l"/>
                      <a:r>
                        <a:rPr lang="en-GB" sz="28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windy </a:t>
                      </a:r>
                      <a:r>
                        <a:rPr lang="en-GB" sz="3200" b="0" u="none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+</a:t>
                      </a:r>
                      <a:endParaRPr lang="en-GB" sz="3200" b="0" u="non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it</a:t>
                      </a:r>
                      <a:r>
                        <a:rPr lang="en-GB" sz="28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</a:t>
                      </a:r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 hot</a:t>
                      </a:r>
                    </a:p>
                    <a:p>
                      <a:pPr algn="l"/>
                      <a:endParaRPr lang="en-GB" sz="28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</a:t>
                      </a:r>
                      <a:r>
                        <a:rPr lang="en-GB" sz="28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</a:t>
                      </a:r>
                    </a:p>
                    <a:p>
                      <a:pPr algn="l"/>
                      <a:r>
                        <a:rPr lang="en-GB" sz="28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weather is bad</a:t>
                      </a:r>
                      <a:endParaRPr lang="en-GB" sz="28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28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404">
                <a:tc>
                  <a:txBody>
                    <a:bodyPr/>
                    <a:lstStyle/>
                    <a:p>
                      <a:pPr algn="l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it is hot</a:t>
                      </a: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it 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sunny </a:t>
                      </a:r>
                      <a:r>
                        <a:rPr lang="en-GB" sz="2800" b="0" u="none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+</a:t>
                      </a:r>
                      <a:endParaRPr lang="en-GB" sz="2800" b="0" u="non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sz="28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When it is</a:t>
                      </a:r>
                    </a:p>
                    <a:p>
                      <a:pPr algn="l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cold</a:t>
                      </a:r>
                    </a:p>
                    <a:p>
                      <a:pPr algn="l"/>
                      <a:endParaRPr lang="en-GB" sz="28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37" marR="91437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368" name="TextBox 4"/>
          <p:cNvSpPr txBox="1">
            <a:spLocks noChangeArrowheads="1"/>
          </p:cNvSpPr>
          <p:nvPr/>
        </p:nvSpPr>
        <p:spPr bwMode="auto">
          <a:xfrm>
            <a:off x="-32657" y="26342"/>
            <a:ext cx="86868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algn="ctr"/>
            <a:r>
              <a:rPr lang="en-GB" altLang="es-ES" sz="2400" b="1" u="sng" dirty="0" err="1">
                <a:latin typeface="Comic Sans MS" panose="030F0702030302020204" pitchFamily="66" charset="0"/>
              </a:rPr>
              <a:t>Tres</a:t>
            </a:r>
            <a:r>
              <a:rPr lang="en-GB" altLang="es-ES" sz="2400" b="1" u="sng" dirty="0">
                <a:latin typeface="Comic Sans MS" panose="030F0702030302020204" pitchFamily="66" charset="0"/>
              </a:rPr>
              <a:t> </a:t>
            </a:r>
            <a:r>
              <a:rPr lang="en-GB" altLang="es-ES" sz="2400" b="1" u="sng" dirty="0" err="1">
                <a:latin typeface="Comic Sans MS" panose="030F0702030302020204" pitchFamily="66" charset="0"/>
              </a:rPr>
              <a:t>en</a:t>
            </a:r>
            <a:r>
              <a:rPr lang="en-GB" altLang="es-ES" sz="2400" b="1" u="sng" dirty="0">
                <a:latin typeface="Comic Sans MS" panose="030F0702030302020204" pitchFamily="66" charset="0"/>
              </a:rPr>
              <a:t> </a:t>
            </a:r>
            <a:r>
              <a:rPr lang="en-GB" altLang="es-ES" sz="2400" b="1" u="sng" dirty="0" err="1">
                <a:latin typeface="Comic Sans MS" panose="030F0702030302020204" pitchFamily="66" charset="0"/>
              </a:rPr>
              <a:t>raya</a:t>
            </a:r>
            <a:r>
              <a:rPr lang="en-GB" altLang="es-ES" sz="2400" b="1" dirty="0">
                <a:latin typeface="Comic Sans MS" panose="030F0702030302020204" pitchFamily="66" charset="0"/>
              </a:rPr>
              <a:t>: XOXO </a:t>
            </a:r>
            <a:r>
              <a:rPr lang="en-GB" altLang="es-ES" sz="2000" b="1" dirty="0">
                <a:solidFill>
                  <a:srgbClr val="FF0000"/>
                </a:solidFill>
                <a:latin typeface="Gill Sans MT" pitchFamily="34" charset="0"/>
              </a:rPr>
              <a:t>A) </a:t>
            </a:r>
            <a:r>
              <a:rPr lang="en-GB" altLang="es-ES" sz="2000" b="1" dirty="0" err="1">
                <a:solidFill>
                  <a:srgbClr val="00B0F0"/>
                </a:solidFill>
                <a:latin typeface="Gill Sans MT" pitchFamily="34" charset="0"/>
              </a:rPr>
              <a:t>Cuando</a:t>
            </a:r>
            <a:r>
              <a:rPr lang="en-GB" altLang="es-ES" sz="2000" b="1" dirty="0">
                <a:solidFill>
                  <a:srgbClr val="00B0F0"/>
                </a:solidFill>
                <a:latin typeface="Gill Sans MT" pitchFamily="34" charset="0"/>
              </a:rPr>
              <a:t> </a:t>
            </a:r>
            <a:r>
              <a:rPr lang="en-GB" sz="20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Hace</a:t>
            </a:r>
            <a:r>
              <a:rPr lang="en-GB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2000" b="1" dirty="0">
                <a:solidFill>
                  <a:srgbClr val="00B0F0"/>
                </a:solidFill>
                <a:latin typeface="Comic Sans MS" pitchFamily="66" charset="0"/>
              </a:rPr>
              <a:t>frío, voy al centro </a:t>
            </a:r>
            <a:r>
              <a:rPr lang="es-ES" altLang="en-US" sz="2000" b="1" dirty="0" err="1">
                <a:solidFill>
                  <a:srgbClr val="00B0F0"/>
                </a:solidFill>
                <a:latin typeface="Comic Sans MS" pitchFamily="66" charset="0"/>
              </a:rPr>
              <a:t>commercial</a:t>
            </a:r>
            <a:endParaRPr lang="es-ES" sz="2000" b="1" dirty="0">
              <a:solidFill>
                <a:srgbClr val="00B0F0"/>
              </a:solidFill>
            </a:endParaRPr>
          </a:p>
          <a:p>
            <a:r>
              <a:rPr lang="en-GB" altLang="es-ES" sz="3200" b="1" dirty="0">
                <a:latin typeface="Gill Sans MT" pitchFamily="34" charset="0"/>
              </a:rPr>
              <a:t> </a:t>
            </a:r>
          </a:p>
          <a:p>
            <a:endParaRPr lang="en-GB" sz="3200" b="0" u="none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b="0" u="none" dirty="0">
                <a:solidFill>
                  <a:srgbClr val="FF0000"/>
                </a:solidFill>
                <a:latin typeface="Comic Sans MS" panose="030F0702030302020204" pitchFamily="66" charset="0"/>
              </a:rPr>
              <a:t>A)</a:t>
            </a:r>
            <a:r>
              <a:rPr lang="en-GB" sz="32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When</a:t>
            </a:r>
            <a:r>
              <a:rPr lang="en-GB" sz="32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it</a:t>
            </a:r>
          </a:p>
          <a:p>
            <a:r>
              <a:rPr lang="en-GB" sz="3200" b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 is cold</a:t>
            </a:r>
          </a:p>
          <a:p>
            <a:endParaRPr lang="en-GB" sz="3200" b="0" u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s-ES" sz="3200" b="1" i="1" dirty="0">
              <a:latin typeface="Gill Sans MT" pitchFamily="34" charset="0"/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47" y="1828800"/>
            <a:ext cx="1487487" cy="9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35819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35" y="1828800"/>
            <a:ext cx="1981200" cy="94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019335" cy="96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images.clipartpanda.com/shopping-clipart-9TREXRjTe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53" y="5286813"/>
            <a:ext cx="1710965" cy="10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94803"/>
            <a:ext cx="1874837" cy="82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73" y="3886200"/>
            <a:ext cx="1524000" cy="9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4495800" y="5494803"/>
            <a:ext cx="1382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dirty="0">
                <a:latin typeface="Comic Sans MS" panose="030F0702030302020204" pitchFamily="66" charset="0"/>
              </a:rPr>
              <a:t>YOUR OWN ACTIVITY</a:t>
            </a:r>
          </a:p>
        </p:txBody>
      </p:sp>
      <p:sp>
        <p:nvSpPr>
          <p:cNvPr id="25" name="TextBox 42"/>
          <p:cNvSpPr txBox="1">
            <a:spLocks noChangeArrowheads="1"/>
          </p:cNvSpPr>
          <p:nvPr/>
        </p:nvSpPr>
        <p:spPr bwMode="auto">
          <a:xfrm>
            <a:off x="1713922" y="3877079"/>
            <a:ext cx="1382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r>
              <a:rPr lang="en-US" altLang="es-ES" dirty="0">
                <a:latin typeface="Comic Sans MS" panose="030F0702030302020204" pitchFamily="66" charset="0"/>
              </a:rPr>
              <a:t>YOUR OWN ACTIVITY</a:t>
            </a:r>
          </a:p>
        </p:txBody>
      </p:sp>
    </p:spTree>
    <p:extLst>
      <p:ext uri="{BB962C8B-B14F-4D97-AF65-F5344CB8AC3E}">
        <p14:creationId xmlns:p14="http://schemas.microsoft.com/office/powerpoint/2010/main" val="54500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11446FC8-DAFB-4119-BA57-DA09ED10B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0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solidFill>
                  <a:srgbClr val="3333CC"/>
                </a:solidFill>
              </a:rPr>
              <a:t>¿Qué tiempo hará mañana en España?</a:t>
            </a:r>
          </a:p>
        </p:txBody>
      </p:sp>
      <p:pic>
        <p:nvPicPr>
          <p:cNvPr id="7171" name="Picture 3" descr="weathermap">
            <a:extLst>
              <a:ext uri="{FF2B5EF4-FFF2-40B4-BE49-F238E27FC236}">
                <a16:creationId xmlns:a16="http://schemas.microsoft.com/office/drawing/2014/main" id="{FE954914-EB5B-4190-AF70-10CA4736F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07720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00257_">
            <a:extLst>
              <a:ext uri="{FF2B5EF4-FFF2-40B4-BE49-F238E27FC236}">
                <a16:creationId xmlns:a16="http://schemas.microsoft.com/office/drawing/2014/main" id="{0776AA85-7697-4604-BD5F-F0C16A18B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3959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B21168C4-E9DD-4215-8DEB-8B17EB333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90800"/>
            <a:ext cx="28971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3333CC"/>
                </a:solidFill>
              </a:rPr>
              <a:t>nevará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4D23029E-D846-4054-A9E2-2A02B20F2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86000"/>
            <a:ext cx="31813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3333CC"/>
                </a:solidFill>
              </a:rPr>
              <a:t>Lloverá</a:t>
            </a:r>
          </a:p>
        </p:txBody>
      </p:sp>
      <p:pic>
        <p:nvPicPr>
          <p:cNvPr id="22532" name="Picture 4" descr="AG00503_">
            <a:extLst>
              <a:ext uri="{FF2B5EF4-FFF2-40B4-BE49-F238E27FC236}">
                <a16:creationId xmlns:a16="http://schemas.microsoft.com/office/drawing/2014/main" id="{9A97EA4B-E76C-462F-8382-E8978A467F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446405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A1B0C190-6B24-464F-9A34-95AC6CCD7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2667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3333CC"/>
                </a:solidFill>
              </a:rPr>
              <a:t>Hará sol</a:t>
            </a:r>
          </a:p>
        </p:txBody>
      </p:sp>
      <p:pic>
        <p:nvPicPr>
          <p:cNvPr id="5123" name="Picture 3" descr="AG00433_">
            <a:extLst>
              <a:ext uri="{FF2B5EF4-FFF2-40B4-BE49-F238E27FC236}">
                <a16:creationId xmlns:a16="http://schemas.microsoft.com/office/drawing/2014/main" id="{99719D3A-C7DA-40E9-A61A-58DED46442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953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4038B7B2-CA33-4B8A-8680-568D1DA7D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362200"/>
            <a:ext cx="2895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3333CC"/>
                </a:solidFill>
              </a:rPr>
              <a:t>Hará calor</a:t>
            </a:r>
          </a:p>
        </p:txBody>
      </p:sp>
      <p:pic>
        <p:nvPicPr>
          <p:cNvPr id="24579" name="Picture 3" descr="PE00542_">
            <a:extLst>
              <a:ext uri="{FF2B5EF4-FFF2-40B4-BE49-F238E27FC236}">
                <a16:creationId xmlns:a16="http://schemas.microsoft.com/office/drawing/2014/main" id="{8F6E30B2-E978-4C16-BFE0-8B86C0C4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465137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A3239539-7922-4DD1-B13B-CCC6B9DB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09800"/>
            <a:ext cx="2895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3333CC"/>
                </a:solidFill>
              </a:rPr>
              <a:t>Hará frío</a:t>
            </a:r>
          </a:p>
        </p:txBody>
      </p:sp>
      <p:pic>
        <p:nvPicPr>
          <p:cNvPr id="25603" name="Picture 3" descr="NA00844_">
            <a:extLst>
              <a:ext uri="{FF2B5EF4-FFF2-40B4-BE49-F238E27FC236}">
                <a16:creationId xmlns:a16="http://schemas.microsoft.com/office/drawing/2014/main" id="{B2CC854C-A997-41D9-BA53-529724551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5910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59698785-127F-4AB3-8132-D167A065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09800"/>
            <a:ext cx="3048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3333CC"/>
                </a:solidFill>
              </a:rPr>
              <a:t>Hará viento</a:t>
            </a:r>
          </a:p>
        </p:txBody>
      </p:sp>
      <p:pic>
        <p:nvPicPr>
          <p:cNvPr id="26628" name="Picture 4" descr="j0126670">
            <a:extLst>
              <a:ext uri="{FF2B5EF4-FFF2-40B4-BE49-F238E27FC236}">
                <a16:creationId xmlns:a16="http://schemas.microsoft.com/office/drawing/2014/main" id="{DE5E8DEF-7993-4581-97E3-D9DC53ED7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49688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F492B33E-D61D-4DAC-8269-2D3071856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752600"/>
            <a:ext cx="31242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3333CC"/>
                </a:solidFill>
              </a:rPr>
              <a:t>Hará mal</a:t>
            </a:r>
            <a:r>
              <a:rPr lang="en-GB" altLang="en-US" sz="6600"/>
              <a:t> </a:t>
            </a:r>
            <a:r>
              <a:rPr lang="en-GB" altLang="en-US" sz="6600">
                <a:solidFill>
                  <a:srgbClr val="3333CC"/>
                </a:solidFill>
              </a:rPr>
              <a:t>tiempo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87FBC94-F6CF-4F4C-9C5E-D489289B4BA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990600"/>
            <a:ext cx="4130675" cy="4478338"/>
            <a:chOff x="672" y="624"/>
            <a:chExt cx="2602" cy="2821"/>
          </a:xfrm>
        </p:grpSpPr>
        <p:pic>
          <p:nvPicPr>
            <p:cNvPr id="9220" name="Picture 4" descr="BD06654_">
              <a:extLst>
                <a:ext uri="{FF2B5EF4-FFF2-40B4-BE49-F238E27FC236}">
                  <a16:creationId xmlns:a16="http://schemas.microsoft.com/office/drawing/2014/main" id="{837FA5CB-899D-44B9-A435-EF9CE8D18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720"/>
              <a:ext cx="2307" cy="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 descr="NA01682_">
              <a:extLst>
                <a:ext uri="{FF2B5EF4-FFF2-40B4-BE49-F238E27FC236}">
                  <a16:creationId xmlns:a16="http://schemas.microsoft.com/office/drawing/2014/main" id="{EE427CF9-F632-4047-89B0-5E98CC33D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624"/>
              <a:ext cx="1738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92C11B2B-A9DF-49B9-AE8B-B10960F12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76400"/>
            <a:ext cx="2895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3333CC"/>
                </a:solidFill>
              </a:rPr>
              <a:t>Hará buen tiempo</a:t>
            </a:r>
          </a:p>
        </p:txBody>
      </p:sp>
      <p:pic>
        <p:nvPicPr>
          <p:cNvPr id="28675" name="Picture 3" descr="NA01064_">
            <a:extLst>
              <a:ext uri="{FF2B5EF4-FFF2-40B4-BE49-F238E27FC236}">
                <a16:creationId xmlns:a16="http://schemas.microsoft.com/office/drawing/2014/main" id="{D20E140E-17AD-4FA2-A70E-4738636C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89585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s-ES" altLang="en-US" sz="6600" dirty="0">
                <a:solidFill>
                  <a:srgbClr val="009900"/>
                </a:solidFill>
                <a:latin typeface="Comic Sans MS" pitchFamily="66" charset="0"/>
              </a:rPr>
              <a:t>Hace </a:t>
            </a:r>
            <a:r>
              <a:rPr lang="es-ES" altLang="en-US" sz="6600" dirty="0">
                <a:solidFill>
                  <a:schemeClr val="accent2"/>
                </a:solidFill>
                <a:latin typeface="Comic Sans MS" pitchFamily="66" charset="0"/>
              </a:rPr>
              <a:t>frío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s-ES" alt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s-ES" alt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s-ES" altLang="en-US" dirty="0">
              <a:latin typeface="Comic Sans MS" pitchFamily="66" charset="0"/>
            </a:endParaRPr>
          </a:p>
        </p:txBody>
      </p:sp>
      <p:pic>
        <p:nvPicPr>
          <p:cNvPr id="6148" name="Picture 4" descr="j01359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213"/>
            <a:ext cx="4672012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502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361786F1-FC43-430F-947D-8ED2193AD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057400"/>
            <a:ext cx="2667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3333CC"/>
                </a:solidFill>
              </a:rPr>
              <a:t>Habrá niebla</a:t>
            </a:r>
          </a:p>
        </p:txBody>
      </p:sp>
      <p:pic>
        <p:nvPicPr>
          <p:cNvPr id="29699" name="Picture 3" descr="PH02924J">
            <a:extLst>
              <a:ext uri="{FF2B5EF4-FFF2-40B4-BE49-F238E27FC236}">
                <a16:creationId xmlns:a16="http://schemas.microsoft.com/office/drawing/2014/main" id="{4BDFB022-C9FD-4E5B-93D5-6FCFA926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7475"/>
            <a:ext cx="51054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1C9895D-A428-441D-895D-4287B83D0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3733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3333CC"/>
                </a:solidFill>
              </a:rPr>
              <a:t>Habrá tormenta</a:t>
            </a:r>
          </a:p>
        </p:txBody>
      </p:sp>
      <p:pic>
        <p:nvPicPr>
          <p:cNvPr id="30723" name="Picture 3" descr="NA00536_">
            <a:extLst>
              <a:ext uri="{FF2B5EF4-FFF2-40B4-BE49-F238E27FC236}">
                <a16:creationId xmlns:a16="http://schemas.microsoft.com/office/drawing/2014/main" id="{D48045BD-7605-4C88-9CE0-B67D6B98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3697288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BD13634_">
            <a:extLst>
              <a:ext uri="{FF2B5EF4-FFF2-40B4-BE49-F238E27FC236}">
                <a16:creationId xmlns:a16="http://schemas.microsoft.com/office/drawing/2014/main" id="{F7543B8F-355F-49A6-8A10-083E75677A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0351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C1E4811B-FBBA-4C6D-A8A9-B4998BEAC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05000"/>
            <a:ext cx="3352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6600">
                <a:solidFill>
                  <a:srgbClr val="3333CC"/>
                </a:solidFill>
              </a:rPr>
              <a:t>Estará nublado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32171F2E-0CC5-4A5C-BC8C-CF6C0681FBB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00200"/>
            <a:ext cx="4876800" cy="3416300"/>
            <a:chOff x="288" y="1008"/>
            <a:chExt cx="3072" cy="2152"/>
          </a:xfrm>
        </p:grpSpPr>
        <p:pic>
          <p:nvPicPr>
            <p:cNvPr id="13316" name="Picture 4" descr="SY00639_">
              <a:extLst>
                <a:ext uri="{FF2B5EF4-FFF2-40B4-BE49-F238E27FC236}">
                  <a16:creationId xmlns:a16="http://schemas.microsoft.com/office/drawing/2014/main" id="{18F29B58-EF81-4E9A-A9C3-66F16B5E6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536"/>
              <a:ext cx="2448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5" descr="SY00639_">
              <a:extLst>
                <a:ext uri="{FF2B5EF4-FFF2-40B4-BE49-F238E27FC236}">
                  <a16:creationId xmlns:a16="http://schemas.microsoft.com/office/drawing/2014/main" id="{C1E145DE-1F5F-4BB7-AE71-44D483C24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08"/>
              <a:ext cx="2288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>
            <a:extLst>
              <a:ext uri="{FF2B5EF4-FFF2-40B4-BE49-F238E27FC236}">
                <a16:creationId xmlns:a16="http://schemas.microsoft.com/office/drawing/2014/main" id="{2246E82D-EE79-49D0-A6FA-357BD5CEC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73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/>
              <a:t>Hará sol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4CC8874-F5F9-41B1-A074-B81AC7E7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15888"/>
            <a:ext cx="446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It will be sunny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24E0ED21-BC7F-4ABE-98A9-3C18B8773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2987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Hará frío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333434C6-0098-450C-9240-264BF83A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20713"/>
            <a:ext cx="3455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It will be cold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35DF7C1B-EBD1-4831-A518-7EFFACF4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2987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Hará calor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262C99BB-EAA0-42BC-B0E4-2AE3B8699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196975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It will be hot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4109B08A-BF49-494A-A064-837B40AA2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2916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Hará viento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FA43B6D6-E9BA-439C-B13D-0FD5EA480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844675"/>
            <a:ext cx="3313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It will be windy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BBAAB700-93EA-4D55-8347-6D36A6BB5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0938"/>
            <a:ext cx="2124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Nevará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E0326F20-B017-47D8-ADD9-BC6CF403C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420938"/>
            <a:ext cx="3097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It will snow</a:t>
            </a:r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8F59A24A-C8EC-4687-8BD2-D5D13A111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4175"/>
            <a:ext cx="1979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Lloverá </a:t>
            </a:r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65D40F26-ABC7-47EA-9DAF-97744F16F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24175"/>
            <a:ext cx="3529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It will rain</a:t>
            </a:r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D3111FAA-A846-4320-993B-3335794D8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0438"/>
            <a:ext cx="3348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Estará nublado</a:t>
            </a:r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5B2D763F-8638-4AEA-9B90-A26D9E26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500438"/>
            <a:ext cx="3529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It will be cloudy</a:t>
            </a:r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A6F2E6CD-B35F-4C78-8B0B-980B6DC3B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5263"/>
            <a:ext cx="3563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Habrá tormenta</a:t>
            </a:r>
          </a:p>
        </p:txBody>
      </p:sp>
      <p:sp>
        <p:nvSpPr>
          <p:cNvPr id="33812" name="Text Box 20">
            <a:extLst>
              <a:ext uri="{FF2B5EF4-FFF2-40B4-BE49-F238E27FC236}">
                <a16:creationId xmlns:a16="http://schemas.microsoft.com/office/drawing/2014/main" id="{3BD1703A-4BCB-4364-8206-F5B23BC75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076700"/>
            <a:ext cx="3889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It will be stormy</a:t>
            </a:r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1A60E03A-1A62-4010-9E84-221218A59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81525"/>
            <a:ext cx="341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Habrá niebla</a:t>
            </a:r>
          </a:p>
        </p:txBody>
      </p:sp>
      <p:sp>
        <p:nvSpPr>
          <p:cNvPr id="33814" name="Text Box 22">
            <a:extLst>
              <a:ext uri="{FF2B5EF4-FFF2-40B4-BE49-F238E27FC236}">
                <a16:creationId xmlns:a16="http://schemas.microsoft.com/office/drawing/2014/main" id="{1ADDFAC9-3238-4129-9796-72EA9891B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581525"/>
            <a:ext cx="3889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It will be foggy</a:t>
            </a:r>
          </a:p>
        </p:txBody>
      </p:sp>
      <p:sp>
        <p:nvSpPr>
          <p:cNvPr id="33815" name="Text Box 23">
            <a:extLst>
              <a:ext uri="{FF2B5EF4-FFF2-40B4-BE49-F238E27FC236}">
                <a16:creationId xmlns:a16="http://schemas.microsoft.com/office/drawing/2014/main" id="{485029E6-4440-432C-8589-A9BBA09A8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788"/>
            <a:ext cx="3851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Hará mal tiempo</a:t>
            </a:r>
          </a:p>
        </p:txBody>
      </p:sp>
      <p:sp>
        <p:nvSpPr>
          <p:cNvPr id="33816" name="Text Box 24">
            <a:extLst>
              <a:ext uri="{FF2B5EF4-FFF2-40B4-BE49-F238E27FC236}">
                <a16:creationId xmlns:a16="http://schemas.microsoft.com/office/drawing/2014/main" id="{7E2B927B-2CEB-4C54-B8E3-27AA8E638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157788"/>
            <a:ext cx="5219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It will be bad (weather)</a:t>
            </a:r>
          </a:p>
        </p:txBody>
      </p:sp>
      <p:sp>
        <p:nvSpPr>
          <p:cNvPr id="33817" name="Text Box 25">
            <a:extLst>
              <a:ext uri="{FF2B5EF4-FFF2-40B4-BE49-F238E27FC236}">
                <a16:creationId xmlns:a16="http://schemas.microsoft.com/office/drawing/2014/main" id="{5FB7CB2B-263A-43D9-942A-7ADBE291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6925"/>
            <a:ext cx="3851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Hará buen tiempo</a:t>
            </a:r>
          </a:p>
        </p:txBody>
      </p:sp>
      <p:sp>
        <p:nvSpPr>
          <p:cNvPr id="33818" name="Text Box 26">
            <a:extLst>
              <a:ext uri="{FF2B5EF4-FFF2-40B4-BE49-F238E27FC236}">
                <a16:creationId xmlns:a16="http://schemas.microsoft.com/office/drawing/2014/main" id="{7DD784B6-6469-46C5-81E7-2BFBB0F88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876925"/>
            <a:ext cx="5292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/>
              <a:t>It will be good (weather)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/>
      <p:bldP spid="33807" grpId="0"/>
      <p:bldP spid="33808" grpId="0"/>
      <p:bldP spid="33810" grpId="0"/>
      <p:bldP spid="33811" grpId="0"/>
      <p:bldP spid="33812" grpId="0"/>
      <p:bldP spid="33813" grpId="0"/>
      <p:bldP spid="33814" grpId="0"/>
      <p:bldP spid="33815" grpId="0"/>
      <p:bldP spid="33816" grpId="0"/>
      <p:bldP spid="33817" grpId="0"/>
      <p:bldP spid="338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>
            <a:extLst>
              <a:ext uri="{FF2B5EF4-FFF2-40B4-BE49-F238E27FC236}">
                <a16:creationId xmlns:a16="http://schemas.microsoft.com/office/drawing/2014/main" id="{70797039-6D20-438F-AD0E-0A0A298E4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765175"/>
            <a:ext cx="5184775" cy="29511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ECFF"/>
          </a:solidFill>
          <a:ln w="9525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4000">
                <a:latin typeface="Tahoma" panose="020B0604030504040204" pitchFamily="34" charset="0"/>
              </a:rPr>
              <a:t>Y tú. ¿Qué harás mañana?</a:t>
            </a:r>
          </a:p>
        </p:txBody>
      </p:sp>
      <p:pic>
        <p:nvPicPr>
          <p:cNvPr id="16387" name="Picture 5" descr="MCj03967140000[1]">
            <a:extLst>
              <a:ext uri="{FF2B5EF4-FFF2-40B4-BE49-F238E27FC236}">
                <a16:creationId xmlns:a16="http://schemas.microsoft.com/office/drawing/2014/main" id="{842C6E42-92A8-4BF3-B74E-CD7EED72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182721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s-ES" altLang="en-US" sz="6600" dirty="0">
                <a:solidFill>
                  <a:srgbClr val="008000"/>
                </a:solidFill>
                <a:latin typeface="Comic Sans MS" pitchFamily="66" charset="0"/>
              </a:rPr>
              <a:t>Hace </a:t>
            </a:r>
            <a:r>
              <a:rPr lang="es-ES" altLang="en-US" sz="6600" dirty="0">
                <a:solidFill>
                  <a:schemeClr val="accent2"/>
                </a:solidFill>
                <a:latin typeface="Comic Sans MS" pitchFamily="66" charset="0"/>
              </a:rPr>
              <a:t>calor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s-ES" altLang="en-US" dirty="0"/>
          </a:p>
          <a:p>
            <a:pPr eaLnBrk="1" hangingPunct="1">
              <a:buFontTx/>
              <a:buNone/>
            </a:pPr>
            <a:endParaRPr lang="es-ES" altLang="en-US" dirty="0"/>
          </a:p>
          <a:p>
            <a:pPr eaLnBrk="1" hangingPunct="1">
              <a:buFontTx/>
              <a:buNone/>
            </a:pPr>
            <a:endParaRPr lang="es-ES" altLang="en-US" dirty="0"/>
          </a:p>
        </p:txBody>
      </p:sp>
      <p:pic>
        <p:nvPicPr>
          <p:cNvPr id="8196" name="Picture 4" descr="j01361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4672012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h0044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338262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04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s-ES" altLang="en-US" sz="6600" dirty="0">
                <a:solidFill>
                  <a:srgbClr val="009900"/>
                </a:solidFill>
                <a:latin typeface="Comic Sans MS" pitchFamily="66" charset="0"/>
              </a:rPr>
              <a:t>Hace </a:t>
            </a:r>
            <a:r>
              <a:rPr lang="es-ES" altLang="en-US" sz="6600" dirty="0">
                <a:solidFill>
                  <a:schemeClr val="accent2"/>
                </a:solidFill>
                <a:latin typeface="Comic Sans MS" pitchFamily="66" charset="0"/>
              </a:rPr>
              <a:t>sol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s-ES" altLang="en-US" dirty="0"/>
          </a:p>
          <a:p>
            <a:pPr eaLnBrk="1" hangingPunct="1">
              <a:buFontTx/>
              <a:buNone/>
            </a:pPr>
            <a:endParaRPr lang="es-ES" altLang="en-US" dirty="0"/>
          </a:p>
          <a:p>
            <a:pPr eaLnBrk="1" hangingPunct="1">
              <a:buFontTx/>
              <a:buNone/>
            </a:pPr>
            <a:endParaRPr lang="es-ES" altLang="en-US" dirty="0"/>
          </a:p>
        </p:txBody>
      </p:sp>
      <p:pic>
        <p:nvPicPr>
          <p:cNvPr id="10244" name="Picture 4" descr="j0233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42068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8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s-ES" altLang="en-US" sz="6600" dirty="0">
                <a:solidFill>
                  <a:srgbClr val="009900"/>
                </a:solidFill>
                <a:latin typeface="Comic Sans MS" pitchFamily="66" charset="0"/>
              </a:rPr>
              <a:t>Hace </a:t>
            </a:r>
            <a:r>
              <a:rPr lang="es-ES" altLang="en-US" sz="6600" dirty="0">
                <a:solidFill>
                  <a:schemeClr val="accent2"/>
                </a:solidFill>
                <a:latin typeface="Comic Sans MS" pitchFamily="66" charset="0"/>
              </a:rPr>
              <a:t>viento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s-ES" altLang="en-US" dirty="0"/>
          </a:p>
          <a:p>
            <a:pPr eaLnBrk="1" hangingPunct="1">
              <a:buFontTx/>
              <a:buNone/>
            </a:pPr>
            <a:endParaRPr lang="es-ES" altLang="en-US" dirty="0"/>
          </a:p>
        </p:txBody>
      </p:sp>
      <p:pic>
        <p:nvPicPr>
          <p:cNvPr id="14342" name="Picture 6" descr="bd0521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70683"/>
            <a:ext cx="3875087" cy="288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j03651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84538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Antonio\320,000 Imágenes\Content - 25KV1\Weather\HURRL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68" y="1655763"/>
            <a:ext cx="23256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6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s-ES" altLang="en-US" sz="6600" dirty="0">
                <a:solidFill>
                  <a:srgbClr val="009900"/>
                </a:solidFill>
                <a:latin typeface="Comic Sans MS" pitchFamily="66" charset="0"/>
              </a:rPr>
              <a:t>Hace </a:t>
            </a:r>
            <a:r>
              <a:rPr lang="es-ES" altLang="en-US" sz="6600" dirty="0">
                <a:solidFill>
                  <a:schemeClr val="accent2"/>
                </a:solidFill>
                <a:latin typeface="Comic Sans MS" pitchFamily="66" charset="0"/>
              </a:rPr>
              <a:t>buen tiempo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001000" cy="4068763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s-ES" alt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s-ES" alt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s-ES" altLang="en-US" dirty="0">
              <a:latin typeface="Comic Sans MS" pitchFamily="66" charset="0"/>
            </a:endParaRPr>
          </a:p>
        </p:txBody>
      </p:sp>
      <p:pic>
        <p:nvPicPr>
          <p:cNvPr id="22533" name="Picture 5" descr="j0404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76555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95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s-ES" altLang="en-US" sz="6600" dirty="0">
                <a:solidFill>
                  <a:srgbClr val="009900"/>
                </a:solidFill>
                <a:latin typeface="Comic Sans MS" pitchFamily="66" charset="0"/>
              </a:rPr>
              <a:t>Hace </a:t>
            </a:r>
            <a:r>
              <a:rPr lang="es-ES" altLang="en-US" sz="6600" dirty="0">
                <a:solidFill>
                  <a:schemeClr val="accent2"/>
                </a:solidFill>
                <a:latin typeface="Comic Sans MS" pitchFamily="66" charset="0"/>
              </a:rPr>
              <a:t>mal tiempo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s-ES" alt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s-ES" alt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s-ES" altLang="en-US" dirty="0">
              <a:latin typeface="Comic Sans MS" pitchFamily="66" charset="0"/>
            </a:endParaRPr>
          </a:p>
        </p:txBody>
      </p:sp>
      <p:pic>
        <p:nvPicPr>
          <p:cNvPr id="24582" name="Picture 6" descr="j04078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5626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53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n-US" sz="6600" dirty="0">
                <a:latin typeface="Comic Sans MS" pitchFamily="66" charset="0"/>
              </a:rPr>
              <a:t>¿</a:t>
            </a:r>
            <a:r>
              <a:rPr lang="es-ES" altLang="en-US" sz="6600" dirty="0" err="1">
                <a:latin typeface="Comic Sans MS" pitchFamily="66" charset="0"/>
              </a:rPr>
              <a:t>Qu</a:t>
            </a:r>
            <a:r>
              <a:rPr lang="en-US" altLang="en-US" sz="6600" dirty="0">
                <a:latin typeface="Comic Sans MS" pitchFamily="66" charset="0"/>
              </a:rPr>
              <a:t>é</a:t>
            </a:r>
            <a:r>
              <a:rPr lang="es-ES" altLang="en-US" sz="6600" dirty="0">
                <a:latin typeface="Comic Sans MS" pitchFamily="66" charset="0"/>
              </a:rPr>
              <a:t> </a:t>
            </a:r>
            <a:r>
              <a:rPr lang="es-ES" altLang="en-US" sz="6600" dirty="0">
                <a:solidFill>
                  <a:schemeClr val="accent2"/>
                </a:solidFill>
                <a:latin typeface="Comic Sans MS" pitchFamily="66" charset="0"/>
              </a:rPr>
              <a:t>tiempo</a:t>
            </a:r>
            <a:r>
              <a:rPr lang="es-ES" altLang="en-US" sz="6600" dirty="0">
                <a:latin typeface="Comic Sans MS" pitchFamily="66" charset="0"/>
              </a:rPr>
              <a:t> </a:t>
            </a:r>
            <a:r>
              <a:rPr lang="es-ES" altLang="en-US" sz="6600" dirty="0">
                <a:solidFill>
                  <a:srgbClr val="008000"/>
                </a:solidFill>
                <a:latin typeface="Comic Sans MS" pitchFamily="66" charset="0"/>
              </a:rPr>
              <a:t>hace</a:t>
            </a:r>
            <a:r>
              <a:rPr lang="es-ES" altLang="en-US" sz="6600" dirty="0">
                <a:latin typeface="Comic Sans MS" pitchFamily="66" charset="0"/>
              </a:rPr>
              <a:t>?</a:t>
            </a:r>
          </a:p>
        </p:txBody>
      </p:sp>
      <p:pic>
        <p:nvPicPr>
          <p:cNvPr id="4099" name="Picture 4" descr="j02335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156686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j04078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6250"/>
            <a:ext cx="23764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bd05216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4200148"/>
            <a:ext cx="2919413" cy="217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j01359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44899"/>
            <a:ext cx="29797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257382"/>
            <a:ext cx="2017073" cy="202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j013619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92" y="3644899"/>
            <a:ext cx="239760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9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695</Words>
  <Application>Microsoft Office PowerPoint</Application>
  <PresentationFormat>On-screen Show (4:3)</PresentationFormat>
  <Paragraphs>270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Comic Sans MS</vt:lpstr>
      <vt:lpstr>Gill Sans MT</vt:lpstr>
      <vt:lpstr>Tahoma</vt:lpstr>
      <vt:lpstr>Times New Roman</vt:lpstr>
      <vt:lpstr>Office Theme</vt:lpstr>
      <vt:lpstr>Objectivo: Hablar del tiempo</vt:lpstr>
      <vt:lpstr>¡Escuchad!</vt:lpstr>
      <vt:lpstr>Hace frío </vt:lpstr>
      <vt:lpstr>Hace calor</vt:lpstr>
      <vt:lpstr>Hace sol</vt:lpstr>
      <vt:lpstr>Hace viento </vt:lpstr>
      <vt:lpstr>Hace buen tiempo</vt:lpstr>
      <vt:lpstr>Hace mal tiempo</vt:lpstr>
      <vt:lpstr>¿Qué tiempo hace?</vt:lpstr>
      <vt:lpstr>PowerPoint Presentation</vt:lpstr>
      <vt:lpstr>PowerPoint Presentation</vt:lpstr>
      <vt:lpstr>PowerPoint Presentation</vt:lpstr>
      <vt:lpstr>Cuando</vt:lpstr>
      <vt:lpstr>Cuando</vt:lpstr>
      <vt:lpstr>Cuando</vt:lpstr>
      <vt:lpstr>Cuando </vt:lpstr>
      <vt:lpstr>Cuando</vt:lpstr>
      <vt:lpstr>cuando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Objectivo:</dc:title>
  <dc:creator>user</dc:creator>
  <cp:lastModifiedBy>5G</cp:lastModifiedBy>
  <cp:revision>64</cp:revision>
  <dcterms:created xsi:type="dcterms:W3CDTF">2017-06-23T10:45:18Z</dcterms:created>
  <dcterms:modified xsi:type="dcterms:W3CDTF">2025-10-16T09:57:22Z</dcterms:modified>
</cp:coreProperties>
</file>