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9efb3b2aa1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9efb3b2aa1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9efb3b2aa1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9efb3b2aa1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9efb3b2aa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9efb3b2aa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9efb3b2aa1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29efb3b2aa1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9efb3b2aa1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29efb3b2aa1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9efb3b2aa1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29efb3b2aa1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Migration to Spain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020"/>
              <a:t>Map of foreign population distribution in Spain (Spanish Census, 2023)</a:t>
            </a:r>
            <a:endParaRPr sz="2020"/>
          </a:p>
        </p:txBody>
      </p:sp>
      <p:pic>
        <p:nvPicPr>
          <p:cNvPr id="61" name="Google Shape;61;p14"/>
          <p:cNvPicPr preferRelativeResize="0"/>
          <p:nvPr/>
        </p:nvPicPr>
        <p:blipFill rotWithShape="1">
          <a:blip r:embed="rId3">
            <a:alphaModFix/>
          </a:blip>
          <a:srcRect b="0" l="0" r="0" t="12010"/>
          <a:stretch/>
        </p:blipFill>
        <p:spPr>
          <a:xfrm>
            <a:off x="500500" y="1476525"/>
            <a:ext cx="4270500" cy="3362175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/>
          <p:nvPr/>
        </p:nvSpPr>
        <p:spPr>
          <a:xfrm>
            <a:off x="5121075" y="1182800"/>
            <a:ext cx="4036200" cy="24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The three provinces with most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foreign nationals in Spain </a:t>
            </a:r>
            <a:r>
              <a:rPr b="1" lang="en" sz="1800" u="sng">
                <a:solidFill>
                  <a:schemeClr val="dk2"/>
                </a:solidFill>
              </a:rPr>
              <a:t>in 2023 </a:t>
            </a:r>
            <a:r>
              <a:rPr lang="en" sz="1800">
                <a:solidFill>
                  <a:schemeClr val="dk2"/>
                </a:solidFill>
              </a:rPr>
              <a:t>are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AutoNum type="arabicParenR"/>
            </a:pPr>
            <a:r>
              <a:rPr lang="en" sz="1800">
                <a:solidFill>
                  <a:schemeClr val="dk2"/>
                </a:solidFill>
              </a:rPr>
              <a:t>Madrid (Capital of Spain)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AutoNum type="arabicParenR"/>
            </a:pPr>
            <a:r>
              <a:rPr lang="en" sz="1800">
                <a:solidFill>
                  <a:schemeClr val="dk2"/>
                </a:solidFill>
              </a:rPr>
              <a:t>Barcelona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AutoNum type="arabicParenR"/>
            </a:pPr>
            <a:r>
              <a:rPr lang="en" sz="1800">
                <a:solidFill>
                  <a:schemeClr val="dk2"/>
                </a:solidFill>
              </a:rPr>
              <a:t>Alicante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Thaneeya lived in Madrid, which is </a:t>
            </a:r>
            <a:r>
              <a:rPr b="1" lang="en" sz="1800" u="sng">
                <a:solidFill>
                  <a:schemeClr val="dk2"/>
                </a:solidFill>
              </a:rPr>
              <a:t>now</a:t>
            </a:r>
            <a:r>
              <a:rPr lang="en" sz="1800">
                <a:solidFill>
                  <a:schemeClr val="dk2"/>
                </a:solidFill>
              </a:rPr>
              <a:t> the biggest province with foreigner nationals 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Different motives of immigrations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Migration in Spain (Migration Institute of Spain, 2023) 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4" name="Google Shape;7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5425" y="1152475"/>
            <a:ext cx="5663900" cy="347905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6"/>
          <p:cNvSpPr txBox="1"/>
          <p:nvPr/>
        </p:nvSpPr>
        <p:spPr>
          <a:xfrm>
            <a:off x="6265650" y="1233150"/>
            <a:ext cx="240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Thaneeya’s arrival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in Spain is for education, which is for a nonprofit residence. This trend was very high </a:t>
            </a:r>
            <a:r>
              <a:rPr b="1" lang="en" sz="1800" u="sng">
                <a:solidFill>
                  <a:schemeClr val="dk2"/>
                </a:solidFill>
              </a:rPr>
              <a:t>in 2009</a:t>
            </a:r>
            <a:r>
              <a:rPr lang="en" sz="1800">
                <a:solidFill>
                  <a:schemeClr val="dk2"/>
                </a:solidFill>
              </a:rPr>
              <a:t> and dropped to a third </a:t>
            </a:r>
            <a:r>
              <a:rPr b="1" lang="en" sz="1800" u="sng">
                <a:solidFill>
                  <a:schemeClr val="dk2"/>
                </a:solidFill>
              </a:rPr>
              <a:t>by 2021.</a:t>
            </a:r>
            <a:endParaRPr b="1" sz="1800" u="sng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the landscape of students who immigrate to study in Spain (at Higher Education Level) in 2022/2023?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50">
                <a:solidFill>
                  <a:srgbClr val="0F2741"/>
                </a:solidFill>
                <a:highlight>
                  <a:srgbClr val="FFFFFF"/>
                </a:highlight>
              </a:rPr>
              <a:t>Number of foreign students enrolled in higher education degrees in Spain in the academic year 2022/2023, by origin (Statista, 2023)</a:t>
            </a:r>
            <a:endParaRPr/>
          </a:p>
        </p:txBody>
      </p:sp>
      <p:pic>
        <p:nvPicPr>
          <p:cNvPr id="86" name="Google Shape;86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9000" y="1325649"/>
            <a:ext cx="5313951" cy="355115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8"/>
          <p:cNvSpPr txBox="1"/>
          <p:nvPr/>
        </p:nvSpPr>
        <p:spPr>
          <a:xfrm>
            <a:off x="6131775" y="1286700"/>
            <a:ext cx="3039000" cy="434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In 2022/2023 academic year, the majority of students are from the EU-28 (member of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European Unions), followed by: Latin Americans (because they speak Spanish); Asia and Oceania; North Africa (because it is close to Spain, especially Morocco); rest of Europe (Eastern Europe such as former USSR and the UK); rest of Africa; USA 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Proportion of </a:t>
            </a:r>
            <a:r>
              <a:rPr lang="en" sz="2000">
                <a:solidFill>
                  <a:srgbClr val="0F2741"/>
                </a:solidFill>
                <a:highlight>
                  <a:srgbClr val="FFFFFF"/>
                </a:highlight>
              </a:rPr>
              <a:t>foreign students enrolled in higher education degrees in </a:t>
            </a:r>
            <a:r>
              <a:rPr lang="en" sz="2050">
                <a:solidFill>
                  <a:srgbClr val="0F2741"/>
                </a:solidFill>
                <a:highlight>
                  <a:srgbClr val="FFFFFF"/>
                </a:highlight>
              </a:rPr>
              <a:t>Spain in the academic year 2022/2023, by origin (statista, 2023)</a:t>
            </a:r>
            <a:endParaRPr/>
          </a:p>
        </p:txBody>
      </p:sp>
      <p:pic>
        <p:nvPicPr>
          <p:cNvPr id="93" name="Google Shape;93;p19" title="Chart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11152" y="1272975"/>
            <a:ext cx="5963472" cy="3687401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9"/>
          <p:cNvSpPr txBox="1"/>
          <p:nvPr/>
        </p:nvSpPr>
        <p:spPr>
          <a:xfrm>
            <a:off x="6624250" y="2931325"/>
            <a:ext cx="1854900" cy="12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Thaneeya is from Asia, which is </a:t>
            </a:r>
            <a:r>
              <a:rPr b="1" lang="en" u="sng">
                <a:solidFill>
                  <a:schemeClr val="dk2"/>
                </a:solidFill>
              </a:rPr>
              <a:t>now</a:t>
            </a:r>
            <a:r>
              <a:rPr lang="en">
                <a:solidFill>
                  <a:schemeClr val="dk2"/>
                </a:solidFill>
              </a:rPr>
              <a:t> the third biggest group of students who come to study in Spanish Universities.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