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Roboto"/>
      <p:regular r:id="rId24"/>
      <p:bold r:id="rId25"/>
      <p:italic r:id="rId26"/>
      <p:boldItalic r:id="rId27"/>
    </p:embeddedFont>
    <p:embeddedFont>
      <p:font typeface="Lato"/>
      <p:regular r:id="rId28"/>
      <p:bold r:id="rId29"/>
      <p:italic r:id="rId30"/>
      <p:boldItalic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6" roundtripDataSignature="AMtx7mghdHl8NUfnYINjpsvksAj+f9oL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obo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Lato-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de3c91e945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de3c91e94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de3c91e94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de3c91e94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e3c91e94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e3c91e94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e3c91e94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de3c91e94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e3c91e94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e3c91e94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de3c91e945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de3c91e945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de3c91e94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de3c91e94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e3c91e945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de3c91e94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de3c91e94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de3c91e94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g2de3c91e945_0_5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g2de3c91e945_0_53"/>
          <p:cNvGrpSpPr/>
          <p:nvPr/>
        </p:nvGrpSpPr>
        <p:grpSpPr>
          <a:xfrm>
            <a:off x="830392" y="1191256"/>
            <a:ext cx="745763" cy="45826"/>
            <a:chOff x="4580561" y="2589004"/>
            <a:chExt cx="1064464" cy="25200"/>
          </a:xfrm>
        </p:grpSpPr>
        <p:sp>
          <p:nvSpPr>
            <p:cNvPr id="12" name="Google Shape;12;g2de3c91e945_0_5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g2de3c91e945_0_5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g2de3c91e945_0_5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g2de3c91e945_0_5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g2de3c91e945_0_5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2de3c91e945_0_117"/>
          <p:cNvGrpSpPr/>
          <p:nvPr/>
        </p:nvGrpSpPr>
        <p:grpSpPr>
          <a:xfrm>
            <a:off x="830392" y="4169130"/>
            <a:ext cx="745763" cy="45826"/>
            <a:chOff x="4580561" y="2589004"/>
            <a:chExt cx="1064464" cy="25200"/>
          </a:xfrm>
        </p:grpSpPr>
        <p:sp>
          <p:nvSpPr>
            <p:cNvPr id="75" name="Google Shape;75;g2de3c91e945_0_11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de3c91e945_0_11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g2de3c91e945_0_117"/>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g2de3c91e945_0_117"/>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g2de3c91e945_0_1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g2de3c91e945_0_1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 point">
    <p:spTree>
      <p:nvGrpSpPr>
        <p:cNvPr id="82" name="Shape 82"/>
        <p:cNvGrpSpPr/>
        <p:nvPr/>
      </p:nvGrpSpPr>
      <p:grpSpPr>
        <a:xfrm>
          <a:off x="0" y="0"/>
          <a:ext cx="0" cy="0"/>
          <a:chOff x="0" y="0"/>
          <a:chExt cx="0" cy="0"/>
        </a:xfrm>
      </p:grpSpPr>
      <p:sp>
        <p:nvSpPr>
          <p:cNvPr id="83" name="Google Shape;83;g2de3c91e945_0_1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90000"/>
              </a:lnSpc>
              <a:spcBef>
                <a:spcPts val="0"/>
              </a:spcBef>
              <a:spcAft>
                <a:spcPts val="0"/>
              </a:spcAft>
              <a:buClr>
                <a:srgbClr val="262626"/>
              </a:buClr>
              <a:buSzPts val="4800"/>
              <a:buFont typeface="Century Gothic"/>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4" name="Google Shape;84;g2de3c91e945_0_1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1pPr>
            <a:lvl2pPr indent="0" lvl="1"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2pPr>
            <a:lvl3pPr indent="0" lvl="2"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3pPr>
            <a:lvl4pPr indent="0" lvl="3"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4pPr>
            <a:lvl5pPr indent="0" lvl="4"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5pPr>
            <a:lvl6pPr indent="0" lvl="5"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6pPr>
            <a:lvl7pPr indent="0" lvl="6"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7pPr>
            <a:lvl8pPr indent="0" lvl="7"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8pPr>
            <a:lvl9pPr indent="0" lvl="8"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g2de3c91e945_0_61"/>
          <p:cNvGrpSpPr/>
          <p:nvPr/>
        </p:nvGrpSpPr>
        <p:grpSpPr>
          <a:xfrm>
            <a:off x="830392" y="1191256"/>
            <a:ext cx="745763" cy="45826"/>
            <a:chOff x="4580561" y="2589004"/>
            <a:chExt cx="1064464" cy="25200"/>
          </a:xfrm>
        </p:grpSpPr>
        <p:sp>
          <p:nvSpPr>
            <p:cNvPr id="19" name="Google Shape;19;g2de3c91e945_0_6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2de3c91e945_0_6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g2de3c91e945_0_6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g2de3c91e945_0_6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de3c91e945_0_6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g2de3c91e945_0_67"/>
          <p:cNvGrpSpPr/>
          <p:nvPr/>
        </p:nvGrpSpPr>
        <p:grpSpPr>
          <a:xfrm>
            <a:off x="830392" y="1191256"/>
            <a:ext cx="745763" cy="45826"/>
            <a:chOff x="4580561" y="2589004"/>
            <a:chExt cx="1064464" cy="25200"/>
          </a:xfrm>
        </p:grpSpPr>
        <p:sp>
          <p:nvSpPr>
            <p:cNvPr id="26" name="Google Shape;26;g2de3c91e945_0_6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g2de3c91e945_0_6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g2de3c91e945_0_67"/>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g2de3c91e945_0_6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g2de3c91e945_0_6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g2de3c91e945_0_7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g2de3c91e945_0_75"/>
          <p:cNvGrpSpPr/>
          <p:nvPr/>
        </p:nvGrpSpPr>
        <p:grpSpPr>
          <a:xfrm>
            <a:off x="830392" y="1191256"/>
            <a:ext cx="745763" cy="45826"/>
            <a:chOff x="4580561" y="2589004"/>
            <a:chExt cx="1064464" cy="25200"/>
          </a:xfrm>
        </p:grpSpPr>
        <p:sp>
          <p:nvSpPr>
            <p:cNvPr id="34" name="Google Shape;34;g2de3c91e945_0_7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g2de3c91e945_0_7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g2de3c91e945_0_7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g2de3c91e945_0_7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g2de3c91e945_0_7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g2de3c91e945_0_7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2de3c91e945_0_8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g2de3c91e945_0_84"/>
          <p:cNvGrpSpPr/>
          <p:nvPr/>
        </p:nvGrpSpPr>
        <p:grpSpPr>
          <a:xfrm>
            <a:off x="830392" y="1191256"/>
            <a:ext cx="745763" cy="45826"/>
            <a:chOff x="4580561" y="2589004"/>
            <a:chExt cx="1064464" cy="25200"/>
          </a:xfrm>
        </p:grpSpPr>
        <p:sp>
          <p:nvSpPr>
            <p:cNvPr id="43" name="Google Shape;43;g2de3c91e945_0_8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2de3c91e945_0_8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g2de3c91e945_0_84"/>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g2de3c91e945_0_8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2de3c91e945_0_9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g2de3c91e945_0_91"/>
          <p:cNvGrpSpPr/>
          <p:nvPr/>
        </p:nvGrpSpPr>
        <p:grpSpPr>
          <a:xfrm>
            <a:off x="830392" y="1191256"/>
            <a:ext cx="745763" cy="45826"/>
            <a:chOff x="4580561" y="2589004"/>
            <a:chExt cx="1064464" cy="25200"/>
          </a:xfrm>
        </p:grpSpPr>
        <p:sp>
          <p:nvSpPr>
            <p:cNvPr id="50" name="Google Shape;50;g2de3c91e945_0_9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de3c91e945_0_9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g2de3c91e945_0_91"/>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g2de3c91e945_0_91"/>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g2de3c91e945_0_9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g2de3c91e945_0_99"/>
          <p:cNvGrpSpPr/>
          <p:nvPr/>
        </p:nvGrpSpPr>
        <p:grpSpPr>
          <a:xfrm>
            <a:off x="830392" y="4169130"/>
            <a:ext cx="745763" cy="45826"/>
            <a:chOff x="4580561" y="2589004"/>
            <a:chExt cx="1064464" cy="25200"/>
          </a:xfrm>
        </p:grpSpPr>
        <p:sp>
          <p:nvSpPr>
            <p:cNvPr id="57" name="Google Shape;57;g2de3c91e945_0_9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e3c91e945_0_9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g2de3c91e945_0_99"/>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g2de3c91e945_0_9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g2de3c91e945_0_105"/>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g2de3c91e945_0_105"/>
          <p:cNvGrpSpPr/>
          <p:nvPr/>
        </p:nvGrpSpPr>
        <p:grpSpPr>
          <a:xfrm>
            <a:off x="830392" y="1191256"/>
            <a:ext cx="745763" cy="45826"/>
            <a:chOff x="4580561" y="2589004"/>
            <a:chExt cx="1064464" cy="25200"/>
          </a:xfrm>
        </p:grpSpPr>
        <p:sp>
          <p:nvSpPr>
            <p:cNvPr id="64" name="Google Shape;64;g2de3c91e945_0_10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de3c91e945_0_10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g2de3c91e945_0_105"/>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g2de3c91e945_0_105"/>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g2de3c91e945_0_105"/>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g2de3c91e945_0_10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2de3c91e945_0_114"/>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g2de3c91e945_0_1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g2de3c91e945_0_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g2de3c91e945_0_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g2de3c91e945_0_4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2716950" y="105270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262626"/>
              </a:buClr>
              <a:buSzPts val="4800"/>
              <a:buFont typeface="Century Gothic"/>
              <a:buNone/>
            </a:pPr>
            <a:r>
              <a:rPr lang="en" sz="3700"/>
              <a:t>EDEXCEL Pearson Edexcel International GCSE In</a:t>
            </a:r>
            <a:br>
              <a:rPr lang="en" sz="3700"/>
            </a:br>
            <a:r>
              <a:rPr lang="en" sz="3700"/>
              <a:t>English Language </a:t>
            </a:r>
            <a:r>
              <a:rPr lang="en" sz="3700">
                <a:solidFill>
                  <a:srgbClr val="FF0000"/>
                </a:solidFill>
              </a:rPr>
              <a:t>(4EA1)</a:t>
            </a:r>
            <a:br>
              <a:rPr lang="en" sz="3700">
                <a:solidFill>
                  <a:srgbClr val="FF0000"/>
                </a:solidFill>
              </a:rPr>
            </a:br>
            <a:r>
              <a:rPr lang="en" sz="3700"/>
              <a:t>Paper 2: </a:t>
            </a:r>
            <a:r>
              <a:rPr lang="en" sz="3700"/>
              <a:t>Poetry and Prose Texts and Imaginative Writing </a:t>
            </a:r>
            <a:endParaRPr/>
          </a:p>
        </p:txBody>
      </p:sp>
      <p:pic>
        <p:nvPicPr>
          <p:cNvPr id="90" name="Google Shape;90;p1" title="Exam - Free of Charge Creative Commons Notepad 1 image"/>
          <p:cNvPicPr preferRelativeResize="0"/>
          <p:nvPr/>
        </p:nvPicPr>
        <p:blipFill>
          <a:blip r:embed="rId3">
            <a:alphaModFix/>
          </a:blip>
          <a:stretch>
            <a:fillRect/>
          </a:stretch>
        </p:blipFill>
        <p:spPr>
          <a:xfrm>
            <a:off x="206550" y="139750"/>
            <a:ext cx="2438374" cy="1625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de3c91e945_0_154"/>
          <p:cNvSpPr txBox="1"/>
          <p:nvPr>
            <p:ph type="title"/>
          </p:nvPr>
        </p:nvSpPr>
        <p:spPr>
          <a:xfrm>
            <a:off x="727650" y="58255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accent1"/>
                </a:solidFill>
              </a:rPr>
              <a:t>Example Q 2/3/4 (Model answer)</a:t>
            </a:r>
            <a:endParaRPr sz="2300"/>
          </a:p>
        </p:txBody>
      </p:sp>
      <p:sp>
        <p:nvSpPr>
          <p:cNvPr id="144" name="Google Shape;144;g2de3c91e945_0_154"/>
          <p:cNvSpPr txBox="1"/>
          <p:nvPr>
            <p:ph idx="1" type="body"/>
          </p:nvPr>
        </p:nvSpPr>
        <p:spPr>
          <a:xfrm>
            <a:off x="727650" y="1489975"/>
            <a:ext cx="7688700" cy="226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‘Raising a teenager is one of the most difficult challenges in life.’</a:t>
            </a:r>
            <a:endParaRPr b="1"/>
          </a:p>
          <a:p>
            <a:pPr indent="0" lvl="0" marL="0" rtl="0" algn="l">
              <a:lnSpc>
                <a:spcPct val="100000"/>
              </a:lnSpc>
              <a:spcBef>
                <a:spcPts val="1200"/>
              </a:spcBef>
              <a:spcAft>
                <a:spcPts val="0"/>
              </a:spcAft>
              <a:buNone/>
            </a:pPr>
            <a:r>
              <a:rPr b="1" lang="en"/>
              <a:t>Write a leaflet for parents/carers that gives advice on how to help and guide teenagers.</a:t>
            </a:r>
            <a:endParaRPr b="1"/>
          </a:p>
          <a:p>
            <a:pPr indent="0" lvl="0" marL="0" rtl="0" algn="l">
              <a:lnSpc>
                <a:spcPct val="100000"/>
              </a:lnSpc>
              <a:spcBef>
                <a:spcPts val="1200"/>
              </a:spcBef>
              <a:spcAft>
                <a:spcPts val="0"/>
              </a:spcAft>
              <a:buNone/>
            </a:pPr>
            <a:r>
              <a:rPr b="1" lang="en"/>
              <a:t>Your leaflet may include:</a:t>
            </a:r>
            <a:endParaRPr b="1"/>
          </a:p>
          <a:p>
            <a:pPr indent="-311150" lvl="0" marL="457200" rtl="0" algn="l">
              <a:lnSpc>
                <a:spcPct val="100000"/>
              </a:lnSpc>
              <a:spcBef>
                <a:spcPts val="1200"/>
              </a:spcBef>
              <a:spcAft>
                <a:spcPts val="0"/>
              </a:spcAft>
              <a:buSzPts val="1300"/>
              <a:buChar char="●"/>
            </a:pPr>
            <a:r>
              <a:rPr b="1" lang="en"/>
              <a:t>what issues teenagers may face</a:t>
            </a:r>
            <a:endParaRPr b="1"/>
          </a:p>
          <a:p>
            <a:pPr indent="-311150" lvl="0" marL="457200" rtl="0" algn="l">
              <a:lnSpc>
                <a:spcPct val="100000"/>
              </a:lnSpc>
              <a:spcBef>
                <a:spcPts val="0"/>
              </a:spcBef>
              <a:spcAft>
                <a:spcPts val="0"/>
              </a:spcAft>
              <a:buSzPts val="1300"/>
              <a:buChar char="●"/>
            </a:pPr>
            <a:r>
              <a:rPr b="1" lang="en"/>
              <a:t>how parents/carers can best support teenagers</a:t>
            </a:r>
            <a:endParaRPr b="1"/>
          </a:p>
          <a:p>
            <a:pPr indent="-311150" lvl="0" marL="457200" rtl="0" algn="l">
              <a:lnSpc>
                <a:spcPct val="100000"/>
              </a:lnSpc>
              <a:spcBef>
                <a:spcPts val="0"/>
              </a:spcBef>
              <a:spcAft>
                <a:spcPts val="0"/>
              </a:spcAft>
              <a:buSzPts val="1300"/>
              <a:buChar char="●"/>
            </a:pPr>
            <a:r>
              <a:rPr b="1" lang="en"/>
              <a:t>any other points you wish to make.</a:t>
            </a:r>
            <a:endParaRPr b="1"/>
          </a:p>
          <a:p>
            <a:pPr indent="0" lvl="0" marL="0" rtl="0" algn="l">
              <a:lnSpc>
                <a:spcPct val="100000"/>
              </a:lnSpc>
              <a:spcBef>
                <a:spcPts val="1200"/>
              </a:spcBef>
              <a:spcAft>
                <a:spcPts val="1200"/>
              </a:spcAft>
              <a:buNone/>
            </a:pPr>
            <a:r>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262626"/>
              </a:buClr>
              <a:buSzPct val="119658"/>
              <a:buFont typeface="Century Gothic"/>
              <a:buNone/>
            </a:pPr>
            <a:r>
              <a:rPr lang="en"/>
              <a:t>Q 2/3/4 (pick 1) </a:t>
            </a:r>
            <a:endParaRPr/>
          </a:p>
        </p:txBody>
      </p:sp>
      <p:sp>
        <p:nvSpPr>
          <p:cNvPr id="150" name="Google Shape;150;p5"/>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1500"/>
              </a:spcBef>
              <a:spcAft>
                <a:spcPts val="0"/>
              </a:spcAft>
              <a:buSzPts val="1800"/>
              <a:buNone/>
            </a:pPr>
            <a:r>
              <a:rPr lang="en" sz="1200">
                <a:solidFill>
                  <a:srgbClr val="0D0D0D"/>
                </a:solidFill>
                <a:highlight>
                  <a:srgbClr val="FFFFFF"/>
                </a:highlight>
                <a:latin typeface="Roboto"/>
                <a:ea typeface="Roboto"/>
                <a:cs typeface="Roboto"/>
                <a:sym typeface="Roboto"/>
              </a:rPr>
              <a:t>The objective of the question (you only answer one of them) is</a:t>
            </a:r>
            <a:endParaRPr sz="1200">
              <a:solidFill>
                <a:srgbClr val="0D0D0D"/>
              </a:solidFill>
              <a:highlight>
                <a:srgbClr val="FFFFFF"/>
              </a:highlight>
              <a:latin typeface="Roboto"/>
              <a:ea typeface="Roboto"/>
              <a:cs typeface="Roboto"/>
              <a:sym typeface="Roboto"/>
            </a:endParaRPr>
          </a:p>
          <a:p>
            <a:pPr indent="0" lvl="0" marL="0" rtl="0" algn="l">
              <a:lnSpc>
                <a:spcPct val="100000"/>
              </a:lnSpc>
              <a:spcBef>
                <a:spcPts val="1500"/>
              </a:spcBef>
              <a:spcAft>
                <a:spcPts val="0"/>
              </a:spcAft>
              <a:buSzPts val="1800"/>
              <a:buNone/>
            </a:pPr>
            <a:r>
              <a:rPr b="1" lang="en">
                <a:solidFill>
                  <a:srgbClr val="666666"/>
                </a:solidFill>
                <a:highlight>
                  <a:srgbClr val="FFFFFF"/>
                </a:highlight>
                <a:latin typeface="Arial"/>
                <a:ea typeface="Arial"/>
                <a:cs typeface="Arial"/>
                <a:sym typeface="Arial"/>
              </a:rPr>
              <a:t>AO 4</a:t>
            </a:r>
            <a:r>
              <a:rPr lang="en">
                <a:solidFill>
                  <a:srgbClr val="666666"/>
                </a:solidFill>
                <a:highlight>
                  <a:srgbClr val="FFFFFF"/>
                </a:highlight>
                <a:latin typeface="Arial"/>
                <a:ea typeface="Arial"/>
                <a:cs typeface="Arial"/>
                <a:sym typeface="Arial"/>
              </a:rPr>
              <a:t> communicate effectively and imaginatively, adapting form, tone and register of writing for </a:t>
            </a:r>
            <a:r>
              <a:rPr b="1" lang="en">
                <a:solidFill>
                  <a:srgbClr val="666666"/>
                </a:solidFill>
                <a:highlight>
                  <a:srgbClr val="FFFFFF"/>
                </a:highlight>
                <a:latin typeface="Arial"/>
                <a:ea typeface="Arial"/>
                <a:cs typeface="Arial"/>
                <a:sym typeface="Arial"/>
              </a:rPr>
              <a:t>specific purposes and audiences</a:t>
            </a:r>
            <a:endParaRPr b="1">
              <a:solidFill>
                <a:srgbClr val="666666"/>
              </a:solidFill>
              <a:highlight>
                <a:srgbClr val="FFFFFF"/>
              </a:highlight>
              <a:latin typeface="Arial"/>
              <a:ea typeface="Arial"/>
              <a:cs typeface="Arial"/>
              <a:sym typeface="Arial"/>
            </a:endParaRPr>
          </a:p>
          <a:p>
            <a:pPr indent="0" lvl="0" marL="0" rtl="0" algn="l">
              <a:spcBef>
                <a:spcPts val="1200"/>
              </a:spcBef>
              <a:spcAft>
                <a:spcPts val="0"/>
              </a:spcAft>
              <a:buNone/>
            </a:pPr>
            <a:r>
              <a:rPr b="1" lang="en">
                <a:solidFill>
                  <a:srgbClr val="666666"/>
                </a:solidFill>
                <a:highlight>
                  <a:srgbClr val="FFFFFF"/>
                </a:highlight>
                <a:latin typeface="Arial"/>
                <a:ea typeface="Arial"/>
                <a:cs typeface="Arial"/>
                <a:sym typeface="Arial"/>
              </a:rPr>
              <a:t>AO 5</a:t>
            </a:r>
            <a:r>
              <a:rPr lang="en">
                <a:solidFill>
                  <a:srgbClr val="666666"/>
                </a:solidFill>
                <a:highlight>
                  <a:srgbClr val="FFFFFF"/>
                </a:highlight>
                <a:latin typeface="Arial"/>
                <a:ea typeface="Arial"/>
                <a:cs typeface="Arial"/>
                <a:sym typeface="Arial"/>
              </a:rPr>
              <a:t> write clearly, using a range of </a:t>
            </a:r>
            <a:r>
              <a:rPr b="1" lang="en">
                <a:solidFill>
                  <a:srgbClr val="666666"/>
                </a:solidFill>
                <a:highlight>
                  <a:srgbClr val="FFFFFF"/>
                </a:highlight>
                <a:latin typeface="Arial"/>
                <a:ea typeface="Arial"/>
                <a:cs typeface="Arial"/>
                <a:sym typeface="Arial"/>
              </a:rPr>
              <a:t>vocabulary and sentence structures, with appropriate paragraphing and accurate spelling, grammar and punctuation.</a:t>
            </a:r>
            <a:endParaRPr b="1">
              <a:solidFill>
                <a:srgbClr val="666666"/>
              </a:solidFill>
              <a:highlight>
                <a:srgbClr val="FFFFFF"/>
              </a:highlight>
              <a:latin typeface="Arial"/>
              <a:ea typeface="Arial"/>
              <a:cs typeface="Arial"/>
              <a:sym typeface="Arial"/>
            </a:endParaRPr>
          </a:p>
          <a:p>
            <a:pPr indent="0" lvl="0" marL="0" rtl="0" algn="l">
              <a:spcBef>
                <a:spcPts val="170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1500"/>
              </a:spcBef>
              <a:spcAft>
                <a:spcPts val="1200"/>
              </a:spcAft>
              <a:buSzPts val="1800"/>
              <a:buNone/>
            </a:pPr>
            <a:r>
              <a:t/>
            </a:r>
            <a:endParaRPr>
              <a:solidFill>
                <a:srgbClr val="666666"/>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de3c91e945_0_160"/>
          <p:cNvSpPr txBox="1"/>
          <p:nvPr/>
        </p:nvSpPr>
        <p:spPr>
          <a:xfrm>
            <a:off x="399800" y="1259750"/>
            <a:ext cx="82074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Title:Navigating the Teenage Years: A Guide for Parents and Carers</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Raising a teenager is one of the most difficult challenges in life. As they transition from childhood to adulthood, teenagers face numerous changes and challenges that can be overwhelming for both them and their parents. This leaflet aims to provide practical advice and support for parents and carers to help guide their teenagers through these crucial years.</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Understanding the Issues Teenagers Face</a:t>
            </a:r>
            <a:endParaRPr b="1"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1. Emotional Turmoil -Teenagers experience a whirlwind of emotions due to hormonal changes. They may feel confused, angry, or sad without understanding why. It's important to acknowledge these feelings as part of their development.</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2. Peer Pressure-The desire to fit in can compel teenagers to make choices they wouldn’t normally consider, including experimenting with substances or engaging in risky behaviors. Peer pressure can heavily influence their decisions.</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3. Academic Stress-Balancing schoolwork, extracurricular activities, and social life can be stressful. The pressure to perform academically can lead to anxiety and self-doubt.</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156" name="Google Shape;156;g2de3c91e945_0_160"/>
          <p:cNvSpPr txBox="1"/>
          <p:nvPr/>
        </p:nvSpPr>
        <p:spPr>
          <a:xfrm>
            <a:off x="491825" y="720950"/>
            <a:ext cx="5299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accent1"/>
                </a:solidFill>
                <a:latin typeface="Raleway"/>
                <a:ea typeface="Raleway"/>
                <a:cs typeface="Raleway"/>
                <a:sym typeface="Raleway"/>
              </a:rPr>
              <a:t>Model Answer (Q2/3/4) 1/3</a:t>
            </a:r>
            <a:endParaRPr b="1" sz="2300">
              <a:solidFill>
                <a:schemeClr val="accent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de3c91e945_0_167"/>
          <p:cNvSpPr txBox="1"/>
          <p:nvPr/>
        </p:nvSpPr>
        <p:spPr>
          <a:xfrm>
            <a:off x="390600" y="1167750"/>
            <a:ext cx="82074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Supporting Your Teenager</a:t>
            </a:r>
            <a:endParaRPr b="1"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1. Open Communication-</a:t>
            </a:r>
            <a:r>
              <a:rPr lang="en" sz="1300">
                <a:solidFill>
                  <a:schemeClr val="accent1"/>
                </a:solidFill>
                <a:latin typeface="Lato"/>
                <a:ea typeface="Lato"/>
                <a:cs typeface="Lato"/>
                <a:sym typeface="Lato"/>
              </a:rPr>
              <a:t>Maintain an open line of communication. Encourage your teenager to talk about their feelings and experiences without fear of judgment. Listening actively and empathetically can foster trust and understanding.</a:t>
            </a:r>
            <a:endParaRPr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2. Set Boundaries with Flexibility-</a:t>
            </a:r>
            <a:r>
              <a:rPr lang="en" sz="1300">
                <a:solidFill>
                  <a:schemeClr val="accent1"/>
                </a:solidFill>
                <a:latin typeface="Lato"/>
                <a:ea typeface="Lato"/>
                <a:cs typeface="Lato"/>
                <a:sym typeface="Lato"/>
              </a:rPr>
              <a:t>Establish clear rules and expectations while allowing room for flexibility. It’s important to enforce boundaries but also to be willing to negotiate and adapt as your teenager matures.</a:t>
            </a:r>
            <a:endParaRPr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3. Encourage Positive Activities-</a:t>
            </a:r>
            <a:r>
              <a:rPr lang="en" sz="1300">
                <a:solidFill>
                  <a:schemeClr val="accent1"/>
                </a:solidFill>
                <a:latin typeface="Lato"/>
                <a:ea typeface="Lato"/>
                <a:cs typeface="Lato"/>
                <a:sym typeface="Lato"/>
              </a:rPr>
              <a:t>Encourage your teenager to participate in hobbies and activities that interest them. Positive activities can provide a healthy outlet for stress and help them develop skills and confidence.</a:t>
            </a:r>
            <a:endParaRPr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 Additional Tips for Parents and Carers</a:t>
            </a:r>
            <a:endParaRPr b="1"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1. Model Healthy Behaviors-</a:t>
            </a:r>
            <a:r>
              <a:rPr lang="en" sz="1300">
                <a:solidFill>
                  <a:schemeClr val="accent1"/>
                </a:solidFill>
                <a:latin typeface="Lato"/>
                <a:ea typeface="Lato"/>
                <a:cs typeface="Lato"/>
                <a:sym typeface="Lato"/>
              </a:rPr>
              <a:t>Demonstrate healthy coping mechanisms, effective communication, and responsible behavior. Teenagers often learn by observing their parents.</a:t>
            </a:r>
            <a:endParaRPr sz="1300">
              <a:solidFill>
                <a:schemeClr val="accent1"/>
              </a:solidFill>
              <a:latin typeface="Lato"/>
              <a:ea typeface="Lato"/>
              <a:cs typeface="Lato"/>
              <a:sym typeface="Lato"/>
            </a:endParaRPr>
          </a:p>
          <a:p>
            <a:pPr indent="0" lvl="0" marL="0" rtl="0" algn="l">
              <a:spcBef>
                <a:spcPts val="0"/>
              </a:spcBef>
              <a:spcAft>
                <a:spcPts val="0"/>
              </a:spcAft>
              <a:buNone/>
            </a:pPr>
            <a:r>
              <a:rPr b="1" lang="en" sz="1300">
                <a:solidFill>
                  <a:schemeClr val="accent1"/>
                </a:solidFill>
                <a:latin typeface="Lato"/>
                <a:ea typeface="Lato"/>
                <a:cs typeface="Lato"/>
                <a:sym typeface="Lato"/>
              </a:rPr>
              <a:t>2. Seek Professional Help When Needed-</a:t>
            </a:r>
            <a:r>
              <a:rPr lang="en" sz="1300">
                <a:solidFill>
                  <a:schemeClr val="accent1"/>
                </a:solidFill>
                <a:latin typeface="Lato"/>
                <a:ea typeface="Lato"/>
                <a:cs typeface="Lato"/>
                <a:sym typeface="Lato"/>
              </a:rPr>
              <a:t>Don’t hesitate to seek professional help if your teenager shows signs of mental health issues such as depression, anxiety, or severe behavioral changes. Consulting a counselor or therapist can provide additional support.</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p:txBody>
      </p:sp>
      <p:sp>
        <p:nvSpPr>
          <p:cNvPr id="162" name="Google Shape;162;g2de3c91e945_0_167"/>
          <p:cNvSpPr txBox="1"/>
          <p:nvPr>
            <p:ph type="title"/>
          </p:nvPr>
        </p:nvSpPr>
        <p:spPr>
          <a:xfrm>
            <a:off x="333800" y="6325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300">
                <a:solidFill>
                  <a:schemeClr val="accent1"/>
                </a:solidFill>
              </a:rPr>
              <a:t>Model Answer (Q2/3/4) 2/3</a:t>
            </a:r>
            <a:endParaRPr sz="2300">
              <a:solidFill>
                <a:schemeClr val="accent1"/>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de3c91e945_0_171"/>
          <p:cNvSpPr txBox="1"/>
          <p:nvPr/>
        </p:nvSpPr>
        <p:spPr>
          <a:xfrm>
            <a:off x="414750" y="1278150"/>
            <a:ext cx="82074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   Raising a teenager may indeed be one of life's most challenging tasks, but it is also one of the most rewarding. By understanding the issues they face and providing thoughtful, compassionate support, parents and carers can help their teenagers navigate these formative years successfully. Remember, the goal is to guide them toward becoming well-rounded, resilient, and independent adults.</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Resource: Website [       ] Hotline {       ]   </a:t>
            </a:r>
            <a:endParaRPr sz="1300">
              <a:solidFill>
                <a:schemeClr val="accent1"/>
              </a:solidFill>
              <a:latin typeface="Lato"/>
              <a:ea typeface="Lato"/>
              <a:cs typeface="Lato"/>
              <a:sym typeface="Lato"/>
            </a:endParaRPr>
          </a:p>
        </p:txBody>
      </p:sp>
      <p:sp>
        <p:nvSpPr>
          <p:cNvPr id="168" name="Google Shape;168;g2de3c91e945_0_171"/>
          <p:cNvSpPr txBox="1"/>
          <p:nvPr>
            <p:ph type="title"/>
          </p:nvPr>
        </p:nvSpPr>
        <p:spPr>
          <a:xfrm>
            <a:off x="674250" y="6653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300">
                <a:solidFill>
                  <a:schemeClr val="accent1"/>
                </a:solidFill>
              </a:rPr>
              <a:t>Model Answer (Q2/3/4) 3/3</a:t>
            </a:r>
            <a:endParaRPr sz="2300">
              <a:solidFill>
                <a:schemeClr val="accent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1500"/>
              </a:spcAft>
              <a:buClr>
                <a:schemeClr val="dk1"/>
              </a:buClr>
              <a:buSzPts val="990"/>
              <a:buFont typeface="Arial"/>
              <a:buNone/>
            </a:pPr>
            <a:r>
              <a:rPr lang="en" sz="1679">
                <a:solidFill>
                  <a:schemeClr val="accent3"/>
                </a:solidFill>
                <a:highlight>
                  <a:srgbClr val="FFFFFF"/>
                </a:highlight>
                <a:latin typeface="Roboto"/>
                <a:ea typeface="Roboto"/>
                <a:cs typeface="Roboto"/>
                <a:sym typeface="Roboto"/>
              </a:rPr>
              <a:t>Paper 2 </a:t>
            </a:r>
            <a:r>
              <a:rPr lang="en" sz="1679">
                <a:solidFill>
                  <a:srgbClr val="0D0D0D"/>
                </a:solidFill>
                <a:highlight>
                  <a:srgbClr val="FFFFFF"/>
                </a:highlight>
                <a:latin typeface="Roboto"/>
                <a:ea typeface="Roboto"/>
                <a:cs typeface="Roboto"/>
                <a:sym typeface="Roboto"/>
              </a:rPr>
              <a:t>of Edexcel's IGCSE First Language English lasts for 1 hour30 minutes  and has a total of 60 marks available.</a:t>
            </a:r>
            <a:endParaRPr sz="2940"/>
          </a:p>
        </p:txBody>
      </p:sp>
      <p:sp>
        <p:nvSpPr>
          <p:cNvPr id="96" name="Google Shape;96;p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1500"/>
              </a:spcBef>
              <a:spcAft>
                <a:spcPts val="0"/>
              </a:spcAft>
              <a:buClr>
                <a:srgbClr val="0D0D0D"/>
              </a:buClr>
              <a:buSzPts val="1200"/>
              <a:buFont typeface="Roboto"/>
              <a:buNone/>
            </a:pPr>
            <a:r>
              <a:rPr lang="en" sz="1200">
                <a:solidFill>
                  <a:srgbClr val="0D0D0D"/>
                </a:solidFill>
                <a:highlight>
                  <a:srgbClr val="FFFFFF"/>
                </a:highlight>
                <a:latin typeface="Roboto"/>
                <a:ea typeface="Roboto"/>
                <a:cs typeface="Roboto"/>
                <a:sym typeface="Roboto"/>
              </a:rPr>
              <a:t>Section A – Poetry and Prose Texts:</a:t>
            </a:r>
            <a:r>
              <a:rPr lang="en" sz="1200">
                <a:solidFill>
                  <a:srgbClr val="0D0D0D"/>
                </a:solidFill>
                <a:highlight>
                  <a:srgbClr val="FFFFFF"/>
                </a:highlight>
                <a:latin typeface="Roboto"/>
                <a:ea typeface="Roboto"/>
                <a:cs typeface="Roboto"/>
                <a:sym typeface="Roboto"/>
              </a:rPr>
              <a:t> (approximately 45 minutes):</a:t>
            </a:r>
            <a:endParaRPr sz="1200">
              <a:solidFill>
                <a:srgbClr val="0D0D0D"/>
              </a:solidFill>
              <a:highlight>
                <a:srgbClr val="FFFFFF"/>
              </a:highlight>
              <a:latin typeface="Roboto"/>
              <a:ea typeface="Roboto"/>
              <a:cs typeface="Roboto"/>
              <a:sym typeface="Roboto"/>
            </a:endParaRPr>
          </a:p>
          <a:p>
            <a:pPr indent="-304800" lvl="1" marL="914400" rtl="0" algn="l">
              <a:lnSpc>
                <a:spcPct val="100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Candidates should study the poetry and prose provided in Part 2 of the Pearson Edexcel International GCSE English Anthology</a:t>
            </a:r>
            <a:endParaRPr sz="1200">
              <a:solidFill>
                <a:srgbClr val="0D0D0D"/>
              </a:solidFill>
              <a:highlight>
                <a:srgbClr val="FFFFFF"/>
              </a:highlight>
              <a:latin typeface="Roboto"/>
              <a:ea typeface="Roboto"/>
              <a:cs typeface="Roboto"/>
              <a:sym typeface="Roboto"/>
            </a:endParaRPr>
          </a:p>
          <a:p>
            <a:pPr indent="-304800" lvl="1" marL="914400" rtl="0" algn="l">
              <a:lnSpc>
                <a:spcPct val="100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one essay question on a poetry or prose text</a:t>
            </a:r>
            <a:endParaRPr sz="12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228600" lvl="0" marL="457200" rtl="0" algn="l">
              <a:lnSpc>
                <a:spcPct val="100000"/>
              </a:lnSpc>
              <a:spcBef>
                <a:spcPts val="0"/>
              </a:spcBef>
              <a:spcAft>
                <a:spcPts val="0"/>
              </a:spcAft>
              <a:buClr>
                <a:srgbClr val="0D0D0D"/>
              </a:buClr>
              <a:buSzPts val="1200"/>
              <a:buFont typeface="Roboto"/>
              <a:buNone/>
            </a:pPr>
            <a:r>
              <a:rPr lang="en" sz="1200">
                <a:solidFill>
                  <a:srgbClr val="0D0D0D"/>
                </a:solidFill>
                <a:highlight>
                  <a:srgbClr val="FFFFFF"/>
                </a:highlight>
                <a:latin typeface="Roboto"/>
                <a:ea typeface="Roboto"/>
                <a:cs typeface="Roboto"/>
                <a:sym typeface="Roboto"/>
              </a:rPr>
              <a:t>Section B – Imaginative Writing:</a:t>
            </a:r>
            <a:r>
              <a:rPr lang="en" sz="1200">
                <a:solidFill>
                  <a:srgbClr val="0D0D0D"/>
                </a:solidFill>
                <a:highlight>
                  <a:srgbClr val="FFFFFF"/>
                </a:highlight>
                <a:latin typeface="Roboto"/>
                <a:ea typeface="Roboto"/>
                <a:cs typeface="Roboto"/>
                <a:sym typeface="Roboto"/>
              </a:rPr>
              <a:t> (</a:t>
            </a:r>
            <a:r>
              <a:rPr lang="en" sz="1200">
                <a:solidFill>
                  <a:srgbClr val="0D0D0D"/>
                </a:solidFill>
                <a:highlight>
                  <a:schemeClr val="lt1"/>
                </a:highlight>
                <a:latin typeface="Roboto"/>
                <a:ea typeface="Roboto"/>
                <a:cs typeface="Roboto"/>
                <a:sym typeface="Roboto"/>
              </a:rPr>
              <a:t>approximately 45 minutes</a:t>
            </a:r>
            <a:r>
              <a:rPr lang="en" sz="1200">
                <a:solidFill>
                  <a:srgbClr val="0D0D0D"/>
                </a:solidFill>
                <a:highlight>
                  <a:srgbClr val="FFFFFF"/>
                </a:highlight>
                <a:latin typeface="Roboto"/>
                <a:ea typeface="Roboto"/>
                <a:cs typeface="Roboto"/>
                <a:sym typeface="Roboto"/>
              </a:rPr>
              <a:t>):</a:t>
            </a:r>
            <a:endParaRPr sz="1200">
              <a:solidFill>
                <a:srgbClr val="0D0D0D"/>
              </a:solidFill>
              <a:highlight>
                <a:srgbClr val="FFFFFF"/>
              </a:highlight>
              <a:latin typeface="Roboto"/>
              <a:ea typeface="Roboto"/>
              <a:cs typeface="Roboto"/>
              <a:sym typeface="Roboto"/>
            </a:endParaRPr>
          </a:p>
          <a:p>
            <a:pPr indent="-304800" lvl="1" marL="914400" rtl="0" algn="l">
              <a:lnSpc>
                <a:spcPct val="100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Candidates pick one out of three questions </a:t>
            </a:r>
            <a:endParaRPr sz="1200">
              <a:solidFill>
                <a:srgbClr val="0D0D0D"/>
              </a:solidFill>
              <a:highlight>
                <a:srgbClr val="FFFFFF"/>
              </a:highlight>
              <a:latin typeface="Roboto"/>
              <a:ea typeface="Roboto"/>
              <a:cs typeface="Roboto"/>
              <a:sym typeface="Roboto"/>
            </a:endParaRPr>
          </a:p>
          <a:p>
            <a:pPr indent="-304800" lvl="1" marL="914400" rtl="0" algn="l">
              <a:lnSpc>
                <a:spcPct val="100000"/>
              </a:lnSpc>
              <a:spcBef>
                <a:spcPts val="0"/>
              </a:spcBef>
              <a:spcAft>
                <a:spcPts val="0"/>
              </a:spcAft>
              <a:buClr>
                <a:srgbClr val="0D0D0D"/>
              </a:buClr>
              <a:buSzPts val="1200"/>
              <a:buFont typeface="Roboto"/>
              <a:buChar char="●"/>
            </a:pPr>
            <a:r>
              <a:rPr lang="en" sz="1200">
                <a:solidFill>
                  <a:srgbClr val="0D0D0D"/>
                </a:solidFill>
                <a:highlight>
                  <a:srgbClr val="FFFFFF"/>
                </a:highlight>
                <a:latin typeface="Roboto"/>
                <a:ea typeface="Roboto"/>
                <a:cs typeface="Roboto"/>
                <a:sym typeface="Roboto"/>
              </a:rPr>
              <a:t>Usually, the questions are linked by theme to the reading prose extract or poem.</a:t>
            </a:r>
            <a:endParaRPr sz="1200">
              <a:solidFill>
                <a:srgbClr val="0D0D0D"/>
              </a:solidFill>
              <a:highlight>
                <a:srgbClr val="FFFFFF"/>
              </a:highlight>
              <a:latin typeface="Roboto"/>
              <a:ea typeface="Roboto"/>
              <a:cs typeface="Roboto"/>
              <a:sym typeface="Roboto"/>
            </a:endParaRPr>
          </a:p>
          <a:p>
            <a:pPr indent="0" lvl="0" marL="0" rtl="0" algn="l">
              <a:lnSpc>
                <a:spcPct val="100000"/>
              </a:lnSpc>
              <a:spcBef>
                <a:spcPts val="1500"/>
              </a:spcBef>
              <a:spcAft>
                <a:spcPts val="12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262626"/>
              </a:buClr>
              <a:buSzPct val="119658"/>
              <a:buFont typeface="Century Gothic"/>
              <a:buNone/>
            </a:pPr>
            <a:r>
              <a:rPr lang="en"/>
              <a:t>Q 1 </a:t>
            </a:r>
            <a:r>
              <a:rPr lang="en"/>
              <a:t>study and analyse selections from a range of fictional poetry and prose texts</a:t>
            </a:r>
            <a:endParaRPr/>
          </a:p>
          <a:p>
            <a:pPr indent="0" lvl="0" marL="0" rtl="0" algn="l">
              <a:lnSpc>
                <a:spcPct val="90000"/>
              </a:lnSpc>
              <a:spcBef>
                <a:spcPts val="0"/>
              </a:spcBef>
              <a:spcAft>
                <a:spcPts val="0"/>
              </a:spcAft>
              <a:buClr>
                <a:srgbClr val="262626"/>
              </a:buClr>
              <a:buSzPct val="119658"/>
              <a:buFont typeface="Century Gothic"/>
              <a:buNone/>
            </a:pPr>
            <a:r>
              <a:t/>
            </a:r>
            <a:endParaRPr/>
          </a:p>
        </p:txBody>
      </p:sp>
      <p:sp>
        <p:nvSpPr>
          <p:cNvPr id="102" name="Google Shape;10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311150" lvl="0" marL="457200" rtl="0" algn="l">
              <a:lnSpc>
                <a:spcPct val="100000"/>
              </a:lnSpc>
              <a:spcBef>
                <a:spcPts val="1200"/>
              </a:spcBef>
              <a:spcAft>
                <a:spcPts val="0"/>
              </a:spcAft>
              <a:buSzPts val="1300"/>
              <a:buChar char="●"/>
            </a:pPr>
            <a:r>
              <a:rPr lang="en"/>
              <a:t>Candidate </a:t>
            </a:r>
            <a:r>
              <a:rPr lang="en"/>
              <a:t>should be able to read substantial pieces of writing (extended texts) that make significant demands on them in terms of content, structure and the quality of language. Throughout the qualification, candidates should develop the skills of inference and analysis.</a:t>
            </a:r>
            <a:endParaRPr/>
          </a:p>
          <a:p>
            <a:pPr indent="-311150" lvl="0" marL="457200" rtl="0" algn="l">
              <a:lnSpc>
                <a:spcPct val="100000"/>
              </a:lnSpc>
              <a:spcBef>
                <a:spcPts val="0"/>
              </a:spcBef>
              <a:spcAft>
                <a:spcPts val="0"/>
              </a:spcAft>
              <a:buSzPts val="1300"/>
              <a:buChar char="●"/>
            </a:pPr>
            <a:r>
              <a:rPr lang="en"/>
              <a:t>Must study from the </a:t>
            </a:r>
            <a:r>
              <a:rPr b="1" i="1" lang="en"/>
              <a:t>Pearson Edexcel International GCSE English Anthology</a:t>
            </a:r>
            <a:endParaRPr b="1" i="1"/>
          </a:p>
          <a:p>
            <a:pPr indent="-311150" lvl="0" marL="457200" rtl="0" algn="l">
              <a:lnSpc>
                <a:spcPct val="100000"/>
              </a:lnSpc>
              <a:spcBef>
                <a:spcPts val="0"/>
              </a:spcBef>
              <a:spcAft>
                <a:spcPts val="0"/>
              </a:spcAft>
              <a:buSzPts val="1300"/>
              <a:buChar char="●"/>
            </a:pPr>
            <a:r>
              <a:rPr lang="en"/>
              <a:t>There are three bullet points to prompt the response</a:t>
            </a:r>
            <a:endParaRPr/>
          </a:p>
          <a:p>
            <a:pPr indent="-311150" lvl="0" marL="457200" rtl="0" algn="l">
              <a:lnSpc>
                <a:spcPct val="100000"/>
              </a:lnSpc>
              <a:spcBef>
                <a:spcPts val="0"/>
              </a:spcBef>
              <a:spcAft>
                <a:spcPts val="0"/>
              </a:spcAft>
              <a:buSzPts val="1300"/>
              <a:buChar char="●"/>
            </a:pPr>
            <a:r>
              <a:rPr lang="en"/>
              <a:t>the third bullet always asks candidates to consider language and structure.</a:t>
            </a:r>
            <a:endParaRPr/>
          </a:p>
          <a:p>
            <a:pPr indent="0" lvl="0" marL="0" rtl="0" algn="l">
              <a:lnSpc>
                <a:spcPct val="100000"/>
              </a:lnSpc>
              <a:spcBef>
                <a:spcPts val="1200"/>
              </a:spcBef>
              <a:spcAft>
                <a:spcPts val="120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573025" y="6009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262626"/>
              </a:buClr>
              <a:buSzPct val="119658"/>
              <a:buFont typeface="Century Gothic"/>
              <a:buNone/>
            </a:pPr>
            <a:r>
              <a:rPr lang="en"/>
              <a:t>Q 1 TOP Tips</a:t>
            </a:r>
            <a:endParaRPr/>
          </a:p>
        </p:txBody>
      </p:sp>
      <p:sp>
        <p:nvSpPr>
          <p:cNvPr id="108" name="Google Shape;108;p4"/>
          <p:cNvSpPr txBox="1"/>
          <p:nvPr>
            <p:ph idx="1" type="body"/>
          </p:nvPr>
        </p:nvSpPr>
        <p:spPr>
          <a:xfrm>
            <a:off x="573025" y="1490000"/>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735"/>
              <a:buFont typeface="Arial"/>
              <a:buNone/>
            </a:pPr>
            <a:r>
              <a:rPr lang="en" sz="1702">
                <a:solidFill>
                  <a:srgbClr val="666666"/>
                </a:solidFill>
                <a:highlight>
                  <a:srgbClr val="FFFFFF"/>
                </a:highlight>
                <a:latin typeface="Arial"/>
                <a:ea typeface="Arial"/>
                <a:cs typeface="Arial"/>
                <a:sym typeface="Arial"/>
              </a:rPr>
              <a:t>The questions in this section focus on how the author portrays specific characters or generates interest. Each question includes three prompts. In your response, you should address the following: The first two prompts are directly related to the question – they concern the depiction of the narrator or events.</a:t>
            </a:r>
            <a:endParaRPr sz="1702">
              <a:solidFill>
                <a:srgbClr val="666666"/>
              </a:solidFill>
              <a:highlight>
                <a:srgbClr val="FFFFFF"/>
              </a:highlight>
              <a:latin typeface="Arial"/>
              <a:ea typeface="Arial"/>
              <a:cs typeface="Arial"/>
              <a:sym typeface="Arial"/>
            </a:endParaRPr>
          </a:p>
          <a:p>
            <a:pPr indent="-336708" lvl="0" marL="749300" rtl="0" algn="l">
              <a:spcBef>
                <a:spcPts val="1300"/>
              </a:spcBef>
              <a:spcAft>
                <a:spcPts val="0"/>
              </a:spcAft>
              <a:buClr>
                <a:srgbClr val="666666"/>
              </a:buClr>
              <a:buSzPts val="1703"/>
              <a:buFont typeface="Arial"/>
              <a:buChar char="●"/>
            </a:pPr>
            <a:r>
              <a:rPr b="1" i="1" lang="en" sz="1702">
                <a:solidFill>
                  <a:srgbClr val="666666"/>
                </a:solidFill>
                <a:highlight>
                  <a:srgbClr val="FFFFFF"/>
                </a:highlight>
                <a:latin typeface="Arial"/>
                <a:ea typeface="Arial"/>
                <a:cs typeface="Arial"/>
                <a:sym typeface="Arial"/>
              </a:rPr>
              <a:t>How does the writer present….</a:t>
            </a:r>
            <a:endParaRPr b="1" i="1" sz="1702">
              <a:solidFill>
                <a:srgbClr val="666666"/>
              </a:solidFill>
              <a:highlight>
                <a:srgbClr val="FFFFFF"/>
              </a:highlight>
              <a:latin typeface="Arial"/>
              <a:ea typeface="Arial"/>
              <a:cs typeface="Arial"/>
              <a:sym typeface="Arial"/>
            </a:endParaRPr>
          </a:p>
          <a:p>
            <a:pPr indent="-336708" lvl="0" marL="749300" rtl="0" algn="l">
              <a:spcBef>
                <a:spcPts val="0"/>
              </a:spcBef>
              <a:spcAft>
                <a:spcPts val="0"/>
              </a:spcAft>
              <a:buClr>
                <a:srgbClr val="666666"/>
              </a:buClr>
              <a:buSzPts val="1703"/>
              <a:buFont typeface="Arial"/>
              <a:buChar char="●"/>
            </a:pPr>
            <a:r>
              <a:rPr b="1" i="1" lang="en" sz="1702">
                <a:solidFill>
                  <a:srgbClr val="666666"/>
                </a:solidFill>
                <a:highlight>
                  <a:srgbClr val="FFFFFF"/>
                </a:highlight>
                <a:latin typeface="Arial"/>
                <a:ea typeface="Arial"/>
                <a:cs typeface="Arial"/>
                <a:sym typeface="Arial"/>
              </a:rPr>
              <a:t>How does the writer create….</a:t>
            </a:r>
            <a:endParaRPr b="1" i="1" sz="1702">
              <a:solidFill>
                <a:srgbClr val="666666"/>
              </a:solidFill>
              <a:highlight>
                <a:srgbClr val="FFFFFF"/>
              </a:highlight>
              <a:latin typeface="Arial"/>
              <a:ea typeface="Arial"/>
              <a:cs typeface="Arial"/>
              <a:sym typeface="Arial"/>
            </a:endParaRPr>
          </a:p>
          <a:p>
            <a:pPr indent="0" lvl="0" marL="0" rtl="0" algn="l">
              <a:spcBef>
                <a:spcPts val="2500"/>
              </a:spcBef>
              <a:spcAft>
                <a:spcPts val="0"/>
              </a:spcAft>
              <a:buSzPts val="1018"/>
              <a:buNone/>
            </a:pPr>
            <a:r>
              <a:rPr lang="en" sz="1702">
                <a:solidFill>
                  <a:srgbClr val="666666"/>
                </a:solidFill>
                <a:highlight>
                  <a:srgbClr val="FFFFFF"/>
                </a:highlight>
                <a:latin typeface="Arial"/>
                <a:ea typeface="Arial"/>
                <a:cs typeface="Arial"/>
                <a:sym typeface="Arial"/>
              </a:rPr>
              <a:t>The last prompt is </a:t>
            </a:r>
            <a:r>
              <a:rPr b="1" i="1" lang="en" sz="1702">
                <a:solidFill>
                  <a:srgbClr val="666666"/>
                </a:solidFill>
                <a:highlight>
                  <a:srgbClr val="FFFFFF"/>
                </a:highlight>
                <a:latin typeface="Arial"/>
                <a:ea typeface="Arial"/>
                <a:cs typeface="Arial"/>
                <a:sym typeface="Arial"/>
              </a:rPr>
              <a:t>‘the use of language and structure’.</a:t>
            </a:r>
            <a:endParaRPr b="1" i="1" sz="1702">
              <a:solidFill>
                <a:srgbClr val="666666"/>
              </a:solidFill>
              <a:highlight>
                <a:srgbClr val="FFFFFF"/>
              </a:highlight>
              <a:latin typeface="Arial"/>
              <a:ea typeface="Arial"/>
              <a:cs typeface="Arial"/>
              <a:sym typeface="Arial"/>
            </a:endParaRPr>
          </a:p>
          <a:p>
            <a:pPr indent="0" lvl="0" marL="0" rtl="0" algn="l">
              <a:spcBef>
                <a:spcPts val="1700"/>
              </a:spcBef>
              <a:spcAft>
                <a:spcPts val="1700"/>
              </a:spcAft>
              <a:buSzPts val="1018"/>
              <a:buNone/>
            </a:pPr>
            <a:r>
              <a:rPr lang="en" sz="1702">
                <a:solidFill>
                  <a:srgbClr val="666666"/>
                </a:solidFill>
                <a:highlight>
                  <a:srgbClr val="FFFFFF"/>
                </a:highlight>
                <a:latin typeface="Arial"/>
                <a:ea typeface="Arial"/>
                <a:cs typeface="Arial"/>
                <a:sym typeface="Arial"/>
              </a:rPr>
              <a:t>You should refer to </a:t>
            </a:r>
            <a:r>
              <a:rPr b="1" i="1" lang="en" sz="1702">
                <a:solidFill>
                  <a:srgbClr val="666666"/>
                </a:solidFill>
                <a:highlight>
                  <a:srgbClr val="FFFFFF"/>
                </a:highlight>
                <a:latin typeface="Arial"/>
                <a:ea typeface="Arial"/>
                <a:cs typeface="Arial"/>
                <a:sym typeface="Arial"/>
              </a:rPr>
              <a:t>details</a:t>
            </a:r>
            <a:r>
              <a:rPr lang="en" sz="1702">
                <a:solidFill>
                  <a:srgbClr val="666666"/>
                </a:solidFill>
                <a:highlight>
                  <a:srgbClr val="FFFFFF"/>
                </a:highlight>
                <a:latin typeface="Arial"/>
                <a:ea typeface="Arial"/>
                <a:cs typeface="Arial"/>
                <a:sym typeface="Arial"/>
              </a:rPr>
              <a:t> from the text and incorporate </a:t>
            </a:r>
            <a:r>
              <a:rPr b="1" i="1" lang="en" sz="1702">
                <a:solidFill>
                  <a:srgbClr val="666666"/>
                </a:solidFill>
                <a:highlight>
                  <a:srgbClr val="FFFFFF"/>
                </a:highlight>
                <a:latin typeface="Arial"/>
                <a:ea typeface="Arial"/>
                <a:cs typeface="Arial"/>
                <a:sym typeface="Arial"/>
              </a:rPr>
              <a:t>brief quotations.</a:t>
            </a:r>
            <a:endParaRPr b="1" i="1" sz="1702"/>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de3c91e945_0_146"/>
          <p:cNvSpPr txBox="1"/>
          <p:nvPr>
            <p:ph type="title"/>
          </p:nvPr>
        </p:nvSpPr>
        <p:spPr>
          <a:xfrm>
            <a:off x="637450" y="600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Past paper Q1 questions</a:t>
            </a:r>
            <a:endParaRPr/>
          </a:p>
        </p:txBody>
      </p:sp>
      <p:sp>
        <p:nvSpPr>
          <p:cNvPr id="114" name="Google Shape;114;g2de3c91e945_0_146"/>
          <p:cNvSpPr txBox="1"/>
          <p:nvPr>
            <p:ph idx="1" type="body"/>
          </p:nvPr>
        </p:nvSpPr>
        <p:spPr>
          <a:xfrm>
            <a:off x="727650" y="1397975"/>
            <a:ext cx="7688700" cy="2261100"/>
          </a:xfrm>
          <a:prstGeom prst="rect">
            <a:avLst/>
          </a:prstGeom>
        </p:spPr>
        <p:txBody>
          <a:bodyPr anchorCtr="0" anchor="t" bIns="91425" lIns="91425" spcFirstLastPara="1" rIns="91425" wrap="square" tIns="91425">
            <a:noAutofit/>
          </a:bodyPr>
          <a:lstStyle/>
          <a:p>
            <a:pPr indent="-311150" lvl="0" marL="749300" rtl="0" algn="l">
              <a:spcBef>
                <a:spcPts val="130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Disabled (Wilfred Owen) </a:t>
            </a:r>
            <a:r>
              <a:rPr b="1" lang="en">
                <a:solidFill>
                  <a:srgbClr val="666666"/>
                </a:solidFill>
                <a:highlight>
                  <a:srgbClr val="FFFFFF"/>
                </a:highlight>
                <a:latin typeface="Arial"/>
                <a:ea typeface="Arial"/>
                <a:cs typeface="Arial"/>
                <a:sym typeface="Arial"/>
              </a:rPr>
              <a:t>Jan-13, Jan-17, Jan-19R</a:t>
            </a:r>
            <a:endParaRPr b="1">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Out, Out (Robert Frost) </a:t>
            </a:r>
            <a:r>
              <a:rPr b="1" lang="en">
                <a:solidFill>
                  <a:srgbClr val="666666"/>
                </a:solidFill>
                <a:highlight>
                  <a:srgbClr val="FFFFFF"/>
                </a:highlight>
                <a:latin typeface="Arial"/>
                <a:ea typeface="Arial"/>
                <a:cs typeface="Arial"/>
                <a:sym typeface="Arial"/>
              </a:rPr>
              <a:t>Jun-12, Jun-16</a:t>
            </a:r>
            <a:endParaRPr b="1">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An Unknown Girl (Moniza Alvi)  </a:t>
            </a:r>
            <a:r>
              <a:rPr b="1" lang="en">
                <a:solidFill>
                  <a:srgbClr val="666666"/>
                </a:solidFill>
                <a:highlight>
                  <a:srgbClr val="FFFFFF"/>
                </a:highlight>
                <a:latin typeface="Arial"/>
                <a:ea typeface="Arial"/>
                <a:cs typeface="Arial"/>
                <a:sym typeface="Arial"/>
              </a:rPr>
              <a:t>Jun-15, 22</a:t>
            </a:r>
            <a:endParaRPr b="1">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The Bright Lights of Sarajevo (Tony Harrison)</a:t>
            </a:r>
            <a:endParaRPr>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Still I Rise (Maya Angelou) </a:t>
            </a:r>
            <a:r>
              <a:rPr b="1" lang="en">
                <a:solidFill>
                  <a:srgbClr val="666666"/>
                </a:solidFill>
                <a:highlight>
                  <a:srgbClr val="FFFFFF"/>
                </a:highlight>
                <a:latin typeface="Arial"/>
                <a:ea typeface="Arial"/>
                <a:cs typeface="Arial"/>
                <a:sym typeface="Arial"/>
              </a:rPr>
              <a:t>Jan-19, 23</a:t>
            </a:r>
            <a:endParaRPr b="1">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The Story of An Hour (Kate Chopin) </a:t>
            </a:r>
            <a:r>
              <a:rPr b="1" lang="en">
                <a:solidFill>
                  <a:srgbClr val="666666"/>
                </a:solidFill>
                <a:highlight>
                  <a:srgbClr val="FFFFFF"/>
                </a:highlight>
                <a:latin typeface="Arial"/>
                <a:ea typeface="Arial"/>
                <a:cs typeface="Arial"/>
                <a:sym typeface="Arial"/>
              </a:rPr>
              <a:t>Jun-18</a:t>
            </a:r>
            <a:endParaRPr b="1">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The Necklace (Guy de Maupassant) </a:t>
            </a:r>
            <a:r>
              <a:rPr b="1" lang="en">
                <a:solidFill>
                  <a:srgbClr val="666666"/>
                </a:solidFill>
                <a:highlight>
                  <a:srgbClr val="FFFFFF"/>
                </a:highlight>
                <a:latin typeface="Arial"/>
                <a:ea typeface="Arial"/>
                <a:cs typeface="Arial"/>
                <a:sym typeface="Arial"/>
              </a:rPr>
              <a:t>Jun-14R, Jan-18, Jun-18R</a:t>
            </a:r>
            <a:endParaRPr b="1">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Significant Cigarettes (The Road Home) Rose Tremain</a:t>
            </a:r>
            <a:endParaRPr>
              <a:solidFill>
                <a:srgbClr val="666666"/>
              </a:solidFill>
              <a:highlight>
                <a:srgbClr val="FFFFFF"/>
              </a:highlight>
              <a:latin typeface="Arial"/>
              <a:ea typeface="Arial"/>
              <a:cs typeface="Arial"/>
              <a:sym typeface="Arial"/>
            </a:endParaRPr>
          </a:p>
          <a:p>
            <a:pPr indent="-311150" lvl="0" marL="749300" rtl="0" algn="l">
              <a:spcBef>
                <a:spcPts val="0"/>
              </a:spcBef>
              <a:spcAft>
                <a:spcPts val="0"/>
              </a:spcAft>
              <a:buClr>
                <a:srgbClr val="666666"/>
              </a:buClr>
              <a:buSzPts val="1300"/>
              <a:buFont typeface="Arial"/>
              <a:buChar char="●"/>
            </a:pPr>
            <a:r>
              <a:rPr lang="en">
                <a:solidFill>
                  <a:srgbClr val="666666"/>
                </a:solidFill>
                <a:highlight>
                  <a:srgbClr val="FFFFFF"/>
                </a:highlight>
                <a:latin typeface="Arial"/>
                <a:ea typeface="Arial"/>
                <a:cs typeface="Arial"/>
                <a:sym typeface="Arial"/>
              </a:rPr>
              <a:t>Whistle and I’ll Come to You (The Woman in Black) Susan Hill </a:t>
            </a:r>
            <a:r>
              <a:rPr b="1" lang="en">
                <a:solidFill>
                  <a:srgbClr val="666666"/>
                </a:solidFill>
                <a:highlight>
                  <a:srgbClr val="FFFFFF"/>
                </a:highlight>
                <a:latin typeface="Arial"/>
                <a:ea typeface="Arial"/>
                <a:cs typeface="Arial"/>
                <a:sym typeface="Arial"/>
              </a:rPr>
              <a:t>Jun-1</a:t>
            </a:r>
            <a:r>
              <a:rPr b="1" lang="en">
                <a:solidFill>
                  <a:srgbClr val="666666"/>
                </a:solidFill>
                <a:highlight>
                  <a:srgbClr val="FFFFFF"/>
                </a:highlight>
                <a:latin typeface="Arial"/>
                <a:ea typeface="Arial"/>
                <a:cs typeface="Arial"/>
                <a:sym typeface="Arial"/>
              </a:rPr>
              <a:t>9</a:t>
            </a:r>
            <a:endParaRPr b="1">
              <a:solidFill>
                <a:srgbClr val="666666"/>
              </a:solidFill>
              <a:highlight>
                <a:srgbClr val="FFFFFF"/>
              </a:highlight>
              <a:latin typeface="Arial"/>
              <a:ea typeface="Arial"/>
              <a:cs typeface="Arial"/>
              <a:sym typeface="Arial"/>
            </a:endParaRPr>
          </a:p>
          <a:p>
            <a:pPr indent="0" lvl="0" marL="457200" rtl="0" algn="l">
              <a:lnSpc>
                <a:spcPct val="95000"/>
              </a:lnSpc>
              <a:spcBef>
                <a:spcPts val="2500"/>
              </a:spcBef>
              <a:spcAft>
                <a:spcPts val="0"/>
              </a:spcAft>
              <a:buNone/>
            </a:pPr>
            <a:r>
              <a:t/>
            </a:r>
            <a:endParaRPr sz="1412">
              <a:solidFill>
                <a:srgbClr val="666666"/>
              </a:solidFill>
              <a:highlight>
                <a:srgbClr val="FFFFFF"/>
              </a:highlight>
              <a:latin typeface="Arial"/>
              <a:ea typeface="Arial"/>
              <a:cs typeface="Arial"/>
              <a:sym typeface="Arial"/>
            </a:endParaRPr>
          </a:p>
          <a:p>
            <a:pPr indent="0" lvl="0" marL="0" rtl="0" algn="l">
              <a:lnSpc>
                <a:spcPct val="95000"/>
              </a:lnSpc>
              <a:spcBef>
                <a:spcPts val="2500"/>
              </a:spcBef>
              <a:spcAft>
                <a:spcPts val="1200"/>
              </a:spcAft>
              <a:buSzPts val="688"/>
              <a:buNone/>
            </a:pPr>
            <a:r>
              <a:rPr lang="en" sz="812"/>
              <a:t>Source: www.colourmylearning.com</a:t>
            </a:r>
            <a:endParaRPr sz="812"/>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de3c91e945_0_184"/>
          <p:cNvSpPr txBox="1"/>
          <p:nvPr>
            <p:ph type="title"/>
          </p:nvPr>
        </p:nvSpPr>
        <p:spPr>
          <a:xfrm>
            <a:off x="683450" y="600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Q1 model answer (disabled)</a:t>
            </a:r>
            <a:endParaRPr/>
          </a:p>
        </p:txBody>
      </p:sp>
      <p:sp>
        <p:nvSpPr>
          <p:cNvPr id="120" name="Google Shape;120;g2de3c91e945_0_184"/>
          <p:cNvSpPr txBox="1"/>
          <p:nvPr>
            <p:ph idx="1" type="body"/>
          </p:nvPr>
        </p:nvSpPr>
        <p:spPr>
          <a:xfrm>
            <a:off x="729450" y="1425375"/>
            <a:ext cx="7688700" cy="34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How does the writer present the character of the soldier in Disabled?</a:t>
            </a:r>
            <a:endParaRPr sz="1800"/>
          </a:p>
          <a:p>
            <a:pPr indent="0" lvl="0" marL="0" rtl="0" algn="l">
              <a:spcBef>
                <a:spcPts val="1200"/>
              </a:spcBef>
              <a:spcAft>
                <a:spcPts val="0"/>
              </a:spcAft>
              <a:buNone/>
            </a:pPr>
            <a:r>
              <a:rPr lang="en" sz="1800"/>
              <a:t>In your answer, you should write about:</a:t>
            </a:r>
            <a:endParaRPr sz="1800"/>
          </a:p>
          <a:p>
            <a:pPr indent="0" lvl="0" marL="0" rtl="0" algn="l">
              <a:spcBef>
                <a:spcPts val="1200"/>
              </a:spcBef>
              <a:spcAft>
                <a:spcPts val="0"/>
              </a:spcAft>
              <a:buNone/>
            </a:pPr>
            <a:r>
              <a:rPr lang="en" sz="1800"/>
              <a:t>• the soldier’s thoughts and feelings</a:t>
            </a:r>
            <a:endParaRPr sz="1800"/>
          </a:p>
          <a:p>
            <a:pPr indent="0" lvl="0" marL="0" rtl="0" algn="l">
              <a:spcBef>
                <a:spcPts val="1200"/>
              </a:spcBef>
              <a:spcAft>
                <a:spcPts val="0"/>
              </a:spcAft>
              <a:buNone/>
            </a:pPr>
            <a:r>
              <a:rPr lang="en" sz="1800"/>
              <a:t>• how others react to him</a:t>
            </a:r>
            <a:endParaRPr sz="1800"/>
          </a:p>
          <a:p>
            <a:pPr indent="0" lvl="0" marL="0" rtl="0" algn="l">
              <a:spcBef>
                <a:spcPts val="1200"/>
              </a:spcBef>
              <a:spcAft>
                <a:spcPts val="0"/>
              </a:spcAft>
              <a:buNone/>
            </a:pPr>
            <a:r>
              <a:rPr lang="en" sz="1800"/>
              <a:t>• the use of language and structure.</a:t>
            </a:r>
            <a:endParaRPr sz="1800"/>
          </a:p>
          <a:p>
            <a:pPr indent="0" lvl="0" marL="0" rtl="0" algn="l">
              <a:spcBef>
                <a:spcPts val="1200"/>
              </a:spcBef>
              <a:spcAft>
                <a:spcPts val="1200"/>
              </a:spcAft>
              <a:buNone/>
            </a:pPr>
            <a:r>
              <a:rPr lang="en" sz="1800"/>
              <a:t>You should support your answer with close reference to the poem, including brief quotations.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de3c91e945_0_190"/>
          <p:cNvSpPr txBox="1"/>
          <p:nvPr>
            <p:ph type="title"/>
          </p:nvPr>
        </p:nvSpPr>
        <p:spPr>
          <a:xfrm>
            <a:off x="646625" y="4445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Q1 disabled (1/3)</a:t>
            </a:r>
            <a:endParaRPr/>
          </a:p>
        </p:txBody>
      </p:sp>
      <p:sp>
        <p:nvSpPr>
          <p:cNvPr id="126" name="Google Shape;126;g2de3c91e945_0_190"/>
          <p:cNvSpPr txBox="1"/>
          <p:nvPr>
            <p:ph idx="1" type="body"/>
          </p:nvPr>
        </p:nvSpPr>
        <p:spPr>
          <a:xfrm>
            <a:off x="729450" y="1342575"/>
            <a:ext cx="7688700" cy="2997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a:t>
            </a:r>
            <a:r>
              <a:rPr lang="en"/>
              <a:t>n Wilfred Owen's poem "Disabled," the character of the soldier is presented with a deep sense of loss, regret, and alienation. The poem intricately details his physical and emotional transformation due to the war, highlighting the stark contrast between his past vitality and his present condition.</a:t>
            </a:r>
            <a:br>
              <a:rPr lang="en"/>
            </a:br>
            <a:endParaRPr/>
          </a:p>
          <a:p>
            <a:pPr indent="-311150" lvl="0" marL="457200" rtl="0" algn="l">
              <a:spcBef>
                <a:spcPts val="0"/>
              </a:spcBef>
              <a:spcAft>
                <a:spcPts val="0"/>
              </a:spcAft>
              <a:buSzPts val="1300"/>
              <a:buChar char="●"/>
            </a:pPr>
            <a:r>
              <a:rPr lang="en"/>
              <a:t>Owen employs imagery and tone to </a:t>
            </a:r>
            <a:r>
              <a:rPr lang="en" u="sng"/>
              <a:t>convey the soldier's profound sense of despair and isolation.</a:t>
            </a:r>
            <a:r>
              <a:rPr lang="en"/>
              <a:t> The opening line, "He sat in a wheeled chair, waiting for dark," uses visual imagery to create a somber tone, emphasizing the soldier’s passive and powerless state. Owen contrasts this with the soldier's memories of youthful vigor, filled with "football matches and romantic encounters," highlighting a sharp juxtaposition between his vibrant past and his current reality.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de3c91e945_0_197"/>
          <p:cNvSpPr txBox="1"/>
          <p:nvPr>
            <p:ph type="title"/>
          </p:nvPr>
        </p:nvSpPr>
        <p:spPr>
          <a:xfrm>
            <a:off x="665050" y="6653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Q1 disabled (2/3)</a:t>
            </a:r>
            <a:endParaRPr/>
          </a:p>
          <a:p>
            <a:pPr indent="0" lvl="0" marL="0" rtl="0" algn="l">
              <a:spcBef>
                <a:spcPts val="0"/>
              </a:spcBef>
              <a:spcAft>
                <a:spcPts val="0"/>
              </a:spcAft>
              <a:buNone/>
            </a:pPr>
            <a:r>
              <a:t/>
            </a:r>
            <a:endParaRPr/>
          </a:p>
        </p:txBody>
      </p:sp>
      <p:sp>
        <p:nvSpPr>
          <p:cNvPr id="132" name="Google Shape;132;g2de3c91e945_0_197"/>
          <p:cNvSpPr txBox="1"/>
          <p:nvPr>
            <p:ph idx="1" type="body"/>
          </p:nvPr>
        </p:nvSpPr>
        <p:spPr>
          <a:xfrm>
            <a:off x="729450" y="1360975"/>
            <a:ext cx="7688700" cy="29790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The vivid description "legless, sewn short at elbow" employs stark imagery to underscore his physical disabilities. This vivid imagery reflects the soldier's acute awareness of his inability to experience the joys of his former life. His memories of "girls’ waists" and "warm... hands" are now tainted by similes, comparing their touch to "some queer disease." This metaphorical language shifts the depiction from vibrant physicality to emotional paralysis, underscoring his profound sense of loss and alienation.</a:t>
            </a:r>
            <a:endParaRPr/>
          </a:p>
          <a:p>
            <a:pPr indent="-311150" lvl="0" marL="457200" rtl="0" algn="l">
              <a:spcBef>
                <a:spcPts val="0"/>
              </a:spcBef>
              <a:spcAft>
                <a:spcPts val="0"/>
              </a:spcAft>
              <a:buSzPts val="1300"/>
              <a:buChar char="●"/>
            </a:pPr>
            <a:r>
              <a:rPr lang="en"/>
              <a:t>One can observe that once admired, </a:t>
            </a:r>
            <a:r>
              <a:rPr lang="en" u="sng"/>
              <a:t>the soldier is now met with pity or indifference,</a:t>
            </a:r>
            <a:r>
              <a:rPr lang="en"/>
              <a:t> reflecting a stark contrast in societal attitudes. The girls who once admired him now avoid him, their eyes "passed from him to the strong men that were whole," using imagery to highlight his social and physical invisibility. This societal indifference contrasts sharply with the enthusiastic send-off he received, described with auditory imagery, "drafted out with drums and cheers." Now, only a "solemn man who brought him fruits" acknowledges him, and this gesture, laden with pity, lacks the previous admiration.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de3c91e945_0_206"/>
          <p:cNvSpPr txBox="1"/>
          <p:nvPr>
            <p:ph type="title"/>
          </p:nvPr>
        </p:nvSpPr>
        <p:spPr>
          <a:xfrm>
            <a:off x="665050" y="6653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Q1 disabled (3/3)</a:t>
            </a:r>
            <a:endParaRPr/>
          </a:p>
          <a:p>
            <a:pPr indent="0" lvl="0" marL="0" rtl="0" algn="l">
              <a:spcBef>
                <a:spcPts val="0"/>
              </a:spcBef>
              <a:spcAft>
                <a:spcPts val="0"/>
              </a:spcAft>
              <a:buNone/>
            </a:pPr>
            <a:r>
              <a:t/>
            </a:r>
            <a:endParaRPr/>
          </a:p>
        </p:txBody>
      </p:sp>
      <p:sp>
        <p:nvSpPr>
          <p:cNvPr id="138" name="Google Shape;138;g2de3c91e945_0_206"/>
          <p:cNvSpPr txBox="1"/>
          <p:nvPr>
            <p:ph idx="1" type="body"/>
          </p:nvPr>
        </p:nvSpPr>
        <p:spPr>
          <a:xfrm>
            <a:off x="729450" y="1360975"/>
            <a:ext cx="7688700" cy="2979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 "Disabled," Owen uses vivid imagery, poignant contrasts, and the reactions of others to present the soldier as a tragic figure consumed by loss and regret. The poem serves as a powerful commentary on the devastating effects of war, not only on the body but also on the human spirit. Through literary techniques such as imagery, juxtaposition, and metaphor, Owen captures the profound physical and emotional impact of war on the individual, making "Disabled" a poignant reflection on the costs of conflict.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