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1"/>
  </p:notesMasterIdLst>
  <p:sldIdLst>
    <p:sldId id="256" r:id="rId2"/>
    <p:sldId id="257" r:id="rId3"/>
    <p:sldId id="258" r:id="rId4"/>
    <p:sldId id="259" r:id="rId5"/>
    <p:sldId id="260" r:id="rId6"/>
    <p:sldId id="261" r:id="rId7"/>
    <p:sldId id="262" r:id="rId8"/>
    <p:sldId id="263" r:id="rId9"/>
    <p:sldId id="264" r:id="rId10"/>
  </p:sldIdLst>
  <p:sldSz cx="14630400" cy="8229600"/>
  <p:notesSz cx="8229600" cy="14630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10"/>
  </p:normalViewPr>
  <p:slideViewPr>
    <p:cSldViewPr snapToGrid="0" snapToObjects="1">
      <p:cViewPr varScale="1">
        <p:scale>
          <a:sx n="95" d="100"/>
          <a:sy n="95" d="100"/>
        </p:scale>
        <p:origin x="408"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02033692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hyperlink" Target="https://gamma.app/?utm_source=made-with-gamma" TargetMode="External"/><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2.png"/></Relationships>
</file>

<file path=ppt/slideLayouts/_rels/slideLayout2.xml.rels><?xml version="1.0" encoding="UTF-8" standalone="yes"?>
<Relationships xmlns="http://schemas.openxmlformats.org/package/2006/relationships"><Relationship Id="rId3" Type="http://schemas.openxmlformats.org/officeDocument/2006/relationships/hyperlink" Target="https://gamma.app/?utm_source=made-with-gamma" TargetMode="External"/><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2.png"/></Relationships>
</file>

<file path=ppt/slideLayouts/_rels/slideLayout3.xml.rels><?xml version="1.0" encoding="UTF-8" standalone="yes"?>
<Relationships xmlns="http://schemas.openxmlformats.org/package/2006/relationships"><Relationship Id="rId3" Type="http://schemas.openxmlformats.org/officeDocument/2006/relationships/hyperlink" Target="https://gamma.app/?utm_source=made-with-gamma" TargetMode="External"/><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2.png"/></Relationships>
</file>

<file path=ppt/slideLayouts/_rels/slideLayout4.xml.rels><?xml version="1.0" encoding="UTF-8" standalone="yes"?>
<Relationships xmlns="http://schemas.openxmlformats.org/package/2006/relationships"><Relationship Id="rId3" Type="http://schemas.openxmlformats.org/officeDocument/2006/relationships/hyperlink" Target="https://gamma.app/?utm_source=made-with-gamma" TargetMode="External"/><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2.png"/></Relationships>
</file>

<file path=ppt/slideLayouts/_rels/slideLayout5.xml.rels><?xml version="1.0" encoding="UTF-8" standalone="yes"?>
<Relationships xmlns="http://schemas.openxmlformats.org/package/2006/relationships"><Relationship Id="rId3" Type="http://schemas.openxmlformats.org/officeDocument/2006/relationships/hyperlink" Target="https://gamma.app/?utm_source=made-with-gamma" TargetMode="External"/><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2.png"/></Relationships>
</file>

<file path=ppt/slideLayouts/_rels/slideLayout6.xml.rels><?xml version="1.0" encoding="UTF-8" standalone="yes"?>
<Relationships xmlns="http://schemas.openxmlformats.org/package/2006/relationships"><Relationship Id="rId3" Type="http://schemas.openxmlformats.org/officeDocument/2006/relationships/hyperlink" Target="https://gamma.app/?utm_source=made-with-gamma" TargetMode="External"/><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2.png"/></Relationships>
</file>

<file path=ppt/slideLayouts/_rels/slideLayout7.xml.rels><?xml version="1.0" encoding="UTF-8" standalone="yes"?>
<Relationships xmlns="http://schemas.openxmlformats.org/package/2006/relationships"><Relationship Id="rId3" Type="http://schemas.openxmlformats.org/officeDocument/2006/relationships/hyperlink" Target="https://gamma.app/?utm_source=made-with-gamma" TargetMode="External"/><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2.png"/></Relationships>
</file>

<file path=ppt/slideLayouts/_rels/slideLayout8.xml.rels><?xml version="1.0" encoding="UTF-8" standalone="yes"?>
<Relationships xmlns="http://schemas.openxmlformats.org/package/2006/relationships"><Relationship Id="rId3" Type="http://schemas.openxmlformats.org/officeDocument/2006/relationships/hyperlink" Target="https://gamma.app/?utm_source=made-with-gamma" TargetMode="External"/><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2.png"/></Relationships>
</file>

<file path=ppt/slideLayouts/_rels/slideLayout9.xml.rels><?xml version="1.0" encoding="UTF-8" standalone="yes"?>
<Relationships xmlns="http://schemas.openxmlformats.org/package/2006/relationships"><Relationship Id="rId3" Type="http://schemas.openxmlformats.org/officeDocument/2006/relationships/hyperlink" Target="https://gamma.app/?utm_source=made-with-gamma" TargetMode="External"/><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2.png"/></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Slide 9 master">
    <p:spTree>
      <p:nvGrpSpPr>
        <p:cNvPr id="1" name=""/>
        <p:cNvGrpSpPr/>
        <p:nvPr/>
      </p:nvGrpSpPr>
      <p:grpSpPr>
        <a:xfrm>
          <a:off x="0" y="0"/>
          <a:ext cx="0" cy="0"/>
          <a:chOff x="0" y="0"/>
          <a:chExt cx="0" cy="0"/>
        </a:xfrm>
      </p:grpSpPr>
      <p:pic>
        <p:nvPicPr>
          <p:cNvPr id="2" name="Image 0" descr="preencoded.png"/>
          <p:cNvPicPr>
            <a:picLocks noChangeAspect="1"/>
          </p:cNvPicPr>
          <p:nvPr/>
        </p:nvPicPr>
        <p:blipFill>
          <a:blip r:embed="rId2"/>
          <a:stretch>
            <a:fillRect/>
          </a:stretch>
        </p:blipFill>
        <p:spPr>
          <a:xfrm>
            <a:off x="0" y="0"/>
            <a:ext cx="14630400" cy="8229600"/>
          </a:xfrm>
          <a:prstGeom prst="rect">
            <a:avLst/>
          </a:prstGeom>
        </p:spPr>
      </p:pic>
      <p:sp>
        <p:nvSpPr>
          <p:cNvPr id="3" name="Shape 0"/>
          <p:cNvSpPr/>
          <p:nvPr/>
        </p:nvSpPr>
        <p:spPr>
          <a:xfrm>
            <a:off x="0" y="0"/>
            <a:ext cx="14630400" cy="8229600"/>
          </a:xfrm>
          <a:prstGeom prst="rect">
            <a:avLst/>
          </a:prstGeom>
          <a:solidFill>
            <a:srgbClr val="F3F3FF">
              <a:alpha val="75000"/>
            </a:srgbClr>
          </a:solidFill>
          <a:ln/>
        </p:spPr>
      </p:sp>
      <p:pic>
        <p:nvPicPr>
          <p:cNvPr id="4" name="Image 1" descr="preencoded.png">
            <a:hlinkClick r:id="rId3"/>
          </p:cNvPr>
          <p:cNvPicPr>
            <a:picLocks noChangeAspect="1"/>
          </p:cNvPicPr>
          <p:nvPr/>
        </p:nvPicPr>
        <p:blipFill>
          <a:blip r:embed="rId4"/>
          <a:stretch>
            <a:fillRect/>
          </a:stretch>
        </p:blipFill>
        <p:spPr>
          <a:xfrm>
            <a:off x="12839215" y="7749540"/>
            <a:ext cx="1722605" cy="411480"/>
          </a:xfrm>
          <a:prstGeom prst="rect">
            <a:avLst/>
          </a:prstGeom>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Slide 1 master">
    <p:spTree>
      <p:nvGrpSpPr>
        <p:cNvPr id="1" name=""/>
        <p:cNvGrpSpPr/>
        <p:nvPr/>
      </p:nvGrpSpPr>
      <p:grpSpPr>
        <a:xfrm>
          <a:off x="0" y="0"/>
          <a:ext cx="0" cy="0"/>
          <a:chOff x="0" y="0"/>
          <a:chExt cx="0" cy="0"/>
        </a:xfrm>
      </p:grpSpPr>
      <p:pic>
        <p:nvPicPr>
          <p:cNvPr id="2" name="Image 0" descr="preencoded.png"/>
          <p:cNvPicPr>
            <a:picLocks noChangeAspect="1"/>
          </p:cNvPicPr>
          <p:nvPr/>
        </p:nvPicPr>
        <p:blipFill>
          <a:blip r:embed="rId2"/>
          <a:stretch>
            <a:fillRect/>
          </a:stretch>
        </p:blipFill>
        <p:spPr>
          <a:xfrm>
            <a:off x="0" y="0"/>
            <a:ext cx="14630400" cy="8229600"/>
          </a:xfrm>
          <a:prstGeom prst="rect">
            <a:avLst/>
          </a:prstGeom>
        </p:spPr>
      </p:pic>
      <p:sp>
        <p:nvSpPr>
          <p:cNvPr id="3" name="Shape 0"/>
          <p:cNvSpPr/>
          <p:nvPr/>
        </p:nvSpPr>
        <p:spPr>
          <a:xfrm>
            <a:off x="0" y="0"/>
            <a:ext cx="14630400" cy="8229600"/>
          </a:xfrm>
          <a:prstGeom prst="rect">
            <a:avLst/>
          </a:prstGeom>
          <a:solidFill>
            <a:srgbClr val="F3F3FF">
              <a:alpha val="75000"/>
            </a:srgbClr>
          </a:solidFill>
          <a:ln/>
        </p:spPr>
      </p:sp>
      <p:pic>
        <p:nvPicPr>
          <p:cNvPr id="4" name="Image 1" descr="preencoded.png">
            <a:hlinkClick r:id="rId3"/>
          </p:cNvPr>
          <p:cNvPicPr>
            <a:picLocks noChangeAspect="1"/>
          </p:cNvPicPr>
          <p:nvPr/>
        </p:nvPicPr>
        <p:blipFill>
          <a:blip r:embed="rId4"/>
          <a:stretch>
            <a:fillRect/>
          </a:stretch>
        </p:blipFill>
        <p:spPr>
          <a:xfrm>
            <a:off x="12839215" y="7749540"/>
            <a:ext cx="1722605" cy="411480"/>
          </a:xfrm>
          <a:prstGeom prst="rect">
            <a:avLst/>
          </a:prstGeom>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Slide 2 master">
    <p:spTree>
      <p:nvGrpSpPr>
        <p:cNvPr id="1" name=""/>
        <p:cNvGrpSpPr/>
        <p:nvPr/>
      </p:nvGrpSpPr>
      <p:grpSpPr>
        <a:xfrm>
          <a:off x="0" y="0"/>
          <a:ext cx="0" cy="0"/>
          <a:chOff x="0" y="0"/>
          <a:chExt cx="0" cy="0"/>
        </a:xfrm>
      </p:grpSpPr>
      <p:pic>
        <p:nvPicPr>
          <p:cNvPr id="2" name="Image 0" descr="preencoded.png"/>
          <p:cNvPicPr>
            <a:picLocks noChangeAspect="1"/>
          </p:cNvPicPr>
          <p:nvPr/>
        </p:nvPicPr>
        <p:blipFill>
          <a:blip r:embed="rId2"/>
          <a:stretch>
            <a:fillRect/>
          </a:stretch>
        </p:blipFill>
        <p:spPr>
          <a:xfrm>
            <a:off x="0" y="0"/>
            <a:ext cx="14630400" cy="8229600"/>
          </a:xfrm>
          <a:prstGeom prst="rect">
            <a:avLst/>
          </a:prstGeom>
        </p:spPr>
      </p:pic>
      <p:sp>
        <p:nvSpPr>
          <p:cNvPr id="3" name="Shape 0"/>
          <p:cNvSpPr/>
          <p:nvPr/>
        </p:nvSpPr>
        <p:spPr>
          <a:xfrm>
            <a:off x="0" y="0"/>
            <a:ext cx="14630400" cy="8229600"/>
          </a:xfrm>
          <a:prstGeom prst="rect">
            <a:avLst/>
          </a:prstGeom>
          <a:solidFill>
            <a:srgbClr val="F3F3FF">
              <a:alpha val="75000"/>
            </a:srgbClr>
          </a:solidFill>
          <a:ln/>
        </p:spPr>
      </p:sp>
      <p:pic>
        <p:nvPicPr>
          <p:cNvPr id="4" name="Image 1" descr="preencoded.png">
            <a:hlinkClick r:id="rId3"/>
          </p:cNvPr>
          <p:cNvPicPr>
            <a:picLocks noChangeAspect="1"/>
          </p:cNvPicPr>
          <p:nvPr/>
        </p:nvPicPr>
        <p:blipFill>
          <a:blip r:embed="rId4"/>
          <a:stretch>
            <a:fillRect/>
          </a:stretch>
        </p:blipFill>
        <p:spPr>
          <a:xfrm>
            <a:off x="12839215" y="7749540"/>
            <a:ext cx="1722605" cy="411480"/>
          </a:xfrm>
          <a:prstGeom prst="rect">
            <a:avLst/>
          </a:prstGeom>
        </p:spPr>
      </p:pic>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Slide 3 master">
    <p:spTree>
      <p:nvGrpSpPr>
        <p:cNvPr id="1" name=""/>
        <p:cNvGrpSpPr/>
        <p:nvPr/>
      </p:nvGrpSpPr>
      <p:grpSpPr>
        <a:xfrm>
          <a:off x="0" y="0"/>
          <a:ext cx="0" cy="0"/>
          <a:chOff x="0" y="0"/>
          <a:chExt cx="0" cy="0"/>
        </a:xfrm>
      </p:grpSpPr>
      <p:pic>
        <p:nvPicPr>
          <p:cNvPr id="2" name="Image 0" descr="preencoded.png"/>
          <p:cNvPicPr>
            <a:picLocks noChangeAspect="1"/>
          </p:cNvPicPr>
          <p:nvPr/>
        </p:nvPicPr>
        <p:blipFill>
          <a:blip r:embed="rId2"/>
          <a:stretch>
            <a:fillRect/>
          </a:stretch>
        </p:blipFill>
        <p:spPr>
          <a:xfrm>
            <a:off x="0" y="0"/>
            <a:ext cx="14630400" cy="8229600"/>
          </a:xfrm>
          <a:prstGeom prst="rect">
            <a:avLst/>
          </a:prstGeom>
        </p:spPr>
      </p:pic>
      <p:sp>
        <p:nvSpPr>
          <p:cNvPr id="3" name="Shape 0"/>
          <p:cNvSpPr/>
          <p:nvPr/>
        </p:nvSpPr>
        <p:spPr>
          <a:xfrm>
            <a:off x="0" y="0"/>
            <a:ext cx="14630400" cy="8229600"/>
          </a:xfrm>
          <a:prstGeom prst="rect">
            <a:avLst/>
          </a:prstGeom>
          <a:solidFill>
            <a:srgbClr val="F3F3FF">
              <a:alpha val="75000"/>
            </a:srgbClr>
          </a:solidFill>
          <a:ln/>
        </p:spPr>
      </p:sp>
      <p:pic>
        <p:nvPicPr>
          <p:cNvPr id="4" name="Image 1" descr="preencoded.png">
            <a:hlinkClick r:id="rId3"/>
          </p:cNvPr>
          <p:cNvPicPr>
            <a:picLocks noChangeAspect="1"/>
          </p:cNvPicPr>
          <p:nvPr/>
        </p:nvPicPr>
        <p:blipFill>
          <a:blip r:embed="rId4"/>
          <a:stretch>
            <a:fillRect/>
          </a:stretch>
        </p:blipFill>
        <p:spPr>
          <a:xfrm>
            <a:off x="12839215" y="7749540"/>
            <a:ext cx="1722605" cy="411480"/>
          </a:xfrm>
          <a:prstGeom prst="rect">
            <a:avLst/>
          </a:prstGeom>
        </p:spPr>
      </p:pic>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Slide 4 master">
    <p:spTree>
      <p:nvGrpSpPr>
        <p:cNvPr id="1" name=""/>
        <p:cNvGrpSpPr/>
        <p:nvPr/>
      </p:nvGrpSpPr>
      <p:grpSpPr>
        <a:xfrm>
          <a:off x="0" y="0"/>
          <a:ext cx="0" cy="0"/>
          <a:chOff x="0" y="0"/>
          <a:chExt cx="0" cy="0"/>
        </a:xfrm>
      </p:grpSpPr>
      <p:pic>
        <p:nvPicPr>
          <p:cNvPr id="2" name="Image 0" descr="preencoded.png"/>
          <p:cNvPicPr>
            <a:picLocks noChangeAspect="1"/>
          </p:cNvPicPr>
          <p:nvPr/>
        </p:nvPicPr>
        <p:blipFill>
          <a:blip r:embed="rId2"/>
          <a:stretch>
            <a:fillRect/>
          </a:stretch>
        </p:blipFill>
        <p:spPr>
          <a:xfrm>
            <a:off x="0" y="0"/>
            <a:ext cx="14630400" cy="8229600"/>
          </a:xfrm>
          <a:prstGeom prst="rect">
            <a:avLst/>
          </a:prstGeom>
        </p:spPr>
      </p:pic>
      <p:sp>
        <p:nvSpPr>
          <p:cNvPr id="3" name="Shape 0"/>
          <p:cNvSpPr/>
          <p:nvPr/>
        </p:nvSpPr>
        <p:spPr>
          <a:xfrm>
            <a:off x="0" y="0"/>
            <a:ext cx="14630400" cy="8229600"/>
          </a:xfrm>
          <a:prstGeom prst="rect">
            <a:avLst/>
          </a:prstGeom>
          <a:solidFill>
            <a:srgbClr val="F3F3FF">
              <a:alpha val="75000"/>
            </a:srgbClr>
          </a:solidFill>
          <a:ln/>
        </p:spPr>
      </p:sp>
      <p:pic>
        <p:nvPicPr>
          <p:cNvPr id="4" name="Image 1" descr="preencoded.png">
            <a:hlinkClick r:id="rId3"/>
          </p:cNvPr>
          <p:cNvPicPr>
            <a:picLocks noChangeAspect="1"/>
          </p:cNvPicPr>
          <p:nvPr/>
        </p:nvPicPr>
        <p:blipFill>
          <a:blip r:embed="rId4"/>
          <a:stretch>
            <a:fillRect/>
          </a:stretch>
        </p:blipFill>
        <p:spPr>
          <a:xfrm>
            <a:off x="12839215" y="7749540"/>
            <a:ext cx="1722605" cy="411480"/>
          </a:xfrm>
          <a:prstGeom prst="rect">
            <a:avLst/>
          </a:prstGeom>
        </p:spPr>
      </p:pic>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Slide 5 master">
    <p:spTree>
      <p:nvGrpSpPr>
        <p:cNvPr id="1" name=""/>
        <p:cNvGrpSpPr/>
        <p:nvPr/>
      </p:nvGrpSpPr>
      <p:grpSpPr>
        <a:xfrm>
          <a:off x="0" y="0"/>
          <a:ext cx="0" cy="0"/>
          <a:chOff x="0" y="0"/>
          <a:chExt cx="0" cy="0"/>
        </a:xfrm>
      </p:grpSpPr>
      <p:pic>
        <p:nvPicPr>
          <p:cNvPr id="2" name="Image 0" descr="preencoded.png"/>
          <p:cNvPicPr>
            <a:picLocks noChangeAspect="1"/>
          </p:cNvPicPr>
          <p:nvPr/>
        </p:nvPicPr>
        <p:blipFill>
          <a:blip r:embed="rId2"/>
          <a:stretch>
            <a:fillRect/>
          </a:stretch>
        </p:blipFill>
        <p:spPr>
          <a:xfrm>
            <a:off x="0" y="0"/>
            <a:ext cx="14630400" cy="8229600"/>
          </a:xfrm>
          <a:prstGeom prst="rect">
            <a:avLst/>
          </a:prstGeom>
        </p:spPr>
      </p:pic>
      <p:sp>
        <p:nvSpPr>
          <p:cNvPr id="3" name="Shape 0"/>
          <p:cNvSpPr/>
          <p:nvPr/>
        </p:nvSpPr>
        <p:spPr>
          <a:xfrm>
            <a:off x="0" y="0"/>
            <a:ext cx="14630400" cy="8229600"/>
          </a:xfrm>
          <a:prstGeom prst="rect">
            <a:avLst/>
          </a:prstGeom>
          <a:solidFill>
            <a:srgbClr val="F3F3FF">
              <a:alpha val="75000"/>
            </a:srgbClr>
          </a:solidFill>
          <a:ln/>
        </p:spPr>
      </p:sp>
      <p:pic>
        <p:nvPicPr>
          <p:cNvPr id="4" name="Image 1" descr="preencoded.png">
            <a:hlinkClick r:id="rId3"/>
          </p:cNvPr>
          <p:cNvPicPr>
            <a:picLocks noChangeAspect="1"/>
          </p:cNvPicPr>
          <p:nvPr/>
        </p:nvPicPr>
        <p:blipFill>
          <a:blip r:embed="rId4"/>
          <a:stretch>
            <a:fillRect/>
          </a:stretch>
        </p:blipFill>
        <p:spPr>
          <a:xfrm>
            <a:off x="12839215" y="7749540"/>
            <a:ext cx="1722605" cy="411480"/>
          </a:xfrm>
          <a:prstGeom prst="rect">
            <a:avLst/>
          </a:prstGeom>
        </p:spPr>
      </p:pic>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Slide 6 master">
    <p:spTree>
      <p:nvGrpSpPr>
        <p:cNvPr id="1" name=""/>
        <p:cNvGrpSpPr/>
        <p:nvPr/>
      </p:nvGrpSpPr>
      <p:grpSpPr>
        <a:xfrm>
          <a:off x="0" y="0"/>
          <a:ext cx="0" cy="0"/>
          <a:chOff x="0" y="0"/>
          <a:chExt cx="0" cy="0"/>
        </a:xfrm>
      </p:grpSpPr>
      <p:pic>
        <p:nvPicPr>
          <p:cNvPr id="2" name="Image 0" descr="preencoded.png"/>
          <p:cNvPicPr>
            <a:picLocks noChangeAspect="1"/>
          </p:cNvPicPr>
          <p:nvPr/>
        </p:nvPicPr>
        <p:blipFill>
          <a:blip r:embed="rId2"/>
          <a:stretch>
            <a:fillRect/>
          </a:stretch>
        </p:blipFill>
        <p:spPr>
          <a:xfrm>
            <a:off x="0" y="0"/>
            <a:ext cx="14630400" cy="8229600"/>
          </a:xfrm>
          <a:prstGeom prst="rect">
            <a:avLst/>
          </a:prstGeom>
        </p:spPr>
      </p:pic>
      <p:sp>
        <p:nvSpPr>
          <p:cNvPr id="3" name="Shape 0"/>
          <p:cNvSpPr/>
          <p:nvPr/>
        </p:nvSpPr>
        <p:spPr>
          <a:xfrm>
            <a:off x="0" y="0"/>
            <a:ext cx="14630400" cy="8229600"/>
          </a:xfrm>
          <a:prstGeom prst="rect">
            <a:avLst/>
          </a:prstGeom>
          <a:solidFill>
            <a:srgbClr val="F3F3FF">
              <a:alpha val="75000"/>
            </a:srgbClr>
          </a:solidFill>
          <a:ln/>
        </p:spPr>
      </p:sp>
      <p:pic>
        <p:nvPicPr>
          <p:cNvPr id="4" name="Image 1" descr="preencoded.png">
            <a:hlinkClick r:id="rId3"/>
          </p:cNvPr>
          <p:cNvPicPr>
            <a:picLocks noChangeAspect="1"/>
          </p:cNvPicPr>
          <p:nvPr/>
        </p:nvPicPr>
        <p:blipFill>
          <a:blip r:embed="rId4"/>
          <a:stretch>
            <a:fillRect/>
          </a:stretch>
        </p:blipFill>
        <p:spPr>
          <a:xfrm>
            <a:off x="12839215" y="7749540"/>
            <a:ext cx="1722605" cy="411480"/>
          </a:xfrm>
          <a:prstGeom prst="rect">
            <a:avLst/>
          </a:prstGeom>
        </p:spPr>
      </p:pic>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Slide 7 master">
    <p:spTree>
      <p:nvGrpSpPr>
        <p:cNvPr id="1" name=""/>
        <p:cNvGrpSpPr/>
        <p:nvPr/>
      </p:nvGrpSpPr>
      <p:grpSpPr>
        <a:xfrm>
          <a:off x="0" y="0"/>
          <a:ext cx="0" cy="0"/>
          <a:chOff x="0" y="0"/>
          <a:chExt cx="0" cy="0"/>
        </a:xfrm>
      </p:grpSpPr>
      <p:pic>
        <p:nvPicPr>
          <p:cNvPr id="2" name="Image 0" descr="preencoded.png"/>
          <p:cNvPicPr>
            <a:picLocks noChangeAspect="1"/>
          </p:cNvPicPr>
          <p:nvPr/>
        </p:nvPicPr>
        <p:blipFill>
          <a:blip r:embed="rId2"/>
          <a:stretch>
            <a:fillRect/>
          </a:stretch>
        </p:blipFill>
        <p:spPr>
          <a:xfrm>
            <a:off x="0" y="0"/>
            <a:ext cx="14630400" cy="8229600"/>
          </a:xfrm>
          <a:prstGeom prst="rect">
            <a:avLst/>
          </a:prstGeom>
        </p:spPr>
      </p:pic>
      <p:sp>
        <p:nvSpPr>
          <p:cNvPr id="3" name="Shape 0"/>
          <p:cNvSpPr/>
          <p:nvPr/>
        </p:nvSpPr>
        <p:spPr>
          <a:xfrm>
            <a:off x="0" y="0"/>
            <a:ext cx="14630400" cy="8229600"/>
          </a:xfrm>
          <a:prstGeom prst="rect">
            <a:avLst/>
          </a:prstGeom>
          <a:solidFill>
            <a:srgbClr val="F3F3FF">
              <a:alpha val="75000"/>
            </a:srgbClr>
          </a:solidFill>
          <a:ln/>
        </p:spPr>
      </p:sp>
      <p:pic>
        <p:nvPicPr>
          <p:cNvPr id="4" name="Image 1" descr="preencoded.png">
            <a:hlinkClick r:id="rId3"/>
          </p:cNvPr>
          <p:cNvPicPr>
            <a:picLocks noChangeAspect="1"/>
          </p:cNvPicPr>
          <p:nvPr/>
        </p:nvPicPr>
        <p:blipFill>
          <a:blip r:embed="rId4"/>
          <a:stretch>
            <a:fillRect/>
          </a:stretch>
        </p:blipFill>
        <p:spPr>
          <a:xfrm>
            <a:off x="12839215" y="7749540"/>
            <a:ext cx="1722605" cy="411480"/>
          </a:xfrm>
          <a:prstGeom prst="rect">
            <a:avLst/>
          </a:prstGeom>
        </p:spPr>
      </p:pic>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Slide 8 master">
    <p:spTree>
      <p:nvGrpSpPr>
        <p:cNvPr id="1" name=""/>
        <p:cNvGrpSpPr/>
        <p:nvPr/>
      </p:nvGrpSpPr>
      <p:grpSpPr>
        <a:xfrm>
          <a:off x="0" y="0"/>
          <a:ext cx="0" cy="0"/>
          <a:chOff x="0" y="0"/>
          <a:chExt cx="0" cy="0"/>
        </a:xfrm>
      </p:grpSpPr>
      <p:pic>
        <p:nvPicPr>
          <p:cNvPr id="2" name="Image 0" descr="preencoded.png"/>
          <p:cNvPicPr>
            <a:picLocks noChangeAspect="1"/>
          </p:cNvPicPr>
          <p:nvPr/>
        </p:nvPicPr>
        <p:blipFill>
          <a:blip r:embed="rId2"/>
          <a:stretch>
            <a:fillRect/>
          </a:stretch>
        </p:blipFill>
        <p:spPr>
          <a:xfrm>
            <a:off x="0" y="0"/>
            <a:ext cx="14630400" cy="8229600"/>
          </a:xfrm>
          <a:prstGeom prst="rect">
            <a:avLst/>
          </a:prstGeom>
        </p:spPr>
      </p:pic>
      <p:sp>
        <p:nvSpPr>
          <p:cNvPr id="3" name="Shape 0"/>
          <p:cNvSpPr/>
          <p:nvPr/>
        </p:nvSpPr>
        <p:spPr>
          <a:xfrm>
            <a:off x="0" y="0"/>
            <a:ext cx="14630400" cy="8229600"/>
          </a:xfrm>
          <a:prstGeom prst="rect">
            <a:avLst/>
          </a:prstGeom>
          <a:solidFill>
            <a:srgbClr val="F3F3FF">
              <a:alpha val="75000"/>
            </a:srgbClr>
          </a:solidFill>
          <a:ln/>
        </p:spPr>
      </p:sp>
      <p:pic>
        <p:nvPicPr>
          <p:cNvPr id="4" name="Image 1" descr="preencoded.png">
            <a:hlinkClick r:id="rId3"/>
          </p:cNvPr>
          <p:cNvPicPr>
            <a:picLocks noChangeAspect="1"/>
          </p:cNvPicPr>
          <p:nvPr/>
        </p:nvPicPr>
        <p:blipFill>
          <a:blip r:embed="rId4"/>
          <a:stretch>
            <a:fillRect/>
          </a:stretch>
        </p:blipFill>
        <p:spPr>
          <a:xfrm>
            <a:off x="12839215" y="7749540"/>
            <a:ext cx="1722605" cy="411480"/>
          </a:xfrm>
          <a:prstGeom prst="rect">
            <a:avLst/>
          </a:prstGeom>
        </p:spPr>
      </p:pic>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3.xml"/><Relationship Id="rId1" Type="http://schemas.openxmlformats.org/officeDocument/2006/relationships/slideLayout" Target="../slideLayouts/slideLayout4.xml"/><Relationship Id="rId4" Type="http://schemas.openxmlformats.org/officeDocument/2006/relationships/image" Target="../media/image5.png"/></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4.xml"/><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5.xml"/><Relationship Id="rId1" Type="http://schemas.openxmlformats.org/officeDocument/2006/relationships/slideLayout" Target="../slideLayouts/slideLayout6.xml"/><Relationship Id="rId6" Type="http://schemas.openxmlformats.org/officeDocument/2006/relationships/image" Target="../media/image5.png"/><Relationship Id="rId5" Type="http://schemas.openxmlformats.org/officeDocument/2006/relationships/image" Target="../media/image9.png"/><Relationship Id="rId4" Type="http://schemas.openxmlformats.org/officeDocument/2006/relationships/image" Target="../media/image8.png"/></Relationships>
</file>

<file path=ppt/slides/_rels/slide6.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6.xml"/><Relationship Id="rId1" Type="http://schemas.openxmlformats.org/officeDocument/2006/relationships/slideLayout" Target="../slideLayouts/slideLayout7.xml"/><Relationship Id="rId4" Type="http://schemas.openxmlformats.org/officeDocument/2006/relationships/image" Target="../media/image5.png"/></Relationships>
</file>

<file path=ppt/slides/_rels/slide7.xml.rels><?xml version="1.0" encoding="UTF-8" standalone="yes"?>
<Relationships xmlns="http://schemas.openxmlformats.org/package/2006/relationships"><Relationship Id="rId3" Type="http://schemas.openxmlformats.org/officeDocument/2006/relationships/image" Target="../media/image11.png"/><Relationship Id="rId7" Type="http://schemas.openxmlformats.org/officeDocument/2006/relationships/image" Target="../media/image5.png"/><Relationship Id="rId2" Type="http://schemas.openxmlformats.org/officeDocument/2006/relationships/notesSlide" Target="../notesSlides/notesSlide7.xml"/><Relationship Id="rId1" Type="http://schemas.openxmlformats.org/officeDocument/2006/relationships/slideLayout" Target="../slideLayouts/slideLayout8.xml"/><Relationship Id="rId6" Type="http://schemas.openxmlformats.org/officeDocument/2006/relationships/image" Target="../media/image14.png"/><Relationship Id="rId5" Type="http://schemas.openxmlformats.org/officeDocument/2006/relationships/image" Target="../media/image13.png"/><Relationship Id="rId4" Type="http://schemas.openxmlformats.org/officeDocument/2006/relationships/image" Target="../media/image12.png"/></Relationships>
</file>

<file path=ppt/slides/_rels/slide8.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8.xml"/><Relationship Id="rId1" Type="http://schemas.openxmlformats.org/officeDocument/2006/relationships/slideLayout" Target="../slideLayouts/slideLayout9.xml"/><Relationship Id="rId6" Type="http://schemas.openxmlformats.org/officeDocument/2006/relationships/image" Target="../media/image5.png"/><Relationship Id="rId5" Type="http://schemas.openxmlformats.org/officeDocument/2006/relationships/image" Target="../media/image17.png"/><Relationship Id="rId4" Type="http://schemas.openxmlformats.org/officeDocument/2006/relationships/image" Target="../media/image16.png"/></Relationships>
</file>

<file path=ppt/slides/_rels/slide9.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notesSlide" Target="../notesSlides/notesSlide9.xml"/><Relationship Id="rId1" Type="http://schemas.openxmlformats.org/officeDocument/2006/relationships/slideLayout" Target="../slideLayouts/slideLayout10.xml"/><Relationship Id="rId4" Type="http://schemas.openxmlformats.org/officeDocument/2006/relationships/image" Target="../media/image5.png"/></Relationships>
</file>

<file path=ppt/slides/slide1.xml><?xml version="1.0" encoding="utf-8"?>
<p:sld xmlns:a="http://schemas.openxmlformats.org/drawingml/2006/main" xmlns:r="http://schemas.openxmlformats.org/officeDocument/2006/relationships" xmlns:p="http://schemas.openxmlformats.org/presentationml/2006/main">
  <p:cSld name="Slide 1">
    <p:spTree>
      <p:nvGrpSpPr>
        <p:cNvPr id="1" name=""/>
        <p:cNvGrpSpPr/>
        <p:nvPr/>
      </p:nvGrpSpPr>
      <p:grpSpPr>
        <a:xfrm>
          <a:off x="0" y="0"/>
          <a:ext cx="0" cy="0"/>
          <a:chOff x="0" y="0"/>
          <a:chExt cx="0" cy="0"/>
        </a:xfrm>
      </p:grpSpPr>
      <p:pic>
        <p:nvPicPr>
          <p:cNvPr id="2" name="Image 0" descr="preencoded.png"/>
          <p:cNvPicPr>
            <a:picLocks noChangeAspect="1"/>
          </p:cNvPicPr>
          <p:nvPr/>
        </p:nvPicPr>
        <p:blipFill>
          <a:blip r:embed="rId3"/>
          <a:stretch>
            <a:fillRect/>
          </a:stretch>
        </p:blipFill>
        <p:spPr>
          <a:xfrm>
            <a:off x="9144000" y="0"/>
            <a:ext cx="5486400" cy="8229600"/>
          </a:xfrm>
          <a:prstGeom prst="rect">
            <a:avLst/>
          </a:prstGeom>
        </p:spPr>
      </p:pic>
      <p:sp>
        <p:nvSpPr>
          <p:cNvPr id="3" name="Text 0"/>
          <p:cNvSpPr/>
          <p:nvPr/>
        </p:nvSpPr>
        <p:spPr>
          <a:xfrm>
            <a:off x="837724" y="2121218"/>
            <a:ext cx="7468553" cy="1408033"/>
          </a:xfrm>
          <a:prstGeom prst="rect">
            <a:avLst/>
          </a:prstGeom>
          <a:noFill/>
          <a:ln/>
        </p:spPr>
        <p:txBody>
          <a:bodyPr wrap="square" lIns="0" tIns="0" rIns="0" bIns="0" rtlCol="0" anchor="t"/>
          <a:lstStyle/>
          <a:p>
            <a:pPr marL="0" indent="0">
              <a:lnSpc>
                <a:spcPts val="5500"/>
              </a:lnSpc>
              <a:buNone/>
            </a:pPr>
            <a:r>
              <a:rPr lang="en-US" sz="4400" dirty="0">
                <a:solidFill>
                  <a:srgbClr val="00002E"/>
                </a:solidFill>
                <a:latin typeface="Nunito Semi Bold" pitchFamily="34" charset="0"/>
                <a:ea typeface="Nunito Semi Bold" pitchFamily="34" charset="-122"/>
                <a:cs typeface="Nunito Semi Bold" pitchFamily="34" charset="-120"/>
              </a:rPr>
              <a:t>Unlocking the Power of Exponents and Squares</a:t>
            </a:r>
            <a:endParaRPr lang="en-US" sz="4400" dirty="0"/>
          </a:p>
        </p:txBody>
      </p:sp>
      <p:sp>
        <p:nvSpPr>
          <p:cNvPr id="4" name="Text 1"/>
          <p:cNvSpPr/>
          <p:nvPr/>
        </p:nvSpPr>
        <p:spPr>
          <a:xfrm>
            <a:off x="837724" y="3888224"/>
            <a:ext cx="7468553" cy="1532096"/>
          </a:xfrm>
          <a:prstGeom prst="rect">
            <a:avLst/>
          </a:prstGeom>
          <a:noFill/>
          <a:ln/>
        </p:spPr>
        <p:txBody>
          <a:bodyPr wrap="square" lIns="0" tIns="0" rIns="0" bIns="0" rtlCol="0" anchor="t"/>
          <a:lstStyle/>
          <a:p>
            <a:pPr marL="0" indent="0">
              <a:lnSpc>
                <a:spcPts val="3000"/>
              </a:lnSpc>
              <a:buNone/>
            </a:pPr>
            <a:r>
              <a:rPr lang="en-US" sz="1850" dirty="0">
                <a:solidFill>
                  <a:srgbClr val="00002E"/>
                </a:solidFill>
                <a:latin typeface="PT Sans" pitchFamily="34" charset="0"/>
                <a:ea typeface="PT Sans" pitchFamily="34" charset="-122"/>
                <a:cs typeface="PT Sans" pitchFamily="34" charset="-120"/>
              </a:rPr>
              <a:t>Join us on a journey to explore the fascinating world of exponents and squares. We'll delve into their definitions, properties, applications, and uncover how they shape our understanding of math and the world around us.</a:t>
            </a:r>
            <a:endParaRPr lang="en-US" sz="1850" dirty="0"/>
          </a:p>
        </p:txBody>
      </p:sp>
      <p:sp>
        <p:nvSpPr>
          <p:cNvPr id="5" name="Shape 2"/>
          <p:cNvSpPr/>
          <p:nvPr/>
        </p:nvSpPr>
        <p:spPr>
          <a:xfrm>
            <a:off x="837724" y="5707380"/>
            <a:ext cx="382905" cy="382905"/>
          </a:xfrm>
          <a:prstGeom prst="roundRect">
            <a:avLst>
              <a:gd name="adj" fmla="val 23878209"/>
            </a:avLst>
          </a:prstGeom>
          <a:noFill/>
          <a:ln w="7620">
            <a:solidFill>
              <a:srgbClr val="FFFFFF"/>
            </a:solidFill>
            <a:prstDash val="solid"/>
          </a:ln>
        </p:spPr>
      </p:sp>
      <p:pic>
        <p:nvPicPr>
          <p:cNvPr id="6" name="Image 1" descr="preencoded.png"/>
          <p:cNvPicPr>
            <a:picLocks noChangeAspect="1"/>
          </p:cNvPicPr>
          <p:nvPr/>
        </p:nvPicPr>
        <p:blipFill>
          <a:blip r:embed="rId4"/>
          <a:stretch>
            <a:fillRect/>
          </a:stretch>
        </p:blipFill>
        <p:spPr>
          <a:xfrm>
            <a:off x="845344" y="5715000"/>
            <a:ext cx="367665" cy="367665"/>
          </a:xfrm>
          <a:prstGeom prst="rect">
            <a:avLst/>
          </a:prstGeom>
        </p:spPr>
      </p:pic>
      <p:sp>
        <p:nvSpPr>
          <p:cNvPr id="7" name="Text 3"/>
          <p:cNvSpPr/>
          <p:nvPr/>
        </p:nvSpPr>
        <p:spPr>
          <a:xfrm>
            <a:off x="1340287" y="5689521"/>
            <a:ext cx="3623429" cy="418862"/>
          </a:xfrm>
          <a:prstGeom prst="rect">
            <a:avLst/>
          </a:prstGeom>
          <a:noFill/>
          <a:ln/>
        </p:spPr>
        <p:txBody>
          <a:bodyPr wrap="none" lIns="0" tIns="0" rIns="0" bIns="0" rtlCol="0" anchor="t"/>
          <a:lstStyle/>
          <a:p>
            <a:pPr marL="0" indent="0" algn="l">
              <a:lnSpc>
                <a:spcPts val="3250"/>
              </a:lnSpc>
              <a:buNone/>
            </a:pPr>
            <a:r>
              <a:rPr lang="en-US" sz="2350" b="1" dirty="0">
                <a:solidFill>
                  <a:srgbClr val="00002E"/>
                </a:solidFill>
                <a:latin typeface="PT Sans Bold" pitchFamily="34" charset="0"/>
                <a:ea typeface="PT Sans Bold" pitchFamily="34" charset="-122"/>
                <a:cs typeface="PT Sans Bold" pitchFamily="34" charset="-120"/>
              </a:rPr>
              <a:t>by ONYEDIKACHI ONWURAH</a:t>
            </a:r>
            <a:endParaRPr lang="en-US" sz="235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spTree>
      <p:nvGrpSpPr>
        <p:cNvPr id="1" name=""/>
        <p:cNvGrpSpPr/>
        <p:nvPr/>
      </p:nvGrpSpPr>
      <p:grpSpPr>
        <a:xfrm>
          <a:off x="0" y="0"/>
          <a:ext cx="0" cy="0"/>
          <a:chOff x="0" y="0"/>
          <a:chExt cx="0" cy="0"/>
        </a:xfrm>
      </p:grpSpPr>
      <p:sp>
        <p:nvSpPr>
          <p:cNvPr id="2" name="Text 0"/>
          <p:cNvSpPr/>
          <p:nvPr/>
        </p:nvSpPr>
        <p:spPr>
          <a:xfrm>
            <a:off x="837724" y="2294215"/>
            <a:ext cx="6671905" cy="704017"/>
          </a:xfrm>
          <a:prstGeom prst="rect">
            <a:avLst/>
          </a:prstGeom>
          <a:noFill/>
          <a:ln/>
        </p:spPr>
        <p:txBody>
          <a:bodyPr wrap="none" lIns="0" tIns="0" rIns="0" bIns="0" rtlCol="0" anchor="t"/>
          <a:lstStyle/>
          <a:p>
            <a:pPr marL="0" indent="0">
              <a:lnSpc>
                <a:spcPts val="5500"/>
              </a:lnSpc>
              <a:buNone/>
            </a:pPr>
            <a:r>
              <a:rPr lang="en-US" sz="4400" dirty="0">
                <a:solidFill>
                  <a:srgbClr val="00002E"/>
                </a:solidFill>
                <a:latin typeface="Nunito Semi Bold" pitchFamily="34" charset="0"/>
                <a:ea typeface="Nunito Semi Bold" pitchFamily="34" charset="-122"/>
                <a:cs typeface="Nunito Semi Bold" pitchFamily="34" charset="-120"/>
              </a:rPr>
              <a:t>Understanding Exponents</a:t>
            </a:r>
            <a:endParaRPr lang="en-US" sz="4400" dirty="0"/>
          </a:p>
        </p:txBody>
      </p:sp>
      <p:sp>
        <p:nvSpPr>
          <p:cNvPr id="3" name="Text 1"/>
          <p:cNvSpPr/>
          <p:nvPr/>
        </p:nvSpPr>
        <p:spPr>
          <a:xfrm>
            <a:off x="837724" y="3596521"/>
            <a:ext cx="2816185" cy="351949"/>
          </a:xfrm>
          <a:prstGeom prst="rect">
            <a:avLst/>
          </a:prstGeom>
          <a:noFill/>
          <a:ln/>
        </p:spPr>
        <p:txBody>
          <a:bodyPr wrap="none" lIns="0" tIns="0" rIns="0" bIns="0" rtlCol="0" anchor="t"/>
          <a:lstStyle/>
          <a:p>
            <a:pPr marL="0" indent="0">
              <a:lnSpc>
                <a:spcPts val="2750"/>
              </a:lnSpc>
              <a:buNone/>
            </a:pPr>
            <a:r>
              <a:rPr lang="en-US" sz="2200" dirty="0">
                <a:solidFill>
                  <a:srgbClr val="00002E"/>
                </a:solidFill>
                <a:latin typeface="Nunito Semi Bold" pitchFamily="34" charset="0"/>
                <a:ea typeface="Nunito Semi Bold" pitchFamily="34" charset="-122"/>
                <a:cs typeface="Nunito Semi Bold" pitchFamily="34" charset="-120"/>
              </a:rPr>
              <a:t>Definition</a:t>
            </a:r>
            <a:endParaRPr lang="en-US" sz="2200" dirty="0"/>
          </a:p>
        </p:txBody>
      </p:sp>
      <p:sp>
        <p:nvSpPr>
          <p:cNvPr id="4" name="Text 2"/>
          <p:cNvSpPr/>
          <p:nvPr/>
        </p:nvSpPr>
        <p:spPr>
          <a:xfrm>
            <a:off x="837724" y="4187785"/>
            <a:ext cx="6185535" cy="1532096"/>
          </a:xfrm>
          <a:prstGeom prst="rect">
            <a:avLst/>
          </a:prstGeom>
          <a:noFill/>
          <a:ln/>
        </p:spPr>
        <p:txBody>
          <a:bodyPr wrap="square" lIns="0" tIns="0" rIns="0" bIns="0" rtlCol="0" anchor="t"/>
          <a:lstStyle/>
          <a:p>
            <a:pPr marL="0" indent="0">
              <a:lnSpc>
                <a:spcPts val="3000"/>
              </a:lnSpc>
              <a:buNone/>
            </a:pPr>
            <a:r>
              <a:rPr lang="en-US" sz="1850" dirty="0">
                <a:solidFill>
                  <a:srgbClr val="00002E"/>
                </a:solidFill>
                <a:latin typeface="PT Sans" pitchFamily="34" charset="0"/>
                <a:ea typeface="PT Sans" pitchFamily="34" charset="-122"/>
                <a:cs typeface="PT Sans" pitchFamily="34" charset="-120"/>
              </a:rPr>
              <a:t>Exponents represent repeated multiplication of a base number by itself. The exponent indicates the number of times the base is multiplied. For example, 2^3 means 2 multiplied by itself three times: 2 * 2 * 2.</a:t>
            </a:r>
            <a:endParaRPr lang="en-US" sz="1850" dirty="0"/>
          </a:p>
        </p:txBody>
      </p:sp>
      <p:sp>
        <p:nvSpPr>
          <p:cNvPr id="5" name="Text 3"/>
          <p:cNvSpPr/>
          <p:nvPr/>
        </p:nvSpPr>
        <p:spPr>
          <a:xfrm>
            <a:off x="7614761" y="3596521"/>
            <a:ext cx="2816185" cy="351949"/>
          </a:xfrm>
          <a:prstGeom prst="rect">
            <a:avLst/>
          </a:prstGeom>
          <a:noFill/>
          <a:ln/>
        </p:spPr>
        <p:txBody>
          <a:bodyPr wrap="none" lIns="0" tIns="0" rIns="0" bIns="0" rtlCol="0" anchor="t"/>
          <a:lstStyle/>
          <a:p>
            <a:pPr marL="0" indent="0">
              <a:lnSpc>
                <a:spcPts val="2750"/>
              </a:lnSpc>
              <a:buNone/>
            </a:pPr>
            <a:r>
              <a:rPr lang="en-US" sz="2200" dirty="0">
                <a:solidFill>
                  <a:srgbClr val="00002E"/>
                </a:solidFill>
                <a:latin typeface="Nunito Semi Bold" pitchFamily="34" charset="0"/>
                <a:ea typeface="Nunito Semi Bold" pitchFamily="34" charset="-122"/>
                <a:cs typeface="Nunito Semi Bold" pitchFamily="34" charset="-120"/>
              </a:rPr>
              <a:t>Example</a:t>
            </a:r>
            <a:endParaRPr lang="en-US" sz="2200" dirty="0"/>
          </a:p>
        </p:txBody>
      </p:sp>
      <p:sp>
        <p:nvSpPr>
          <p:cNvPr id="6" name="Text 4"/>
          <p:cNvSpPr/>
          <p:nvPr/>
        </p:nvSpPr>
        <p:spPr>
          <a:xfrm>
            <a:off x="7614761" y="4187785"/>
            <a:ext cx="6185535" cy="1532096"/>
          </a:xfrm>
          <a:prstGeom prst="rect">
            <a:avLst/>
          </a:prstGeom>
          <a:noFill/>
          <a:ln/>
        </p:spPr>
        <p:txBody>
          <a:bodyPr wrap="square" lIns="0" tIns="0" rIns="0" bIns="0" rtlCol="0" anchor="t"/>
          <a:lstStyle/>
          <a:p>
            <a:pPr marL="0" indent="0">
              <a:lnSpc>
                <a:spcPts val="3000"/>
              </a:lnSpc>
              <a:buNone/>
            </a:pPr>
            <a:r>
              <a:rPr lang="en-US" sz="1850" dirty="0">
                <a:solidFill>
                  <a:srgbClr val="00002E"/>
                </a:solidFill>
                <a:latin typeface="PT Sans" pitchFamily="34" charset="0"/>
                <a:ea typeface="PT Sans" pitchFamily="34" charset="-122"/>
                <a:cs typeface="PT Sans" pitchFamily="34" charset="-120"/>
              </a:rPr>
              <a:t>Consider 5^2 (5 to the power of 2). This represents 5 multiplied by itself twice: 5 * 5 = 25. Therefore, 5^2 equals 25. Exponents provide a concise way to express repeated multiplication.</a:t>
            </a:r>
            <a:endParaRPr lang="en-US" sz="1850" dirty="0"/>
          </a:p>
        </p:txBody>
      </p:sp>
      <p:pic>
        <p:nvPicPr>
          <p:cNvPr id="8" name="Picture 7">
            <a:extLst>
              <a:ext uri="{FF2B5EF4-FFF2-40B4-BE49-F238E27FC236}">
                <a16:creationId xmlns:a16="http://schemas.microsoft.com/office/drawing/2014/main" id="{AD939B8E-6A61-4A4C-9224-C620BAC5F4E1}"/>
              </a:ext>
            </a:extLst>
          </p:cNvPr>
          <p:cNvPicPr>
            <a:picLocks noChangeAspect="1"/>
          </p:cNvPicPr>
          <p:nvPr/>
        </p:nvPicPr>
        <p:blipFill>
          <a:blip r:embed="rId3"/>
          <a:stretch>
            <a:fillRect/>
          </a:stretch>
        </p:blipFill>
        <p:spPr>
          <a:xfrm>
            <a:off x="12429818" y="7735043"/>
            <a:ext cx="2200582" cy="466790"/>
          </a:xfrm>
          <a:prstGeom prst="rect">
            <a:avLst/>
          </a:prstGeo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spTree>
      <p:nvGrpSpPr>
        <p:cNvPr id="1" name=""/>
        <p:cNvGrpSpPr/>
        <p:nvPr/>
      </p:nvGrpSpPr>
      <p:grpSpPr>
        <a:xfrm>
          <a:off x="0" y="0"/>
          <a:ext cx="0" cy="0"/>
          <a:chOff x="0" y="0"/>
          <a:chExt cx="0" cy="0"/>
        </a:xfrm>
      </p:grpSpPr>
      <p:pic>
        <p:nvPicPr>
          <p:cNvPr id="2" name="Image 0" descr="preencoded.png"/>
          <p:cNvPicPr>
            <a:picLocks noChangeAspect="1"/>
          </p:cNvPicPr>
          <p:nvPr/>
        </p:nvPicPr>
        <p:blipFill>
          <a:blip r:embed="rId3"/>
          <a:stretch>
            <a:fillRect/>
          </a:stretch>
        </p:blipFill>
        <p:spPr>
          <a:xfrm>
            <a:off x="0" y="0"/>
            <a:ext cx="14630400" cy="2992160"/>
          </a:xfrm>
          <a:prstGeom prst="rect">
            <a:avLst/>
          </a:prstGeom>
        </p:spPr>
      </p:pic>
      <p:sp>
        <p:nvSpPr>
          <p:cNvPr id="3" name="Text 0"/>
          <p:cNvSpPr/>
          <p:nvPr/>
        </p:nvSpPr>
        <p:spPr>
          <a:xfrm>
            <a:off x="837724" y="4122420"/>
            <a:ext cx="11420475" cy="704017"/>
          </a:xfrm>
          <a:prstGeom prst="rect">
            <a:avLst/>
          </a:prstGeom>
          <a:noFill/>
          <a:ln/>
        </p:spPr>
        <p:txBody>
          <a:bodyPr wrap="none" lIns="0" tIns="0" rIns="0" bIns="0" rtlCol="0" anchor="t"/>
          <a:lstStyle/>
          <a:p>
            <a:pPr marL="0" indent="0">
              <a:lnSpc>
                <a:spcPts val="5500"/>
              </a:lnSpc>
              <a:buNone/>
            </a:pPr>
            <a:r>
              <a:rPr lang="en-US" sz="4400" dirty="0">
                <a:solidFill>
                  <a:srgbClr val="00002E"/>
                </a:solidFill>
                <a:latin typeface="Nunito Semi Bold" pitchFamily="34" charset="0"/>
                <a:ea typeface="Nunito Semi Bold" pitchFamily="34" charset="-122"/>
                <a:cs typeface="Nunito Semi Bold" pitchFamily="34" charset="-120"/>
              </a:rPr>
              <a:t>Exponent Properties: The Rules of the Game</a:t>
            </a:r>
            <a:endParaRPr lang="en-US" sz="4400" dirty="0"/>
          </a:p>
        </p:txBody>
      </p:sp>
      <p:sp>
        <p:nvSpPr>
          <p:cNvPr id="4" name="Shape 1"/>
          <p:cNvSpPr/>
          <p:nvPr/>
        </p:nvSpPr>
        <p:spPr>
          <a:xfrm>
            <a:off x="837724" y="5454610"/>
            <a:ext cx="538520" cy="538520"/>
          </a:xfrm>
          <a:prstGeom prst="roundRect">
            <a:avLst>
              <a:gd name="adj" fmla="val 66677"/>
            </a:avLst>
          </a:prstGeom>
          <a:solidFill>
            <a:srgbClr val="F3F3FF"/>
          </a:solidFill>
          <a:ln w="22860">
            <a:solidFill>
              <a:srgbClr val="2D4DF2"/>
            </a:solidFill>
            <a:prstDash val="solid"/>
          </a:ln>
        </p:spPr>
      </p:sp>
      <p:sp>
        <p:nvSpPr>
          <p:cNvPr id="5" name="Text 2"/>
          <p:cNvSpPr/>
          <p:nvPr/>
        </p:nvSpPr>
        <p:spPr>
          <a:xfrm>
            <a:off x="1005602" y="5554861"/>
            <a:ext cx="202763" cy="337899"/>
          </a:xfrm>
          <a:prstGeom prst="rect">
            <a:avLst/>
          </a:prstGeom>
          <a:noFill/>
          <a:ln/>
        </p:spPr>
        <p:txBody>
          <a:bodyPr wrap="none" lIns="0" tIns="0" rIns="0" bIns="0" rtlCol="0" anchor="t"/>
          <a:lstStyle/>
          <a:p>
            <a:pPr marL="0" indent="0" algn="ctr">
              <a:lnSpc>
                <a:spcPts val="2650"/>
              </a:lnSpc>
              <a:buNone/>
            </a:pPr>
            <a:r>
              <a:rPr lang="en-US" sz="2650" dirty="0">
                <a:solidFill>
                  <a:srgbClr val="00002E"/>
                </a:solidFill>
                <a:latin typeface="Nunito Semi Bold" pitchFamily="34" charset="0"/>
                <a:ea typeface="Nunito Semi Bold" pitchFamily="34" charset="-122"/>
                <a:cs typeface="Nunito Semi Bold" pitchFamily="34" charset="-120"/>
              </a:rPr>
              <a:t>1</a:t>
            </a:r>
            <a:endParaRPr lang="en-US" sz="2650" dirty="0"/>
          </a:p>
        </p:txBody>
      </p:sp>
      <p:sp>
        <p:nvSpPr>
          <p:cNvPr id="6" name="Text 3"/>
          <p:cNvSpPr/>
          <p:nvPr/>
        </p:nvSpPr>
        <p:spPr>
          <a:xfrm>
            <a:off x="1615559" y="5454610"/>
            <a:ext cx="2816185" cy="351949"/>
          </a:xfrm>
          <a:prstGeom prst="rect">
            <a:avLst/>
          </a:prstGeom>
          <a:noFill/>
          <a:ln/>
        </p:spPr>
        <p:txBody>
          <a:bodyPr wrap="none" lIns="0" tIns="0" rIns="0" bIns="0" rtlCol="0" anchor="t"/>
          <a:lstStyle/>
          <a:p>
            <a:pPr marL="0" indent="0">
              <a:lnSpc>
                <a:spcPts val="2750"/>
              </a:lnSpc>
              <a:buNone/>
            </a:pPr>
            <a:r>
              <a:rPr lang="en-US" sz="2200" dirty="0">
                <a:solidFill>
                  <a:srgbClr val="00002E"/>
                </a:solidFill>
                <a:latin typeface="Nunito Semi Bold" pitchFamily="34" charset="0"/>
                <a:ea typeface="Nunito Semi Bold" pitchFamily="34" charset="-122"/>
                <a:cs typeface="Nunito Semi Bold" pitchFamily="34" charset="-120"/>
              </a:rPr>
              <a:t>Product of Powers</a:t>
            </a:r>
            <a:endParaRPr lang="en-US" sz="2200" dirty="0"/>
          </a:p>
        </p:txBody>
      </p:sp>
      <p:sp>
        <p:nvSpPr>
          <p:cNvPr id="7" name="Text 4"/>
          <p:cNvSpPr/>
          <p:nvPr/>
        </p:nvSpPr>
        <p:spPr>
          <a:xfrm>
            <a:off x="1615559" y="5950148"/>
            <a:ext cx="3380899" cy="1149072"/>
          </a:xfrm>
          <a:prstGeom prst="rect">
            <a:avLst/>
          </a:prstGeom>
          <a:noFill/>
          <a:ln/>
        </p:spPr>
        <p:txBody>
          <a:bodyPr wrap="square" lIns="0" tIns="0" rIns="0" bIns="0" rtlCol="0" anchor="t"/>
          <a:lstStyle/>
          <a:p>
            <a:pPr marL="0" indent="0">
              <a:lnSpc>
                <a:spcPts val="3000"/>
              </a:lnSpc>
              <a:buNone/>
            </a:pPr>
            <a:r>
              <a:rPr lang="en-US" sz="1850" dirty="0">
                <a:solidFill>
                  <a:srgbClr val="00002E"/>
                </a:solidFill>
                <a:latin typeface="PT Sans" pitchFamily="34" charset="0"/>
                <a:ea typeface="PT Sans" pitchFamily="34" charset="-122"/>
                <a:cs typeface="PT Sans" pitchFamily="34" charset="-120"/>
              </a:rPr>
              <a:t>When multiplying powers with the same base, add the exponents: x^m * x^n = x^(m+n).</a:t>
            </a:r>
            <a:endParaRPr lang="en-US" sz="1850" dirty="0"/>
          </a:p>
        </p:txBody>
      </p:sp>
      <p:sp>
        <p:nvSpPr>
          <p:cNvPr id="8" name="Shape 5"/>
          <p:cNvSpPr/>
          <p:nvPr/>
        </p:nvSpPr>
        <p:spPr>
          <a:xfrm>
            <a:off x="5235773" y="5454610"/>
            <a:ext cx="538520" cy="538520"/>
          </a:xfrm>
          <a:prstGeom prst="roundRect">
            <a:avLst>
              <a:gd name="adj" fmla="val 66677"/>
            </a:avLst>
          </a:prstGeom>
          <a:solidFill>
            <a:srgbClr val="F3F3FF"/>
          </a:solidFill>
          <a:ln w="22860">
            <a:solidFill>
              <a:srgbClr val="018CE1"/>
            </a:solidFill>
            <a:prstDash val="solid"/>
          </a:ln>
        </p:spPr>
      </p:sp>
      <p:sp>
        <p:nvSpPr>
          <p:cNvPr id="9" name="Text 6"/>
          <p:cNvSpPr/>
          <p:nvPr/>
        </p:nvSpPr>
        <p:spPr>
          <a:xfrm>
            <a:off x="5403652" y="5554861"/>
            <a:ext cx="202763" cy="337899"/>
          </a:xfrm>
          <a:prstGeom prst="rect">
            <a:avLst/>
          </a:prstGeom>
          <a:noFill/>
          <a:ln/>
        </p:spPr>
        <p:txBody>
          <a:bodyPr wrap="none" lIns="0" tIns="0" rIns="0" bIns="0" rtlCol="0" anchor="t"/>
          <a:lstStyle/>
          <a:p>
            <a:pPr marL="0" indent="0" algn="ctr">
              <a:lnSpc>
                <a:spcPts val="2650"/>
              </a:lnSpc>
              <a:buNone/>
            </a:pPr>
            <a:r>
              <a:rPr lang="en-US" sz="2650" dirty="0">
                <a:solidFill>
                  <a:srgbClr val="00002E"/>
                </a:solidFill>
                <a:latin typeface="Nunito Semi Bold" pitchFamily="34" charset="0"/>
                <a:ea typeface="Nunito Semi Bold" pitchFamily="34" charset="-122"/>
                <a:cs typeface="Nunito Semi Bold" pitchFamily="34" charset="-120"/>
              </a:rPr>
              <a:t>2</a:t>
            </a:r>
            <a:endParaRPr lang="en-US" sz="2650" dirty="0"/>
          </a:p>
        </p:txBody>
      </p:sp>
      <p:sp>
        <p:nvSpPr>
          <p:cNvPr id="10" name="Text 7"/>
          <p:cNvSpPr/>
          <p:nvPr/>
        </p:nvSpPr>
        <p:spPr>
          <a:xfrm>
            <a:off x="6013609" y="5454610"/>
            <a:ext cx="2816185" cy="351949"/>
          </a:xfrm>
          <a:prstGeom prst="rect">
            <a:avLst/>
          </a:prstGeom>
          <a:noFill/>
          <a:ln/>
        </p:spPr>
        <p:txBody>
          <a:bodyPr wrap="none" lIns="0" tIns="0" rIns="0" bIns="0" rtlCol="0" anchor="t"/>
          <a:lstStyle/>
          <a:p>
            <a:pPr marL="0" indent="0">
              <a:lnSpc>
                <a:spcPts val="2750"/>
              </a:lnSpc>
              <a:buNone/>
            </a:pPr>
            <a:r>
              <a:rPr lang="en-US" sz="2200" dirty="0">
                <a:solidFill>
                  <a:srgbClr val="00002E"/>
                </a:solidFill>
                <a:latin typeface="Nunito Semi Bold" pitchFamily="34" charset="0"/>
                <a:ea typeface="Nunito Semi Bold" pitchFamily="34" charset="-122"/>
                <a:cs typeface="Nunito Semi Bold" pitchFamily="34" charset="-120"/>
              </a:rPr>
              <a:t>Quotient of Powers</a:t>
            </a:r>
            <a:endParaRPr lang="en-US" sz="2200" dirty="0"/>
          </a:p>
        </p:txBody>
      </p:sp>
      <p:sp>
        <p:nvSpPr>
          <p:cNvPr id="11" name="Text 8"/>
          <p:cNvSpPr/>
          <p:nvPr/>
        </p:nvSpPr>
        <p:spPr>
          <a:xfrm>
            <a:off x="6013609" y="5950148"/>
            <a:ext cx="3380899" cy="1149072"/>
          </a:xfrm>
          <a:prstGeom prst="rect">
            <a:avLst/>
          </a:prstGeom>
          <a:noFill/>
          <a:ln/>
        </p:spPr>
        <p:txBody>
          <a:bodyPr wrap="square" lIns="0" tIns="0" rIns="0" bIns="0" rtlCol="0" anchor="t"/>
          <a:lstStyle/>
          <a:p>
            <a:pPr marL="0" indent="0">
              <a:lnSpc>
                <a:spcPts val="3000"/>
              </a:lnSpc>
              <a:buNone/>
            </a:pPr>
            <a:r>
              <a:rPr lang="en-US" sz="1850" dirty="0">
                <a:solidFill>
                  <a:srgbClr val="00002E"/>
                </a:solidFill>
                <a:latin typeface="PT Sans" pitchFamily="34" charset="0"/>
                <a:ea typeface="PT Sans" pitchFamily="34" charset="-122"/>
                <a:cs typeface="PT Sans" pitchFamily="34" charset="-120"/>
              </a:rPr>
              <a:t>When dividing powers with the same base, subtract the exponents: x^m / x^n = x^(m-n).</a:t>
            </a:r>
            <a:endParaRPr lang="en-US" sz="1850" dirty="0"/>
          </a:p>
        </p:txBody>
      </p:sp>
      <p:sp>
        <p:nvSpPr>
          <p:cNvPr id="12" name="Shape 9"/>
          <p:cNvSpPr/>
          <p:nvPr/>
        </p:nvSpPr>
        <p:spPr>
          <a:xfrm>
            <a:off x="9633823" y="5454610"/>
            <a:ext cx="538520" cy="538520"/>
          </a:xfrm>
          <a:prstGeom prst="roundRect">
            <a:avLst>
              <a:gd name="adj" fmla="val 66677"/>
            </a:avLst>
          </a:prstGeom>
          <a:solidFill>
            <a:srgbClr val="F3F3FF"/>
          </a:solidFill>
          <a:ln w="22860">
            <a:solidFill>
              <a:srgbClr val="DA33BF"/>
            </a:solidFill>
            <a:prstDash val="solid"/>
          </a:ln>
        </p:spPr>
      </p:sp>
      <p:sp>
        <p:nvSpPr>
          <p:cNvPr id="13" name="Text 10"/>
          <p:cNvSpPr/>
          <p:nvPr/>
        </p:nvSpPr>
        <p:spPr>
          <a:xfrm>
            <a:off x="9801701" y="5554861"/>
            <a:ext cx="202763" cy="337899"/>
          </a:xfrm>
          <a:prstGeom prst="rect">
            <a:avLst/>
          </a:prstGeom>
          <a:noFill/>
          <a:ln/>
        </p:spPr>
        <p:txBody>
          <a:bodyPr wrap="none" lIns="0" tIns="0" rIns="0" bIns="0" rtlCol="0" anchor="t"/>
          <a:lstStyle/>
          <a:p>
            <a:pPr marL="0" indent="0" algn="ctr">
              <a:lnSpc>
                <a:spcPts val="2650"/>
              </a:lnSpc>
              <a:buNone/>
            </a:pPr>
            <a:r>
              <a:rPr lang="en-US" sz="2650" dirty="0">
                <a:solidFill>
                  <a:srgbClr val="00002E"/>
                </a:solidFill>
                <a:latin typeface="Nunito Semi Bold" pitchFamily="34" charset="0"/>
                <a:ea typeface="Nunito Semi Bold" pitchFamily="34" charset="-122"/>
                <a:cs typeface="Nunito Semi Bold" pitchFamily="34" charset="-120"/>
              </a:rPr>
              <a:t>3</a:t>
            </a:r>
            <a:endParaRPr lang="en-US" sz="2650" dirty="0"/>
          </a:p>
        </p:txBody>
      </p:sp>
      <p:sp>
        <p:nvSpPr>
          <p:cNvPr id="14" name="Text 11"/>
          <p:cNvSpPr/>
          <p:nvPr/>
        </p:nvSpPr>
        <p:spPr>
          <a:xfrm>
            <a:off x="10411658" y="5454610"/>
            <a:ext cx="2816185" cy="351949"/>
          </a:xfrm>
          <a:prstGeom prst="rect">
            <a:avLst/>
          </a:prstGeom>
          <a:noFill/>
          <a:ln/>
        </p:spPr>
        <p:txBody>
          <a:bodyPr wrap="none" lIns="0" tIns="0" rIns="0" bIns="0" rtlCol="0" anchor="t"/>
          <a:lstStyle/>
          <a:p>
            <a:pPr marL="0" indent="0">
              <a:lnSpc>
                <a:spcPts val="2750"/>
              </a:lnSpc>
              <a:buNone/>
            </a:pPr>
            <a:r>
              <a:rPr lang="en-US" sz="2200" dirty="0">
                <a:solidFill>
                  <a:srgbClr val="00002E"/>
                </a:solidFill>
                <a:latin typeface="Nunito Semi Bold" pitchFamily="34" charset="0"/>
                <a:ea typeface="Nunito Semi Bold" pitchFamily="34" charset="-122"/>
                <a:cs typeface="Nunito Semi Bold" pitchFamily="34" charset="-120"/>
              </a:rPr>
              <a:t>Power of a Power</a:t>
            </a:r>
            <a:endParaRPr lang="en-US" sz="2200" dirty="0"/>
          </a:p>
        </p:txBody>
      </p:sp>
      <p:sp>
        <p:nvSpPr>
          <p:cNvPr id="15" name="Text 12"/>
          <p:cNvSpPr/>
          <p:nvPr/>
        </p:nvSpPr>
        <p:spPr>
          <a:xfrm>
            <a:off x="10411658" y="5950148"/>
            <a:ext cx="3380899" cy="1149072"/>
          </a:xfrm>
          <a:prstGeom prst="rect">
            <a:avLst/>
          </a:prstGeom>
          <a:noFill/>
          <a:ln/>
        </p:spPr>
        <p:txBody>
          <a:bodyPr wrap="square" lIns="0" tIns="0" rIns="0" bIns="0" rtlCol="0" anchor="t"/>
          <a:lstStyle/>
          <a:p>
            <a:pPr marL="0" indent="0">
              <a:lnSpc>
                <a:spcPts val="3000"/>
              </a:lnSpc>
              <a:buNone/>
            </a:pPr>
            <a:r>
              <a:rPr lang="en-US" sz="1850" dirty="0">
                <a:solidFill>
                  <a:srgbClr val="00002E"/>
                </a:solidFill>
                <a:latin typeface="PT Sans" pitchFamily="34" charset="0"/>
                <a:ea typeface="PT Sans" pitchFamily="34" charset="-122"/>
                <a:cs typeface="PT Sans" pitchFamily="34" charset="-120"/>
              </a:rPr>
              <a:t>When raising a power to another power, multiply the exponents: (x^m)^n = x^(m*n).</a:t>
            </a:r>
            <a:endParaRPr lang="en-US" sz="1850" dirty="0"/>
          </a:p>
        </p:txBody>
      </p:sp>
      <p:pic>
        <p:nvPicPr>
          <p:cNvPr id="17" name="Picture 16">
            <a:extLst>
              <a:ext uri="{FF2B5EF4-FFF2-40B4-BE49-F238E27FC236}">
                <a16:creationId xmlns:a16="http://schemas.microsoft.com/office/drawing/2014/main" id="{D7A08EC1-161E-4CC2-9250-DCA7B7F5D517}"/>
              </a:ext>
            </a:extLst>
          </p:cNvPr>
          <p:cNvPicPr>
            <a:picLocks noChangeAspect="1"/>
          </p:cNvPicPr>
          <p:nvPr/>
        </p:nvPicPr>
        <p:blipFill>
          <a:blip r:embed="rId4"/>
          <a:stretch>
            <a:fillRect/>
          </a:stretch>
        </p:blipFill>
        <p:spPr>
          <a:xfrm>
            <a:off x="12429818" y="7689730"/>
            <a:ext cx="2200582" cy="466790"/>
          </a:xfrm>
          <a:prstGeom prst="rect">
            <a:avLst/>
          </a:prstGeom>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spTree>
      <p:nvGrpSpPr>
        <p:cNvPr id="1" name=""/>
        <p:cNvGrpSpPr/>
        <p:nvPr/>
      </p:nvGrpSpPr>
      <p:grpSpPr>
        <a:xfrm>
          <a:off x="0" y="0"/>
          <a:ext cx="0" cy="0"/>
          <a:chOff x="0" y="0"/>
          <a:chExt cx="0" cy="0"/>
        </a:xfrm>
      </p:grpSpPr>
      <p:sp>
        <p:nvSpPr>
          <p:cNvPr id="2" name="Text 0"/>
          <p:cNvSpPr/>
          <p:nvPr/>
        </p:nvSpPr>
        <p:spPr>
          <a:xfrm>
            <a:off x="837724" y="2133719"/>
            <a:ext cx="12954952" cy="1408033"/>
          </a:xfrm>
          <a:prstGeom prst="rect">
            <a:avLst/>
          </a:prstGeom>
          <a:noFill/>
          <a:ln/>
        </p:spPr>
        <p:txBody>
          <a:bodyPr wrap="square" lIns="0" tIns="0" rIns="0" bIns="0" rtlCol="0" anchor="t"/>
          <a:lstStyle/>
          <a:p>
            <a:pPr marL="0" indent="0">
              <a:lnSpc>
                <a:spcPts val="5500"/>
              </a:lnSpc>
              <a:buNone/>
            </a:pPr>
            <a:r>
              <a:rPr lang="en-US" sz="4400" dirty="0">
                <a:solidFill>
                  <a:srgbClr val="00002E"/>
                </a:solidFill>
                <a:latin typeface="Nunito Semi Bold" pitchFamily="34" charset="0"/>
                <a:ea typeface="Nunito Semi Bold" pitchFamily="34" charset="-122"/>
                <a:cs typeface="Nunito Semi Bold" pitchFamily="34" charset="-120"/>
              </a:rPr>
              <a:t>Squares and Square Roots: Finding Perfect Matches</a:t>
            </a:r>
            <a:endParaRPr lang="en-US" sz="4400" dirty="0"/>
          </a:p>
        </p:txBody>
      </p:sp>
      <p:sp>
        <p:nvSpPr>
          <p:cNvPr id="3" name="Text 1"/>
          <p:cNvSpPr/>
          <p:nvPr/>
        </p:nvSpPr>
        <p:spPr>
          <a:xfrm>
            <a:off x="837724" y="4140041"/>
            <a:ext cx="2816185" cy="351949"/>
          </a:xfrm>
          <a:prstGeom prst="rect">
            <a:avLst/>
          </a:prstGeom>
          <a:noFill/>
          <a:ln/>
        </p:spPr>
        <p:txBody>
          <a:bodyPr wrap="none" lIns="0" tIns="0" rIns="0" bIns="0" rtlCol="0" anchor="t"/>
          <a:lstStyle/>
          <a:p>
            <a:pPr marL="0" indent="0">
              <a:lnSpc>
                <a:spcPts val="2750"/>
              </a:lnSpc>
              <a:buNone/>
            </a:pPr>
            <a:r>
              <a:rPr lang="en-US" sz="2200" dirty="0">
                <a:solidFill>
                  <a:srgbClr val="00002E"/>
                </a:solidFill>
                <a:latin typeface="Nunito Semi Bold" pitchFamily="34" charset="0"/>
                <a:ea typeface="Nunito Semi Bold" pitchFamily="34" charset="-122"/>
                <a:cs typeface="Nunito Semi Bold" pitchFamily="34" charset="-120"/>
              </a:rPr>
              <a:t>Squaring</a:t>
            </a:r>
            <a:endParaRPr lang="en-US" sz="2200" dirty="0"/>
          </a:p>
        </p:txBody>
      </p:sp>
      <p:sp>
        <p:nvSpPr>
          <p:cNvPr id="4" name="Text 2"/>
          <p:cNvSpPr/>
          <p:nvPr/>
        </p:nvSpPr>
        <p:spPr>
          <a:xfrm>
            <a:off x="837724" y="4731306"/>
            <a:ext cx="6185535" cy="1149072"/>
          </a:xfrm>
          <a:prstGeom prst="rect">
            <a:avLst/>
          </a:prstGeom>
          <a:noFill/>
          <a:ln/>
        </p:spPr>
        <p:txBody>
          <a:bodyPr wrap="square" lIns="0" tIns="0" rIns="0" bIns="0" rtlCol="0" anchor="t"/>
          <a:lstStyle/>
          <a:p>
            <a:pPr marL="0" indent="0">
              <a:lnSpc>
                <a:spcPts val="3000"/>
              </a:lnSpc>
              <a:buNone/>
            </a:pPr>
            <a:r>
              <a:rPr lang="en-US" sz="1850" dirty="0">
                <a:solidFill>
                  <a:srgbClr val="00002E"/>
                </a:solidFill>
                <a:latin typeface="PT Sans" pitchFamily="34" charset="0"/>
                <a:ea typeface="PT Sans" pitchFamily="34" charset="-122"/>
                <a:cs typeface="PT Sans" pitchFamily="34" charset="-120"/>
              </a:rPr>
              <a:t>Squaring a number means multiplying it by itself. It's the same as raising the number to the power of 2. For example, 4 squared (4^2) is 4 * 4 = 16.</a:t>
            </a:r>
            <a:endParaRPr lang="en-US" sz="1850" dirty="0"/>
          </a:p>
        </p:txBody>
      </p:sp>
      <p:sp>
        <p:nvSpPr>
          <p:cNvPr id="5" name="Text 3"/>
          <p:cNvSpPr/>
          <p:nvPr/>
        </p:nvSpPr>
        <p:spPr>
          <a:xfrm>
            <a:off x="7614761" y="4140041"/>
            <a:ext cx="2816185" cy="351949"/>
          </a:xfrm>
          <a:prstGeom prst="rect">
            <a:avLst/>
          </a:prstGeom>
          <a:noFill/>
          <a:ln/>
        </p:spPr>
        <p:txBody>
          <a:bodyPr wrap="none" lIns="0" tIns="0" rIns="0" bIns="0" rtlCol="0" anchor="t"/>
          <a:lstStyle/>
          <a:p>
            <a:pPr marL="0" indent="0">
              <a:lnSpc>
                <a:spcPts val="2750"/>
              </a:lnSpc>
              <a:buNone/>
            </a:pPr>
            <a:r>
              <a:rPr lang="en-US" sz="2200" dirty="0">
                <a:solidFill>
                  <a:srgbClr val="00002E"/>
                </a:solidFill>
                <a:latin typeface="Nunito Semi Bold" pitchFamily="34" charset="0"/>
                <a:ea typeface="Nunito Semi Bold" pitchFamily="34" charset="-122"/>
                <a:cs typeface="Nunito Semi Bold" pitchFamily="34" charset="-120"/>
              </a:rPr>
              <a:t>Square Root</a:t>
            </a:r>
            <a:endParaRPr lang="en-US" sz="2200" dirty="0"/>
          </a:p>
        </p:txBody>
      </p:sp>
      <p:sp>
        <p:nvSpPr>
          <p:cNvPr id="6" name="Text 4"/>
          <p:cNvSpPr/>
          <p:nvPr/>
        </p:nvSpPr>
        <p:spPr>
          <a:xfrm>
            <a:off x="7614761" y="4731306"/>
            <a:ext cx="6185535" cy="1149072"/>
          </a:xfrm>
          <a:prstGeom prst="rect">
            <a:avLst/>
          </a:prstGeom>
          <a:noFill/>
          <a:ln/>
        </p:spPr>
        <p:txBody>
          <a:bodyPr wrap="square" lIns="0" tIns="0" rIns="0" bIns="0" rtlCol="0" anchor="t"/>
          <a:lstStyle/>
          <a:p>
            <a:pPr marL="0" indent="0">
              <a:lnSpc>
                <a:spcPts val="3000"/>
              </a:lnSpc>
              <a:buNone/>
            </a:pPr>
            <a:r>
              <a:rPr lang="en-US" sz="1850" dirty="0">
                <a:solidFill>
                  <a:srgbClr val="00002E"/>
                </a:solidFill>
                <a:latin typeface="PT Sans" pitchFamily="34" charset="0"/>
                <a:ea typeface="PT Sans" pitchFamily="34" charset="-122"/>
                <a:cs typeface="PT Sans" pitchFamily="34" charset="-120"/>
              </a:rPr>
              <a:t>The square root of a number is a value that, when multiplied by itself, equals the original number. For instance, the square root of 16 is 4 because 4 * 4 = 16.</a:t>
            </a:r>
            <a:endParaRPr lang="en-US" sz="1850" dirty="0"/>
          </a:p>
        </p:txBody>
      </p:sp>
      <p:pic>
        <p:nvPicPr>
          <p:cNvPr id="8" name="Picture 7">
            <a:extLst>
              <a:ext uri="{FF2B5EF4-FFF2-40B4-BE49-F238E27FC236}">
                <a16:creationId xmlns:a16="http://schemas.microsoft.com/office/drawing/2014/main" id="{5F5FC4AA-4772-4904-8147-098453518AA2}"/>
              </a:ext>
            </a:extLst>
          </p:cNvPr>
          <p:cNvPicPr>
            <a:picLocks noChangeAspect="1"/>
          </p:cNvPicPr>
          <p:nvPr/>
        </p:nvPicPr>
        <p:blipFill>
          <a:blip r:embed="rId3"/>
          <a:stretch>
            <a:fillRect/>
          </a:stretch>
        </p:blipFill>
        <p:spPr>
          <a:xfrm>
            <a:off x="12334355" y="7762810"/>
            <a:ext cx="2200582" cy="466790"/>
          </a:xfrm>
          <a:prstGeom prst="rect">
            <a:avLst/>
          </a:prstGeom>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spTree>
      <p:nvGrpSpPr>
        <p:cNvPr id="1" name=""/>
        <p:cNvGrpSpPr/>
        <p:nvPr/>
      </p:nvGrpSpPr>
      <p:grpSpPr>
        <a:xfrm>
          <a:off x="0" y="0"/>
          <a:ext cx="0" cy="0"/>
          <a:chOff x="0" y="0"/>
          <a:chExt cx="0" cy="0"/>
        </a:xfrm>
      </p:grpSpPr>
      <p:pic>
        <p:nvPicPr>
          <p:cNvPr id="2" name="Image 0" descr="preencoded.png"/>
          <p:cNvPicPr>
            <a:picLocks noChangeAspect="1"/>
          </p:cNvPicPr>
          <p:nvPr/>
        </p:nvPicPr>
        <p:blipFill>
          <a:blip r:embed="rId3"/>
          <a:stretch>
            <a:fillRect/>
          </a:stretch>
        </p:blipFill>
        <p:spPr>
          <a:xfrm>
            <a:off x="0" y="0"/>
            <a:ext cx="5486400" cy="8229600"/>
          </a:xfrm>
          <a:prstGeom prst="rect">
            <a:avLst/>
          </a:prstGeom>
        </p:spPr>
      </p:pic>
      <p:sp>
        <p:nvSpPr>
          <p:cNvPr id="3" name="Text 0"/>
          <p:cNvSpPr/>
          <p:nvPr/>
        </p:nvSpPr>
        <p:spPr>
          <a:xfrm>
            <a:off x="6324124" y="1607106"/>
            <a:ext cx="7468553" cy="1408033"/>
          </a:xfrm>
          <a:prstGeom prst="rect">
            <a:avLst/>
          </a:prstGeom>
          <a:noFill/>
          <a:ln/>
        </p:spPr>
        <p:txBody>
          <a:bodyPr wrap="square" lIns="0" tIns="0" rIns="0" bIns="0" rtlCol="0" anchor="t"/>
          <a:lstStyle/>
          <a:p>
            <a:pPr marL="0" indent="0">
              <a:lnSpc>
                <a:spcPts val="5500"/>
              </a:lnSpc>
              <a:buNone/>
            </a:pPr>
            <a:r>
              <a:rPr lang="en-US" sz="4400" dirty="0">
                <a:solidFill>
                  <a:srgbClr val="00002E"/>
                </a:solidFill>
                <a:latin typeface="Nunito Semi Bold" pitchFamily="34" charset="0"/>
                <a:ea typeface="Nunito Semi Bold" pitchFamily="34" charset="-122"/>
                <a:cs typeface="Nunito Semi Bold" pitchFamily="34" charset="-120"/>
              </a:rPr>
              <a:t>Squaring Numbers: Small and Large</a:t>
            </a:r>
            <a:endParaRPr lang="en-US" sz="4400" dirty="0"/>
          </a:p>
        </p:txBody>
      </p:sp>
      <p:pic>
        <p:nvPicPr>
          <p:cNvPr id="4" name="Image 1" descr="preencoded.png"/>
          <p:cNvPicPr>
            <a:picLocks noChangeAspect="1"/>
          </p:cNvPicPr>
          <p:nvPr/>
        </p:nvPicPr>
        <p:blipFill>
          <a:blip r:embed="rId4"/>
          <a:stretch>
            <a:fillRect/>
          </a:stretch>
        </p:blipFill>
        <p:spPr>
          <a:xfrm>
            <a:off x="6324124" y="3374112"/>
            <a:ext cx="598408" cy="598408"/>
          </a:xfrm>
          <a:prstGeom prst="rect">
            <a:avLst/>
          </a:prstGeom>
        </p:spPr>
      </p:pic>
      <p:sp>
        <p:nvSpPr>
          <p:cNvPr id="5" name="Text 1"/>
          <p:cNvSpPr/>
          <p:nvPr/>
        </p:nvSpPr>
        <p:spPr>
          <a:xfrm>
            <a:off x="6324124" y="4211836"/>
            <a:ext cx="2816185" cy="351949"/>
          </a:xfrm>
          <a:prstGeom prst="rect">
            <a:avLst/>
          </a:prstGeom>
          <a:noFill/>
          <a:ln/>
        </p:spPr>
        <p:txBody>
          <a:bodyPr wrap="none" lIns="0" tIns="0" rIns="0" bIns="0" rtlCol="0" anchor="t"/>
          <a:lstStyle/>
          <a:p>
            <a:pPr marL="0" indent="0" algn="l">
              <a:lnSpc>
                <a:spcPts val="2750"/>
              </a:lnSpc>
              <a:buNone/>
            </a:pPr>
            <a:r>
              <a:rPr lang="en-US" sz="2200" dirty="0">
                <a:solidFill>
                  <a:srgbClr val="00002E"/>
                </a:solidFill>
                <a:latin typeface="Nunito Semi Bold" pitchFamily="34" charset="0"/>
                <a:ea typeface="Nunito Semi Bold" pitchFamily="34" charset="-122"/>
                <a:cs typeface="Nunito Semi Bold" pitchFamily="34" charset="-120"/>
              </a:rPr>
              <a:t>Small Numbers</a:t>
            </a:r>
            <a:endParaRPr lang="en-US" sz="2200" dirty="0"/>
          </a:p>
        </p:txBody>
      </p:sp>
      <p:sp>
        <p:nvSpPr>
          <p:cNvPr id="6" name="Text 2"/>
          <p:cNvSpPr/>
          <p:nvPr/>
        </p:nvSpPr>
        <p:spPr>
          <a:xfrm>
            <a:off x="6324124" y="4707374"/>
            <a:ext cx="3554730" cy="1915120"/>
          </a:xfrm>
          <a:prstGeom prst="rect">
            <a:avLst/>
          </a:prstGeom>
          <a:noFill/>
          <a:ln/>
        </p:spPr>
        <p:txBody>
          <a:bodyPr wrap="square" lIns="0" tIns="0" rIns="0" bIns="0" rtlCol="0" anchor="t"/>
          <a:lstStyle/>
          <a:p>
            <a:pPr marL="0" indent="0" algn="l">
              <a:lnSpc>
                <a:spcPts val="3000"/>
              </a:lnSpc>
              <a:buNone/>
            </a:pPr>
            <a:r>
              <a:rPr lang="en-US" sz="1850" dirty="0">
                <a:solidFill>
                  <a:srgbClr val="00002E"/>
                </a:solidFill>
                <a:latin typeface="PT Sans" pitchFamily="34" charset="0"/>
                <a:ea typeface="PT Sans" pitchFamily="34" charset="-122"/>
                <a:cs typeface="PT Sans" pitchFamily="34" charset="-120"/>
              </a:rPr>
              <a:t>Squaring small numbers is straightforward. For example, 3^2 is 3 * 3 = 9. You can easily calculate these squares mentally or using a calculator.</a:t>
            </a:r>
            <a:endParaRPr lang="en-US" sz="1850" dirty="0"/>
          </a:p>
        </p:txBody>
      </p:sp>
      <p:pic>
        <p:nvPicPr>
          <p:cNvPr id="7" name="Image 2" descr="preencoded.png"/>
          <p:cNvPicPr>
            <a:picLocks noChangeAspect="1"/>
          </p:cNvPicPr>
          <p:nvPr/>
        </p:nvPicPr>
        <p:blipFill>
          <a:blip r:embed="rId5"/>
          <a:stretch>
            <a:fillRect/>
          </a:stretch>
        </p:blipFill>
        <p:spPr>
          <a:xfrm>
            <a:off x="10237827" y="3374112"/>
            <a:ext cx="598408" cy="598408"/>
          </a:xfrm>
          <a:prstGeom prst="rect">
            <a:avLst/>
          </a:prstGeom>
        </p:spPr>
      </p:pic>
      <p:sp>
        <p:nvSpPr>
          <p:cNvPr id="8" name="Text 3"/>
          <p:cNvSpPr/>
          <p:nvPr/>
        </p:nvSpPr>
        <p:spPr>
          <a:xfrm>
            <a:off x="10237827" y="4211836"/>
            <a:ext cx="2816185" cy="351949"/>
          </a:xfrm>
          <a:prstGeom prst="rect">
            <a:avLst/>
          </a:prstGeom>
          <a:noFill/>
          <a:ln/>
        </p:spPr>
        <p:txBody>
          <a:bodyPr wrap="none" lIns="0" tIns="0" rIns="0" bIns="0" rtlCol="0" anchor="t"/>
          <a:lstStyle/>
          <a:p>
            <a:pPr marL="0" indent="0" algn="l">
              <a:lnSpc>
                <a:spcPts val="2750"/>
              </a:lnSpc>
              <a:buNone/>
            </a:pPr>
            <a:r>
              <a:rPr lang="en-US" sz="2200" dirty="0">
                <a:solidFill>
                  <a:srgbClr val="00002E"/>
                </a:solidFill>
                <a:latin typeface="Nunito Semi Bold" pitchFamily="34" charset="0"/>
                <a:ea typeface="Nunito Semi Bold" pitchFamily="34" charset="-122"/>
                <a:cs typeface="Nunito Semi Bold" pitchFamily="34" charset="-120"/>
              </a:rPr>
              <a:t>Large Numbers</a:t>
            </a:r>
            <a:endParaRPr lang="en-US" sz="2200" dirty="0"/>
          </a:p>
        </p:txBody>
      </p:sp>
      <p:sp>
        <p:nvSpPr>
          <p:cNvPr id="9" name="Text 4"/>
          <p:cNvSpPr/>
          <p:nvPr/>
        </p:nvSpPr>
        <p:spPr>
          <a:xfrm>
            <a:off x="10237827" y="4707374"/>
            <a:ext cx="3554849" cy="1915120"/>
          </a:xfrm>
          <a:prstGeom prst="rect">
            <a:avLst/>
          </a:prstGeom>
          <a:noFill/>
          <a:ln/>
        </p:spPr>
        <p:txBody>
          <a:bodyPr wrap="square" lIns="0" tIns="0" rIns="0" bIns="0" rtlCol="0" anchor="t"/>
          <a:lstStyle/>
          <a:p>
            <a:pPr marL="0" indent="0" algn="l">
              <a:lnSpc>
                <a:spcPts val="3000"/>
              </a:lnSpc>
              <a:buNone/>
            </a:pPr>
            <a:r>
              <a:rPr lang="en-US" sz="1850" dirty="0">
                <a:solidFill>
                  <a:srgbClr val="00002E"/>
                </a:solidFill>
                <a:latin typeface="PT Sans" pitchFamily="34" charset="0"/>
                <a:ea typeface="PT Sans" pitchFamily="34" charset="-122"/>
                <a:cs typeface="PT Sans" pitchFamily="34" charset="-120"/>
              </a:rPr>
              <a:t>Squaring large numbers can be more challenging. Using a calculator or specialized software can be helpful. For example, 100^2 is 100 * 100 = 10,000.</a:t>
            </a:r>
            <a:endParaRPr lang="en-US" sz="1850" dirty="0"/>
          </a:p>
        </p:txBody>
      </p:sp>
      <p:pic>
        <p:nvPicPr>
          <p:cNvPr id="11" name="Picture 10">
            <a:extLst>
              <a:ext uri="{FF2B5EF4-FFF2-40B4-BE49-F238E27FC236}">
                <a16:creationId xmlns:a16="http://schemas.microsoft.com/office/drawing/2014/main" id="{E9032306-DB6B-44E0-AD9C-C77A2A3A433D}"/>
              </a:ext>
            </a:extLst>
          </p:cNvPr>
          <p:cNvPicPr>
            <a:picLocks noChangeAspect="1"/>
          </p:cNvPicPr>
          <p:nvPr/>
        </p:nvPicPr>
        <p:blipFill>
          <a:blip r:embed="rId6"/>
          <a:stretch>
            <a:fillRect/>
          </a:stretch>
        </p:blipFill>
        <p:spPr>
          <a:xfrm>
            <a:off x="12429818" y="7679682"/>
            <a:ext cx="2200582" cy="466790"/>
          </a:xfrm>
          <a:prstGeom prst="rect">
            <a:avLst/>
          </a:prstGeom>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spTree>
      <p:nvGrpSpPr>
        <p:cNvPr id="1" name=""/>
        <p:cNvGrpSpPr/>
        <p:nvPr/>
      </p:nvGrpSpPr>
      <p:grpSpPr>
        <a:xfrm>
          <a:off x="0" y="0"/>
          <a:ext cx="0" cy="0"/>
          <a:chOff x="0" y="0"/>
          <a:chExt cx="0" cy="0"/>
        </a:xfrm>
      </p:grpSpPr>
      <p:pic>
        <p:nvPicPr>
          <p:cNvPr id="2" name="Image 0" descr="preencoded.png"/>
          <p:cNvPicPr>
            <a:picLocks noChangeAspect="1"/>
          </p:cNvPicPr>
          <p:nvPr/>
        </p:nvPicPr>
        <p:blipFill>
          <a:blip r:embed="rId3"/>
          <a:stretch>
            <a:fillRect/>
          </a:stretch>
        </p:blipFill>
        <p:spPr>
          <a:xfrm>
            <a:off x="0" y="0"/>
            <a:ext cx="5486400" cy="8229600"/>
          </a:xfrm>
          <a:prstGeom prst="rect">
            <a:avLst/>
          </a:prstGeom>
        </p:spPr>
      </p:pic>
      <p:sp>
        <p:nvSpPr>
          <p:cNvPr id="3" name="Text 0"/>
          <p:cNvSpPr/>
          <p:nvPr/>
        </p:nvSpPr>
        <p:spPr>
          <a:xfrm>
            <a:off x="6277332" y="802005"/>
            <a:ext cx="7562136" cy="1329214"/>
          </a:xfrm>
          <a:prstGeom prst="rect">
            <a:avLst/>
          </a:prstGeom>
          <a:noFill/>
          <a:ln/>
        </p:spPr>
        <p:txBody>
          <a:bodyPr wrap="square" lIns="0" tIns="0" rIns="0" bIns="0" rtlCol="0" anchor="t"/>
          <a:lstStyle/>
          <a:p>
            <a:pPr marL="0" indent="0">
              <a:lnSpc>
                <a:spcPts val="5200"/>
              </a:lnSpc>
              <a:buNone/>
            </a:pPr>
            <a:r>
              <a:rPr lang="en-US" sz="4150" dirty="0">
                <a:solidFill>
                  <a:srgbClr val="00002E"/>
                </a:solidFill>
                <a:latin typeface="Nunito Semi Bold" pitchFamily="34" charset="0"/>
                <a:ea typeface="Nunito Semi Bold" pitchFamily="34" charset="-122"/>
                <a:cs typeface="Nunito Semi Bold" pitchFamily="34" charset="-120"/>
              </a:rPr>
              <a:t>Estimating Squares and Square Roots: Getting Close</a:t>
            </a:r>
            <a:endParaRPr lang="en-US" sz="4150" dirty="0"/>
          </a:p>
        </p:txBody>
      </p:sp>
      <p:sp>
        <p:nvSpPr>
          <p:cNvPr id="4" name="Shape 1"/>
          <p:cNvSpPr/>
          <p:nvPr/>
        </p:nvSpPr>
        <p:spPr>
          <a:xfrm>
            <a:off x="6601063" y="2470190"/>
            <a:ext cx="30480" cy="4957286"/>
          </a:xfrm>
          <a:prstGeom prst="roundRect">
            <a:avLst>
              <a:gd name="adj" fmla="val 1112151"/>
            </a:avLst>
          </a:prstGeom>
          <a:solidFill>
            <a:srgbClr val="000000">
              <a:alpha val="8000"/>
            </a:srgbClr>
          </a:solidFill>
          <a:ln/>
        </p:spPr>
      </p:sp>
      <p:sp>
        <p:nvSpPr>
          <p:cNvPr id="5" name="Shape 2"/>
          <p:cNvSpPr/>
          <p:nvPr/>
        </p:nvSpPr>
        <p:spPr>
          <a:xfrm>
            <a:off x="6840022" y="2963347"/>
            <a:ext cx="790932" cy="30480"/>
          </a:xfrm>
          <a:prstGeom prst="roundRect">
            <a:avLst>
              <a:gd name="adj" fmla="val 1112151"/>
            </a:avLst>
          </a:prstGeom>
          <a:solidFill>
            <a:srgbClr val="2D4DF2"/>
          </a:solidFill>
          <a:ln/>
        </p:spPr>
      </p:sp>
      <p:sp>
        <p:nvSpPr>
          <p:cNvPr id="6" name="Shape 3"/>
          <p:cNvSpPr/>
          <p:nvPr/>
        </p:nvSpPr>
        <p:spPr>
          <a:xfrm>
            <a:off x="6362105" y="2724388"/>
            <a:ext cx="508397" cy="508397"/>
          </a:xfrm>
          <a:prstGeom prst="roundRect">
            <a:avLst>
              <a:gd name="adj" fmla="val 66677"/>
            </a:avLst>
          </a:prstGeom>
          <a:solidFill>
            <a:srgbClr val="F3F3FF"/>
          </a:solidFill>
          <a:ln w="22860">
            <a:solidFill>
              <a:srgbClr val="2D4DF2"/>
            </a:solidFill>
            <a:prstDash val="solid"/>
          </a:ln>
        </p:spPr>
      </p:sp>
      <p:sp>
        <p:nvSpPr>
          <p:cNvPr id="7" name="Text 4"/>
          <p:cNvSpPr/>
          <p:nvPr/>
        </p:nvSpPr>
        <p:spPr>
          <a:xfrm>
            <a:off x="6520577" y="2819043"/>
            <a:ext cx="191453" cy="319088"/>
          </a:xfrm>
          <a:prstGeom prst="rect">
            <a:avLst/>
          </a:prstGeom>
          <a:noFill/>
          <a:ln/>
        </p:spPr>
        <p:txBody>
          <a:bodyPr wrap="none" lIns="0" tIns="0" rIns="0" bIns="0" rtlCol="0" anchor="t"/>
          <a:lstStyle/>
          <a:p>
            <a:pPr marL="0" indent="0" algn="ctr">
              <a:lnSpc>
                <a:spcPts val="2500"/>
              </a:lnSpc>
              <a:buNone/>
            </a:pPr>
            <a:r>
              <a:rPr lang="en-US" sz="2500" dirty="0">
                <a:solidFill>
                  <a:srgbClr val="00002E"/>
                </a:solidFill>
                <a:latin typeface="Nunito Semi Bold" pitchFamily="34" charset="0"/>
                <a:ea typeface="Nunito Semi Bold" pitchFamily="34" charset="-122"/>
                <a:cs typeface="Nunito Semi Bold" pitchFamily="34" charset="-120"/>
              </a:rPr>
              <a:t>1</a:t>
            </a:r>
            <a:endParaRPr lang="en-US" sz="2500" dirty="0"/>
          </a:p>
        </p:txBody>
      </p:sp>
      <p:sp>
        <p:nvSpPr>
          <p:cNvPr id="8" name="Text 5"/>
          <p:cNvSpPr/>
          <p:nvPr/>
        </p:nvSpPr>
        <p:spPr>
          <a:xfrm>
            <a:off x="7859197" y="2696170"/>
            <a:ext cx="2658666" cy="332303"/>
          </a:xfrm>
          <a:prstGeom prst="rect">
            <a:avLst/>
          </a:prstGeom>
          <a:noFill/>
          <a:ln/>
        </p:spPr>
        <p:txBody>
          <a:bodyPr wrap="none" lIns="0" tIns="0" rIns="0" bIns="0" rtlCol="0" anchor="t"/>
          <a:lstStyle/>
          <a:p>
            <a:pPr marL="0" indent="0" algn="l">
              <a:lnSpc>
                <a:spcPts val="2600"/>
              </a:lnSpc>
              <a:buNone/>
            </a:pPr>
            <a:r>
              <a:rPr lang="en-US" sz="2050" dirty="0">
                <a:solidFill>
                  <a:srgbClr val="00002E"/>
                </a:solidFill>
                <a:latin typeface="Nunito Semi Bold" pitchFamily="34" charset="0"/>
                <a:ea typeface="Nunito Semi Bold" pitchFamily="34" charset="-122"/>
                <a:cs typeface="Nunito Semi Bold" pitchFamily="34" charset="-120"/>
              </a:rPr>
              <a:t>Estimating Squares</a:t>
            </a:r>
            <a:endParaRPr lang="en-US" sz="2050" dirty="0"/>
          </a:p>
        </p:txBody>
      </p:sp>
      <p:sp>
        <p:nvSpPr>
          <p:cNvPr id="9" name="Text 6"/>
          <p:cNvSpPr/>
          <p:nvPr/>
        </p:nvSpPr>
        <p:spPr>
          <a:xfrm>
            <a:off x="7859197" y="3163967"/>
            <a:ext cx="5980271" cy="1445895"/>
          </a:xfrm>
          <a:prstGeom prst="rect">
            <a:avLst/>
          </a:prstGeom>
          <a:noFill/>
          <a:ln/>
        </p:spPr>
        <p:txBody>
          <a:bodyPr wrap="square" lIns="0" tIns="0" rIns="0" bIns="0" rtlCol="0" anchor="t"/>
          <a:lstStyle/>
          <a:p>
            <a:pPr marL="0" indent="0" algn="l">
              <a:lnSpc>
                <a:spcPts val="2800"/>
              </a:lnSpc>
              <a:buNone/>
            </a:pPr>
            <a:r>
              <a:rPr lang="en-US" sz="1750" dirty="0">
                <a:solidFill>
                  <a:srgbClr val="00002E"/>
                </a:solidFill>
                <a:latin typeface="PT Sans" pitchFamily="34" charset="0"/>
                <a:ea typeface="PT Sans" pitchFamily="34" charset="-122"/>
                <a:cs typeface="PT Sans" pitchFamily="34" charset="-120"/>
              </a:rPr>
              <a:t>To estimate the square of a number, think of perfect squares near that number. For example, to estimate 7^2, we know 6^2 = 36 and 8^2 = 64. Since 7 is closer to 8, 7^2 will be closer to 64.</a:t>
            </a:r>
            <a:endParaRPr lang="en-US" sz="1750" dirty="0"/>
          </a:p>
        </p:txBody>
      </p:sp>
      <p:sp>
        <p:nvSpPr>
          <p:cNvPr id="10" name="Shape 7"/>
          <p:cNvSpPr/>
          <p:nvPr/>
        </p:nvSpPr>
        <p:spPr>
          <a:xfrm>
            <a:off x="6840022" y="5554980"/>
            <a:ext cx="790932" cy="30480"/>
          </a:xfrm>
          <a:prstGeom prst="roundRect">
            <a:avLst>
              <a:gd name="adj" fmla="val 1112151"/>
            </a:avLst>
          </a:prstGeom>
          <a:solidFill>
            <a:srgbClr val="018CE1"/>
          </a:solidFill>
          <a:ln/>
        </p:spPr>
      </p:sp>
      <p:sp>
        <p:nvSpPr>
          <p:cNvPr id="11" name="Shape 8"/>
          <p:cNvSpPr/>
          <p:nvPr/>
        </p:nvSpPr>
        <p:spPr>
          <a:xfrm>
            <a:off x="6362105" y="5316022"/>
            <a:ext cx="508397" cy="508397"/>
          </a:xfrm>
          <a:prstGeom prst="roundRect">
            <a:avLst>
              <a:gd name="adj" fmla="val 66677"/>
            </a:avLst>
          </a:prstGeom>
          <a:solidFill>
            <a:srgbClr val="F3F3FF"/>
          </a:solidFill>
          <a:ln w="22860">
            <a:solidFill>
              <a:srgbClr val="018CE1"/>
            </a:solidFill>
            <a:prstDash val="solid"/>
          </a:ln>
        </p:spPr>
      </p:sp>
      <p:sp>
        <p:nvSpPr>
          <p:cNvPr id="12" name="Text 9"/>
          <p:cNvSpPr/>
          <p:nvPr/>
        </p:nvSpPr>
        <p:spPr>
          <a:xfrm>
            <a:off x="6520577" y="5410676"/>
            <a:ext cx="191453" cy="319088"/>
          </a:xfrm>
          <a:prstGeom prst="rect">
            <a:avLst/>
          </a:prstGeom>
          <a:noFill/>
          <a:ln/>
        </p:spPr>
        <p:txBody>
          <a:bodyPr wrap="none" lIns="0" tIns="0" rIns="0" bIns="0" rtlCol="0" anchor="t"/>
          <a:lstStyle/>
          <a:p>
            <a:pPr marL="0" indent="0" algn="ctr">
              <a:lnSpc>
                <a:spcPts val="2500"/>
              </a:lnSpc>
              <a:buNone/>
            </a:pPr>
            <a:r>
              <a:rPr lang="en-US" sz="2500" dirty="0">
                <a:solidFill>
                  <a:srgbClr val="00002E"/>
                </a:solidFill>
                <a:latin typeface="Nunito Semi Bold" pitchFamily="34" charset="0"/>
                <a:ea typeface="Nunito Semi Bold" pitchFamily="34" charset="-122"/>
                <a:cs typeface="Nunito Semi Bold" pitchFamily="34" charset="-120"/>
              </a:rPr>
              <a:t>2</a:t>
            </a:r>
            <a:endParaRPr lang="en-US" sz="2500" dirty="0"/>
          </a:p>
        </p:txBody>
      </p:sp>
      <p:sp>
        <p:nvSpPr>
          <p:cNvPr id="13" name="Text 10"/>
          <p:cNvSpPr/>
          <p:nvPr/>
        </p:nvSpPr>
        <p:spPr>
          <a:xfrm>
            <a:off x="7859197" y="5287804"/>
            <a:ext cx="2991803" cy="332303"/>
          </a:xfrm>
          <a:prstGeom prst="rect">
            <a:avLst/>
          </a:prstGeom>
          <a:noFill/>
          <a:ln/>
        </p:spPr>
        <p:txBody>
          <a:bodyPr wrap="none" lIns="0" tIns="0" rIns="0" bIns="0" rtlCol="0" anchor="t"/>
          <a:lstStyle/>
          <a:p>
            <a:pPr marL="0" indent="0" algn="l">
              <a:lnSpc>
                <a:spcPts val="2600"/>
              </a:lnSpc>
              <a:buNone/>
            </a:pPr>
            <a:r>
              <a:rPr lang="en-US" sz="2050" dirty="0">
                <a:solidFill>
                  <a:srgbClr val="00002E"/>
                </a:solidFill>
                <a:latin typeface="Nunito Semi Bold" pitchFamily="34" charset="0"/>
                <a:ea typeface="Nunito Semi Bold" pitchFamily="34" charset="-122"/>
                <a:cs typeface="Nunito Semi Bold" pitchFamily="34" charset="-120"/>
              </a:rPr>
              <a:t>Estimating Square Roots</a:t>
            </a:r>
            <a:endParaRPr lang="en-US" sz="2050" dirty="0"/>
          </a:p>
        </p:txBody>
      </p:sp>
      <p:sp>
        <p:nvSpPr>
          <p:cNvPr id="14" name="Text 11"/>
          <p:cNvSpPr/>
          <p:nvPr/>
        </p:nvSpPr>
        <p:spPr>
          <a:xfrm>
            <a:off x="7859197" y="5755600"/>
            <a:ext cx="5980271" cy="1445895"/>
          </a:xfrm>
          <a:prstGeom prst="rect">
            <a:avLst/>
          </a:prstGeom>
          <a:noFill/>
          <a:ln/>
        </p:spPr>
        <p:txBody>
          <a:bodyPr wrap="square" lIns="0" tIns="0" rIns="0" bIns="0" rtlCol="0" anchor="t"/>
          <a:lstStyle/>
          <a:p>
            <a:pPr marL="0" indent="0" algn="l">
              <a:lnSpc>
                <a:spcPts val="2800"/>
              </a:lnSpc>
              <a:buNone/>
            </a:pPr>
            <a:r>
              <a:rPr lang="en-US" sz="1750" dirty="0">
                <a:solidFill>
                  <a:srgbClr val="00002E"/>
                </a:solidFill>
                <a:latin typeface="PT Sans" pitchFamily="34" charset="0"/>
                <a:ea typeface="PT Sans" pitchFamily="34" charset="-122"/>
                <a:cs typeface="PT Sans" pitchFamily="34" charset="-120"/>
              </a:rPr>
              <a:t>To estimate the square root of a number, think of perfect squares near that number. For example, to estimate the square root of 20, we know 16 = 4^2 and 25 = 5^2. Since 20 is closer to 16, the square root of 20 will be closer to 4.</a:t>
            </a:r>
            <a:endParaRPr lang="en-US" sz="1750" dirty="0"/>
          </a:p>
        </p:txBody>
      </p:sp>
      <p:pic>
        <p:nvPicPr>
          <p:cNvPr id="16" name="Picture 15">
            <a:extLst>
              <a:ext uri="{FF2B5EF4-FFF2-40B4-BE49-F238E27FC236}">
                <a16:creationId xmlns:a16="http://schemas.microsoft.com/office/drawing/2014/main" id="{055E81D5-81E5-485B-9815-74E10F0409F9}"/>
              </a:ext>
            </a:extLst>
          </p:cNvPr>
          <p:cNvPicPr>
            <a:picLocks noChangeAspect="1"/>
          </p:cNvPicPr>
          <p:nvPr/>
        </p:nvPicPr>
        <p:blipFill>
          <a:blip r:embed="rId4"/>
          <a:stretch>
            <a:fillRect/>
          </a:stretch>
        </p:blipFill>
        <p:spPr>
          <a:xfrm>
            <a:off x="12421156" y="7659585"/>
            <a:ext cx="2200582" cy="466790"/>
          </a:xfrm>
          <a:prstGeom prst="rect">
            <a:avLst/>
          </a:prstGeom>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spTree>
      <p:nvGrpSpPr>
        <p:cNvPr id="1" name=""/>
        <p:cNvGrpSpPr/>
        <p:nvPr/>
      </p:nvGrpSpPr>
      <p:grpSpPr>
        <a:xfrm>
          <a:off x="0" y="0"/>
          <a:ext cx="0" cy="0"/>
          <a:chOff x="0" y="0"/>
          <a:chExt cx="0" cy="0"/>
        </a:xfrm>
      </p:grpSpPr>
      <p:pic>
        <p:nvPicPr>
          <p:cNvPr id="2" name="Image 0" descr="preencoded.png"/>
          <p:cNvPicPr>
            <a:picLocks noChangeAspect="1"/>
          </p:cNvPicPr>
          <p:nvPr/>
        </p:nvPicPr>
        <p:blipFill>
          <a:blip r:embed="rId3"/>
          <a:stretch>
            <a:fillRect/>
          </a:stretch>
        </p:blipFill>
        <p:spPr>
          <a:xfrm>
            <a:off x="0" y="0"/>
            <a:ext cx="5486400" cy="8229600"/>
          </a:xfrm>
          <a:prstGeom prst="rect">
            <a:avLst/>
          </a:prstGeom>
        </p:spPr>
      </p:pic>
      <p:sp>
        <p:nvSpPr>
          <p:cNvPr id="3" name="Text 0"/>
          <p:cNvSpPr/>
          <p:nvPr/>
        </p:nvSpPr>
        <p:spPr>
          <a:xfrm>
            <a:off x="6187440" y="711041"/>
            <a:ext cx="7741920" cy="1178243"/>
          </a:xfrm>
          <a:prstGeom prst="rect">
            <a:avLst/>
          </a:prstGeom>
          <a:noFill/>
          <a:ln/>
        </p:spPr>
        <p:txBody>
          <a:bodyPr wrap="square" lIns="0" tIns="0" rIns="0" bIns="0" rtlCol="0" anchor="t"/>
          <a:lstStyle/>
          <a:p>
            <a:pPr marL="0" indent="0">
              <a:lnSpc>
                <a:spcPts val="4600"/>
              </a:lnSpc>
              <a:buNone/>
            </a:pPr>
            <a:r>
              <a:rPr lang="en-US" sz="3700" dirty="0">
                <a:solidFill>
                  <a:srgbClr val="00002E"/>
                </a:solidFill>
                <a:latin typeface="Nunito Semi Bold" pitchFamily="34" charset="0"/>
                <a:ea typeface="Nunito Semi Bold" pitchFamily="34" charset="-122"/>
                <a:cs typeface="Nunito Semi Bold" pitchFamily="34" charset="-120"/>
              </a:rPr>
              <a:t>Squares in the Real World: Finding Patterns</a:t>
            </a:r>
            <a:endParaRPr lang="en-US" sz="3700" dirty="0"/>
          </a:p>
        </p:txBody>
      </p:sp>
      <p:pic>
        <p:nvPicPr>
          <p:cNvPr id="4" name="Image 1" descr="preencoded.png"/>
          <p:cNvPicPr>
            <a:picLocks noChangeAspect="1"/>
          </p:cNvPicPr>
          <p:nvPr/>
        </p:nvPicPr>
        <p:blipFill>
          <a:blip r:embed="rId4"/>
          <a:stretch>
            <a:fillRect/>
          </a:stretch>
        </p:blipFill>
        <p:spPr>
          <a:xfrm>
            <a:off x="6187440" y="2189678"/>
            <a:ext cx="1001554" cy="1776293"/>
          </a:xfrm>
          <a:prstGeom prst="rect">
            <a:avLst/>
          </a:prstGeom>
        </p:spPr>
      </p:pic>
      <p:sp>
        <p:nvSpPr>
          <p:cNvPr id="5" name="Text 1"/>
          <p:cNvSpPr/>
          <p:nvPr/>
        </p:nvSpPr>
        <p:spPr>
          <a:xfrm>
            <a:off x="7489388" y="2389942"/>
            <a:ext cx="2356604" cy="294442"/>
          </a:xfrm>
          <a:prstGeom prst="rect">
            <a:avLst/>
          </a:prstGeom>
          <a:noFill/>
          <a:ln/>
        </p:spPr>
        <p:txBody>
          <a:bodyPr wrap="none" lIns="0" tIns="0" rIns="0" bIns="0" rtlCol="0" anchor="t"/>
          <a:lstStyle/>
          <a:p>
            <a:pPr marL="0" indent="0" algn="l">
              <a:lnSpc>
                <a:spcPts val="2300"/>
              </a:lnSpc>
              <a:buNone/>
            </a:pPr>
            <a:r>
              <a:rPr lang="en-US" sz="1850" dirty="0">
                <a:solidFill>
                  <a:srgbClr val="00002E"/>
                </a:solidFill>
                <a:latin typeface="Nunito Semi Bold" pitchFamily="34" charset="0"/>
                <a:ea typeface="Nunito Semi Bold" pitchFamily="34" charset="-122"/>
                <a:cs typeface="Nunito Semi Bold" pitchFamily="34" charset="-120"/>
              </a:rPr>
              <a:t>Architecture</a:t>
            </a:r>
            <a:endParaRPr lang="en-US" sz="1850" dirty="0"/>
          </a:p>
        </p:txBody>
      </p:sp>
      <p:sp>
        <p:nvSpPr>
          <p:cNvPr id="6" name="Text 2"/>
          <p:cNvSpPr/>
          <p:nvPr/>
        </p:nvSpPr>
        <p:spPr>
          <a:xfrm>
            <a:off x="7489388" y="2804517"/>
            <a:ext cx="6439972" cy="961192"/>
          </a:xfrm>
          <a:prstGeom prst="rect">
            <a:avLst/>
          </a:prstGeom>
          <a:noFill/>
          <a:ln/>
        </p:spPr>
        <p:txBody>
          <a:bodyPr wrap="square" lIns="0" tIns="0" rIns="0" bIns="0" rtlCol="0" anchor="t"/>
          <a:lstStyle/>
          <a:p>
            <a:pPr marL="0" indent="0" algn="l">
              <a:lnSpc>
                <a:spcPts val="2500"/>
              </a:lnSpc>
              <a:buNone/>
            </a:pPr>
            <a:r>
              <a:rPr lang="en-US" sz="1550" dirty="0">
                <a:solidFill>
                  <a:srgbClr val="00002E"/>
                </a:solidFill>
                <a:latin typeface="PT Sans" pitchFamily="34" charset="0"/>
                <a:ea typeface="PT Sans" pitchFamily="34" charset="-122"/>
                <a:cs typeface="PT Sans" pitchFamily="34" charset="-120"/>
              </a:rPr>
              <a:t>Squares are fundamental in architectural design. Buildings often feature square windows, doors, and rooms for structural stability and aesthetic appeal.</a:t>
            </a:r>
            <a:endParaRPr lang="en-US" sz="1550" dirty="0"/>
          </a:p>
        </p:txBody>
      </p:sp>
      <p:pic>
        <p:nvPicPr>
          <p:cNvPr id="7" name="Image 2" descr="preencoded.png"/>
          <p:cNvPicPr>
            <a:picLocks noChangeAspect="1"/>
          </p:cNvPicPr>
          <p:nvPr/>
        </p:nvPicPr>
        <p:blipFill>
          <a:blip r:embed="rId5"/>
          <a:stretch>
            <a:fillRect/>
          </a:stretch>
        </p:blipFill>
        <p:spPr>
          <a:xfrm>
            <a:off x="6187440" y="3965972"/>
            <a:ext cx="1001554" cy="1776293"/>
          </a:xfrm>
          <a:prstGeom prst="rect">
            <a:avLst/>
          </a:prstGeom>
        </p:spPr>
      </p:pic>
      <p:sp>
        <p:nvSpPr>
          <p:cNvPr id="8" name="Text 3"/>
          <p:cNvSpPr/>
          <p:nvPr/>
        </p:nvSpPr>
        <p:spPr>
          <a:xfrm>
            <a:off x="7489388" y="4166235"/>
            <a:ext cx="2356604" cy="294442"/>
          </a:xfrm>
          <a:prstGeom prst="rect">
            <a:avLst/>
          </a:prstGeom>
          <a:noFill/>
          <a:ln/>
        </p:spPr>
        <p:txBody>
          <a:bodyPr wrap="none" lIns="0" tIns="0" rIns="0" bIns="0" rtlCol="0" anchor="t"/>
          <a:lstStyle/>
          <a:p>
            <a:pPr marL="0" indent="0" algn="l">
              <a:lnSpc>
                <a:spcPts val="2300"/>
              </a:lnSpc>
              <a:buNone/>
            </a:pPr>
            <a:r>
              <a:rPr lang="en-US" sz="1850" dirty="0">
                <a:solidFill>
                  <a:srgbClr val="00002E"/>
                </a:solidFill>
                <a:latin typeface="Nunito Semi Bold" pitchFamily="34" charset="0"/>
                <a:ea typeface="Nunito Semi Bold" pitchFamily="34" charset="-122"/>
                <a:cs typeface="Nunito Semi Bold" pitchFamily="34" charset="-120"/>
              </a:rPr>
              <a:t>Construction</a:t>
            </a:r>
            <a:endParaRPr lang="en-US" sz="1850" dirty="0"/>
          </a:p>
        </p:txBody>
      </p:sp>
      <p:sp>
        <p:nvSpPr>
          <p:cNvPr id="9" name="Text 4"/>
          <p:cNvSpPr/>
          <p:nvPr/>
        </p:nvSpPr>
        <p:spPr>
          <a:xfrm>
            <a:off x="7489388" y="4580811"/>
            <a:ext cx="6439972" cy="961192"/>
          </a:xfrm>
          <a:prstGeom prst="rect">
            <a:avLst/>
          </a:prstGeom>
          <a:noFill/>
          <a:ln/>
        </p:spPr>
        <p:txBody>
          <a:bodyPr wrap="square" lIns="0" tIns="0" rIns="0" bIns="0" rtlCol="0" anchor="t"/>
          <a:lstStyle/>
          <a:p>
            <a:pPr marL="0" indent="0" algn="l">
              <a:lnSpc>
                <a:spcPts val="2500"/>
              </a:lnSpc>
              <a:buNone/>
            </a:pPr>
            <a:r>
              <a:rPr lang="en-US" sz="1550" dirty="0">
                <a:solidFill>
                  <a:srgbClr val="00002E"/>
                </a:solidFill>
                <a:latin typeface="PT Sans" pitchFamily="34" charset="0"/>
                <a:ea typeface="PT Sans" pitchFamily="34" charset="-122"/>
                <a:cs typeface="PT Sans" pitchFamily="34" charset="-120"/>
              </a:rPr>
              <a:t>Squares are commonly used in construction, as they create strong and rigid structures. Square tiles, beams, and other building materials are essential in constructing buildings, bridges, and other infrastructure.</a:t>
            </a:r>
            <a:endParaRPr lang="en-US" sz="1550" dirty="0"/>
          </a:p>
        </p:txBody>
      </p:sp>
      <p:pic>
        <p:nvPicPr>
          <p:cNvPr id="10" name="Image 3" descr="preencoded.png"/>
          <p:cNvPicPr>
            <a:picLocks noChangeAspect="1"/>
          </p:cNvPicPr>
          <p:nvPr/>
        </p:nvPicPr>
        <p:blipFill>
          <a:blip r:embed="rId6"/>
          <a:stretch>
            <a:fillRect/>
          </a:stretch>
        </p:blipFill>
        <p:spPr>
          <a:xfrm>
            <a:off x="6187440" y="5742265"/>
            <a:ext cx="1001554" cy="1776293"/>
          </a:xfrm>
          <a:prstGeom prst="rect">
            <a:avLst/>
          </a:prstGeom>
        </p:spPr>
      </p:pic>
      <p:sp>
        <p:nvSpPr>
          <p:cNvPr id="11" name="Text 5"/>
          <p:cNvSpPr/>
          <p:nvPr/>
        </p:nvSpPr>
        <p:spPr>
          <a:xfrm>
            <a:off x="7489388" y="5942528"/>
            <a:ext cx="2356604" cy="294442"/>
          </a:xfrm>
          <a:prstGeom prst="rect">
            <a:avLst/>
          </a:prstGeom>
          <a:noFill/>
          <a:ln/>
        </p:spPr>
        <p:txBody>
          <a:bodyPr wrap="none" lIns="0" tIns="0" rIns="0" bIns="0" rtlCol="0" anchor="t"/>
          <a:lstStyle/>
          <a:p>
            <a:pPr marL="0" indent="0" algn="l">
              <a:lnSpc>
                <a:spcPts val="2300"/>
              </a:lnSpc>
              <a:buNone/>
            </a:pPr>
            <a:r>
              <a:rPr lang="en-US" sz="1850" dirty="0">
                <a:solidFill>
                  <a:srgbClr val="00002E"/>
                </a:solidFill>
                <a:latin typeface="Nunito Semi Bold" pitchFamily="34" charset="0"/>
                <a:ea typeface="Nunito Semi Bold" pitchFamily="34" charset="-122"/>
                <a:cs typeface="Nunito Semi Bold" pitchFamily="34" charset="-120"/>
              </a:rPr>
              <a:t>Technology</a:t>
            </a:r>
            <a:endParaRPr lang="en-US" sz="1850" dirty="0"/>
          </a:p>
        </p:txBody>
      </p:sp>
      <p:sp>
        <p:nvSpPr>
          <p:cNvPr id="12" name="Text 6"/>
          <p:cNvSpPr/>
          <p:nvPr/>
        </p:nvSpPr>
        <p:spPr>
          <a:xfrm>
            <a:off x="7489388" y="6357104"/>
            <a:ext cx="6439972" cy="961192"/>
          </a:xfrm>
          <a:prstGeom prst="rect">
            <a:avLst/>
          </a:prstGeom>
          <a:noFill/>
          <a:ln/>
        </p:spPr>
        <p:txBody>
          <a:bodyPr wrap="square" lIns="0" tIns="0" rIns="0" bIns="0" rtlCol="0" anchor="t"/>
          <a:lstStyle/>
          <a:p>
            <a:pPr marL="0" indent="0" algn="l">
              <a:lnSpc>
                <a:spcPts val="2500"/>
              </a:lnSpc>
              <a:buNone/>
            </a:pPr>
            <a:r>
              <a:rPr lang="en-US" sz="1550" dirty="0">
                <a:solidFill>
                  <a:srgbClr val="00002E"/>
                </a:solidFill>
                <a:latin typeface="PT Sans" pitchFamily="34" charset="0"/>
                <a:ea typeface="PT Sans" pitchFamily="34" charset="-122"/>
                <a:cs typeface="PT Sans" pitchFamily="34" charset="-120"/>
              </a:rPr>
              <a:t>Squares are incorporated into various technologies. Computer screens, digital displays, and even the pixels that make up images are based on square grids.</a:t>
            </a:r>
            <a:endParaRPr lang="en-US" sz="1550" dirty="0"/>
          </a:p>
        </p:txBody>
      </p:sp>
      <p:pic>
        <p:nvPicPr>
          <p:cNvPr id="14" name="Picture 13">
            <a:extLst>
              <a:ext uri="{FF2B5EF4-FFF2-40B4-BE49-F238E27FC236}">
                <a16:creationId xmlns:a16="http://schemas.microsoft.com/office/drawing/2014/main" id="{75C535C9-C773-4433-86FB-781830FC2DE7}"/>
              </a:ext>
            </a:extLst>
          </p:cNvPr>
          <p:cNvPicPr>
            <a:picLocks noChangeAspect="1"/>
          </p:cNvPicPr>
          <p:nvPr/>
        </p:nvPicPr>
        <p:blipFill>
          <a:blip r:embed="rId7"/>
          <a:stretch>
            <a:fillRect/>
          </a:stretch>
        </p:blipFill>
        <p:spPr>
          <a:xfrm>
            <a:off x="12344404" y="7682873"/>
            <a:ext cx="2200582" cy="466790"/>
          </a:xfrm>
          <a:prstGeom prst="rect">
            <a:avLst/>
          </a:prstGeom>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spTree>
      <p:nvGrpSpPr>
        <p:cNvPr id="1" name=""/>
        <p:cNvGrpSpPr/>
        <p:nvPr/>
      </p:nvGrpSpPr>
      <p:grpSpPr>
        <a:xfrm>
          <a:off x="0" y="0"/>
          <a:ext cx="0" cy="0"/>
          <a:chOff x="0" y="0"/>
          <a:chExt cx="0" cy="0"/>
        </a:xfrm>
      </p:grpSpPr>
      <p:sp>
        <p:nvSpPr>
          <p:cNvPr id="2" name="Text 0"/>
          <p:cNvSpPr/>
          <p:nvPr/>
        </p:nvSpPr>
        <p:spPr>
          <a:xfrm>
            <a:off x="766763" y="603766"/>
            <a:ext cx="10081736" cy="644366"/>
          </a:xfrm>
          <a:prstGeom prst="rect">
            <a:avLst/>
          </a:prstGeom>
          <a:noFill/>
          <a:ln/>
        </p:spPr>
        <p:txBody>
          <a:bodyPr wrap="none" lIns="0" tIns="0" rIns="0" bIns="0" rtlCol="0" anchor="t"/>
          <a:lstStyle/>
          <a:p>
            <a:pPr marL="0" indent="0">
              <a:lnSpc>
                <a:spcPts val="5050"/>
              </a:lnSpc>
              <a:buNone/>
            </a:pPr>
            <a:r>
              <a:rPr lang="en-US" sz="4050" dirty="0">
                <a:solidFill>
                  <a:srgbClr val="00002E"/>
                </a:solidFill>
                <a:latin typeface="Nunito Semi Bold" pitchFamily="34" charset="0"/>
                <a:ea typeface="Nunito Semi Bold" pitchFamily="34" charset="-122"/>
                <a:cs typeface="Nunito Semi Bold" pitchFamily="34" charset="-120"/>
              </a:rPr>
              <a:t>Squares in Geometric Shapes: A Perfect Fit</a:t>
            </a:r>
            <a:endParaRPr lang="en-US" sz="4050" dirty="0"/>
          </a:p>
        </p:txBody>
      </p:sp>
      <p:pic>
        <p:nvPicPr>
          <p:cNvPr id="3" name="Image 0" descr="preencoded.png"/>
          <p:cNvPicPr>
            <a:picLocks noChangeAspect="1"/>
          </p:cNvPicPr>
          <p:nvPr/>
        </p:nvPicPr>
        <p:blipFill>
          <a:blip r:embed="rId3"/>
          <a:stretch>
            <a:fillRect/>
          </a:stretch>
        </p:blipFill>
        <p:spPr>
          <a:xfrm>
            <a:off x="2960489" y="1686282"/>
            <a:ext cx="2160984" cy="1943338"/>
          </a:xfrm>
          <a:prstGeom prst="rect">
            <a:avLst/>
          </a:prstGeom>
        </p:spPr>
      </p:pic>
      <p:sp>
        <p:nvSpPr>
          <p:cNvPr id="4" name="Text 1"/>
          <p:cNvSpPr/>
          <p:nvPr/>
        </p:nvSpPr>
        <p:spPr>
          <a:xfrm>
            <a:off x="3958709" y="2697480"/>
            <a:ext cx="164425" cy="438150"/>
          </a:xfrm>
          <a:prstGeom prst="rect">
            <a:avLst/>
          </a:prstGeom>
          <a:noFill/>
          <a:ln/>
        </p:spPr>
        <p:txBody>
          <a:bodyPr wrap="none" lIns="0" tIns="0" rIns="0" bIns="0" rtlCol="0" anchor="t"/>
          <a:lstStyle/>
          <a:p>
            <a:pPr marL="0" indent="0" algn="ctr">
              <a:lnSpc>
                <a:spcPts val="3450"/>
              </a:lnSpc>
              <a:buNone/>
            </a:pPr>
            <a:r>
              <a:rPr lang="en-US" sz="2150" dirty="0">
                <a:solidFill>
                  <a:srgbClr val="00002E"/>
                </a:solidFill>
                <a:latin typeface="Nunito Semi Bold" pitchFamily="34" charset="0"/>
                <a:ea typeface="Nunito Semi Bold" pitchFamily="34" charset="-122"/>
                <a:cs typeface="Nunito Semi Bold" pitchFamily="34" charset="-120"/>
              </a:rPr>
              <a:t>1</a:t>
            </a:r>
            <a:endParaRPr lang="en-US" sz="2150" dirty="0"/>
          </a:p>
        </p:txBody>
      </p:sp>
      <p:sp>
        <p:nvSpPr>
          <p:cNvPr id="5" name="Text 2"/>
          <p:cNvSpPr/>
          <p:nvPr/>
        </p:nvSpPr>
        <p:spPr>
          <a:xfrm>
            <a:off x="5340548" y="2080617"/>
            <a:ext cx="2577465" cy="322183"/>
          </a:xfrm>
          <a:prstGeom prst="rect">
            <a:avLst/>
          </a:prstGeom>
          <a:noFill/>
          <a:ln/>
        </p:spPr>
        <p:txBody>
          <a:bodyPr wrap="none" lIns="0" tIns="0" rIns="0" bIns="0" rtlCol="0" anchor="t"/>
          <a:lstStyle/>
          <a:p>
            <a:pPr marL="0" indent="0" algn="l">
              <a:lnSpc>
                <a:spcPts val="2500"/>
              </a:lnSpc>
              <a:buNone/>
            </a:pPr>
            <a:r>
              <a:rPr lang="en-US" sz="2000" dirty="0">
                <a:solidFill>
                  <a:srgbClr val="00002E"/>
                </a:solidFill>
                <a:latin typeface="Nunito Semi Bold" pitchFamily="34" charset="0"/>
                <a:ea typeface="Nunito Semi Bold" pitchFamily="34" charset="-122"/>
                <a:cs typeface="Nunito Semi Bold" pitchFamily="34" charset="-120"/>
              </a:rPr>
              <a:t>Area</a:t>
            </a:r>
            <a:endParaRPr lang="en-US" sz="2000" dirty="0"/>
          </a:p>
        </p:txBody>
      </p:sp>
      <p:sp>
        <p:nvSpPr>
          <p:cNvPr id="6" name="Text 3"/>
          <p:cNvSpPr/>
          <p:nvPr/>
        </p:nvSpPr>
        <p:spPr>
          <a:xfrm>
            <a:off x="5340548" y="2534245"/>
            <a:ext cx="8304014" cy="701040"/>
          </a:xfrm>
          <a:prstGeom prst="rect">
            <a:avLst/>
          </a:prstGeom>
          <a:noFill/>
          <a:ln/>
        </p:spPr>
        <p:txBody>
          <a:bodyPr wrap="square" lIns="0" tIns="0" rIns="0" bIns="0" rtlCol="0" anchor="t"/>
          <a:lstStyle/>
          <a:p>
            <a:pPr marL="0" indent="0" algn="l">
              <a:lnSpc>
                <a:spcPts val="2750"/>
              </a:lnSpc>
              <a:buNone/>
            </a:pPr>
            <a:r>
              <a:rPr lang="en-US" sz="1700" dirty="0">
                <a:solidFill>
                  <a:srgbClr val="00002E"/>
                </a:solidFill>
                <a:latin typeface="PT Sans" pitchFamily="34" charset="0"/>
                <a:ea typeface="PT Sans" pitchFamily="34" charset="-122"/>
                <a:cs typeface="PT Sans" pitchFamily="34" charset="-120"/>
              </a:rPr>
              <a:t>The area of a square is calculated by squaring its side length. For example, a square with a side length of 5 units has an area of 5^2 = 25 square units.</a:t>
            </a:r>
            <a:endParaRPr lang="en-US" sz="1700" dirty="0"/>
          </a:p>
        </p:txBody>
      </p:sp>
      <p:sp>
        <p:nvSpPr>
          <p:cNvPr id="7" name="Shape 4"/>
          <p:cNvSpPr/>
          <p:nvPr/>
        </p:nvSpPr>
        <p:spPr>
          <a:xfrm>
            <a:off x="5176242" y="3641765"/>
            <a:ext cx="8632627" cy="15240"/>
          </a:xfrm>
          <a:prstGeom prst="roundRect">
            <a:avLst>
              <a:gd name="adj" fmla="val 2156442"/>
            </a:avLst>
          </a:prstGeom>
          <a:solidFill>
            <a:srgbClr val="2D4DF2"/>
          </a:solidFill>
          <a:ln/>
        </p:spPr>
      </p:sp>
      <p:pic>
        <p:nvPicPr>
          <p:cNvPr id="8" name="Image 1" descr="preencoded.png"/>
          <p:cNvPicPr>
            <a:picLocks noChangeAspect="1"/>
          </p:cNvPicPr>
          <p:nvPr/>
        </p:nvPicPr>
        <p:blipFill>
          <a:blip r:embed="rId4"/>
          <a:stretch>
            <a:fillRect/>
          </a:stretch>
        </p:blipFill>
        <p:spPr>
          <a:xfrm>
            <a:off x="1879997" y="3684389"/>
            <a:ext cx="4321969" cy="1943338"/>
          </a:xfrm>
          <a:prstGeom prst="rect">
            <a:avLst/>
          </a:prstGeom>
        </p:spPr>
      </p:pic>
      <p:sp>
        <p:nvSpPr>
          <p:cNvPr id="9" name="Text 5"/>
          <p:cNvSpPr/>
          <p:nvPr/>
        </p:nvSpPr>
        <p:spPr>
          <a:xfrm>
            <a:off x="3958709" y="4436983"/>
            <a:ext cx="164425" cy="438150"/>
          </a:xfrm>
          <a:prstGeom prst="rect">
            <a:avLst/>
          </a:prstGeom>
          <a:noFill/>
          <a:ln/>
        </p:spPr>
        <p:txBody>
          <a:bodyPr wrap="none" lIns="0" tIns="0" rIns="0" bIns="0" rtlCol="0" anchor="t"/>
          <a:lstStyle/>
          <a:p>
            <a:pPr marL="0" indent="0" algn="ctr">
              <a:lnSpc>
                <a:spcPts val="3450"/>
              </a:lnSpc>
              <a:buNone/>
            </a:pPr>
            <a:r>
              <a:rPr lang="en-US" sz="2150" dirty="0">
                <a:solidFill>
                  <a:srgbClr val="00002E"/>
                </a:solidFill>
                <a:latin typeface="Nunito Semi Bold" pitchFamily="34" charset="0"/>
                <a:ea typeface="Nunito Semi Bold" pitchFamily="34" charset="-122"/>
                <a:cs typeface="Nunito Semi Bold" pitchFamily="34" charset="-120"/>
              </a:rPr>
              <a:t>2</a:t>
            </a:r>
            <a:endParaRPr lang="en-US" sz="2150" dirty="0"/>
          </a:p>
        </p:txBody>
      </p:sp>
      <p:sp>
        <p:nvSpPr>
          <p:cNvPr id="10" name="Text 6"/>
          <p:cNvSpPr/>
          <p:nvPr/>
        </p:nvSpPr>
        <p:spPr>
          <a:xfrm>
            <a:off x="6421041" y="3903464"/>
            <a:ext cx="2627828" cy="322183"/>
          </a:xfrm>
          <a:prstGeom prst="rect">
            <a:avLst/>
          </a:prstGeom>
          <a:noFill/>
          <a:ln/>
        </p:spPr>
        <p:txBody>
          <a:bodyPr wrap="none" lIns="0" tIns="0" rIns="0" bIns="0" rtlCol="0" anchor="t"/>
          <a:lstStyle/>
          <a:p>
            <a:pPr marL="0" indent="0" algn="l">
              <a:lnSpc>
                <a:spcPts val="2500"/>
              </a:lnSpc>
              <a:buNone/>
            </a:pPr>
            <a:r>
              <a:rPr lang="en-US" sz="2000" dirty="0">
                <a:solidFill>
                  <a:srgbClr val="00002E"/>
                </a:solidFill>
                <a:latin typeface="Nunito Semi Bold" pitchFamily="34" charset="0"/>
                <a:ea typeface="Nunito Semi Bold" pitchFamily="34" charset="-122"/>
                <a:cs typeface="Nunito Semi Bold" pitchFamily="34" charset="-120"/>
              </a:rPr>
              <a:t>Pythagorean Theorem</a:t>
            </a:r>
            <a:endParaRPr lang="en-US" sz="2000" dirty="0"/>
          </a:p>
        </p:txBody>
      </p:sp>
      <p:sp>
        <p:nvSpPr>
          <p:cNvPr id="11" name="Text 7"/>
          <p:cNvSpPr/>
          <p:nvPr/>
        </p:nvSpPr>
        <p:spPr>
          <a:xfrm>
            <a:off x="6421041" y="4357092"/>
            <a:ext cx="7223522" cy="1051560"/>
          </a:xfrm>
          <a:prstGeom prst="rect">
            <a:avLst/>
          </a:prstGeom>
          <a:noFill/>
          <a:ln/>
        </p:spPr>
        <p:txBody>
          <a:bodyPr wrap="square" lIns="0" tIns="0" rIns="0" bIns="0" rtlCol="0" anchor="t"/>
          <a:lstStyle/>
          <a:p>
            <a:pPr marL="0" indent="0" algn="l">
              <a:lnSpc>
                <a:spcPts val="2750"/>
              </a:lnSpc>
              <a:buNone/>
            </a:pPr>
            <a:r>
              <a:rPr lang="en-US" sz="1700" dirty="0">
                <a:solidFill>
                  <a:srgbClr val="00002E"/>
                </a:solidFill>
                <a:latin typeface="PT Sans" pitchFamily="34" charset="0"/>
                <a:ea typeface="PT Sans" pitchFamily="34" charset="-122"/>
                <a:cs typeface="PT Sans" pitchFamily="34" charset="-120"/>
              </a:rPr>
              <a:t>The Pythagorean Theorem states that in a right triangle, the square of the hypotenuse is equal to the sum of the squares of the other two sides. This theorem plays a crucial role in geometry and trigonometry.</a:t>
            </a:r>
            <a:endParaRPr lang="en-US" sz="1700" dirty="0"/>
          </a:p>
        </p:txBody>
      </p:sp>
      <p:sp>
        <p:nvSpPr>
          <p:cNvPr id="12" name="Shape 8"/>
          <p:cNvSpPr/>
          <p:nvPr/>
        </p:nvSpPr>
        <p:spPr>
          <a:xfrm>
            <a:off x="6256734" y="5639872"/>
            <a:ext cx="7552134" cy="15240"/>
          </a:xfrm>
          <a:prstGeom prst="roundRect">
            <a:avLst>
              <a:gd name="adj" fmla="val 2156442"/>
            </a:avLst>
          </a:prstGeom>
          <a:solidFill>
            <a:srgbClr val="018CE1"/>
          </a:solidFill>
          <a:ln/>
        </p:spPr>
      </p:sp>
      <p:pic>
        <p:nvPicPr>
          <p:cNvPr id="13" name="Image 2" descr="preencoded.png"/>
          <p:cNvPicPr>
            <a:picLocks noChangeAspect="1"/>
          </p:cNvPicPr>
          <p:nvPr/>
        </p:nvPicPr>
        <p:blipFill>
          <a:blip r:embed="rId5"/>
          <a:stretch>
            <a:fillRect/>
          </a:stretch>
        </p:blipFill>
        <p:spPr>
          <a:xfrm>
            <a:off x="799505" y="5682496"/>
            <a:ext cx="6482953" cy="1943338"/>
          </a:xfrm>
          <a:prstGeom prst="rect">
            <a:avLst/>
          </a:prstGeom>
        </p:spPr>
      </p:pic>
      <p:sp>
        <p:nvSpPr>
          <p:cNvPr id="14" name="Text 9"/>
          <p:cNvSpPr/>
          <p:nvPr/>
        </p:nvSpPr>
        <p:spPr>
          <a:xfrm>
            <a:off x="3958709" y="6435090"/>
            <a:ext cx="164425" cy="438150"/>
          </a:xfrm>
          <a:prstGeom prst="rect">
            <a:avLst/>
          </a:prstGeom>
          <a:noFill/>
          <a:ln/>
        </p:spPr>
        <p:txBody>
          <a:bodyPr wrap="none" lIns="0" tIns="0" rIns="0" bIns="0" rtlCol="0" anchor="t"/>
          <a:lstStyle/>
          <a:p>
            <a:pPr marL="0" indent="0" algn="ctr">
              <a:lnSpc>
                <a:spcPts val="3450"/>
              </a:lnSpc>
              <a:buNone/>
            </a:pPr>
            <a:r>
              <a:rPr lang="en-US" sz="2150" dirty="0">
                <a:solidFill>
                  <a:srgbClr val="00002E"/>
                </a:solidFill>
                <a:latin typeface="Nunito Semi Bold" pitchFamily="34" charset="0"/>
                <a:ea typeface="Nunito Semi Bold" pitchFamily="34" charset="-122"/>
                <a:cs typeface="Nunito Semi Bold" pitchFamily="34" charset="-120"/>
              </a:rPr>
              <a:t>3</a:t>
            </a:r>
            <a:endParaRPr lang="en-US" sz="2150" dirty="0"/>
          </a:p>
        </p:txBody>
      </p:sp>
      <p:sp>
        <p:nvSpPr>
          <p:cNvPr id="15" name="Text 10"/>
          <p:cNvSpPr/>
          <p:nvPr/>
        </p:nvSpPr>
        <p:spPr>
          <a:xfrm>
            <a:off x="7501533" y="5901571"/>
            <a:ext cx="2577465" cy="322183"/>
          </a:xfrm>
          <a:prstGeom prst="rect">
            <a:avLst/>
          </a:prstGeom>
          <a:noFill/>
          <a:ln/>
        </p:spPr>
        <p:txBody>
          <a:bodyPr wrap="none" lIns="0" tIns="0" rIns="0" bIns="0" rtlCol="0" anchor="t"/>
          <a:lstStyle/>
          <a:p>
            <a:pPr marL="0" indent="0" algn="l">
              <a:lnSpc>
                <a:spcPts val="2500"/>
              </a:lnSpc>
              <a:buNone/>
            </a:pPr>
            <a:r>
              <a:rPr lang="en-US" sz="2000" dirty="0">
                <a:solidFill>
                  <a:srgbClr val="00002E"/>
                </a:solidFill>
                <a:latin typeface="Nunito Semi Bold" pitchFamily="34" charset="0"/>
                <a:ea typeface="Nunito Semi Bold" pitchFamily="34" charset="-122"/>
                <a:cs typeface="Nunito Semi Bold" pitchFamily="34" charset="-120"/>
              </a:rPr>
              <a:t>Geometric Patterns</a:t>
            </a:r>
            <a:endParaRPr lang="en-US" sz="2000" dirty="0"/>
          </a:p>
        </p:txBody>
      </p:sp>
      <p:sp>
        <p:nvSpPr>
          <p:cNvPr id="16" name="Text 11"/>
          <p:cNvSpPr/>
          <p:nvPr/>
        </p:nvSpPr>
        <p:spPr>
          <a:xfrm>
            <a:off x="7501533" y="6355199"/>
            <a:ext cx="6143030" cy="1051560"/>
          </a:xfrm>
          <a:prstGeom prst="rect">
            <a:avLst/>
          </a:prstGeom>
          <a:noFill/>
          <a:ln/>
        </p:spPr>
        <p:txBody>
          <a:bodyPr wrap="square" lIns="0" tIns="0" rIns="0" bIns="0" rtlCol="0" anchor="t"/>
          <a:lstStyle/>
          <a:p>
            <a:pPr marL="0" indent="0" algn="l">
              <a:lnSpc>
                <a:spcPts val="2750"/>
              </a:lnSpc>
              <a:buNone/>
            </a:pPr>
            <a:r>
              <a:rPr lang="en-US" sz="1700" dirty="0">
                <a:solidFill>
                  <a:srgbClr val="00002E"/>
                </a:solidFill>
                <a:latin typeface="PT Sans" pitchFamily="34" charset="0"/>
                <a:ea typeface="PT Sans" pitchFamily="34" charset="-122"/>
                <a:cs typeface="PT Sans" pitchFamily="34" charset="-120"/>
              </a:rPr>
              <a:t>Squares form the basis for many geometric patterns, like tessellations and fractals. These patterns can be found in nature, art, and architecture.</a:t>
            </a:r>
            <a:endParaRPr lang="en-US" sz="1700" dirty="0"/>
          </a:p>
        </p:txBody>
      </p:sp>
      <p:pic>
        <p:nvPicPr>
          <p:cNvPr id="18" name="Picture 17">
            <a:extLst>
              <a:ext uri="{FF2B5EF4-FFF2-40B4-BE49-F238E27FC236}">
                <a16:creationId xmlns:a16="http://schemas.microsoft.com/office/drawing/2014/main" id="{AC9AD6E7-B942-4942-A6E2-1674021E778F}"/>
              </a:ext>
            </a:extLst>
          </p:cNvPr>
          <p:cNvPicPr>
            <a:picLocks noChangeAspect="1"/>
          </p:cNvPicPr>
          <p:nvPr/>
        </p:nvPicPr>
        <p:blipFill>
          <a:blip r:embed="rId6"/>
          <a:stretch>
            <a:fillRect/>
          </a:stretch>
        </p:blipFill>
        <p:spPr>
          <a:xfrm>
            <a:off x="12344403" y="7747737"/>
            <a:ext cx="2200582" cy="466790"/>
          </a:xfrm>
          <a:prstGeom prst="rect">
            <a:avLst/>
          </a:prstGeom>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spTree>
      <p:nvGrpSpPr>
        <p:cNvPr id="1" name=""/>
        <p:cNvGrpSpPr/>
        <p:nvPr/>
      </p:nvGrpSpPr>
      <p:grpSpPr>
        <a:xfrm>
          <a:off x="0" y="0"/>
          <a:ext cx="0" cy="0"/>
          <a:chOff x="0" y="0"/>
          <a:chExt cx="0" cy="0"/>
        </a:xfrm>
      </p:grpSpPr>
      <p:pic>
        <p:nvPicPr>
          <p:cNvPr id="2" name="Image 0" descr="preencoded.png"/>
          <p:cNvPicPr>
            <a:picLocks noChangeAspect="1"/>
          </p:cNvPicPr>
          <p:nvPr/>
        </p:nvPicPr>
        <p:blipFill>
          <a:blip r:embed="rId3"/>
          <a:stretch>
            <a:fillRect/>
          </a:stretch>
        </p:blipFill>
        <p:spPr>
          <a:xfrm>
            <a:off x="0" y="0"/>
            <a:ext cx="5486400" cy="8229600"/>
          </a:xfrm>
          <a:prstGeom prst="rect">
            <a:avLst/>
          </a:prstGeom>
        </p:spPr>
      </p:pic>
      <p:sp>
        <p:nvSpPr>
          <p:cNvPr id="3" name="Text 0"/>
          <p:cNvSpPr/>
          <p:nvPr/>
        </p:nvSpPr>
        <p:spPr>
          <a:xfrm>
            <a:off x="6324124" y="1038582"/>
            <a:ext cx="7468553" cy="1408033"/>
          </a:xfrm>
          <a:prstGeom prst="rect">
            <a:avLst/>
          </a:prstGeom>
          <a:noFill/>
          <a:ln/>
        </p:spPr>
        <p:txBody>
          <a:bodyPr wrap="square" lIns="0" tIns="0" rIns="0" bIns="0" rtlCol="0" anchor="t"/>
          <a:lstStyle/>
          <a:p>
            <a:pPr marL="0" indent="0">
              <a:lnSpc>
                <a:spcPts val="5500"/>
              </a:lnSpc>
              <a:buNone/>
            </a:pPr>
            <a:r>
              <a:rPr lang="en-US" sz="4400" dirty="0">
                <a:solidFill>
                  <a:srgbClr val="00002E"/>
                </a:solidFill>
                <a:latin typeface="Nunito Semi Bold" pitchFamily="34" charset="0"/>
                <a:ea typeface="Nunito Semi Bold" pitchFamily="34" charset="-122"/>
                <a:cs typeface="Nunito Semi Bold" pitchFamily="34" charset="-120"/>
              </a:rPr>
              <a:t>Review and Practice: Mastering the Concepts</a:t>
            </a:r>
            <a:endParaRPr lang="en-US" sz="4400" dirty="0"/>
          </a:p>
        </p:txBody>
      </p:sp>
      <p:sp>
        <p:nvSpPr>
          <p:cNvPr id="4" name="Text 1"/>
          <p:cNvSpPr/>
          <p:nvPr/>
        </p:nvSpPr>
        <p:spPr>
          <a:xfrm>
            <a:off x="6324124" y="2925247"/>
            <a:ext cx="3554730" cy="789861"/>
          </a:xfrm>
          <a:prstGeom prst="rect">
            <a:avLst/>
          </a:prstGeom>
          <a:noFill/>
          <a:ln/>
        </p:spPr>
        <p:txBody>
          <a:bodyPr wrap="none" lIns="0" tIns="0" rIns="0" bIns="0" rtlCol="0" anchor="t"/>
          <a:lstStyle/>
          <a:p>
            <a:pPr marL="0" indent="0" algn="ctr">
              <a:lnSpc>
                <a:spcPts val="6200"/>
              </a:lnSpc>
              <a:buNone/>
            </a:pPr>
            <a:r>
              <a:rPr lang="en-US" sz="6200" dirty="0">
                <a:solidFill>
                  <a:srgbClr val="2D4DF2"/>
                </a:solidFill>
                <a:latin typeface="Nunito Semi Bold" pitchFamily="34" charset="0"/>
                <a:ea typeface="Nunito Semi Bold" pitchFamily="34" charset="-122"/>
                <a:cs typeface="Nunito Semi Bold" pitchFamily="34" charset="-120"/>
              </a:rPr>
              <a:t>1</a:t>
            </a:r>
            <a:endParaRPr lang="en-US" sz="6200" dirty="0"/>
          </a:p>
        </p:txBody>
      </p:sp>
      <p:sp>
        <p:nvSpPr>
          <p:cNvPr id="5" name="Text 2"/>
          <p:cNvSpPr/>
          <p:nvPr/>
        </p:nvSpPr>
        <p:spPr>
          <a:xfrm>
            <a:off x="6693337" y="4014192"/>
            <a:ext cx="2816185" cy="351949"/>
          </a:xfrm>
          <a:prstGeom prst="rect">
            <a:avLst/>
          </a:prstGeom>
          <a:noFill/>
          <a:ln/>
        </p:spPr>
        <p:txBody>
          <a:bodyPr wrap="none" lIns="0" tIns="0" rIns="0" bIns="0" rtlCol="0" anchor="t"/>
          <a:lstStyle/>
          <a:p>
            <a:pPr marL="0" indent="0" algn="ctr">
              <a:lnSpc>
                <a:spcPts val="2750"/>
              </a:lnSpc>
              <a:buNone/>
            </a:pPr>
            <a:r>
              <a:rPr lang="en-US" sz="2200" dirty="0">
                <a:solidFill>
                  <a:srgbClr val="00002E"/>
                </a:solidFill>
                <a:latin typeface="Nunito Semi Bold" pitchFamily="34" charset="0"/>
                <a:ea typeface="Nunito Semi Bold" pitchFamily="34" charset="-122"/>
                <a:cs typeface="Nunito Semi Bold" pitchFamily="34" charset="-120"/>
              </a:rPr>
              <a:t>Review</a:t>
            </a:r>
            <a:endParaRPr lang="en-US" sz="2200" dirty="0"/>
          </a:p>
        </p:txBody>
      </p:sp>
      <p:sp>
        <p:nvSpPr>
          <p:cNvPr id="6" name="Text 3"/>
          <p:cNvSpPr/>
          <p:nvPr/>
        </p:nvSpPr>
        <p:spPr>
          <a:xfrm>
            <a:off x="6324124" y="4509730"/>
            <a:ext cx="3554730" cy="2681168"/>
          </a:xfrm>
          <a:prstGeom prst="rect">
            <a:avLst/>
          </a:prstGeom>
          <a:noFill/>
          <a:ln/>
        </p:spPr>
        <p:txBody>
          <a:bodyPr wrap="square" lIns="0" tIns="0" rIns="0" bIns="0" rtlCol="0" anchor="t"/>
          <a:lstStyle/>
          <a:p>
            <a:pPr marL="0" indent="0" algn="ctr">
              <a:lnSpc>
                <a:spcPts val="3000"/>
              </a:lnSpc>
              <a:buNone/>
            </a:pPr>
            <a:r>
              <a:rPr lang="en-US" sz="1850" dirty="0">
                <a:solidFill>
                  <a:srgbClr val="00002E"/>
                </a:solidFill>
                <a:latin typeface="PT Sans" pitchFamily="34" charset="0"/>
                <a:ea typeface="PT Sans" pitchFamily="34" charset="-122"/>
                <a:cs typeface="PT Sans" pitchFamily="34" charset="-120"/>
              </a:rPr>
              <a:t>Let's recap what we've learned about exponents and squares. We've explored their definitions, properties, and applications. Understanding these concepts provides a strong foundation for further mathematical exploration.</a:t>
            </a:r>
            <a:endParaRPr lang="en-US" sz="1850" dirty="0"/>
          </a:p>
        </p:txBody>
      </p:sp>
      <p:sp>
        <p:nvSpPr>
          <p:cNvPr id="7" name="Text 4"/>
          <p:cNvSpPr/>
          <p:nvPr/>
        </p:nvSpPr>
        <p:spPr>
          <a:xfrm>
            <a:off x="10237827" y="2925247"/>
            <a:ext cx="3554849" cy="789861"/>
          </a:xfrm>
          <a:prstGeom prst="rect">
            <a:avLst/>
          </a:prstGeom>
          <a:noFill/>
          <a:ln/>
        </p:spPr>
        <p:txBody>
          <a:bodyPr wrap="none" lIns="0" tIns="0" rIns="0" bIns="0" rtlCol="0" anchor="t"/>
          <a:lstStyle/>
          <a:p>
            <a:pPr marL="0" indent="0" algn="ctr">
              <a:lnSpc>
                <a:spcPts val="6200"/>
              </a:lnSpc>
              <a:buNone/>
            </a:pPr>
            <a:r>
              <a:rPr lang="en-US" sz="6200" dirty="0">
                <a:solidFill>
                  <a:srgbClr val="018CE1"/>
                </a:solidFill>
                <a:latin typeface="Nunito Semi Bold" pitchFamily="34" charset="0"/>
                <a:ea typeface="Nunito Semi Bold" pitchFamily="34" charset="-122"/>
                <a:cs typeface="Nunito Semi Bold" pitchFamily="34" charset="-120"/>
              </a:rPr>
              <a:t>2</a:t>
            </a:r>
            <a:endParaRPr lang="en-US" sz="6200" dirty="0"/>
          </a:p>
        </p:txBody>
      </p:sp>
      <p:sp>
        <p:nvSpPr>
          <p:cNvPr id="8" name="Text 5"/>
          <p:cNvSpPr/>
          <p:nvPr/>
        </p:nvSpPr>
        <p:spPr>
          <a:xfrm>
            <a:off x="10607159" y="4014192"/>
            <a:ext cx="2816185" cy="351949"/>
          </a:xfrm>
          <a:prstGeom prst="rect">
            <a:avLst/>
          </a:prstGeom>
          <a:noFill/>
          <a:ln/>
        </p:spPr>
        <p:txBody>
          <a:bodyPr wrap="none" lIns="0" tIns="0" rIns="0" bIns="0" rtlCol="0" anchor="t"/>
          <a:lstStyle/>
          <a:p>
            <a:pPr marL="0" indent="0" algn="ctr">
              <a:lnSpc>
                <a:spcPts val="2750"/>
              </a:lnSpc>
              <a:buNone/>
            </a:pPr>
            <a:r>
              <a:rPr lang="en-US" sz="2200" dirty="0">
                <a:solidFill>
                  <a:srgbClr val="00002E"/>
                </a:solidFill>
                <a:latin typeface="Nunito Semi Bold" pitchFamily="34" charset="0"/>
                <a:ea typeface="Nunito Semi Bold" pitchFamily="34" charset="-122"/>
                <a:cs typeface="Nunito Semi Bold" pitchFamily="34" charset="-120"/>
              </a:rPr>
              <a:t>Practice</a:t>
            </a:r>
            <a:endParaRPr lang="en-US" sz="2200" dirty="0"/>
          </a:p>
        </p:txBody>
      </p:sp>
      <p:sp>
        <p:nvSpPr>
          <p:cNvPr id="9" name="Text 6"/>
          <p:cNvSpPr/>
          <p:nvPr/>
        </p:nvSpPr>
        <p:spPr>
          <a:xfrm>
            <a:off x="10237827" y="4509730"/>
            <a:ext cx="3554849" cy="2681168"/>
          </a:xfrm>
          <a:prstGeom prst="rect">
            <a:avLst/>
          </a:prstGeom>
          <a:noFill/>
          <a:ln/>
        </p:spPr>
        <p:txBody>
          <a:bodyPr wrap="square" lIns="0" tIns="0" rIns="0" bIns="0" rtlCol="0" anchor="t"/>
          <a:lstStyle/>
          <a:p>
            <a:pPr marL="0" indent="0" algn="ctr">
              <a:lnSpc>
                <a:spcPts val="3000"/>
              </a:lnSpc>
              <a:buNone/>
            </a:pPr>
            <a:r>
              <a:rPr lang="en-US" sz="1850" dirty="0">
                <a:solidFill>
                  <a:srgbClr val="00002E"/>
                </a:solidFill>
                <a:latin typeface="PT Sans" pitchFamily="34" charset="0"/>
                <a:ea typeface="PT Sans" pitchFamily="34" charset="-122"/>
                <a:cs typeface="PT Sans" pitchFamily="34" charset="-120"/>
              </a:rPr>
              <a:t>Practice makes perfect! Work through a set of practice problems to reinforce your understanding of exponents and squares. Apply the concepts to real-world scenarios to see how they connect to our daily lives.</a:t>
            </a:r>
            <a:endParaRPr lang="en-US" sz="1850" dirty="0"/>
          </a:p>
        </p:txBody>
      </p:sp>
      <p:pic>
        <p:nvPicPr>
          <p:cNvPr id="11" name="Picture 10">
            <a:extLst>
              <a:ext uri="{FF2B5EF4-FFF2-40B4-BE49-F238E27FC236}">
                <a16:creationId xmlns:a16="http://schemas.microsoft.com/office/drawing/2014/main" id="{0522CD4F-0A7D-4172-B889-C4D6FA2B8E75}"/>
              </a:ext>
            </a:extLst>
          </p:cNvPr>
          <p:cNvPicPr>
            <a:picLocks noChangeAspect="1"/>
          </p:cNvPicPr>
          <p:nvPr/>
        </p:nvPicPr>
        <p:blipFill>
          <a:blip r:embed="rId4"/>
          <a:stretch>
            <a:fillRect/>
          </a:stretch>
        </p:blipFill>
        <p:spPr>
          <a:xfrm>
            <a:off x="12429818" y="7727516"/>
            <a:ext cx="2200582" cy="466790"/>
          </a:xfrm>
          <a:prstGeom prst="rect">
            <a:avLst/>
          </a:prstGeom>
        </p:spPr>
      </p:pic>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TotalTime>
  <Words>807</Words>
  <Application>Microsoft Office PowerPoint</Application>
  <PresentationFormat>Custom</PresentationFormat>
  <Paragraphs>68</Paragraphs>
  <Slides>9</Slides>
  <Notes>9</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9</vt:i4>
      </vt:variant>
    </vt:vector>
  </HeadingPairs>
  <TitlesOfParts>
    <vt:vector size="12" baseType="lpstr">
      <vt:lpstr>Nunito Semi Bold</vt:lpstr>
      <vt:lpstr>PT Sans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PptxGenJS Presentation</dc:title>
  <dc:subject>PptxGenJS Presentation</dc:subject>
  <dc:creator>PptxGenJS</dc:creator>
  <cp:lastModifiedBy>fire4money@gmail.com</cp:lastModifiedBy>
  <cp:revision>2</cp:revision>
  <dcterms:created xsi:type="dcterms:W3CDTF">2024-11-15T15:17:26Z</dcterms:created>
  <dcterms:modified xsi:type="dcterms:W3CDTF">2024-11-15T17:47:04Z</dcterms:modified>
</cp:coreProperties>
</file>