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5143500" cx="9144000"/>
  <p:notesSz cx="6858000" cy="9144000"/>
  <p:embeddedFontLst>
    <p:embeddedFont>
      <p:font typeface="Roboto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Roboto-regular.fntdata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Roboto-italic.fntdata"/><Relationship Id="rId25" Type="http://schemas.openxmlformats.org/officeDocument/2006/relationships/font" Target="fonts/Roboto-bold.fntdata"/><Relationship Id="rId27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c6f73a04f_0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c6f73a04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f976556d50_0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2f976556d50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f976556d50_0_1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2f976556d50_0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f976556d50_0_1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2f976556d50_0_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f976556d50_0_1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2f976556d50_0_1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f976556d50_0_1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f976556d50_0_1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2f976556d50_0_1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2f976556d50_0_1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f976556d50_0_1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2f976556d50_0_1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2f976556d50_0_2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2f976556d50_0_2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2f976556d50_0_2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2f976556d50_0_2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c6f73a04f_0_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c6f73a04f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f976556d50_0_1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f976556d50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f976556d50_0_4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f976556d50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f976556d50_0_5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f976556d50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c6f73a04f_0_1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c6f73a04f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f976556d50_0_7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f976556d50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f976556d50_0_8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2f976556d50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f976556d50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2f976556d50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7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0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Python Syntax  and Basic data types</a:t>
            </a:r>
            <a:endParaRPr/>
          </a:p>
        </p:txBody>
      </p:sp>
      <p:sp>
        <p:nvSpPr>
          <p:cNvPr id="68" name="Google Shape;68;p13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Introduction to Python</a:t>
            </a:r>
            <a:endParaRPr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2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String</a:t>
            </a:r>
            <a:endParaRPr/>
          </a:p>
        </p:txBody>
      </p:sp>
      <p:sp>
        <p:nvSpPr>
          <p:cNvPr id="131" name="Google Shape;131;p22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Python interprets any words as variables, keyword or operators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Hence, to represent literal words, need to use ‘ or “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Multiline string is represented using three double quotes “”” or ‘’’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 characters are illegal, hence use escape character \ → \n, \’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3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Basic string exercises</a:t>
            </a:r>
            <a:endParaRPr/>
          </a:p>
        </p:txBody>
      </p:sp>
      <p:sp>
        <p:nvSpPr>
          <p:cNvPr id="137" name="Google Shape;137;p23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Try in Jupyter Notebook</a:t>
            </a:r>
            <a:endParaRPr/>
          </a:p>
        </p:txBody>
      </p:sp>
      <p:sp>
        <p:nvSpPr>
          <p:cNvPr id="138" name="Google Shape;138;p23"/>
          <p:cNvSpPr txBox="1"/>
          <p:nvPr/>
        </p:nvSpPr>
        <p:spPr>
          <a:xfrm>
            <a:off x="3783750" y="682025"/>
            <a:ext cx="5379600" cy="243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Create a new variable </a:t>
            </a:r>
            <a:r>
              <a:rPr i="1"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fruit </a:t>
            </a: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with ‘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Create a new variable </a:t>
            </a:r>
            <a:r>
              <a:rPr i="1"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color</a:t>
            </a: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 with “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Create a new variable </a:t>
            </a:r>
            <a:r>
              <a:rPr i="1"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furniture</a:t>
            </a: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 with ‘ and “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Create a new variable </a:t>
            </a:r>
            <a:r>
              <a:rPr i="1"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longText</a:t>
            </a: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 which contains this paragraph </a:t>
            </a:r>
            <a:r>
              <a:rPr lang="en"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Lorem Ipsum is simply dummy text of the printing and typesetting industry. Lorem Ipsum has been the industry's standard dummy text ever since the 1500s, when an unknown printer took a galley of type and scrambled</a:t>
            </a:r>
            <a:endParaRPr sz="10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Create a new variable </a:t>
            </a:r>
            <a:r>
              <a:rPr i="1"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item</a:t>
            </a: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 with \’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Create a new variable </a:t>
            </a:r>
            <a:r>
              <a:rPr i="1"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inlinePara</a:t>
            </a: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 with \n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Integers and Float</a:t>
            </a:r>
            <a:endParaRPr/>
          </a:p>
        </p:txBody>
      </p:sp>
      <p:sp>
        <p:nvSpPr>
          <p:cNvPr id="144" name="Google Shape;144;p2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Integers are whole number while float is decimal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4"/>
          <p:cNvSpPr txBox="1"/>
          <p:nvPr>
            <p:ph type="title"/>
          </p:nvPr>
        </p:nvSpPr>
        <p:spPr>
          <a:xfrm>
            <a:off x="1043575" y="2516775"/>
            <a:ext cx="2894700" cy="829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2"/>
                </a:solidFill>
              </a:rPr>
              <a:t>X = 1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146" name="Google Shape;146;p24"/>
          <p:cNvSpPr txBox="1"/>
          <p:nvPr>
            <p:ph type="title"/>
          </p:nvPr>
        </p:nvSpPr>
        <p:spPr>
          <a:xfrm>
            <a:off x="2845175" y="2516775"/>
            <a:ext cx="1928100" cy="829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2"/>
                </a:solidFill>
              </a:rPr>
              <a:t>X = 1.0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147" name="Google Shape;147;p24"/>
          <p:cNvSpPr txBox="1"/>
          <p:nvPr>
            <p:ph type="title"/>
          </p:nvPr>
        </p:nvSpPr>
        <p:spPr>
          <a:xfrm>
            <a:off x="5038475" y="2516775"/>
            <a:ext cx="2342700" cy="829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2"/>
                </a:solidFill>
              </a:rPr>
              <a:t>X = “1.00”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148" name="Google Shape;148;p24"/>
          <p:cNvSpPr txBox="1"/>
          <p:nvPr/>
        </p:nvSpPr>
        <p:spPr>
          <a:xfrm>
            <a:off x="1185575" y="3135250"/>
            <a:ext cx="887100" cy="7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integer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9" name="Google Shape;149;p24"/>
          <p:cNvSpPr txBox="1"/>
          <p:nvPr/>
        </p:nvSpPr>
        <p:spPr>
          <a:xfrm>
            <a:off x="3480400" y="3135250"/>
            <a:ext cx="767100" cy="7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float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0" name="Google Shape;150;p24"/>
          <p:cNvSpPr txBox="1"/>
          <p:nvPr/>
        </p:nvSpPr>
        <p:spPr>
          <a:xfrm>
            <a:off x="6024150" y="3192650"/>
            <a:ext cx="1058100" cy="7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string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Integers and float</a:t>
            </a:r>
            <a:endParaRPr/>
          </a:p>
        </p:txBody>
      </p:sp>
      <p:sp>
        <p:nvSpPr>
          <p:cNvPr id="156" name="Google Shape;156;p25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Try in Jupyter Notebook</a:t>
            </a:r>
            <a:endParaRPr/>
          </a:p>
        </p:txBody>
      </p:sp>
      <p:sp>
        <p:nvSpPr>
          <p:cNvPr id="157" name="Google Shape;157;p25"/>
          <p:cNvSpPr txBox="1"/>
          <p:nvPr/>
        </p:nvSpPr>
        <p:spPr>
          <a:xfrm>
            <a:off x="3764400" y="262950"/>
            <a:ext cx="53796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Define an integer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Define a float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Add integers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Subtract integers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Divide integers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Multiply integers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Find remainder of 5 </a:t>
            </a: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divided</a:t>
            </a: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 by 2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Boolean</a:t>
            </a:r>
            <a:endParaRPr/>
          </a:p>
        </p:txBody>
      </p:sp>
      <p:sp>
        <p:nvSpPr>
          <p:cNvPr id="163" name="Google Shape;163;p26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Boolean represent either True or False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Can be derived with comparison operators &gt;, &gt;=, &lt;, &lt;=, ==, != or logical operators and, not, or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26"/>
          <p:cNvSpPr txBox="1"/>
          <p:nvPr>
            <p:ph type="title"/>
          </p:nvPr>
        </p:nvSpPr>
        <p:spPr>
          <a:xfrm>
            <a:off x="1043575" y="2516775"/>
            <a:ext cx="2894700" cy="829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2"/>
                </a:solidFill>
              </a:rPr>
              <a:t>X = True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165" name="Google Shape;165;p26"/>
          <p:cNvSpPr txBox="1"/>
          <p:nvPr/>
        </p:nvSpPr>
        <p:spPr>
          <a:xfrm>
            <a:off x="1783400" y="3135250"/>
            <a:ext cx="1134600" cy="7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boolean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6" name="Google Shape;166;p26"/>
          <p:cNvSpPr txBox="1"/>
          <p:nvPr>
            <p:ph type="title"/>
          </p:nvPr>
        </p:nvSpPr>
        <p:spPr>
          <a:xfrm>
            <a:off x="4257350" y="2614538"/>
            <a:ext cx="2894700" cy="829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2"/>
                </a:solidFill>
              </a:rPr>
              <a:t>X = False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167" name="Google Shape;167;p26"/>
          <p:cNvSpPr txBox="1"/>
          <p:nvPr/>
        </p:nvSpPr>
        <p:spPr>
          <a:xfrm>
            <a:off x="4997175" y="3233013"/>
            <a:ext cx="1134600" cy="7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boolean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7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Boolean</a:t>
            </a:r>
            <a:endParaRPr/>
          </a:p>
        </p:txBody>
      </p:sp>
      <p:sp>
        <p:nvSpPr>
          <p:cNvPr id="173" name="Google Shape;173;p27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Try in Jupyter Notebook</a:t>
            </a:r>
            <a:endParaRPr/>
          </a:p>
        </p:txBody>
      </p:sp>
      <p:sp>
        <p:nvSpPr>
          <p:cNvPr id="174" name="Google Shape;174;p27"/>
          <p:cNvSpPr txBox="1"/>
          <p:nvPr/>
        </p:nvSpPr>
        <p:spPr>
          <a:xfrm>
            <a:off x="3764400" y="262950"/>
            <a:ext cx="5379600" cy="29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Find if 5 is greater than 4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Find if 5 is greater than or equal to 6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Find if 5 is smaller than 7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Find if 5 is smaller or equal to 9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Define age of 2 people. Find if both their age is greater than 70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Define weight of 3 fruits. Find if any of their weight is less than 2kg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Invert a boolean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8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Exercises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9"/>
          <p:cNvSpPr txBox="1"/>
          <p:nvPr/>
        </p:nvSpPr>
        <p:spPr>
          <a:xfrm>
            <a:off x="464700" y="115100"/>
            <a:ext cx="8122500" cy="313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AutoNum type="arabicParenR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Write a Python program to print the following string in the following specific format 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B7B7B7"/>
                </a:solidFill>
                <a:latin typeface="Roboto"/>
                <a:ea typeface="Roboto"/>
                <a:cs typeface="Roboto"/>
                <a:sym typeface="Roboto"/>
              </a:rPr>
              <a:t>Twinkle, twinkle, little star,</a:t>
            </a:r>
            <a:endParaRPr sz="1800">
              <a:solidFill>
                <a:srgbClr val="B7B7B7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B7B7B7"/>
                </a:solidFill>
                <a:latin typeface="Roboto"/>
                <a:ea typeface="Roboto"/>
                <a:cs typeface="Roboto"/>
                <a:sym typeface="Roboto"/>
              </a:rPr>
              <a:t>	How I wonder what you are! </a:t>
            </a:r>
            <a:endParaRPr sz="1800">
              <a:solidFill>
                <a:srgbClr val="B7B7B7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B7B7B7"/>
                </a:solidFill>
                <a:latin typeface="Roboto"/>
                <a:ea typeface="Roboto"/>
                <a:cs typeface="Roboto"/>
                <a:sym typeface="Roboto"/>
              </a:rPr>
              <a:t>		Up above the world so high,   		</a:t>
            </a:r>
            <a:endParaRPr sz="1800">
              <a:solidFill>
                <a:srgbClr val="B7B7B7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B7B7B7"/>
                </a:solidFill>
                <a:latin typeface="Roboto"/>
                <a:ea typeface="Roboto"/>
                <a:cs typeface="Roboto"/>
                <a:sym typeface="Roboto"/>
              </a:rPr>
              <a:t>		Like a diamond in the sky. </a:t>
            </a:r>
            <a:endParaRPr sz="1800">
              <a:solidFill>
                <a:srgbClr val="B7B7B7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B7B7B7"/>
                </a:solidFill>
                <a:latin typeface="Roboto"/>
                <a:ea typeface="Roboto"/>
                <a:cs typeface="Roboto"/>
                <a:sym typeface="Roboto"/>
              </a:rPr>
              <a:t>Twinkle, twinkle, little star, </a:t>
            </a:r>
            <a:endParaRPr sz="1800">
              <a:solidFill>
                <a:srgbClr val="B7B7B7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B7B7B7"/>
                </a:solidFill>
                <a:latin typeface="Roboto"/>
                <a:ea typeface="Roboto"/>
                <a:cs typeface="Roboto"/>
                <a:sym typeface="Roboto"/>
              </a:rPr>
              <a:t>	How I wonder what you are</a:t>
            </a:r>
            <a:endParaRPr sz="1800">
              <a:solidFill>
                <a:srgbClr val="B7B7B7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AutoNum type="arabicParenR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Define length of a square. Find the area of the square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AutoNum type="arabicParenR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Write a Python program that accepts an integer (n) and computes the value of n+nn+nnn.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AutoNum type="arabicParenR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Write a Python program that displays your name, age, and address on three different lines. 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AutoNum type="arabicParenR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Write a Python program to solve (x + y) * (x + y). 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AutoNum type="arabicParenR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Define a variable of your age. Print out “I am xxx years old” where xxx is your age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0"/>
          <p:cNvSpPr txBox="1"/>
          <p:nvPr/>
        </p:nvSpPr>
        <p:spPr>
          <a:xfrm>
            <a:off x="464700" y="115100"/>
            <a:ext cx="8122500" cy="493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AutoNum type="arabicParenR"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Write a program that calculates whether a person is eligible for voting based on their age using boolean conditions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Python?</a:t>
            </a:r>
            <a:endParaRPr/>
          </a:p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</a:t>
            </a:r>
            <a:r>
              <a:rPr lang="en"/>
              <a:t>rogramming language released in 1991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Works on different platforms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There are various version. Most recent is Python 3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run python programs</a:t>
            </a:r>
            <a:endParaRPr/>
          </a:p>
        </p:txBody>
      </p:sp>
      <p:sp>
        <p:nvSpPr>
          <p:cNvPr id="80" name="Google Shape;80;p15"/>
          <p:cNvSpPr/>
          <p:nvPr/>
        </p:nvSpPr>
        <p:spPr>
          <a:xfrm>
            <a:off x="815175" y="2496150"/>
            <a:ext cx="1381200" cy="14019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Python File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1" name="Google Shape;81;p15"/>
          <p:cNvSpPr/>
          <p:nvPr/>
        </p:nvSpPr>
        <p:spPr>
          <a:xfrm>
            <a:off x="3690975" y="2540800"/>
            <a:ext cx="1381200" cy="1030800"/>
          </a:xfrm>
          <a:prstGeom prst="cube">
            <a:avLst>
              <a:gd fmla="val 25000" name="adj"/>
            </a:avLst>
          </a:prstGeom>
          <a:solidFill>
            <a:schemeClr val="accent5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Python program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2" name="Google Shape;82;p15"/>
          <p:cNvSpPr/>
          <p:nvPr/>
        </p:nvSpPr>
        <p:spPr>
          <a:xfrm>
            <a:off x="6309100" y="2607838"/>
            <a:ext cx="1700784" cy="896724"/>
          </a:xfrm>
          <a:prstGeom prst="cloud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Output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3" name="Google Shape;83;p15"/>
          <p:cNvSpPr/>
          <p:nvPr/>
        </p:nvSpPr>
        <p:spPr>
          <a:xfrm>
            <a:off x="2567475" y="2949700"/>
            <a:ext cx="721500" cy="412200"/>
          </a:xfrm>
          <a:prstGeom prst="rightArrow">
            <a:avLst>
              <a:gd fmla="val 50000" name="adj1"/>
              <a:gd fmla="val 50000" name="adj2"/>
            </a:avLst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4" name="Google Shape;84;p15"/>
          <p:cNvSpPr/>
          <p:nvPr/>
        </p:nvSpPr>
        <p:spPr>
          <a:xfrm>
            <a:off x="5329888" y="2991000"/>
            <a:ext cx="721500" cy="412200"/>
          </a:xfrm>
          <a:prstGeom prst="rightArrow">
            <a:avLst>
              <a:gd fmla="val 50000" name="adj1"/>
              <a:gd fmla="val 50000" name="adj2"/>
            </a:avLst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Python File</a:t>
            </a:r>
            <a:endParaRPr/>
          </a:p>
        </p:txBody>
      </p:sp>
      <p:pic>
        <p:nvPicPr>
          <p:cNvPr id="90" name="Google Shape;9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65100" y="1471775"/>
            <a:ext cx="3648075" cy="1571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Python Program</a:t>
            </a:r>
            <a:endParaRPr/>
          </a:p>
        </p:txBody>
      </p:sp>
      <p:pic>
        <p:nvPicPr>
          <p:cNvPr id="96" name="Google Shape;9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47228" y="162700"/>
            <a:ext cx="2619375" cy="1724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91525" y="3131725"/>
            <a:ext cx="5257800" cy="134302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7"/>
          <p:cNvSpPr txBox="1"/>
          <p:nvPr/>
        </p:nvSpPr>
        <p:spPr>
          <a:xfrm>
            <a:off x="5329900" y="1886725"/>
            <a:ext cx="1721400" cy="4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Notepad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9" name="Google Shape;99;p17"/>
          <p:cNvSpPr txBox="1"/>
          <p:nvPr/>
        </p:nvSpPr>
        <p:spPr>
          <a:xfrm>
            <a:off x="4886675" y="4568000"/>
            <a:ext cx="2298600" cy="3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Command Prompt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8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Tools to run python</a:t>
            </a:r>
            <a:endParaRPr/>
          </a:p>
        </p:txBody>
      </p:sp>
      <p:sp>
        <p:nvSpPr>
          <p:cNvPr id="105" name="Google Shape;105;p18"/>
          <p:cNvSpPr txBox="1"/>
          <p:nvPr>
            <p:ph idx="1" type="body"/>
          </p:nvPr>
        </p:nvSpPr>
        <p:spPr>
          <a:xfrm>
            <a:off x="471900" y="1919075"/>
            <a:ext cx="8280000" cy="311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Jupyter Notebook</a:t>
            </a:r>
            <a:endParaRPr/>
          </a:p>
          <a:p>
            <a:pPr indent="-317500" lvl="0" marL="457200" rtl="0" algn="l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Interactive way to edit and run code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Integrated Development Environment (IDE)</a:t>
            </a:r>
            <a:endParaRPr/>
          </a:p>
          <a:p>
            <a:pPr indent="-317500" lvl="0" marL="457200" rtl="0" algn="l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Program that combines various capabilities important to a programmer - editing, running, syntax highlighting, intelligent code completion, 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Pycharm, Visual Studio Code, Eclipse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Can run Jupyter Notebook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9"/>
          <p:cNvSpPr txBox="1"/>
          <p:nvPr>
            <p:ph type="title"/>
          </p:nvPr>
        </p:nvSpPr>
        <p:spPr>
          <a:xfrm>
            <a:off x="311700" y="124922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X = 5</a:t>
            </a:r>
            <a:endParaRPr/>
          </a:p>
        </p:txBody>
      </p:sp>
      <p:sp>
        <p:nvSpPr>
          <p:cNvPr id="111" name="Google Shape;111;p19"/>
          <p:cNvSpPr txBox="1"/>
          <p:nvPr/>
        </p:nvSpPr>
        <p:spPr>
          <a:xfrm>
            <a:off x="2773625" y="2795100"/>
            <a:ext cx="1659600" cy="7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variable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2" name="Google Shape;112;p19"/>
          <p:cNvSpPr txBox="1"/>
          <p:nvPr/>
        </p:nvSpPr>
        <p:spPr>
          <a:xfrm>
            <a:off x="5461675" y="2795100"/>
            <a:ext cx="1659600" cy="7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data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0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</a:t>
            </a:r>
            <a:r>
              <a:rPr lang="en"/>
              <a:t>ssigning</a:t>
            </a:r>
            <a:r>
              <a:rPr lang="en"/>
              <a:t> variables</a:t>
            </a:r>
            <a:endParaRPr/>
          </a:p>
        </p:txBody>
      </p:sp>
      <p:sp>
        <p:nvSpPr>
          <p:cNvPr id="118" name="Google Shape;118;p20"/>
          <p:cNvSpPr txBox="1"/>
          <p:nvPr>
            <p:ph idx="1" type="body"/>
          </p:nvPr>
        </p:nvSpPr>
        <p:spPr>
          <a:xfrm>
            <a:off x="460950" y="1702600"/>
            <a:ext cx="8222100" cy="326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Variable names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case sensitive, cannot start with number, alpha numeric and underscore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Usually camel case (likeThis) or snake case (like_this)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Cannot be python keywords - and, as, if, def etc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Data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Store values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Python has built-in data types but there can create new ones too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For text: </a:t>
            </a:r>
            <a:r>
              <a:rPr b="1" lang="en"/>
              <a:t>string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For numbers: </a:t>
            </a:r>
            <a:r>
              <a:rPr b="1" lang="en"/>
              <a:t>integer</a:t>
            </a:r>
            <a:r>
              <a:rPr lang="en"/>
              <a:t>, </a:t>
            </a:r>
            <a:r>
              <a:rPr b="1" lang="en"/>
              <a:t>float</a:t>
            </a:r>
            <a:r>
              <a:rPr lang="en"/>
              <a:t>, complex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For sequence: list, tuple, range, list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For mapping: dict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For yes/no: </a:t>
            </a:r>
            <a:r>
              <a:rPr b="1" lang="en"/>
              <a:t>boolean</a:t>
            </a:r>
            <a:endParaRPr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1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Variable name exercises</a:t>
            </a:r>
            <a:endParaRPr/>
          </a:p>
        </p:txBody>
      </p:sp>
      <p:sp>
        <p:nvSpPr>
          <p:cNvPr id="124" name="Google Shape;124;p21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Try in Jupyter Notebook</a:t>
            </a:r>
            <a:endParaRPr/>
          </a:p>
        </p:txBody>
      </p:sp>
      <p:sp>
        <p:nvSpPr>
          <p:cNvPr id="125" name="Google Shape;125;p21"/>
          <p:cNvSpPr txBox="1"/>
          <p:nvPr/>
        </p:nvSpPr>
        <p:spPr>
          <a:xfrm>
            <a:off x="3783750" y="682025"/>
            <a:ext cx="53796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Are they valid or invalid?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_lantern = 5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L_aatern = 3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L0L = 3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H3h_ = 6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H!ab = 5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a02_ab = 3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a(o)e = 9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if = 1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while = 3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python = 3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class = 2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