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300700" cy="10299700"/>
  <p:notesSz cx="18300700" cy="10299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2552" y="3192907"/>
            <a:ext cx="15555595" cy="2162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5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5105" y="5767832"/>
            <a:ext cx="12810490" cy="25749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5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5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5035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24860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-1765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9331084" y="4912233"/>
                </a:moveTo>
                <a:lnTo>
                  <a:pt x="9331007" y="4878933"/>
                </a:lnTo>
                <a:lnTo>
                  <a:pt x="9329966" y="4864811"/>
                </a:lnTo>
                <a:lnTo>
                  <a:pt x="9329864" y="4863401"/>
                </a:lnTo>
                <a:lnTo>
                  <a:pt x="9326207" y="4849050"/>
                </a:lnTo>
                <a:lnTo>
                  <a:pt x="9322562" y="4841799"/>
                </a:lnTo>
                <a:lnTo>
                  <a:pt x="9320111" y="4836922"/>
                </a:lnTo>
                <a:lnTo>
                  <a:pt x="9288374" y="4813693"/>
                </a:lnTo>
                <a:lnTo>
                  <a:pt x="9257563" y="4809248"/>
                </a:lnTo>
                <a:lnTo>
                  <a:pt x="9247391" y="4809642"/>
                </a:lnTo>
                <a:lnTo>
                  <a:pt x="9208783" y="4819231"/>
                </a:lnTo>
                <a:lnTo>
                  <a:pt x="9181897" y="4836731"/>
                </a:lnTo>
                <a:lnTo>
                  <a:pt x="9198864" y="4864811"/>
                </a:lnTo>
                <a:lnTo>
                  <a:pt x="9206230" y="4858740"/>
                </a:lnTo>
                <a:lnTo>
                  <a:pt x="9213418" y="4853686"/>
                </a:lnTo>
                <a:lnTo>
                  <a:pt x="9255341" y="4841799"/>
                </a:lnTo>
                <a:lnTo>
                  <a:pt x="9265006" y="4842395"/>
                </a:lnTo>
                <a:lnTo>
                  <a:pt x="9295079" y="4870361"/>
                </a:lnTo>
                <a:lnTo>
                  <a:pt x="9295701" y="4878933"/>
                </a:lnTo>
                <a:lnTo>
                  <a:pt x="9295701" y="4882464"/>
                </a:lnTo>
                <a:lnTo>
                  <a:pt x="9295701" y="4912233"/>
                </a:lnTo>
                <a:lnTo>
                  <a:pt x="9295701" y="4929517"/>
                </a:lnTo>
                <a:lnTo>
                  <a:pt x="9291422" y="4937468"/>
                </a:lnTo>
                <a:lnTo>
                  <a:pt x="9264929" y="4958118"/>
                </a:lnTo>
                <a:lnTo>
                  <a:pt x="9264498" y="4958118"/>
                </a:lnTo>
                <a:lnTo>
                  <a:pt x="9257665" y="4959401"/>
                </a:lnTo>
                <a:lnTo>
                  <a:pt x="9257132" y="4959401"/>
                </a:lnTo>
                <a:lnTo>
                  <a:pt x="9249740" y="4959820"/>
                </a:lnTo>
                <a:lnTo>
                  <a:pt x="9241485" y="4959401"/>
                </a:lnTo>
                <a:lnTo>
                  <a:pt x="9214434" y="4942522"/>
                </a:lnTo>
                <a:lnTo>
                  <a:pt x="9214434" y="4928768"/>
                </a:lnTo>
                <a:lnTo>
                  <a:pt x="9250350" y="4912233"/>
                </a:lnTo>
                <a:lnTo>
                  <a:pt x="9295701" y="4912233"/>
                </a:lnTo>
                <a:lnTo>
                  <a:pt x="9295701" y="4882464"/>
                </a:lnTo>
                <a:lnTo>
                  <a:pt x="9249740" y="4882464"/>
                </a:lnTo>
                <a:lnTo>
                  <a:pt x="9237815" y="4882921"/>
                </a:lnTo>
                <a:lnTo>
                  <a:pt x="9195664" y="4898085"/>
                </a:lnTo>
                <a:lnTo>
                  <a:pt x="9179369" y="4935867"/>
                </a:lnTo>
                <a:lnTo>
                  <a:pt x="9179801" y="4942522"/>
                </a:lnTo>
                <a:lnTo>
                  <a:pt x="9203995" y="4979949"/>
                </a:lnTo>
                <a:lnTo>
                  <a:pt x="9246286" y="4990439"/>
                </a:lnTo>
                <a:lnTo>
                  <a:pt x="9258465" y="4989779"/>
                </a:lnTo>
                <a:lnTo>
                  <a:pt x="9294241" y="4976076"/>
                </a:lnTo>
                <a:lnTo>
                  <a:pt x="9296629" y="4974006"/>
                </a:lnTo>
                <a:lnTo>
                  <a:pt x="9296629" y="4988903"/>
                </a:lnTo>
                <a:lnTo>
                  <a:pt x="9331084" y="4988903"/>
                </a:lnTo>
                <a:lnTo>
                  <a:pt x="9331084" y="4974006"/>
                </a:lnTo>
                <a:lnTo>
                  <a:pt x="9331084" y="4959820"/>
                </a:lnTo>
                <a:lnTo>
                  <a:pt x="9331084" y="4912233"/>
                </a:lnTo>
                <a:close/>
              </a:path>
              <a:path w="18288000" h="10287000">
                <a:moveTo>
                  <a:pt x="9474708" y="4809248"/>
                </a:moveTo>
                <a:lnTo>
                  <a:pt x="9433941" y="4815421"/>
                </a:lnTo>
                <a:lnTo>
                  <a:pt x="9410459" y="4831613"/>
                </a:lnTo>
                <a:lnTo>
                  <a:pt x="9413088" y="4810861"/>
                </a:lnTo>
                <a:lnTo>
                  <a:pt x="9378709" y="4810861"/>
                </a:lnTo>
                <a:lnTo>
                  <a:pt x="9378709" y="4988903"/>
                </a:lnTo>
                <a:lnTo>
                  <a:pt x="9414015" y="4988903"/>
                </a:lnTo>
                <a:lnTo>
                  <a:pt x="9414015" y="4898123"/>
                </a:lnTo>
                <a:lnTo>
                  <a:pt x="9414815" y="4885575"/>
                </a:lnTo>
                <a:lnTo>
                  <a:pt x="9434017" y="4851527"/>
                </a:lnTo>
                <a:lnTo>
                  <a:pt x="9459100" y="4844021"/>
                </a:lnTo>
                <a:lnTo>
                  <a:pt x="9474708" y="4844021"/>
                </a:lnTo>
                <a:lnTo>
                  <a:pt x="9474708" y="4831613"/>
                </a:lnTo>
                <a:lnTo>
                  <a:pt x="9474708" y="4809248"/>
                </a:lnTo>
                <a:close/>
              </a:path>
              <a:path w="18288000" h="10287000">
                <a:moveTo>
                  <a:pt x="9610992" y="4973853"/>
                </a:moveTo>
                <a:lnTo>
                  <a:pt x="9603410" y="4958283"/>
                </a:lnTo>
                <a:lnTo>
                  <a:pt x="9597339" y="4945773"/>
                </a:lnTo>
                <a:lnTo>
                  <a:pt x="9590278" y="4951260"/>
                </a:lnTo>
                <a:lnTo>
                  <a:pt x="9583471" y="4955159"/>
                </a:lnTo>
                <a:lnTo>
                  <a:pt x="9576918" y="4957508"/>
                </a:lnTo>
                <a:lnTo>
                  <a:pt x="9570631" y="4958283"/>
                </a:lnTo>
                <a:lnTo>
                  <a:pt x="9563316" y="4958283"/>
                </a:lnTo>
                <a:lnTo>
                  <a:pt x="9557791" y="4956314"/>
                </a:lnTo>
                <a:lnTo>
                  <a:pt x="9554058" y="4952377"/>
                </a:lnTo>
                <a:lnTo>
                  <a:pt x="9550375" y="4948428"/>
                </a:lnTo>
                <a:lnTo>
                  <a:pt x="9548520" y="4942497"/>
                </a:lnTo>
                <a:lnTo>
                  <a:pt x="9548520" y="4842408"/>
                </a:lnTo>
                <a:lnTo>
                  <a:pt x="9598863" y="4842408"/>
                </a:lnTo>
                <a:lnTo>
                  <a:pt x="9598863" y="4810861"/>
                </a:lnTo>
                <a:lnTo>
                  <a:pt x="9548520" y="4810861"/>
                </a:lnTo>
                <a:lnTo>
                  <a:pt x="9548520" y="4774336"/>
                </a:lnTo>
                <a:lnTo>
                  <a:pt x="9513227" y="4774336"/>
                </a:lnTo>
                <a:lnTo>
                  <a:pt x="9513227" y="4810861"/>
                </a:lnTo>
                <a:lnTo>
                  <a:pt x="9483674" y="4810861"/>
                </a:lnTo>
                <a:lnTo>
                  <a:pt x="9483674" y="4842408"/>
                </a:lnTo>
                <a:lnTo>
                  <a:pt x="9513227" y="4842408"/>
                </a:lnTo>
                <a:lnTo>
                  <a:pt x="9513227" y="4935867"/>
                </a:lnTo>
                <a:lnTo>
                  <a:pt x="9514129" y="4947996"/>
                </a:lnTo>
                <a:lnTo>
                  <a:pt x="9535693" y="4982362"/>
                </a:lnTo>
                <a:lnTo>
                  <a:pt x="9568091" y="4990439"/>
                </a:lnTo>
                <a:lnTo>
                  <a:pt x="9575254" y="4990439"/>
                </a:lnTo>
                <a:lnTo>
                  <a:pt x="9605404" y="4978552"/>
                </a:lnTo>
                <a:lnTo>
                  <a:pt x="9610992" y="4973853"/>
                </a:lnTo>
                <a:close/>
              </a:path>
              <a:path w="18288000" h="10287000">
                <a:moveTo>
                  <a:pt x="18288000" y="0"/>
                </a:moveTo>
                <a:lnTo>
                  <a:pt x="17061942" y="0"/>
                </a:lnTo>
                <a:lnTo>
                  <a:pt x="17061942" y="1225550"/>
                </a:lnTo>
                <a:lnTo>
                  <a:pt x="17061942" y="9061450"/>
                </a:lnTo>
                <a:lnTo>
                  <a:pt x="12092534" y="9061450"/>
                </a:lnTo>
                <a:lnTo>
                  <a:pt x="12092534" y="9057615"/>
                </a:lnTo>
                <a:lnTo>
                  <a:pt x="6195504" y="9057615"/>
                </a:lnTo>
                <a:lnTo>
                  <a:pt x="6195504" y="9061450"/>
                </a:lnTo>
                <a:lnTo>
                  <a:pt x="1225994" y="9061450"/>
                </a:lnTo>
                <a:lnTo>
                  <a:pt x="1225994" y="1225550"/>
                </a:lnTo>
                <a:lnTo>
                  <a:pt x="6195504" y="1225550"/>
                </a:lnTo>
                <a:lnTo>
                  <a:pt x="6195504" y="1230045"/>
                </a:lnTo>
                <a:lnTo>
                  <a:pt x="12092534" y="1230045"/>
                </a:lnTo>
                <a:lnTo>
                  <a:pt x="12092534" y="1225550"/>
                </a:lnTo>
                <a:lnTo>
                  <a:pt x="17061942" y="1225550"/>
                </a:lnTo>
                <a:lnTo>
                  <a:pt x="17061942" y="0"/>
                </a:lnTo>
                <a:lnTo>
                  <a:pt x="11815737" y="0"/>
                </a:lnTo>
                <a:lnTo>
                  <a:pt x="11815737" y="1828"/>
                </a:lnTo>
                <a:lnTo>
                  <a:pt x="6472263" y="1828"/>
                </a:lnTo>
                <a:lnTo>
                  <a:pt x="6472263" y="0"/>
                </a:lnTo>
                <a:lnTo>
                  <a:pt x="0" y="0"/>
                </a:lnTo>
                <a:lnTo>
                  <a:pt x="0" y="1225550"/>
                </a:lnTo>
                <a:lnTo>
                  <a:pt x="0" y="9061450"/>
                </a:lnTo>
                <a:lnTo>
                  <a:pt x="0" y="10287000"/>
                </a:lnTo>
                <a:lnTo>
                  <a:pt x="6472263" y="10287000"/>
                </a:lnTo>
                <a:lnTo>
                  <a:pt x="6472263" y="10285832"/>
                </a:lnTo>
                <a:lnTo>
                  <a:pt x="11815737" y="10285832"/>
                </a:lnTo>
                <a:lnTo>
                  <a:pt x="11815737" y="10287000"/>
                </a:lnTo>
                <a:lnTo>
                  <a:pt x="18288000" y="10287000"/>
                </a:lnTo>
                <a:lnTo>
                  <a:pt x="18288000" y="9061450"/>
                </a:lnTo>
                <a:lnTo>
                  <a:pt x="18288000" y="122555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388193" y="4740871"/>
            <a:ext cx="1171879" cy="247802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9179369" y="4772571"/>
            <a:ext cx="431800" cy="216535"/>
          </a:xfrm>
          <a:custGeom>
            <a:avLst/>
            <a:gdLst/>
            <a:ahLst/>
            <a:cxnLst/>
            <a:rect l="l" t="t" r="r" b="b"/>
            <a:pathLst>
              <a:path w="431800" h="216535">
                <a:moveTo>
                  <a:pt x="143200" y="67462"/>
                </a:moveTo>
                <a:lnTo>
                  <a:pt x="75971" y="67462"/>
                </a:lnTo>
                <a:lnTo>
                  <a:pt x="85646" y="68050"/>
                </a:lnTo>
                <a:lnTo>
                  <a:pt x="93960" y="69816"/>
                </a:lnTo>
                <a:lnTo>
                  <a:pt x="116332" y="104597"/>
                </a:lnTo>
                <a:lnTo>
                  <a:pt x="116332" y="108127"/>
                </a:lnTo>
                <a:lnTo>
                  <a:pt x="70370" y="108127"/>
                </a:lnTo>
                <a:lnTo>
                  <a:pt x="58452" y="108578"/>
                </a:lnTo>
                <a:lnTo>
                  <a:pt x="16300" y="123739"/>
                </a:lnTo>
                <a:lnTo>
                  <a:pt x="0" y="161531"/>
                </a:lnTo>
                <a:lnTo>
                  <a:pt x="439" y="168186"/>
                </a:lnTo>
                <a:lnTo>
                  <a:pt x="24630" y="205612"/>
                </a:lnTo>
                <a:lnTo>
                  <a:pt x="66916" y="216103"/>
                </a:lnTo>
                <a:lnTo>
                  <a:pt x="79105" y="215431"/>
                </a:lnTo>
                <a:lnTo>
                  <a:pt x="114871" y="201739"/>
                </a:lnTo>
                <a:lnTo>
                  <a:pt x="117259" y="199669"/>
                </a:lnTo>
                <a:lnTo>
                  <a:pt x="151714" y="199669"/>
                </a:lnTo>
                <a:lnTo>
                  <a:pt x="151714" y="185483"/>
                </a:lnTo>
                <a:lnTo>
                  <a:pt x="70370" y="185483"/>
                </a:lnTo>
                <a:lnTo>
                  <a:pt x="62122" y="185057"/>
                </a:lnTo>
                <a:lnTo>
                  <a:pt x="35064" y="168186"/>
                </a:lnTo>
                <a:lnTo>
                  <a:pt x="35064" y="154432"/>
                </a:lnTo>
                <a:lnTo>
                  <a:pt x="70980" y="137896"/>
                </a:lnTo>
                <a:lnTo>
                  <a:pt x="151714" y="137896"/>
                </a:lnTo>
                <a:lnTo>
                  <a:pt x="151640" y="104597"/>
                </a:lnTo>
                <a:lnTo>
                  <a:pt x="150599" y="90474"/>
                </a:lnTo>
                <a:lnTo>
                  <a:pt x="150495" y="89053"/>
                </a:lnTo>
                <a:lnTo>
                  <a:pt x="146838" y="74710"/>
                </a:lnTo>
                <a:lnTo>
                  <a:pt x="143200" y="67462"/>
                </a:lnTo>
                <a:close/>
              </a:path>
              <a:path w="431800" h="216535">
                <a:moveTo>
                  <a:pt x="151714" y="199669"/>
                </a:moveTo>
                <a:lnTo>
                  <a:pt x="117259" y="199669"/>
                </a:lnTo>
                <a:lnTo>
                  <a:pt x="117259" y="214566"/>
                </a:lnTo>
                <a:lnTo>
                  <a:pt x="151714" y="214566"/>
                </a:lnTo>
                <a:lnTo>
                  <a:pt x="151714" y="199669"/>
                </a:lnTo>
                <a:close/>
              </a:path>
              <a:path w="431800" h="216535">
                <a:moveTo>
                  <a:pt x="151714" y="137896"/>
                </a:moveTo>
                <a:lnTo>
                  <a:pt x="116332" y="137896"/>
                </a:lnTo>
                <a:lnTo>
                  <a:pt x="116332" y="155181"/>
                </a:lnTo>
                <a:lnTo>
                  <a:pt x="112060" y="163127"/>
                </a:lnTo>
                <a:lnTo>
                  <a:pt x="85560" y="183776"/>
                </a:lnTo>
                <a:lnTo>
                  <a:pt x="85137" y="183776"/>
                </a:lnTo>
                <a:lnTo>
                  <a:pt x="78297" y="185057"/>
                </a:lnTo>
                <a:lnTo>
                  <a:pt x="77762" y="185057"/>
                </a:lnTo>
                <a:lnTo>
                  <a:pt x="70370" y="185483"/>
                </a:lnTo>
                <a:lnTo>
                  <a:pt x="151714" y="185483"/>
                </a:lnTo>
                <a:lnTo>
                  <a:pt x="151714" y="137896"/>
                </a:lnTo>
                <a:close/>
              </a:path>
              <a:path w="431800" h="216535">
                <a:moveTo>
                  <a:pt x="78193" y="34912"/>
                </a:moveTo>
                <a:lnTo>
                  <a:pt x="38900" y="41135"/>
                </a:lnTo>
                <a:lnTo>
                  <a:pt x="2527" y="62395"/>
                </a:lnTo>
                <a:lnTo>
                  <a:pt x="19494" y="90474"/>
                </a:lnTo>
                <a:lnTo>
                  <a:pt x="26871" y="84392"/>
                </a:lnTo>
                <a:lnTo>
                  <a:pt x="34048" y="79348"/>
                </a:lnTo>
                <a:lnTo>
                  <a:pt x="75971" y="67462"/>
                </a:lnTo>
                <a:lnTo>
                  <a:pt x="143200" y="67462"/>
                </a:lnTo>
                <a:lnTo>
                  <a:pt x="140746" y="62573"/>
                </a:lnTo>
                <a:lnTo>
                  <a:pt x="132219" y="52641"/>
                </a:lnTo>
                <a:lnTo>
                  <a:pt x="121563" y="44888"/>
                </a:lnTo>
                <a:lnTo>
                  <a:pt x="109007" y="39347"/>
                </a:lnTo>
                <a:lnTo>
                  <a:pt x="94550" y="36021"/>
                </a:lnTo>
                <a:lnTo>
                  <a:pt x="78193" y="34912"/>
                </a:lnTo>
                <a:close/>
              </a:path>
              <a:path w="431800" h="216535">
                <a:moveTo>
                  <a:pt x="233718" y="36525"/>
                </a:moveTo>
                <a:lnTo>
                  <a:pt x="199339" y="36525"/>
                </a:lnTo>
                <a:lnTo>
                  <a:pt x="199339" y="214566"/>
                </a:lnTo>
                <a:lnTo>
                  <a:pt x="234645" y="214566"/>
                </a:lnTo>
                <a:lnTo>
                  <a:pt x="234645" y="123786"/>
                </a:lnTo>
                <a:lnTo>
                  <a:pt x="235450" y="111237"/>
                </a:lnTo>
                <a:lnTo>
                  <a:pt x="254652" y="77184"/>
                </a:lnTo>
                <a:lnTo>
                  <a:pt x="279741" y="69684"/>
                </a:lnTo>
                <a:lnTo>
                  <a:pt x="295338" y="69684"/>
                </a:lnTo>
                <a:lnTo>
                  <a:pt x="295338" y="57277"/>
                </a:lnTo>
                <a:lnTo>
                  <a:pt x="231089" y="57277"/>
                </a:lnTo>
                <a:lnTo>
                  <a:pt x="233718" y="36525"/>
                </a:lnTo>
                <a:close/>
              </a:path>
              <a:path w="431800" h="216535">
                <a:moveTo>
                  <a:pt x="295338" y="34912"/>
                </a:moveTo>
                <a:lnTo>
                  <a:pt x="254572" y="41084"/>
                </a:lnTo>
                <a:lnTo>
                  <a:pt x="231089" y="57277"/>
                </a:lnTo>
                <a:lnTo>
                  <a:pt x="295338" y="57277"/>
                </a:lnTo>
                <a:lnTo>
                  <a:pt x="295338" y="34912"/>
                </a:lnTo>
                <a:close/>
              </a:path>
              <a:path w="431800" h="216535">
                <a:moveTo>
                  <a:pt x="369150" y="68072"/>
                </a:moveTo>
                <a:lnTo>
                  <a:pt x="333857" y="68072"/>
                </a:lnTo>
                <a:lnTo>
                  <a:pt x="333857" y="161531"/>
                </a:lnTo>
                <a:lnTo>
                  <a:pt x="348284" y="201663"/>
                </a:lnTo>
                <a:lnTo>
                  <a:pt x="388721" y="216103"/>
                </a:lnTo>
                <a:lnTo>
                  <a:pt x="395884" y="216103"/>
                </a:lnTo>
                <a:lnTo>
                  <a:pt x="431622" y="199517"/>
                </a:lnTo>
                <a:lnTo>
                  <a:pt x="424051" y="183946"/>
                </a:lnTo>
                <a:lnTo>
                  <a:pt x="383946" y="183946"/>
                </a:lnTo>
                <a:lnTo>
                  <a:pt x="378421" y="181978"/>
                </a:lnTo>
                <a:lnTo>
                  <a:pt x="374688" y="178041"/>
                </a:lnTo>
                <a:lnTo>
                  <a:pt x="371005" y="174091"/>
                </a:lnTo>
                <a:lnTo>
                  <a:pt x="369150" y="168160"/>
                </a:lnTo>
                <a:lnTo>
                  <a:pt x="369150" y="68072"/>
                </a:lnTo>
                <a:close/>
              </a:path>
              <a:path w="431800" h="216535">
                <a:moveTo>
                  <a:pt x="417969" y="171437"/>
                </a:moveTo>
                <a:lnTo>
                  <a:pt x="410914" y="176911"/>
                </a:lnTo>
                <a:lnTo>
                  <a:pt x="404110" y="180821"/>
                </a:lnTo>
                <a:lnTo>
                  <a:pt x="397560" y="183165"/>
                </a:lnTo>
                <a:lnTo>
                  <a:pt x="391261" y="183946"/>
                </a:lnTo>
                <a:lnTo>
                  <a:pt x="424051" y="183946"/>
                </a:lnTo>
                <a:lnTo>
                  <a:pt x="417969" y="171437"/>
                </a:lnTo>
                <a:close/>
              </a:path>
              <a:path w="431800" h="216535">
                <a:moveTo>
                  <a:pt x="419493" y="36525"/>
                </a:moveTo>
                <a:lnTo>
                  <a:pt x="304304" y="36525"/>
                </a:lnTo>
                <a:lnTo>
                  <a:pt x="304304" y="68072"/>
                </a:lnTo>
                <a:lnTo>
                  <a:pt x="419493" y="68072"/>
                </a:lnTo>
                <a:lnTo>
                  <a:pt x="419493" y="36525"/>
                </a:lnTo>
                <a:close/>
              </a:path>
              <a:path w="431800" h="216535">
                <a:moveTo>
                  <a:pt x="369150" y="0"/>
                </a:moveTo>
                <a:lnTo>
                  <a:pt x="333857" y="0"/>
                </a:lnTo>
                <a:lnTo>
                  <a:pt x="333857" y="36525"/>
                </a:lnTo>
                <a:lnTo>
                  <a:pt x="369150" y="36525"/>
                </a:lnTo>
                <a:lnTo>
                  <a:pt x="3691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800594" y="-1"/>
            <a:ext cx="10488295" cy="10287000"/>
          </a:xfrm>
          <a:custGeom>
            <a:avLst/>
            <a:gdLst/>
            <a:ahLst/>
            <a:cxn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68780" y="1429398"/>
            <a:ext cx="15363139" cy="882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5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375520" y="3316961"/>
            <a:ext cx="7614284" cy="2663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5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22238" y="9578721"/>
            <a:ext cx="5856224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503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7650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png"/><Relationship Id="rId3" Type="http://schemas.openxmlformats.org/officeDocument/2006/relationships/hyperlink" Target="mailto:youremail@email.com" TargetMode="External"/><Relationship Id="rId4" Type="http://schemas.openxmlformats.org/officeDocument/2006/relationships/hyperlink" Target="http://www.yourwebsite.com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g"/><Relationship Id="rId3" Type="http://schemas.openxmlformats.org/officeDocument/2006/relationships/image" Target="../media/image16.png"/><Relationship Id="rId4" Type="http://schemas.openxmlformats.org/officeDocument/2006/relationships/image" Target="../media/image17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jpg"/><Relationship Id="rId3" Type="http://schemas.openxmlformats.org/officeDocument/2006/relationships/image" Target="../media/image25.png"/><Relationship Id="rId4" Type="http://schemas.openxmlformats.org/officeDocument/2006/relationships/image" Target="../media/image26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295830" y="1262615"/>
            <a:ext cx="9555480" cy="730694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ctr" marL="12700" marR="5080">
              <a:lnSpc>
                <a:spcPct val="100000"/>
              </a:lnSpc>
              <a:spcBef>
                <a:spcPts val="135"/>
              </a:spcBef>
            </a:pPr>
            <a:r>
              <a:rPr dirty="0" sz="9550" spc="60" b="1">
                <a:solidFill>
                  <a:srgbClr val="FFFFFF"/>
                </a:solidFill>
                <a:latin typeface="Cambria"/>
                <a:cs typeface="Cambria"/>
              </a:rPr>
              <a:t>Transforming </a:t>
            </a:r>
            <a:r>
              <a:rPr dirty="0" sz="9550" spc="85" b="1">
                <a:solidFill>
                  <a:srgbClr val="FFFFFF"/>
                </a:solidFill>
                <a:latin typeface="Cambria"/>
                <a:cs typeface="Cambria"/>
              </a:rPr>
              <a:t>Spaces:</a:t>
            </a:r>
            <a:r>
              <a:rPr dirty="0" sz="9550" spc="-40" b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9550" b="1">
                <a:solidFill>
                  <a:srgbClr val="FFFFFF"/>
                </a:solidFill>
                <a:latin typeface="Cambria"/>
                <a:cs typeface="Cambria"/>
              </a:rPr>
              <a:t>The</a:t>
            </a:r>
            <a:r>
              <a:rPr dirty="0" sz="9550" spc="-195" b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9550" spc="-25" b="1">
                <a:solidFill>
                  <a:srgbClr val="FFFFFF"/>
                </a:solidFill>
                <a:latin typeface="Cambria"/>
                <a:cs typeface="Cambria"/>
              </a:rPr>
              <a:t>Art </a:t>
            </a:r>
            <a:r>
              <a:rPr dirty="0" sz="9550" b="1">
                <a:solidFill>
                  <a:srgbClr val="FFFFFF"/>
                </a:solidFill>
                <a:latin typeface="Cambria"/>
                <a:cs typeface="Cambria"/>
              </a:rPr>
              <a:t>and</a:t>
            </a:r>
            <a:r>
              <a:rPr dirty="0" sz="9550" spc="100" b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9550" spc="105" b="1">
                <a:solidFill>
                  <a:srgbClr val="FFFFFF"/>
                </a:solidFill>
                <a:latin typeface="Cambria"/>
                <a:cs typeface="Cambria"/>
              </a:rPr>
              <a:t>Science</a:t>
            </a:r>
            <a:r>
              <a:rPr dirty="0" sz="9550" spc="114" b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9550" spc="65" b="1">
                <a:solidFill>
                  <a:srgbClr val="FFFFFF"/>
                </a:solidFill>
                <a:latin typeface="Cambria"/>
                <a:cs typeface="Cambria"/>
              </a:rPr>
              <a:t>of </a:t>
            </a:r>
            <a:r>
              <a:rPr dirty="0" sz="9550" spc="40" b="1">
                <a:solidFill>
                  <a:srgbClr val="FFFFFF"/>
                </a:solidFill>
                <a:latin typeface="Cambria"/>
                <a:cs typeface="Cambria"/>
              </a:rPr>
              <a:t>Linear </a:t>
            </a:r>
            <a:r>
              <a:rPr dirty="0" sz="9550" spc="-10" b="1">
                <a:solidFill>
                  <a:srgbClr val="FFFFFF"/>
                </a:solidFill>
                <a:latin typeface="Cambria"/>
                <a:cs typeface="Cambria"/>
              </a:rPr>
              <a:t>Transformations</a:t>
            </a:r>
            <a:endParaRPr sz="9550">
              <a:latin typeface="Cambria"/>
              <a:cs typeface="Cambria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4998" y="1142997"/>
            <a:ext cx="5122075" cy="8001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861384" y="7823428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691612" y="7818666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1511477" y="7818666"/>
            <a:ext cx="685800" cy="685800"/>
            <a:chOff x="1511477" y="7818666"/>
            <a:chExt cx="685800" cy="685800"/>
          </a:xfrm>
        </p:grpSpPr>
        <p:sp>
          <p:nvSpPr>
            <p:cNvPr id="6" name="object 6" descr=""/>
            <p:cNvSpPr/>
            <p:nvPr/>
          </p:nvSpPr>
          <p:spPr>
            <a:xfrm>
              <a:off x="1693179" y="8000195"/>
              <a:ext cx="322580" cy="323215"/>
            </a:xfrm>
            <a:custGeom>
              <a:avLst/>
              <a:gdLst/>
              <a:ahLst/>
              <a:cxn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88744" y="8095932"/>
              <a:ext cx="131267" cy="131267"/>
            </a:xfrm>
            <a:prstGeom prst="rect">
              <a:avLst/>
            </a:prstGeom>
          </p:spPr>
        </p:pic>
        <p:sp>
          <p:nvSpPr>
            <p:cNvPr id="8" name="object 8" descr=""/>
            <p:cNvSpPr/>
            <p:nvPr/>
          </p:nvSpPr>
          <p:spPr>
            <a:xfrm>
              <a:off x="1511477" y="7818666"/>
              <a:ext cx="685800" cy="685800"/>
            </a:xfrm>
            <a:custGeom>
              <a:avLst/>
              <a:gdLst/>
              <a:ahLst/>
              <a:cxn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505153" y="2530856"/>
            <a:ext cx="7125970" cy="230568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4950" spc="-45">
                <a:solidFill>
                  <a:srgbClr val="FFFFFF"/>
                </a:solidFill>
              </a:rPr>
              <a:t>Thanks!</a:t>
            </a:r>
            <a:endParaRPr sz="14950"/>
          </a:p>
        </p:txBody>
      </p:sp>
      <p:sp>
        <p:nvSpPr>
          <p:cNvPr id="10" name="object 10" descr=""/>
          <p:cNvSpPr txBox="1"/>
          <p:nvPr/>
        </p:nvSpPr>
        <p:spPr>
          <a:xfrm>
            <a:off x="1505153" y="5084813"/>
            <a:ext cx="4913630" cy="2150745"/>
          </a:xfrm>
          <a:prstGeom prst="rect">
            <a:avLst/>
          </a:prstGeom>
        </p:spPr>
        <p:txBody>
          <a:bodyPr wrap="square" lIns="0" tIns="3810" rIns="0" bIns="0" rtlCol="0" vert="horz">
            <a:spAutoFit/>
          </a:bodyPr>
          <a:lstStyle/>
          <a:p>
            <a:pPr marL="12700" marR="5080">
              <a:lnSpc>
                <a:spcPct val="102299"/>
              </a:lnSpc>
              <a:spcBef>
                <a:spcPts val="30"/>
              </a:spcBef>
            </a:pPr>
            <a:r>
              <a:rPr dirty="0" sz="2750" spc="95">
                <a:solidFill>
                  <a:srgbClr val="FFFFFF"/>
                </a:solidFill>
                <a:latin typeface="Verdana"/>
                <a:cs typeface="Verdana"/>
              </a:rPr>
              <a:t>Do</a:t>
            </a:r>
            <a:r>
              <a:rPr dirty="0" sz="2750" spc="-229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20">
                <a:solidFill>
                  <a:srgbClr val="FFFFFF"/>
                </a:solidFill>
                <a:latin typeface="Verdana"/>
                <a:cs typeface="Verdana"/>
              </a:rPr>
              <a:t>you</a:t>
            </a:r>
            <a:r>
              <a:rPr dirty="0" sz="2750" spc="-229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40">
                <a:solidFill>
                  <a:srgbClr val="FFFFFF"/>
                </a:solidFill>
                <a:latin typeface="Verdana"/>
                <a:cs typeface="Verdana"/>
              </a:rPr>
              <a:t>have</a:t>
            </a:r>
            <a:r>
              <a:rPr dirty="0" sz="2750" spc="-2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40">
                <a:solidFill>
                  <a:srgbClr val="FFFFFF"/>
                </a:solidFill>
                <a:latin typeface="Verdana"/>
                <a:cs typeface="Verdana"/>
              </a:rPr>
              <a:t>any</a:t>
            </a:r>
            <a:r>
              <a:rPr dirty="0" sz="2750" spc="-229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</a:rPr>
              <a:t>questions? </a:t>
            </a: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  <a:hlinkClick r:id="rId3"/>
              </a:rPr>
              <a:t>youremail@email.com</a:t>
            </a:r>
            <a:endParaRPr sz="27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dirty="0" sz="2750" spc="-515">
                <a:solidFill>
                  <a:srgbClr val="FFFFFF"/>
                </a:solidFill>
                <a:latin typeface="Verdana"/>
                <a:cs typeface="Verdana"/>
              </a:rPr>
              <a:t>+91</a:t>
            </a:r>
            <a:r>
              <a:rPr dirty="0" sz="2750" spc="-2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75">
                <a:solidFill>
                  <a:srgbClr val="FFFFFF"/>
                </a:solidFill>
                <a:latin typeface="Verdana"/>
                <a:cs typeface="Verdana"/>
              </a:rPr>
              <a:t>620</a:t>
            </a:r>
            <a:r>
              <a:rPr dirty="0" sz="2750" spc="-2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305">
                <a:solidFill>
                  <a:srgbClr val="FFFFFF"/>
                </a:solidFill>
                <a:latin typeface="Verdana"/>
                <a:cs typeface="Verdana"/>
              </a:rPr>
              <a:t>421</a:t>
            </a:r>
            <a:r>
              <a:rPr dirty="0" sz="2750" spc="-2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25">
                <a:solidFill>
                  <a:srgbClr val="FFFFFF"/>
                </a:solidFill>
                <a:latin typeface="Verdana"/>
                <a:cs typeface="Verdana"/>
              </a:rPr>
              <a:t>838</a:t>
            </a:r>
            <a:endParaRPr sz="2750">
              <a:latin typeface="Verdana"/>
              <a:cs typeface="Verdana"/>
            </a:endParaRPr>
          </a:p>
          <a:p>
            <a:pPr marL="12700" marR="922655">
              <a:lnSpc>
                <a:spcPct val="102299"/>
              </a:lnSpc>
            </a:pP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  <a:hlinkClick r:id="rId4"/>
              </a:rPr>
              <a:t>www.yourwebsite.com</a:t>
            </a: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</a:rPr>
              <a:t> @yourusername</a:t>
            </a:r>
            <a:endParaRPr sz="27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52395" y="1419873"/>
            <a:ext cx="5226685" cy="1240790"/>
          </a:xfrm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62380" marR="5080" indent="-1250315">
              <a:lnSpc>
                <a:spcPct val="101299"/>
              </a:lnSpc>
              <a:spcBef>
                <a:spcPts val="60"/>
              </a:spcBef>
            </a:pPr>
            <a:r>
              <a:rPr dirty="0" sz="3950"/>
              <a:t>Introduction</a:t>
            </a:r>
            <a:r>
              <a:rPr dirty="0" sz="3950" spc="40"/>
              <a:t> </a:t>
            </a:r>
            <a:r>
              <a:rPr dirty="0" sz="3950"/>
              <a:t>to</a:t>
            </a:r>
            <a:r>
              <a:rPr dirty="0" sz="3950" spc="105"/>
              <a:t> </a:t>
            </a:r>
            <a:r>
              <a:rPr dirty="0" sz="3950" spc="-10"/>
              <a:t>Linear Transformations</a:t>
            </a:r>
            <a:endParaRPr sz="395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52253" y="2948444"/>
            <a:ext cx="3537267" cy="249402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6545669" y="5182018"/>
            <a:ext cx="431800" cy="216535"/>
          </a:xfrm>
          <a:custGeom>
            <a:avLst/>
            <a:gdLst/>
            <a:ahLst/>
            <a:cxnLst/>
            <a:rect l="l" t="t" r="r" b="b"/>
            <a:pathLst>
              <a:path w="431800" h="216535">
                <a:moveTo>
                  <a:pt x="151714" y="137909"/>
                </a:moveTo>
                <a:lnTo>
                  <a:pt x="151638" y="104597"/>
                </a:lnTo>
                <a:lnTo>
                  <a:pt x="150596" y="90487"/>
                </a:lnTo>
                <a:lnTo>
                  <a:pt x="150495" y="89065"/>
                </a:lnTo>
                <a:lnTo>
                  <a:pt x="146837" y="74714"/>
                </a:lnTo>
                <a:lnTo>
                  <a:pt x="143192" y="67462"/>
                </a:lnTo>
                <a:lnTo>
                  <a:pt x="140741" y="62585"/>
                </a:lnTo>
                <a:lnTo>
                  <a:pt x="109004" y="39357"/>
                </a:lnTo>
                <a:lnTo>
                  <a:pt x="78193" y="34925"/>
                </a:lnTo>
                <a:lnTo>
                  <a:pt x="68021" y="35318"/>
                </a:lnTo>
                <a:lnTo>
                  <a:pt x="29413" y="44894"/>
                </a:lnTo>
                <a:lnTo>
                  <a:pt x="2527" y="62395"/>
                </a:lnTo>
                <a:lnTo>
                  <a:pt x="19494" y="90487"/>
                </a:lnTo>
                <a:lnTo>
                  <a:pt x="26860" y="84404"/>
                </a:lnTo>
                <a:lnTo>
                  <a:pt x="34048" y="79362"/>
                </a:lnTo>
                <a:lnTo>
                  <a:pt x="75971" y="67462"/>
                </a:lnTo>
                <a:lnTo>
                  <a:pt x="85648" y="68059"/>
                </a:lnTo>
                <a:lnTo>
                  <a:pt x="115709" y="96024"/>
                </a:lnTo>
                <a:lnTo>
                  <a:pt x="116332" y="104597"/>
                </a:lnTo>
                <a:lnTo>
                  <a:pt x="116332" y="108127"/>
                </a:lnTo>
                <a:lnTo>
                  <a:pt x="116332" y="137909"/>
                </a:lnTo>
                <a:lnTo>
                  <a:pt x="116332" y="155194"/>
                </a:lnTo>
                <a:lnTo>
                  <a:pt x="112052" y="163144"/>
                </a:lnTo>
                <a:lnTo>
                  <a:pt x="85572" y="183781"/>
                </a:lnTo>
                <a:lnTo>
                  <a:pt x="85153" y="183781"/>
                </a:lnTo>
                <a:lnTo>
                  <a:pt x="78295" y="185064"/>
                </a:lnTo>
                <a:lnTo>
                  <a:pt x="77787" y="185064"/>
                </a:lnTo>
                <a:lnTo>
                  <a:pt x="70370" y="185483"/>
                </a:lnTo>
                <a:lnTo>
                  <a:pt x="62115" y="185064"/>
                </a:lnTo>
                <a:lnTo>
                  <a:pt x="35064" y="168186"/>
                </a:lnTo>
                <a:lnTo>
                  <a:pt x="35064" y="154432"/>
                </a:lnTo>
                <a:lnTo>
                  <a:pt x="70980" y="137909"/>
                </a:lnTo>
                <a:lnTo>
                  <a:pt x="116332" y="137909"/>
                </a:lnTo>
                <a:lnTo>
                  <a:pt x="116332" y="108127"/>
                </a:lnTo>
                <a:lnTo>
                  <a:pt x="70370" y="108127"/>
                </a:lnTo>
                <a:lnTo>
                  <a:pt x="58445" y="108585"/>
                </a:lnTo>
                <a:lnTo>
                  <a:pt x="16306" y="123748"/>
                </a:lnTo>
                <a:lnTo>
                  <a:pt x="0" y="161544"/>
                </a:lnTo>
                <a:lnTo>
                  <a:pt x="431" y="168186"/>
                </a:lnTo>
                <a:lnTo>
                  <a:pt x="24625" y="205625"/>
                </a:lnTo>
                <a:lnTo>
                  <a:pt x="66916" y="216103"/>
                </a:lnTo>
                <a:lnTo>
                  <a:pt x="79095" y="215442"/>
                </a:lnTo>
                <a:lnTo>
                  <a:pt x="114871" y="201752"/>
                </a:lnTo>
                <a:lnTo>
                  <a:pt x="117259" y="199669"/>
                </a:lnTo>
                <a:lnTo>
                  <a:pt x="117259" y="214566"/>
                </a:lnTo>
                <a:lnTo>
                  <a:pt x="151714" y="214566"/>
                </a:lnTo>
                <a:lnTo>
                  <a:pt x="151714" y="199669"/>
                </a:lnTo>
                <a:lnTo>
                  <a:pt x="151714" y="185483"/>
                </a:lnTo>
                <a:lnTo>
                  <a:pt x="151714" y="137909"/>
                </a:lnTo>
                <a:close/>
              </a:path>
              <a:path w="431800" h="216535">
                <a:moveTo>
                  <a:pt x="295338" y="34925"/>
                </a:moveTo>
                <a:lnTo>
                  <a:pt x="254571" y="41097"/>
                </a:lnTo>
                <a:lnTo>
                  <a:pt x="231089" y="57277"/>
                </a:lnTo>
                <a:lnTo>
                  <a:pt x="233718" y="36537"/>
                </a:lnTo>
                <a:lnTo>
                  <a:pt x="199339" y="36537"/>
                </a:lnTo>
                <a:lnTo>
                  <a:pt x="199339" y="214566"/>
                </a:lnTo>
                <a:lnTo>
                  <a:pt x="234632" y="214566"/>
                </a:lnTo>
                <a:lnTo>
                  <a:pt x="234632" y="123786"/>
                </a:lnTo>
                <a:lnTo>
                  <a:pt x="235432" y="111252"/>
                </a:lnTo>
                <a:lnTo>
                  <a:pt x="254660" y="77203"/>
                </a:lnTo>
                <a:lnTo>
                  <a:pt x="279882" y="69684"/>
                </a:lnTo>
                <a:lnTo>
                  <a:pt x="295338" y="69684"/>
                </a:lnTo>
                <a:lnTo>
                  <a:pt x="295338" y="57277"/>
                </a:lnTo>
                <a:lnTo>
                  <a:pt x="295338" y="34925"/>
                </a:lnTo>
                <a:close/>
              </a:path>
              <a:path w="431800" h="216535">
                <a:moveTo>
                  <a:pt x="431622" y="199529"/>
                </a:moveTo>
                <a:lnTo>
                  <a:pt x="424040" y="183946"/>
                </a:lnTo>
                <a:lnTo>
                  <a:pt x="417969" y="171437"/>
                </a:lnTo>
                <a:lnTo>
                  <a:pt x="410908" y="176923"/>
                </a:lnTo>
                <a:lnTo>
                  <a:pt x="404101" y="180822"/>
                </a:lnTo>
                <a:lnTo>
                  <a:pt x="397548" y="183172"/>
                </a:lnTo>
                <a:lnTo>
                  <a:pt x="391261" y="183946"/>
                </a:lnTo>
                <a:lnTo>
                  <a:pt x="383946" y="183946"/>
                </a:lnTo>
                <a:lnTo>
                  <a:pt x="378421" y="181978"/>
                </a:lnTo>
                <a:lnTo>
                  <a:pt x="374688" y="178041"/>
                </a:lnTo>
                <a:lnTo>
                  <a:pt x="371005" y="174104"/>
                </a:lnTo>
                <a:lnTo>
                  <a:pt x="369163" y="168160"/>
                </a:lnTo>
                <a:lnTo>
                  <a:pt x="369163" y="68072"/>
                </a:lnTo>
                <a:lnTo>
                  <a:pt x="419506" y="68072"/>
                </a:lnTo>
                <a:lnTo>
                  <a:pt x="419506" y="36537"/>
                </a:lnTo>
                <a:lnTo>
                  <a:pt x="369163" y="36537"/>
                </a:lnTo>
                <a:lnTo>
                  <a:pt x="369163" y="0"/>
                </a:lnTo>
                <a:lnTo>
                  <a:pt x="333857" y="0"/>
                </a:lnTo>
                <a:lnTo>
                  <a:pt x="333857" y="36537"/>
                </a:lnTo>
                <a:lnTo>
                  <a:pt x="304317" y="36537"/>
                </a:lnTo>
                <a:lnTo>
                  <a:pt x="304317" y="68072"/>
                </a:lnTo>
                <a:lnTo>
                  <a:pt x="333857" y="68072"/>
                </a:lnTo>
                <a:lnTo>
                  <a:pt x="333857" y="161544"/>
                </a:lnTo>
                <a:lnTo>
                  <a:pt x="334759" y="173672"/>
                </a:lnTo>
                <a:lnTo>
                  <a:pt x="356323" y="208038"/>
                </a:lnTo>
                <a:lnTo>
                  <a:pt x="388734" y="216103"/>
                </a:lnTo>
                <a:lnTo>
                  <a:pt x="395884" y="216103"/>
                </a:lnTo>
                <a:lnTo>
                  <a:pt x="426034" y="204228"/>
                </a:lnTo>
                <a:lnTo>
                  <a:pt x="431622" y="1995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925345" y="5588482"/>
            <a:ext cx="1171879" cy="247789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422209" y="2808326"/>
            <a:ext cx="6256655" cy="398780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r" marL="167005" marR="5080" indent="5578475">
              <a:lnSpc>
                <a:spcPct val="117800"/>
              </a:lnSpc>
              <a:spcBef>
                <a:spcPts val="80"/>
              </a:spcBef>
              <a:tabLst>
                <a:tab pos="4798695" algn="l"/>
              </a:tabLst>
            </a:pPr>
            <a:r>
              <a:rPr dirty="0" sz="2450" spc="-40">
                <a:latin typeface="Verdana"/>
                <a:cs typeface="Verdana"/>
              </a:rPr>
              <a:t>are </a:t>
            </a:r>
            <a:r>
              <a:rPr dirty="0" sz="2450" spc="55">
                <a:latin typeface="Verdana"/>
                <a:cs typeface="Verdana"/>
              </a:rPr>
              <a:t>mathematical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45">
                <a:latin typeface="Verdana"/>
                <a:cs typeface="Verdana"/>
              </a:rPr>
              <a:t>functions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that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90">
                <a:latin typeface="Verdana"/>
                <a:cs typeface="Verdana"/>
              </a:rPr>
              <a:t>map </a:t>
            </a:r>
            <a:r>
              <a:rPr dirty="0" sz="2450" spc="-20">
                <a:latin typeface="Verdana"/>
                <a:cs typeface="Verdana"/>
              </a:rPr>
              <a:t>vectors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other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vectors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40">
                <a:latin typeface="Verdana"/>
                <a:cs typeface="Verdana"/>
              </a:rPr>
              <a:t>while </a:t>
            </a:r>
            <a:r>
              <a:rPr dirty="0" sz="2450">
                <a:latin typeface="Verdana"/>
                <a:cs typeface="Verdana"/>
              </a:rPr>
              <a:t>preserving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operations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vector </a:t>
            </a:r>
            <a:r>
              <a:rPr dirty="0" sz="2450" spc="55">
                <a:latin typeface="Verdana"/>
                <a:cs typeface="Verdana"/>
              </a:rPr>
              <a:t>addition</a:t>
            </a:r>
            <a:r>
              <a:rPr dirty="0" sz="2450" spc="-100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9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scalar</a:t>
            </a:r>
            <a:r>
              <a:rPr dirty="0" sz="2450" spc="-9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multiplication.</a:t>
            </a:r>
            <a:r>
              <a:rPr dirty="0" sz="2450" spc="-9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This </a:t>
            </a:r>
            <a:r>
              <a:rPr dirty="0" sz="2450">
                <a:latin typeface="Verdana"/>
                <a:cs typeface="Verdana"/>
              </a:rPr>
              <a:t>presentation </a:t>
            </a:r>
            <a:r>
              <a:rPr dirty="0" sz="2450" spc="-20">
                <a:latin typeface="Verdana"/>
                <a:cs typeface="Verdana"/>
              </a:rPr>
              <a:t>explores</a:t>
            </a:r>
            <a:r>
              <a:rPr dirty="0" sz="2450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55">
                <a:latin typeface="Verdana"/>
                <a:cs typeface="Verdana"/>
              </a:rPr>
              <a:t>and </a:t>
            </a:r>
            <a:r>
              <a:rPr dirty="0" sz="2450" spc="85">
                <a:latin typeface="Verdana"/>
                <a:cs typeface="Verdana"/>
              </a:rPr>
              <a:t>behind</a:t>
            </a:r>
            <a:r>
              <a:rPr dirty="0" sz="2450" spc="-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transforming</a:t>
            </a:r>
            <a:r>
              <a:rPr dirty="0" sz="2450" spc="-6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spaces,</a:t>
            </a:r>
            <a:endParaRPr sz="2450">
              <a:latin typeface="Verdana"/>
              <a:cs typeface="Verdana"/>
            </a:endParaRPr>
          </a:p>
          <a:p>
            <a:pPr algn="r" marR="5080">
              <a:lnSpc>
                <a:spcPct val="100000"/>
              </a:lnSpc>
              <a:spcBef>
                <a:spcPts val="509"/>
              </a:spcBef>
            </a:pPr>
            <a:r>
              <a:rPr dirty="0" sz="2450" spc="-10">
                <a:latin typeface="Verdana"/>
                <a:cs typeface="Verdana"/>
              </a:rPr>
              <a:t>revealing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beauty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utility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these</a:t>
            </a:r>
            <a:endParaRPr sz="2450">
              <a:latin typeface="Verdana"/>
              <a:cs typeface="Verdana"/>
            </a:endParaRPr>
          </a:p>
          <a:p>
            <a:pPr algn="r" marR="5080">
              <a:lnSpc>
                <a:spcPct val="100000"/>
              </a:lnSpc>
              <a:spcBef>
                <a:spcPts val="585"/>
              </a:spcBef>
            </a:pPr>
            <a:r>
              <a:rPr dirty="0" sz="2450" spc="60">
                <a:latin typeface="Verdana"/>
                <a:cs typeface="Verdana"/>
              </a:rPr>
              <a:t>concepts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various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ﬁelds.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14400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062487" y="2045976"/>
            <a:ext cx="5664835" cy="669925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200">
                <a:solidFill>
                  <a:srgbClr val="FFFFFF"/>
                </a:solidFill>
              </a:rPr>
              <a:t>Understanding</a:t>
            </a:r>
            <a:r>
              <a:rPr dirty="0" sz="4200" spc="-150">
                <a:solidFill>
                  <a:srgbClr val="FFFFFF"/>
                </a:solidFill>
              </a:rPr>
              <a:t> </a:t>
            </a:r>
            <a:r>
              <a:rPr dirty="0" sz="4200" spc="-10">
                <a:solidFill>
                  <a:srgbClr val="FFFFFF"/>
                </a:solidFill>
              </a:rPr>
              <a:t>Vectors</a:t>
            </a:r>
            <a:endParaRPr sz="4200"/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548741" y="3215995"/>
            <a:ext cx="2379952" cy="30880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708509" y="3977995"/>
            <a:ext cx="1741424" cy="30880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240762" y="3977995"/>
            <a:ext cx="1379474" cy="247789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1062195" y="3135224"/>
            <a:ext cx="5474970" cy="346011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217170">
              <a:lnSpc>
                <a:spcPct val="102000"/>
              </a:lnSpc>
              <a:spcBef>
                <a:spcPts val="65"/>
              </a:spcBef>
              <a:tabLst>
                <a:tab pos="3470275" algn="l"/>
                <a:tab pos="4945380" algn="l"/>
              </a:tabLst>
            </a:pP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Vectors</a:t>
            </a:r>
            <a:r>
              <a:rPr dirty="0" sz="2450" spc="-1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35">
                <a:solidFill>
                  <a:srgbClr val="FFFFFF"/>
                </a:solidFill>
                <a:latin typeface="Verdana"/>
                <a:cs typeface="Verdana"/>
              </a:rPr>
              <a:t>are</a:t>
            </a:r>
            <a:r>
              <a:rPr dirty="0" sz="2450" spc="-18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3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		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of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linear</a:t>
            </a:r>
            <a:r>
              <a:rPr dirty="0" sz="2450" spc="-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transformations.</a:t>
            </a:r>
            <a:r>
              <a:rPr dirty="0" sz="2450" spc="-11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They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represent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	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  <a:p>
            <a:pPr marL="12700" marR="5080">
              <a:lnSpc>
                <a:spcPct val="102000"/>
              </a:lnSpc>
            </a:pP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dirty="0" sz="24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40">
                <a:solidFill>
                  <a:srgbClr val="FFFFFF"/>
                </a:solidFill>
                <a:latin typeface="Verdana"/>
                <a:cs typeface="Verdana"/>
              </a:rPr>
              <a:t>space.</a:t>
            </a:r>
            <a:r>
              <a:rPr dirty="0" sz="24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65">
                <a:solidFill>
                  <a:srgbClr val="FFFFFF"/>
                </a:solidFill>
                <a:latin typeface="Verdana"/>
                <a:cs typeface="Verdana"/>
              </a:rPr>
              <a:t>Understanding</a:t>
            </a:r>
            <a:r>
              <a:rPr dirty="0" sz="2450" spc="-16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their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properties</a:t>
            </a:r>
            <a:r>
              <a:rPr dirty="0" sz="2450" spc="-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50">
                <a:solidFill>
                  <a:srgbClr val="FFFFFF"/>
                </a:solidFill>
                <a:latin typeface="Verdana"/>
                <a:cs typeface="Verdana"/>
              </a:rPr>
              <a:t>is</a:t>
            </a:r>
            <a:r>
              <a:rPr dirty="0" sz="2450" spc="-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crucial</a:t>
            </a:r>
            <a:r>
              <a:rPr dirty="0" sz="2450" spc="-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for</a:t>
            </a:r>
            <a:r>
              <a:rPr dirty="0" sz="2450" spc="-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grasping </a:t>
            </a:r>
            <a:r>
              <a:rPr dirty="0" sz="2450" spc="95">
                <a:solidFill>
                  <a:srgbClr val="FFFFFF"/>
                </a:solidFill>
                <a:latin typeface="Verdana"/>
                <a:cs typeface="Verdana"/>
              </a:rPr>
              <a:t>how</a:t>
            </a:r>
            <a:r>
              <a:rPr dirty="0" sz="245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transformations</a:t>
            </a:r>
            <a:r>
              <a:rPr dirty="0" sz="2450" spc="-14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affect</a:t>
            </a:r>
            <a:r>
              <a:rPr dirty="0" sz="2450" spc="-1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them, </a:t>
            </a:r>
            <a:r>
              <a:rPr dirty="0" sz="2450" spc="50">
                <a:solidFill>
                  <a:srgbClr val="FFFFFF"/>
                </a:solidFill>
                <a:latin typeface="Verdana"/>
                <a:cs typeface="Verdana"/>
              </a:rPr>
              <a:t>leading</a:t>
            </a:r>
            <a:r>
              <a:rPr dirty="0" sz="245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dirty="0" sz="245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fascinating</a:t>
            </a:r>
            <a:r>
              <a:rPr dirty="0" sz="2450" spc="-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applications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r>
              <a:rPr dirty="0" sz="2450" spc="-16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70">
                <a:solidFill>
                  <a:srgbClr val="FFFFFF"/>
                </a:solidFill>
                <a:latin typeface="Verdana"/>
                <a:cs typeface="Verdana"/>
              </a:rPr>
              <a:t>computer</a:t>
            </a:r>
            <a:r>
              <a:rPr dirty="0" sz="24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graphics,</a:t>
            </a:r>
            <a:r>
              <a:rPr dirty="0" sz="24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45">
                <a:solidFill>
                  <a:srgbClr val="FFFFFF"/>
                </a:solidFill>
                <a:latin typeface="Verdana"/>
                <a:cs typeface="Verdana"/>
              </a:rPr>
              <a:t>physics,</a:t>
            </a:r>
            <a:r>
              <a:rPr dirty="0" sz="24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engineering.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1"/>
            <a:ext cx="9144000" cy="10287000"/>
            <a:chOff x="0" y="-1"/>
            <a:chExt cx="9144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1"/>
              <a:ext cx="9144000" cy="10287000"/>
            </a:xfrm>
            <a:custGeom>
              <a:avLst/>
              <a:gdLst/>
              <a:ahLst/>
              <a:cxn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34998" y="1142997"/>
              <a:ext cx="6467474" cy="80010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553192" y="1484668"/>
            <a:ext cx="6250305" cy="745490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700" spc="55"/>
              <a:t>Matrix</a:t>
            </a:r>
            <a:r>
              <a:rPr dirty="0" sz="4700" spc="5"/>
              <a:t> </a:t>
            </a:r>
            <a:r>
              <a:rPr dirty="0" sz="4700" spc="-10"/>
              <a:t>Representation</a:t>
            </a:r>
            <a:endParaRPr sz="4700"/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555853" y="3250311"/>
            <a:ext cx="1344168" cy="247789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356461" y="4012310"/>
            <a:ext cx="1206500" cy="247789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572178" y="4393311"/>
            <a:ext cx="1088326" cy="308800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239511" y="4393311"/>
            <a:ext cx="1347965" cy="308800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0553192" y="2788552"/>
            <a:ext cx="5970270" cy="306959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688975">
              <a:lnSpc>
                <a:spcPct val="102000"/>
              </a:lnSpc>
              <a:spcBef>
                <a:spcPts val="65"/>
              </a:spcBef>
              <a:tabLst>
                <a:tab pos="4343400" algn="l"/>
                <a:tab pos="5025390" algn="l"/>
              </a:tabLst>
            </a:pPr>
            <a:r>
              <a:rPr dirty="0" sz="2450">
                <a:latin typeface="Verdana"/>
                <a:cs typeface="Verdana"/>
              </a:rPr>
              <a:t>Linear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transformations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can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be </a:t>
            </a:r>
            <a:r>
              <a:rPr dirty="0" sz="2450">
                <a:latin typeface="Verdana"/>
                <a:cs typeface="Verdana"/>
              </a:rPr>
              <a:t>represented</a:t>
            </a:r>
            <a:r>
              <a:rPr dirty="0" sz="2450" spc="30">
                <a:latin typeface="Verdana"/>
                <a:cs typeface="Verdana"/>
              </a:rPr>
              <a:t> </a:t>
            </a:r>
            <a:r>
              <a:rPr dirty="0" sz="2450" spc="45">
                <a:latin typeface="Verdana"/>
                <a:cs typeface="Verdana"/>
              </a:rPr>
              <a:t>using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365">
                <a:latin typeface="Verdana"/>
                <a:cs typeface="Verdana"/>
              </a:rPr>
              <a:t>.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45">
                <a:latin typeface="Verdana"/>
                <a:cs typeface="Verdana"/>
              </a:rPr>
              <a:t>Each </a:t>
            </a:r>
            <a:r>
              <a:rPr dirty="0" sz="2450">
                <a:latin typeface="Verdana"/>
                <a:cs typeface="Verdana"/>
              </a:rPr>
              <a:t>matrix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corresponds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a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speciﬁc </a:t>
            </a:r>
            <a:r>
              <a:rPr dirty="0" sz="2450" spc="-20">
                <a:latin typeface="Verdana"/>
                <a:cs typeface="Verdana"/>
              </a:rPr>
              <a:t>transformation,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such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as</a:t>
            </a:r>
            <a:r>
              <a:rPr dirty="0" sz="2450">
                <a:latin typeface="Verdana"/>
                <a:cs typeface="Verdana"/>
              </a:rPr>
              <a:t>		</a:t>
            </a:r>
            <a:r>
              <a:rPr dirty="0" sz="2450" spc="-415">
                <a:latin typeface="Verdana"/>
                <a:cs typeface="Verdana"/>
              </a:rPr>
              <a:t>,</a:t>
            </a:r>
            <a:endParaRPr sz="2450">
              <a:latin typeface="Verdana"/>
              <a:cs typeface="Verdana"/>
            </a:endParaRPr>
          </a:p>
          <a:p>
            <a:pPr marL="12700" marR="5080" indent="1112520">
              <a:lnSpc>
                <a:spcPct val="102000"/>
              </a:lnSpc>
              <a:tabLst>
                <a:tab pos="3051810" algn="l"/>
              </a:tabLst>
            </a:pP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or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365">
                <a:latin typeface="Verdana"/>
                <a:cs typeface="Verdana"/>
              </a:rPr>
              <a:t>.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By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manipulating </a:t>
            </a:r>
            <a:r>
              <a:rPr dirty="0" sz="2450" spc="-25">
                <a:latin typeface="Verdana"/>
                <a:cs typeface="Verdana"/>
              </a:rPr>
              <a:t>matrices,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70">
                <a:latin typeface="Verdana"/>
                <a:cs typeface="Verdana"/>
              </a:rPr>
              <a:t>we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can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effectively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transform </a:t>
            </a:r>
            <a:r>
              <a:rPr dirty="0" sz="2450">
                <a:latin typeface="Verdana"/>
                <a:cs typeface="Verdana"/>
              </a:rPr>
              <a:t>spaces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explore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their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properties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21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behaviors.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124825" cy="1028776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877998" y="1126109"/>
            <a:ext cx="8648700" cy="1752600"/>
          </a:xfrm>
          <a:prstGeom prst="rect"/>
          <a:solidFill>
            <a:srgbClr val="000000"/>
          </a:solidFill>
        </p:spPr>
        <p:txBody>
          <a:bodyPr wrap="square" lIns="0" tIns="241300" rIns="0" bIns="0" rtlCol="0" vert="horz">
            <a:spAutoFit/>
          </a:bodyPr>
          <a:lstStyle/>
          <a:p>
            <a:pPr marL="267335">
              <a:lnSpc>
                <a:spcPct val="100000"/>
              </a:lnSpc>
              <a:spcBef>
                <a:spcPts val="1900"/>
              </a:spcBef>
            </a:pPr>
            <a:r>
              <a:rPr dirty="0" sz="5250">
                <a:solidFill>
                  <a:srgbClr val="FFFFFF"/>
                </a:solidFill>
              </a:rPr>
              <a:t>Geometric</a:t>
            </a:r>
            <a:r>
              <a:rPr dirty="0" sz="5250" spc="260">
                <a:solidFill>
                  <a:srgbClr val="FFFFFF"/>
                </a:solidFill>
              </a:rPr>
              <a:t> </a:t>
            </a:r>
            <a:r>
              <a:rPr dirty="0" sz="5250" spc="-10">
                <a:solidFill>
                  <a:srgbClr val="FFFFFF"/>
                </a:solidFill>
              </a:rPr>
              <a:t>Interpretations</a:t>
            </a:r>
            <a:endParaRPr sz="5250"/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604311" y="3896829"/>
            <a:ext cx="3536886" cy="30880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660116" y="5220804"/>
            <a:ext cx="1109599" cy="308800"/>
          </a:xfrm>
          <a:prstGeom prst="rect">
            <a:avLst/>
          </a:prstGeom>
        </p:spPr>
      </p:pic>
      <p:sp>
        <p:nvSpPr>
          <p:cNvPr id="6" name="object 6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76835" rIns="0" bIns="0" rtlCol="0" vert="horz">
            <a:spAutoFit/>
          </a:bodyPr>
          <a:lstStyle/>
          <a:p>
            <a:pPr marL="341630">
              <a:lnSpc>
                <a:spcPct val="100000"/>
              </a:lnSpc>
              <a:spcBef>
                <a:spcPts val="605"/>
              </a:spcBef>
            </a:pPr>
            <a:r>
              <a:rPr dirty="0"/>
              <a:t>Visualizing</a:t>
            </a:r>
            <a:r>
              <a:rPr dirty="0" spc="-110"/>
              <a:t> </a:t>
            </a:r>
            <a:r>
              <a:rPr dirty="0" spc="-10"/>
              <a:t>linear</a:t>
            </a:r>
            <a:r>
              <a:rPr dirty="0" spc="-105"/>
              <a:t> </a:t>
            </a:r>
            <a:r>
              <a:rPr dirty="0"/>
              <a:t>transformations</a:t>
            </a:r>
            <a:r>
              <a:rPr dirty="0" spc="-105"/>
              <a:t> </a:t>
            </a:r>
            <a:r>
              <a:rPr dirty="0"/>
              <a:t>provides</a:t>
            </a:r>
            <a:r>
              <a:rPr dirty="0" spc="-105"/>
              <a:t> </a:t>
            </a:r>
            <a:r>
              <a:rPr dirty="0" spc="-50"/>
              <a:t>a</a:t>
            </a:r>
          </a:p>
          <a:p>
            <a:pPr marL="12700" marR="5080" indent="3753485">
              <a:lnSpc>
                <a:spcPct val="117300"/>
              </a:lnSpc>
            </a:pPr>
            <a:r>
              <a:rPr dirty="0" spc="-365"/>
              <a:t>.</a:t>
            </a:r>
            <a:r>
              <a:rPr dirty="0" spc="-175"/>
              <a:t> </a:t>
            </a:r>
            <a:r>
              <a:rPr dirty="0"/>
              <a:t>For</a:t>
            </a:r>
            <a:r>
              <a:rPr dirty="0" spc="-170"/>
              <a:t> </a:t>
            </a:r>
            <a:r>
              <a:rPr dirty="0" spc="-30"/>
              <a:t>example,</a:t>
            </a:r>
            <a:r>
              <a:rPr dirty="0" spc="-170"/>
              <a:t> </a:t>
            </a:r>
            <a:r>
              <a:rPr dirty="0" spc="-20"/>
              <a:t>a</a:t>
            </a:r>
            <a:r>
              <a:rPr dirty="0" spc="-170"/>
              <a:t> </a:t>
            </a:r>
            <a:r>
              <a:rPr dirty="0" spc="-10"/>
              <a:t>scaling </a:t>
            </a:r>
            <a:r>
              <a:rPr dirty="0"/>
              <a:t>transformation</a:t>
            </a:r>
            <a:r>
              <a:rPr dirty="0" spc="-135"/>
              <a:t> </a:t>
            </a:r>
            <a:r>
              <a:rPr dirty="0"/>
              <a:t>enlarges</a:t>
            </a:r>
            <a:r>
              <a:rPr dirty="0" spc="-135"/>
              <a:t> </a:t>
            </a:r>
            <a:r>
              <a:rPr dirty="0" spc="-10"/>
              <a:t>or</a:t>
            </a:r>
            <a:r>
              <a:rPr dirty="0" spc="-135"/>
              <a:t> </a:t>
            </a:r>
            <a:r>
              <a:rPr dirty="0" spc="-10"/>
              <a:t>shrinks</a:t>
            </a:r>
            <a:r>
              <a:rPr dirty="0" spc="-135"/>
              <a:t> </a:t>
            </a:r>
            <a:r>
              <a:rPr dirty="0" spc="-40"/>
              <a:t>shapes,</a:t>
            </a:r>
            <a:r>
              <a:rPr dirty="0" spc="-130"/>
              <a:t> </a:t>
            </a:r>
            <a:r>
              <a:rPr dirty="0" spc="40"/>
              <a:t>while</a:t>
            </a:r>
          </a:p>
          <a:p>
            <a:pPr marL="236220" marR="309880" indent="81280">
              <a:lnSpc>
                <a:spcPct val="117300"/>
              </a:lnSpc>
              <a:spcBef>
                <a:spcPts val="75"/>
              </a:spcBef>
            </a:pPr>
            <a:r>
              <a:rPr dirty="0" spc="-20"/>
              <a:t>a</a:t>
            </a:r>
            <a:r>
              <a:rPr dirty="0" spc="-185"/>
              <a:t> </a:t>
            </a:r>
            <a:r>
              <a:rPr dirty="0"/>
              <a:t>rotation</a:t>
            </a:r>
            <a:r>
              <a:rPr dirty="0" spc="-185"/>
              <a:t> </a:t>
            </a:r>
            <a:r>
              <a:rPr dirty="0"/>
              <a:t>pivots</a:t>
            </a:r>
            <a:r>
              <a:rPr dirty="0" spc="-180"/>
              <a:t> </a:t>
            </a:r>
            <a:r>
              <a:rPr dirty="0" spc="95"/>
              <a:t>them</a:t>
            </a:r>
            <a:r>
              <a:rPr dirty="0" spc="-185"/>
              <a:t> </a:t>
            </a:r>
            <a:r>
              <a:rPr dirty="0" spc="50"/>
              <a:t>around</a:t>
            </a:r>
            <a:r>
              <a:rPr dirty="0" spc="-185"/>
              <a:t> </a:t>
            </a:r>
            <a:r>
              <a:rPr dirty="0" spc="-20"/>
              <a:t>a</a:t>
            </a:r>
            <a:r>
              <a:rPr dirty="0" spc="-180"/>
              <a:t> </a:t>
            </a:r>
            <a:r>
              <a:rPr dirty="0"/>
              <a:t>point.</a:t>
            </a:r>
            <a:r>
              <a:rPr dirty="0" spc="-185"/>
              <a:t> </a:t>
            </a:r>
            <a:r>
              <a:rPr dirty="0" spc="-10"/>
              <a:t>These </a:t>
            </a:r>
            <a:r>
              <a:rPr dirty="0"/>
              <a:t>interpretations</a:t>
            </a:r>
            <a:r>
              <a:rPr dirty="0" spc="-65"/>
              <a:t> </a:t>
            </a:r>
            <a:r>
              <a:rPr dirty="0" spc="65"/>
              <a:t>help</a:t>
            </a:r>
            <a:r>
              <a:rPr dirty="0" spc="-65"/>
              <a:t> </a:t>
            </a:r>
            <a:r>
              <a:rPr dirty="0"/>
              <a:t>us</a:t>
            </a:r>
            <a:r>
              <a:rPr dirty="0" spc="-60"/>
              <a:t> </a:t>
            </a:r>
            <a:r>
              <a:rPr dirty="0"/>
              <a:t>appreciate</a:t>
            </a:r>
            <a:r>
              <a:rPr dirty="0" spc="-65"/>
              <a:t> </a:t>
            </a:r>
            <a:r>
              <a:rPr dirty="0" spc="30"/>
              <a:t>the</a:t>
            </a:r>
          </a:p>
          <a:p>
            <a:pPr marL="1294130">
              <a:lnSpc>
                <a:spcPct val="100000"/>
              </a:lnSpc>
              <a:spcBef>
                <a:spcPts val="509"/>
              </a:spcBef>
            </a:pPr>
            <a:r>
              <a:rPr dirty="0" spc="85"/>
              <a:t>behind</a:t>
            </a:r>
            <a:r>
              <a:rPr dirty="0" spc="-190"/>
              <a:t> </a:t>
            </a:r>
            <a:r>
              <a:rPr dirty="0" spc="55"/>
              <a:t>mathematical</a:t>
            </a:r>
            <a:r>
              <a:rPr dirty="0" spc="-185"/>
              <a:t> </a:t>
            </a:r>
            <a:r>
              <a:rPr dirty="0" spc="-10"/>
              <a:t>concepts.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5600"/>
              <a:t>Applications</a:t>
            </a:r>
            <a:r>
              <a:rPr dirty="0" sz="5600" spc="170"/>
              <a:t> </a:t>
            </a:r>
            <a:r>
              <a:rPr dirty="0" sz="5600"/>
              <a:t>in</a:t>
            </a:r>
            <a:r>
              <a:rPr dirty="0" sz="5600" spc="-65"/>
              <a:t> </a:t>
            </a:r>
            <a:r>
              <a:rPr dirty="0" sz="5600" spc="-25"/>
              <a:t>Art</a:t>
            </a:r>
            <a:endParaRPr sz="560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47603" y="3388207"/>
            <a:ext cx="1511973" cy="3088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44906" y="3388207"/>
            <a:ext cx="1038098" cy="308800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438579" y="2808326"/>
            <a:ext cx="6240145" cy="3540125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algn="r" marL="12700" marR="5080" indent="1644014">
              <a:lnSpc>
                <a:spcPct val="118200"/>
              </a:lnSpc>
              <a:spcBef>
                <a:spcPts val="70"/>
              </a:spcBef>
              <a:tabLst>
                <a:tab pos="4398010" algn="l"/>
                <a:tab pos="6160135" algn="l"/>
              </a:tabLst>
            </a:pPr>
            <a:r>
              <a:rPr dirty="0" sz="2450">
                <a:latin typeface="Verdana"/>
                <a:cs typeface="Verdana"/>
              </a:rPr>
              <a:t>Linear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transformations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play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-50">
                <a:latin typeface="Verdana"/>
                <a:cs typeface="Verdana"/>
              </a:rPr>
              <a:t>a </a:t>
            </a:r>
            <a:r>
              <a:rPr dirty="0" sz="2450">
                <a:latin typeface="Verdana"/>
                <a:cs typeface="Verdana"/>
              </a:rPr>
              <a:t>signiﬁcant</a:t>
            </a:r>
            <a:r>
              <a:rPr dirty="0" sz="2450" spc="-1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role </a:t>
            </a:r>
            <a:r>
              <a:rPr dirty="0" sz="2450" spc="-25">
                <a:latin typeface="Verdana"/>
                <a:cs typeface="Verdana"/>
              </a:rPr>
              <a:t>in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55">
                <a:latin typeface="Verdana"/>
                <a:cs typeface="Verdana"/>
              </a:rPr>
              <a:t>and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415">
                <a:latin typeface="Verdana"/>
                <a:cs typeface="Verdana"/>
              </a:rPr>
              <a:t>. </a:t>
            </a:r>
            <a:r>
              <a:rPr dirty="0" sz="2450" spc="-10">
                <a:latin typeface="Verdana"/>
                <a:cs typeface="Verdana"/>
              </a:rPr>
              <a:t>Artists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use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transformations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to </a:t>
            </a:r>
            <a:r>
              <a:rPr dirty="0" sz="2450" spc="50">
                <a:latin typeface="Verdana"/>
                <a:cs typeface="Verdana"/>
              </a:rPr>
              <a:t>manipulate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images,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create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-45">
                <a:latin typeface="Verdana"/>
                <a:cs typeface="Verdana"/>
              </a:rPr>
              <a:t>effects,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  <a:p>
            <a:pPr algn="r" marL="286385" marR="5080" indent="2039620">
              <a:lnSpc>
                <a:spcPct val="117300"/>
              </a:lnSpc>
            </a:pPr>
            <a:r>
              <a:rPr dirty="0" sz="2450" spc="-10">
                <a:latin typeface="Verdana"/>
                <a:cs typeface="Verdana"/>
              </a:rPr>
              <a:t>explore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90">
                <a:latin typeface="Verdana"/>
                <a:cs typeface="Verdana"/>
              </a:rPr>
              <a:t>new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dimensions. </a:t>
            </a:r>
            <a:r>
              <a:rPr dirty="0" sz="2450" spc="65">
                <a:latin typeface="Verdana"/>
                <a:cs typeface="Verdana"/>
              </a:rPr>
              <a:t>Understanding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these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transformations </a:t>
            </a:r>
            <a:r>
              <a:rPr dirty="0" sz="2450" spc="45">
                <a:latin typeface="Verdana"/>
                <a:cs typeface="Verdana"/>
              </a:rPr>
              <a:t>enhances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creativity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opens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new </a:t>
            </a:r>
            <a:r>
              <a:rPr dirty="0" sz="2450">
                <a:latin typeface="Verdana"/>
                <a:cs typeface="Verdana"/>
              </a:rPr>
              <a:t>avenues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for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artistic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expression.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14400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26222" y="1429398"/>
            <a:ext cx="6252845" cy="722630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4550"/>
              <a:t>Applications</a:t>
            </a:r>
            <a:r>
              <a:rPr dirty="0" sz="4550" spc="195"/>
              <a:t> </a:t>
            </a:r>
            <a:r>
              <a:rPr dirty="0" sz="4550"/>
              <a:t>in</a:t>
            </a:r>
            <a:r>
              <a:rPr dirty="0" sz="4550" spc="210"/>
              <a:t> </a:t>
            </a:r>
            <a:r>
              <a:rPr dirty="0" sz="4550" spc="40"/>
              <a:t>Science</a:t>
            </a:r>
            <a:endParaRPr sz="455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85426" y="3388207"/>
            <a:ext cx="2010625" cy="3088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99823" y="3388207"/>
            <a:ext cx="1481201" cy="308800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564932" y="2808326"/>
            <a:ext cx="6113780" cy="310197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r" marL="12700" marR="5080" indent="321310">
              <a:lnSpc>
                <a:spcPct val="117800"/>
              </a:lnSpc>
              <a:spcBef>
                <a:spcPts val="80"/>
              </a:spcBef>
              <a:tabLst>
                <a:tab pos="3751579" algn="l"/>
                <a:tab pos="5975350" algn="l"/>
              </a:tabLst>
            </a:pPr>
            <a:r>
              <a:rPr dirty="0" sz="2450" spc="-95">
                <a:latin typeface="Verdana"/>
                <a:cs typeface="Verdana"/>
              </a:rPr>
              <a:t>In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science,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linear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transformations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are </a:t>
            </a:r>
            <a:r>
              <a:rPr dirty="0" sz="2450">
                <a:latin typeface="Verdana"/>
                <a:cs typeface="Verdana"/>
              </a:rPr>
              <a:t>crucial</a:t>
            </a:r>
            <a:r>
              <a:rPr dirty="0" sz="2450" spc="-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for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55">
                <a:latin typeface="Verdana"/>
                <a:cs typeface="Verdana"/>
              </a:rPr>
              <a:t>and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415">
                <a:latin typeface="Verdana"/>
                <a:cs typeface="Verdana"/>
              </a:rPr>
              <a:t>. </a:t>
            </a:r>
            <a:r>
              <a:rPr dirty="0" sz="2450" spc="-35">
                <a:latin typeface="Verdana"/>
                <a:cs typeface="Verdana"/>
              </a:rPr>
              <a:t>They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help</a:t>
            </a:r>
            <a:r>
              <a:rPr dirty="0" sz="2450" spc="-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8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simplifying</a:t>
            </a:r>
            <a:r>
              <a:rPr dirty="0" sz="2450" spc="-85">
                <a:latin typeface="Verdana"/>
                <a:cs typeface="Verdana"/>
              </a:rPr>
              <a:t> </a:t>
            </a:r>
            <a:r>
              <a:rPr dirty="0" sz="2450" spc="40">
                <a:latin typeface="Verdana"/>
                <a:cs typeface="Verdana"/>
              </a:rPr>
              <a:t>complex </a:t>
            </a:r>
            <a:r>
              <a:rPr dirty="0" sz="2450" spc="-30">
                <a:latin typeface="Verdana"/>
                <a:cs typeface="Verdana"/>
              </a:rPr>
              <a:t>systems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making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predictions.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By </a:t>
            </a:r>
            <a:r>
              <a:rPr dirty="0" sz="2450">
                <a:latin typeface="Verdana"/>
                <a:cs typeface="Verdana"/>
              </a:rPr>
              <a:t>transforming</a:t>
            </a:r>
            <a:r>
              <a:rPr dirty="0" sz="2450" spc="-5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data</a:t>
            </a:r>
            <a:r>
              <a:rPr dirty="0" sz="2450" spc="-55">
                <a:latin typeface="Verdana"/>
                <a:cs typeface="Verdana"/>
              </a:rPr>
              <a:t> </a:t>
            </a:r>
            <a:r>
              <a:rPr dirty="0" sz="2450" spc="-45">
                <a:latin typeface="Verdana"/>
                <a:cs typeface="Verdana"/>
              </a:rPr>
              <a:t>spaces,</a:t>
            </a:r>
            <a:r>
              <a:rPr dirty="0" sz="2450" spc="-5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scientists </a:t>
            </a:r>
            <a:r>
              <a:rPr dirty="0" sz="2450" spc="65">
                <a:latin typeface="Verdana"/>
                <a:cs typeface="Verdana"/>
              </a:rPr>
              <a:t>can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uncover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patterns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insights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that drive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innovation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2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discovery.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14400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1"/>
            <a:ext cx="9144000" cy="10287000"/>
            <a:chOff x="0" y="-1"/>
            <a:chExt cx="9144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1"/>
              <a:ext cx="9144000" cy="10287000"/>
            </a:xfrm>
            <a:custGeom>
              <a:avLst/>
              <a:gdLst/>
              <a:ahLst/>
              <a:cxn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34998" y="1142997"/>
              <a:ext cx="6467474" cy="80010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7970" rIns="0" bIns="0" rtlCol="0" vert="horz">
            <a:spAutoFit/>
          </a:bodyPr>
          <a:lstStyle/>
          <a:p>
            <a:pPr marL="9097010">
              <a:lnSpc>
                <a:spcPct val="100000"/>
              </a:lnSpc>
              <a:spcBef>
                <a:spcPts val="100"/>
              </a:spcBef>
            </a:pPr>
            <a:r>
              <a:rPr dirty="0" spc="95"/>
              <a:t>Real-</a:t>
            </a:r>
            <a:r>
              <a:rPr dirty="0" spc="-60"/>
              <a:t>World</a:t>
            </a:r>
            <a:r>
              <a:rPr dirty="0" spc="-175"/>
              <a:t> </a:t>
            </a:r>
            <a:r>
              <a:rPr dirty="0" spc="-10"/>
              <a:t>Examples</a:t>
            </a:r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012923" y="2869311"/>
            <a:ext cx="1243965" cy="247789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511089" y="2869311"/>
            <a:ext cx="2990405" cy="308800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0553192" y="2788552"/>
            <a:ext cx="6055995" cy="3069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4027170" algn="l"/>
                <a:tab pos="5700395" algn="l"/>
              </a:tabLst>
            </a:pPr>
            <a:r>
              <a:rPr dirty="0" sz="2450" spc="50">
                <a:latin typeface="Verdana"/>
                <a:cs typeface="Verdana"/>
              </a:rPr>
              <a:t>From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25">
                <a:latin typeface="Verdana"/>
                <a:cs typeface="Verdana"/>
              </a:rPr>
              <a:t>to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415">
                <a:latin typeface="Verdana"/>
                <a:cs typeface="Verdana"/>
              </a:rPr>
              <a:t>,</a:t>
            </a:r>
            <a:endParaRPr sz="2450">
              <a:latin typeface="Verdana"/>
              <a:cs typeface="Verdana"/>
            </a:endParaRPr>
          </a:p>
          <a:p>
            <a:pPr marL="12700" marR="5080">
              <a:lnSpc>
                <a:spcPct val="102000"/>
              </a:lnSpc>
            </a:pPr>
            <a:r>
              <a:rPr dirty="0" sz="2450" spc="-10">
                <a:latin typeface="Verdana"/>
                <a:cs typeface="Verdana"/>
              </a:rPr>
              <a:t>linear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transformations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are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everywhere. </a:t>
            </a:r>
            <a:r>
              <a:rPr dirty="0" sz="2450" spc="-35">
                <a:latin typeface="Verdana"/>
                <a:cs typeface="Verdana"/>
              </a:rPr>
              <a:t>They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enhance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video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games,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simulate </a:t>
            </a:r>
            <a:r>
              <a:rPr dirty="0" sz="2450" spc="-75">
                <a:latin typeface="Verdana"/>
                <a:cs typeface="Verdana"/>
              </a:rPr>
              <a:t>real-</a:t>
            </a:r>
            <a:r>
              <a:rPr dirty="0" sz="2450">
                <a:latin typeface="Verdana"/>
                <a:cs typeface="Verdana"/>
              </a:rPr>
              <a:t>world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-45">
                <a:latin typeface="Verdana"/>
                <a:cs typeface="Verdana"/>
              </a:rPr>
              <a:t>physics,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even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-45">
                <a:latin typeface="Verdana"/>
                <a:cs typeface="Verdana"/>
              </a:rPr>
              <a:t>assist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in </a:t>
            </a:r>
            <a:r>
              <a:rPr dirty="0" sz="2450" spc="75">
                <a:latin typeface="Verdana"/>
                <a:cs typeface="Verdana"/>
              </a:rPr>
              <a:t>machine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learning.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Understanding </a:t>
            </a:r>
            <a:r>
              <a:rPr dirty="0" sz="2450">
                <a:latin typeface="Verdana"/>
                <a:cs typeface="Verdana"/>
              </a:rPr>
              <a:t>these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transformations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allows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us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to </a:t>
            </a:r>
            <a:r>
              <a:rPr dirty="0" sz="2450" spc="-10">
                <a:latin typeface="Verdana"/>
                <a:cs typeface="Verdana"/>
              </a:rPr>
              <a:t>harness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their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power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across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various industries.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54399" y="2378017"/>
            <a:ext cx="10569575" cy="420878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algn="ctr" marL="12065" marR="5080">
              <a:lnSpc>
                <a:spcPct val="100400"/>
              </a:lnSpc>
              <a:spcBef>
                <a:spcPts val="105"/>
              </a:spcBef>
            </a:pPr>
            <a:r>
              <a:rPr dirty="0" sz="6850" spc="120"/>
              <a:t>Conclusion:</a:t>
            </a:r>
            <a:r>
              <a:rPr dirty="0" sz="6850" spc="-125"/>
              <a:t> </a:t>
            </a:r>
            <a:r>
              <a:rPr dirty="0" sz="6850"/>
              <a:t>The</a:t>
            </a:r>
            <a:r>
              <a:rPr dirty="0" sz="6850" spc="30"/>
              <a:t> </a:t>
            </a:r>
            <a:r>
              <a:rPr dirty="0" sz="6850"/>
              <a:t>Beauty</a:t>
            </a:r>
            <a:r>
              <a:rPr dirty="0" sz="6850" spc="-160"/>
              <a:t> </a:t>
            </a:r>
            <a:r>
              <a:rPr dirty="0" sz="6850" spc="40"/>
              <a:t>of </a:t>
            </a:r>
            <a:r>
              <a:rPr dirty="0" sz="6850" spc="-10"/>
              <a:t>Transformation</a:t>
            </a:r>
            <a:endParaRPr sz="6850"/>
          </a:p>
          <a:p>
            <a:pPr algn="ctr" marL="404495" marR="396875" indent="-635">
              <a:lnSpc>
                <a:spcPct val="102000"/>
              </a:lnSpc>
              <a:spcBef>
                <a:spcPts val="1425"/>
              </a:spcBef>
              <a:tabLst>
                <a:tab pos="5578475" algn="l"/>
                <a:tab pos="7450455" algn="l"/>
              </a:tabLst>
            </a:pPr>
            <a:r>
              <a:rPr dirty="0" sz="2450" b="0">
                <a:latin typeface="Verdana"/>
                <a:cs typeface="Verdana"/>
              </a:rPr>
              <a:t>Linear</a:t>
            </a:r>
            <a:r>
              <a:rPr dirty="0" sz="2450" spc="-114" b="0">
                <a:latin typeface="Verdana"/>
                <a:cs typeface="Verdana"/>
              </a:rPr>
              <a:t> </a:t>
            </a:r>
            <a:r>
              <a:rPr dirty="0" sz="2450" b="0">
                <a:latin typeface="Verdana"/>
                <a:cs typeface="Verdana"/>
              </a:rPr>
              <a:t>transformations</a:t>
            </a:r>
            <a:r>
              <a:rPr dirty="0" sz="2450" spc="-114" b="0">
                <a:latin typeface="Verdana"/>
                <a:cs typeface="Verdana"/>
              </a:rPr>
              <a:t> </a:t>
            </a:r>
            <a:r>
              <a:rPr dirty="0" sz="2450" spc="75" b="0">
                <a:latin typeface="Verdana"/>
                <a:cs typeface="Verdana"/>
              </a:rPr>
              <a:t>blend</a:t>
            </a:r>
            <a:r>
              <a:rPr dirty="0" sz="2450" b="0">
                <a:latin typeface="Verdana"/>
                <a:cs typeface="Verdana"/>
              </a:rPr>
              <a:t>	</a:t>
            </a:r>
            <a:r>
              <a:rPr dirty="0" sz="2450" spc="55" b="0">
                <a:latin typeface="Verdana"/>
                <a:cs typeface="Verdana"/>
              </a:rPr>
              <a:t>and</a:t>
            </a:r>
            <a:r>
              <a:rPr dirty="0" sz="2450" b="0">
                <a:latin typeface="Verdana"/>
                <a:cs typeface="Verdana"/>
              </a:rPr>
              <a:t>	</a:t>
            </a:r>
            <a:r>
              <a:rPr dirty="0" sz="2450" spc="-365" b="0">
                <a:latin typeface="Verdana"/>
                <a:cs typeface="Verdana"/>
              </a:rPr>
              <a:t>,</a:t>
            </a:r>
            <a:r>
              <a:rPr dirty="0" sz="2450" spc="-185" b="0">
                <a:latin typeface="Verdana"/>
                <a:cs typeface="Verdana"/>
              </a:rPr>
              <a:t> </a:t>
            </a:r>
            <a:r>
              <a:rPr dirty="0" sz="2450" spc="-10" b="0">
                <a:latin typeface="Verdana"/>
                <a:cs typeface="Verdana"/>
              </a:rPr>
              <a:t>revealing</a:t>
            </a:r>
            <a:r>
              <a:rPr dirty="0" sz="2450" spc="-180" b="0">
                <a:latin typeface="Verdana"/>
                <a:cs typeface="Verdana"/>
              </a:rPr>
              <a:t> </a:t>
            </a:r>
            <a:r>
              <a:rPr dirty="0" sz="2450" spc="30" b="0">
                <a:latin typeface="Verdana"/>
                <a:cs typeface="Verdana"/>
              </a:rPr>
              <a:t>the </a:t>
            </a:r>
            <a:r>
              <a:rPr dirty="0" sz="2450" spc="50" b="0">
                <a:latin typeface="Verdana"/>
                <a:cs typeface="Verdana"/>
              </a:rPr>
              <a:t>elegance</a:t>
            </a:r>
            <a:r>
              <a:rPr dirty="0" sz="2450" spc="-125" b="0">
                <a:latin typeface="Verdana"/>
                <a:cs typeface="Verdana"/>
              </a:rPr>
              <a:t> </a:t>
            </a:r>
            <a:r>
              <a:rPr dirty="0" sz="2450" b="0">
                <a:latin typeface="Verdana"/>
                <a:cs typeface="Verdana"/>
              </a:rPr>
              <a:t>of</a:t>
            </a:r>
            <a:r>
              <a:rPr dirty="0" sz="2450" spc="-120" b="0">
                <a:latin typeface="Verdana"/>
                <a:cs typeface="Verdana"/>
              </a:rPr>
              <a:t> </a:t>
            </a:r>
            <a:r>
              <a:rPr dirty="0" sz="2450" spc="55" b="0">
                <a:latin typeface="Verdana"/>
                <a:cs typeface="Verdana"/>
              </a:rPr>
              <a:t>mathematical</a:t>
            </a:r>
            <a:r>
              <a:rPr dirty="0" sz="2450" spc="-125" b="0">
                <a:latin typeface="Verdana"/>
                <a:cs typeface="Verdana"/>
              </a:rPr>
              <a:t> </a:t>
            </a:r>
            <a:r>
              <a:rPr dirty="0" sz="2450" b="0">
                <a:latin typeface="Verdana"/>
                <a:cs typeface="Verdana"/>
              </a:rPr>
              <a:t>concepts.</a:t>
            </a:r>
            <a:r>
              <a:rPr dirty="0" sz="2450" spc="-120" b="0">
                <a:latin typeface="Verdana"/>
                <a:cs typeface="Verdana"/>
              </a:rPr>
              <a:t> </a:t>
            </a:r>
            <a:r>
              <a:rPr dirty="0" sz="2450" b="0">
                <a:latin typeface="Verdana"/>
                <a:cs typeface="Verdana"/>
              </a:rPr>
              <a:t>By</a:t>
            </a:r>
            <a:r>
              <a:rPr dirty="0" sz="2450" spc="-120" b="0">
                <a:latin typeface="Verdana"/>
                <a:cs typeface="Verdana"/>
              </a:rPr>
              <a:t> </a:t>
            </a:r>
            <a:r>
              <a:rPr dirty="0" sz="2450" b="0">
                <a:latin typeface="Verdana"/>
                <a:cs typeface="Verdana"/>
              </a:rPr>
              <a:t>transforming</a:t>
            </a:r>
            <a:r>
              <a:rPr dirty="0" sz="2450" spc="-125" b="0">
                <a:latin typeface="Verdana"/>
                <a:cs typeface="Verdana"/>
              </a:rPr>
              <a:t> </a:t>
            </a:r>
            <a:r>
              <a:rPr dirty="0" sz="2450" spc="-10" b="0">
                <a:latin typeface="Verdana"/>
                <a:cs typeface="Verdana"/>
              </a:rPr>
              <a:t>spaces, </a:t>
            </a:r>
            <a:r>
              <a:rPr dirty="0" sz="2450" spc="70" b="0">
                <a:latin typeface="Verdana"/>
                <a:cs typeface="Verdana"/>
              </a:rPr>
              <a:t>we</a:t>
            </a:r>
            <a:r>
              <a:rPr dirty="0" sz="2450" spc="-170" b="0">
                <a:latin typeface="Verdana"/>
                <a:cs typeface="Verdana"/>
              </a:rPr>
              <a:t> </a:t>
            </a:r>
            <a:r>
              <a:rPr dirty="0" sz="2450" spc="65" b="0">
                <a:latin typeface="Verdana"/>
                <a:cs typeface="Verdana"/>
              </a:rPr>
              <a:t>can</a:t>
            </a:r>
            <a:r>
              <a:rPr dirty="0" sz="2450" spc="-165" b="0">
                <a:latin typeface="Verdana"/>
                <a:cs typeface="Verdana"/>
              </a:rPr>
              <a:t> </a:t>
            </a:r>
            <a:r>
              <a:rPr dirty="0" sz="2450" spc="-60" b="0">
                <a:latin typeface="Verdana"/>
                <a:cs typeface="Verdana"/>
              </a:rPr>
              <a:t>create,</a:t>
            </a:r>
            <a:r>
              <a:rPr dirty="0" sz="2450" spc="-170" b="0">
                <a:latin typeface="Verdana"/>
                <a:cs typeface="Verdana"/>
              </a:rPr>
              <a:t> </a:t>
            </a:r>
            <a:r>
              <a:rPr dirty="0" sz="2450" spc="-65" b="0">
                <a:latin typeface="Verdana"/>
                <a:cs typeface="Verdana"/>
              </a:rPr>
              <a:t>analyze,</a:t>
            </a:r>
            <a:r>
              <a:rPr dirty="0" sz="2450" spc="-165" b="0">
                <a:latin typeface="Verdana"/>
                <a:cs typeface="Verdana"/>
              </a:rPr>
              <a:t> </a:t>
            </a:r>
            <a:r>
              <a:rPr dirty="0" sz="2450" spc="80" b="0">
                <a:latin typeface="Verdana"/>
                <a:cs typeface="Verdana"/>
              </a:rPr>
              <a:t>and</a:t>
            </a:r>
            <a:r>
              <a:rPr dirty="0" sz="2450" spc="-170" b="0">
                <a:latin typeface="Verdana"/>
                <a:cs typeface="Verdana"/>
              </a:rPr>
              <a:t> </a:t>
            </a:r>
            <a:r>
              <a:rPr dirty="0" sz="2450" spc="-40" b="0">
                <a:latin typeface="Verdana"/>
                <a:cs typeface="Verdana"/>
              </a:rPr>
              <a:t>innovate.</a:t>
            </a:r>
            <a:r>
              <a:rPr dirty="0" sz="2450" spc="-165" b="0">
                <a:latin typeface="Verdana"/>
                <a:cs typeface="Verdana"/>
              </a:rPr>
              <a:t> </a:t>
            </a:r>
            <a:r>
              <a:rPr dirty="0" sz="2450" spc="65" b="0">
                <a:latin typeface="Verdana"/>
                <a:cs typeface="Verdana"/>
              </a:rPr>
              <a:t>Embracing</a:t>
            </a:r>
            <a:r>
              <a:rPr dirty="0" sz="2450" spc="-165" b="0">
                <a:latin typeface="Verdana"/>
                <a:cs typeface="Verdana"/>
              </a:rPr>
              <a:t> </a:t>
            </a:r>
            <a:r>
              <a:rPr dirty="0" sz="2450" b="0">
                <a:latin typeface="Verdana"/>
                <a:cs typeface="Verdana"/>
              </a:rPr>
              <a:t>these</a:t>
            </a:r>
            <a:r>
              <a:rPr dirty="0" sz="2450" spc="-170" b="0">
                <a:latin typeface="Verdana"/>
                <a:cs typeface="Verdana"/>
              </a:rPr>
              <a:t> </a:t>
            </a:r>
            <a:r>
              <a:rPr dirty="0" sz="2450" spc="-10" b="0">
                <a:latin typeface="Verdana"/>
                <a:cs typeface="Verdana"/>
              </a:rPr>
              <a:t>ideas </a:t>
            </a:r>
            <a:r>
              <a:rPr dirty="0" sz="2450" spc="50" b="0">
                <a:latin typeface="Verdana"/>
                <a:cs typeface="Verdana"/>
              </a:rPr>
              <a:t>opens</a:t>
            </a:r>
            <a:r>
              <a:rPr dirty="0" sz="2450" spc="-165" b="0">
                <a:latin typeface="Verdana"/>
                <a:cs typeface="Verdana"/>
              </a:rPr>
              <a:t> </a:t>
            </a:r>
            <a:r>
              <a:rPr dirty="0" sz="2450" spc="130" b="0">
                <a:latin typeface="Verdana"/>
                <a:cs typeface="Verdana"/>
              </a:rPr>
              <a:t>up</a:t>
            </a:r>
            <a:r>
              <a:rPr dirty="0" sz="2450" spc="-160" b="0">
                <a:latin typeface="Verdana"/>
                <a:cs typeface="Verdana"/>
              </a:rPr>
              <a:t> </a:t>
            </a:r>
            <a:r>
              <a:rPr dirty="0" sz="2450" spc="-20" b="0">
                <a:latin typeface="Verdana"/>
                <a:cs typeface="Verdana"/>
              </a:rPr>
              <a:t>a</a:t>
            </a:r>
            <a:r>
              <a:rPr dirty="0" sz="2450" spc="-160" b="0">
                <a:latin typeface="Verdana"/>
                <a:cs typeface="Verdana"/>
              </a:rPr>
              <a:t> </a:t>
            </a:r>
            <a:r>
              <a:rPr dirty="0" sz="2450" b="0">
                <a:latin typeface="Verdana"/>
                <a:cs typeface="Verdana"/>
              </a:rPr>
              <a:t>world</a:t>
            </a:r>
            <a:r>
              <a:rPr dirty="0" sz="2450" spc="-165" b="0">
                <a:latin typeface="Verdana"/>
                <a:cs typeface="Verdana"/>
              </a:rPr>
              <a:t> </a:t>
            </a:r>
            <a:r>
              <a:rPr dirty="0" sz="2450" b="0">
                <a:latin typeface="Verdana"/>
                <a:cs typeface="Verdana"/>
              </a:rPr>
              <a:t>of</a:t>
            </a:r>
            <a:r>
              <a:rPr dirty="0" sz="2450" spc="-160" b="0">
                <a:latin typeface="Verdana"/>
                <a:cs typeface="Verdana"/>
              </a:rPr>
              <a:t> </a:t>
            </a:r>
            <a:r>
              <a:rPr dirty="0" sz="2450" b="0">
                <a:latin typeface="Verdana"/>
                <a:cs typeface="Verdana"/>
              </a:rPr>
              <a:t>possibilities</a:t>
            </a:r>
            <a:r>
              <a:rPr dirty="0" sz="2450" spc="-160" b="0">
                <a:latin typeface="Verdana"/>
                <a:cs typeface="Verdana"/>
              </a:rPr>
              <a:t> </a:t>
            </a:r>
            <a:r>
              <a:rPr dirty="0" sz="2450" spc="-25" b="0">
                <a:latin typeface="Verdana"/>
                <a:cs typeface="Verdana"/>
              </a:rPr>
              <a:t>for</a:t>
            </a:r>
            <a:r>
              <a:rPr dirty="0" sz="2450" spc="-165" b="0">
                <a:latin typeface="Verdana"/>
                <a:cs typeface="Verdana"/>
              </a:rPr>
              <a:t> </a:t>
            </a:r>
            <a:r>
              <a:rPr dirty="0" sz="2450" spc="85" b="0">
                <a:latin typeface="Verdana"/>
                <a:cs typeface="Verdana"/>
              </a:rPr>
              <a:t>both</a:t>
            </a:r>
            <a:r>
              <a:rPr dirty="0" sz="2450" spc="-160" b="0">
                <a:latin typeface="Verdana"/>
                <a:cs typeface="Verdana"/>
              </a:rPr>
              <a:t> </a:t>
            </a:r>
            <a:r>
              <a:rPr dirty="0" sz="2450" spc="-20" b="0">
                <a:latin typeface="Verdana"/>
                <a:cs typeface="Verdana"/>
              </a:rPr>
              <a:t>creators</a:t>
            </a:r>
            <a:r>
              <a:rPr dirty="0" sz="2450" spc="-160" b="0">
                <a:latin typeface="Verdana"/>
                <a:cs typeface="Verdana"/>
              </a:rPr>
              <a:t> </a:t>
            </a:r>
            <a:r>
              <a:rPr dirty="0" sz="2450" spc="80" b="0">
                <a:latin typeface="Verdana"/>
                <a:cs typeface="Verdana"/>
              </a:rPr>
              <a:t>and</a:t>
            </a:r>
            <a:r>
              <a:rPr dirty="0" sz="2450" spc="-165" b="0">
                <a:latin typeface="Verdana"/>
                <a:cs typeface="Verdana"/>
              </a:rPr>
              <a:t> </a:t>
            </a:r>
            <a:r>
              <a:rPr dirty="0" sz="2450" spc="-10" b="0">
                <a:latin typeface="Verdana"/>
                <a:cs typeface="Verdana"/>
              </a:rPr>
              <a:t>thinkers alike.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</dc:title>
  <dcterms:created xsi:type="dcterms:W3CDTF">2024-12-18T06:19:15Z</dcterms:created>
  <dcterms:modified xsi:type="dcterms:W3CDTF">2024-12-18T06:19:15Z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oducer">
    <vt:lpwstr>GPL Ghostscript 10.04.0</vt:lpwstr>
  </property>
</Properties>
</file>